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4" r:id="rId3"/>
    <p:sldId id="288" r:id="rId4"/>
    <p:sldId id="296" r:id="rId5"/>
    <p:sldId id="347" r:id="rId6"/>
    <p:sldId id="348" r:id="rId7"/>
    <p:sldId id="331" r:id="rId8"/>
    <p:sldId id="332" r:id="rId9"/>
    <p:sldId id="302" r:id="rId10"/>
    <p:sldId id="351" r:id="rId11"/>
    <p:sldId id="352" r:id="rId12"/>
    <p:sldId id="354" r:id="rId13"/>
    <p:sldId id="356" r:id="rId14"/>
    <p:sldId id="360" r:id="rId15"/>
    <p:sldId id="378" r:id="rId16"/>
    <p:sldId id="362" r:id="rId17"/>
    <p:sldId id="363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97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J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FF8C3C"/>
    <a:srgbClr val="C66B5A"/>
    <a:srgbClr val="315263"/>
    <a:srgbClr val="7B84C6"/>
    <a:srgbClr val="001E4A"/>
    <a:srgbClr val="CC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26" y="48"/>
      </p:cViewPr>
      <p:guideLst>
        <p:guide orient="horz" pos="1536"/>
        <p:guide pos="3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277" cy="491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t" anchorCtr="0" compatLnSpc="1">
            <a:prstTxWarp prst="textNoShape">
              <a:avLst/>
            </a:prstTxWarp>
          </a:bodyPr>
          <a:lstStyle>
            <a:lvl1pPr defTabSz="904875">
              <a:defRPr sz="1300" i="0">
                <a:latin typeface="Times New Roman" pitchFamily="18" charset="0"/>
              </a:defRPr>
            </a:lvl1pPr>
          </a:lstStyle>
          <a:p>
            <a:r>
              <a:rPr lang="en-US"/>
              <a:t>EE141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767" y="0"/>
            <a:ext cx="2904747" cy="491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t" anchorCtr="0" compatLnSpc="1">
            <a:prstTxWarp prst="textNoShape">
              <a:avLst/>
            </a:prstTxWarp>
          </a:bodyPr>
          <a:lstStyle>
            <a:lvl1pPr algn="r" defTabSz="904875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196"/>
            <a:ext cx="2980277" cy="491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b" anchorCtr="0" compatLnSpc="1">
            <a:prstTxWarp prst="textNoShape">
              <a:avLst/>
            </a:prstTxWarp>
          </a:bodyPr>
          <a:lstStyle>
            <a:lvl1pPr defTabSz="904875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767" y="9423196"/>
            <a:ext cx="2904747" cy="491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b" anchorCtr="0" compatLnSpc="1">
            <a:prstTxWarp prst="textNoShape">
              <a:avLst/>
            </a:prstTxWarp>
          </a:bodyPr>
          <a:lstStyle>
            <a:lvl1pPr algn="r" defTabSz="904875">
              <a:defRPr sz="1300" i="0">
                <a:latin typeface="Times New Roman" pitchFamily="18" charset="0"/>
              </a:defRPr>
            </a:lvl1pPr>
          </a:lstStyle>
          <a:p>
            <a:fld id="{5E7900D8-B16B-4033-9F21-38F0DBA5B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6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277" cy="491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t" anchorCtr="0" compatLnSpc="1">
            <a:prstTxWarp prst="textNoShape">
              <a:avLst/>
            </a:prstTxWarp>
          </a:bodyPr>
          <a:lstStyle>
            <a:lvl1pPr defTabSz="904875">
              <a:defRPr sz="1300" i="0">
                <a:latin typeface="Times New Roman" pitchFamily="18" charset="0"/>
              </a:defRPr>
            </a:lvl1pPr>
          </a:lstStyle>
          <a:p>
            <a:r>
              <a:rPr lang="en-US"/>
              <a:t>EE141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767" y="0"/>
            <a:ext cx="2904747" cy="491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t" anchorCtr="0" compatLnSpc="1">
            <a:prstTxWarp prst="textNoShape">
              <a:avLst/>
            </a:prstTxWarp>
          </a:bodyPr>
          <a:lstStyle>
            <a:lvl1pPr algn="r" defTabSz="904875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38188"/>
            <a:ext cx="5022850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15" y="4752104"/>
            <a:ext cx="4992830" cy="4424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196"/>
            <a:ext cx="2980277" cy="491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b" anchorCtr="0" compatLnSpc="1">
            <a:prstTxWarp prst="textNoShape">
              <a:avLst/>
            </a:prstTxWarp>
          </a:bodyPr>
          <a:lstStyle>
            <a:lvl1pPr defTabSz="904875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767" y="9423196"/>
            <a:ext cx="2904747" cy="491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b" anchorCtr="0" compatLnSpc="1">
            <a:prstTxWarp prst="textNoShape">
              <a:avLst/>
            </a:prstTxWarp>
          </a:bodyPr>
          <a:lstStyle>
            <a:lvl1pPr algn="r" defTabSz="904875">
              <a:defRPr sz="1300" i="0">
                <a:latin typeface="Times New Roman" pitchFamily="18" charset="0"/>
              </a:defRPr>
            </a:lvl1pPr>
          </a:lstStyle>
          <a:p>
            <a:fld id="{2606551E-E168-47CB-AFFA-514C8ECF1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50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EE141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0A2B-AD73-4E10-9719-11FCEE6EBEA3}" type="slidenum">
              <a:rPr lang="en-US"/>
              <a:pPr/>
              <a:t>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DE09E0-F814-4EF0-A5C1-F9D7DE9B0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7B0BF9-43C9-4880-BC4F-260E33393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6C619C-21F7-4705-9614-3FF4F177A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75352-DA72-4AEA-BFDB-EE7625A8B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BAFF1-DD64-4E3F-9424-9124F95C2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9A515C-3383-454F-BADD-65FAD2A89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EC0664-67D3-418E-ADC9-C6515519F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D823D-2636-40B9-BEC0-61DB5B0E5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00E694-E497-4875-A24E-6CA10B56C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A0F2EC-1780-48C9-B4C2-B251626E2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8C0EB-0AA8-4FF2-8D3E-E399C58C7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0A8653-09FA-4A19-8B43-F6F0C893C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Text Box 1031"/>
          <p:cNvSpPr txBox="1">
            <a:spLocks noChangeArrowheads="1"/>
          </p:cNvSpPr>
          <p:nvPr/>
        </p:nvSpPr>
        <p:spPr bwMode="auto">
          <a:xfrm>
            <a:off x="381000" y="6473825"/>
            <a:ext cx="6397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0">
                <a:solidFill>
                  <a:srgbClr val="000082"/>
                </a:solidFill>
              </a:rPr>
              <a:t>EE141</a:t>
            </a:r>
            <a:endParaRPr lang="en-US" sz="2000" i="0">
              <a:solidFill>
                <a:srgbClr val="000082"/>
              </a:solidFill>
              <a:latin typeface="Times New Roman" pitchFamily="18" charset="0"/>
            </a:endParaRPr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B6"/>
                </a:solidFill>
                <a:latin typeface="Book Antiqua" pitchFamily="18" charset="0"/>
              </a:defRPr>
            </a:lvl1pPr>
          </a:lstStyle>
          <a:p>
            <a:fld id="{C76DE50A-00B7-4539-A011-D824E4AB45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Rectangle 1036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B84C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l-SI" sz="4400" i="0">
              <a:solidFill>
                <a:srgbClr val="0000B6"/>
              </a:solidFill>
              <a:latin typeface="Book Antiqua" pitchFamily="18" charset="0"/>
            </a:endParaRPr>
          </a:p>
        </p:txBody>
      </p:sp>
      <p:sp>
        <p:nvSpPr>
          <p:cNvPr id="3086" name="Text Box 1038"/>
          <p:cNvSpPr txBox="1">
            <a:spLocks noChangeArrowheads="1"/>
          </p:cNvSpPr>
          <p:nvPr userDrawn="1"/>
        </p:nvSpPr>
        <p:spPr bwMode="auto">
          <a:xfrm>
            <a:off x="158750" y="6408738"/>
            <a:ext cx="26812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latin typeface="Arial Narrow" pitchFamily="34" charset="0"/>
              </a:rPr>
              <a:t>© Digital Integrated Circuits</a:t>
            </a:r>
            <a:r>
              <a:rPr lang="en-US" sz="1800" i="0" baseline="30000">
                <a:latin typeface="Arial Narrow" pitchFamily="34" charset="0"/>
              </a:rPr>
              <a:t>2nd</a:t>
            </a:r>
          </a:p>
        </p:txBody>
      </p:sp>
      <p:sp>
        <p:nvSpPr>
          <p:cNvPr id="3087" name="Text Box 1039"/>
          <p:cNvSpPr txBox="1">
            <a:spLocks noChangeArrowheads="1"/>
          </p:cNvSpPr>
          <p:nvPr userDrawn="1"/>
        </p:nvSpPr>
        <p:spPr bwMode="auto">
          <a:xfrm>
            <a:off x="7696200" y="6400800"/>
            <a:ext cx="11668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latin typeface="Arial Narrow" pitchFamily="34" charset="0"/>
              </a:rPr>
              <a:t>Introduction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15263"/>
        </a:buClr>
        <a:buSzPct val="75000"/>
        <a:buFont typeface="Wingdings" pitchFamily="2" charset="2"/>
        <a:buChar char="q"/>
        <a:defRPr sz="3200">
          <a:solidFill>
            <a:srgbClr val="3152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9D1E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B7F4-34D8-49E8-8BCE-1A99006137B6}" type="slidenum">
              <a:rPr lang="en-US"/>
              <a:pPr/>
              <a:t>1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43400" y="1371600"/>
            <a:ext cx="4800600" cy="1143000"/>
          </a:xfrm>
        </p:spPr>
        <p:txBody>
          <a:bodyPr/>
          <a:lstStyle/>
          <a:p>
            <a:r>
              <a:rPr lang="en-US"/>
              <a:t>Digital Integrated Circuits</a:t>
            </a:r>
            <a:br>
              <a:rPr lang="en-US"/>
            </a:br>
            <a:r>
              <a:rPr lang="en-US" sz="3600"/>
              <a:t>A Design Perspective</a:t>
            </a:r>
            <a:endParaRPr lang="en-US" sz="4800"/>
          </a:p>
        </p:txBody>
      </p:sp>
      <p:pic>
        <p:nvPicPr>
          <p:cNvPr id="2057" name="Picture 9" descr="wetorange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3676650" cy="5114925"/>
          </a:xfrm>
          <a:prstGeom prst="rect">
            <a:avLst/>
          </a:prstGeom>
          <a:noFill/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419600" y="4724400"/>
            <a:ext cx="3375025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i="0">
                <a:solidFill>
                  <a:srgbClr val="3152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419600" y="2590800"/>
            <a:ext cx="33909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Jan M. Rabaey</a:t>
            </a:r>
          </a:p>
          <a:p>
            <a:r>
              <a:rPr lang="en-US" i="0"/>
              <a:t>Anantha Chandrakasan</a:t>
            </a:r>
          </a:p>
          <a:p>
            <a:r>
              <a:rPr lang="en-US" i="0"/>
              <a:t>Borivoje Nikolic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D67F2-5DD7-40D6-8C07-B8F3EFED90ED}" type="slidenum">
              <a:rPr lang="en-US"/>
              <a:pPr/>
              <a:t>10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4000"/>
              <a:t>Design Metrics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How to evaluate performance of a digital circuit (gate, block, …)?</a:t>
            </a:r>
          </a:p>
          <a:p>
            <a:pPr lvl="1">
              <a:lnSpc>
                <a:spcPct val="90000"/>
              </a:lnSpc>
            </a:pPr>
            <a:r>
              <a:rPr lang="en-US"/>
              <a:t>Cost</a:t>
            </a:r>
          </a:p>
          <a:p>
            <a:pPr lvl="1">
              <a:lnSpc>
                <a:spcPct val="90000"/>
              </a:lnSpc>
            </a:pPr>
            <a:r>
              <a:rPr lang="en-US"/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/>
              <a:t>Scalability</a:t>
            </a:r>
          </a:p>
          <a:p>
            <a:pPr lvl="1">
              <a:lnSpc>
                <a:spcPct val="90000"/>
              </a:lnSpc>
            </a:pPr>
            <a:r>
              <a:rPr lang="en-US"/>
              <a:t>Speed (delay, operating frequency) </a:t>
            </a:r>
          </a:p>
          <a:p>
            <a:pPr lvl="1">
              <a:lnSpc>
                <a:spcPct val="90000"/>
              </a:lnSpc>
            </a:pPr>
            <a:r>
              <a:rPr lang="en-US"/>
              <a:t>Power dissipation</a:t>
            </a:r>
          </a:p>
          <a:p>
            <a:pPr lvl="1">
              <a:lnSpc>
                <a:spcPct val="90000"/>
              </a:lnSpc>
            </a:pPr>
            <a:r>
              <a:rPr lang="en-US"/>
              <a:t>Energy to perform a function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40D4-124D-40CB-AECF-47690337E5CF}" type="slidenum">
              <a:rPr lang="en-US"/>
              <a:pPr/>
              <a:t>11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Integrated Circuits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NRE (non-recurrent engineering) costs</a:t>
            </a:r>
          </a:p>
          <a:p>
            <a:pPr lvl="1"/>
            <a:r>
              <a:rPr lang="en-US"/>
              <a:t>design time and effort, mask generation</a:t>
            </a:r>
          </a:p>
          <a:p>
            <a:pPr lvl="1"/>
            <a:r>
              <a:rPr lang="en-US"/>
              <a:t>one-time cost factor</a:t>
            </a:r>
          </a:p>
          <a:p>
            <a:r>
              <a:rPr lang="en-US"/>
              <a:t> Recurrent costs</a:t>
            </a:r>
          </a:p>
          <a:p>
            <a:pPr lvl="1"/>
            <a:r>
              <a:rPr lang="en-US"/>
              <a:t>silicon processing, packaging, test</a:t>
            </a:r>
          </a:p>
          <a:p>
            <a:pPr lvl="1"/>
            <a:r>
              <a:rPr lang="en-US"/>
              <a:t>proportional to volume</a:t>
            </a:r>
          </a:p>
          <a:p>
            <a:pPr lvl="1"/>
            <a:r>
              <a:rPr lang="en-US"/>
              <a:t>proportional to chip area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8808-74B8-41B5-9C27-780A6C74C6D0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 Cost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2057400"/>
            <a:ext cx="36576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Single die</a:t>
            </a:r>
          </a:p>
        </p:txBody>
      </p:sp>
      <p:pic>
        <p:nvPicPr>
          <p:cNvPr id="243716" name="Picture 4" descr="wafer-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79588"/>
            <a:ext cx="4724400" cy="4440237"/>
          </a:xfrm>
          <a:prstGeom prst="rect">
            <a:avLst/>
          </a:prstGeom>
          <a:noFill/>
        </p:spPr>
      </p:pic>
      <p:sp>
        <p:nvSpPr>
          <p:cNvPr id="243717" name="Line 5"/>
          <p:cNvSpPr>
            <a:spLocks noChangeShapeType="1"/>
          </p:cNvSpPr>
          <p:nvPr/>
        </p:nvSpPr>
        <p:spPr bwMode="auto">
          <a:xfrm flipH="1">
            <a:off x="3810000" y="2438400"/>
            <a:ext cx="1524000" cy="762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5181600" y="3886200"/>
            <a:ext cx="1447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3200" i="0"/>
              <a:t>Wafer</a:t>
            </a:r>
          </a:p>
        </p:txBody>
      </p:sp>
      <p:sp>
        <p:nvSpPr>
          <p:cNvPr id="243719" name="Line 7"/>
          <p:cNvSpPr>
            <a:spLocks noChangeShapeType="1"/>
          </p:cNvSpPr>
          <p:nvPr/>
        </p:nvSpPr>
        <p:spPr bwMode="auto">
          <a:xfrm flipH="1" flipV="1">
            <a:off x="4267200" y="4038600"/>
            <a:ext cx="99060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1219200" y="6248400"/>
            <a:ext cx="24574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B6"/>
                </a:solidFill>
                <a:latin typeface="Book Antiqua" pitchFamily="18" charset="0"/>
              </a:rPr>
              <a:t>From http://www.amd.com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5105400" y="5334000"/>
            <a:ext cx="424507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rgbClr val="000082"/>
                </a:solidFill>
                <a:latin typeface="Book Antiqua" pitchFamily="18" charset="0"/>
              </a:rPr>
              <a:t>Going up to </a:t>
            </a:r>
            <a:r>
              <a:rPr lang="en-US" sz="2800" i="0" dirty="0" smtClean="0">
                <a:solidFill>
                  <a:srgbClr val="000082"/>
                </a:solidFill>
                <a:latin typeface="Book Antiqua" pitchFamily="18" charset="0"/>
              </a:rPr>
              <a:t>1</a:t>
            </a:r>
            <a:r>
              <a:rPr lang="sl-SI" sz="2800" i="0" dirty="0" smtClean="0">
                <a:solidFill>
                  <a:srgbClr val="000082"/>
                </a:solidFill>
                <a:latin typeface="Book Antiqua" pitchFamily="18" charset="0"/>
              </a:rPr>
              <a:t>7.7</a:t>
            </a:r>
            <a:r>
              <a:rPr lang="en-US" sz="2800" i="0" dirty="0" smtClean="0">
                <a:solidFill>
                  <a:srgbClr val="000082"/>
                </a:solidFill>
                <a:latin typeface="Book Antiqua" pitchFamily="18" charset="0"/>
              </a:rPr>
              <a:t>” (</a:t>
            </a:r>
            <a:r>
              <a:rPr lang="sl-SI" sz="2800" i="0" dirty="0" smtClean="0">
                <a:solidFill>
                  <a:srgbClr val="000082"/>
                </a:solidFill>
                <a:latin typeface="Book Antiqua" pitchFamily="18" charset="0"/>
              </a:rPr>
              <a:t>45 </a:t>
            </a:r>
            <a:r>
              <a:rPr lang="en-US" sz="2800" i="0" dirty="0" smtClean="0">
                <a:solidFill>
                  <a:srgbClr val="000082"/>
                </a:solidFill>
                <a:latin typeface="Book Antiqua" pitchFamily="18" charset="0"/>
              </a:rPr>
              <a:t>cm</a:t>
            </a:r>
            <a:r>
              <a:rPr lang="en-US" sz="2800" i="0" dirty="0">
                <a:solidFill>
                  <a:srgbClr val="000082"/>
                </a:solidFill>
                <a:latin typeface="Book Antiqua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9503-55F6-454F-AE52-C173AE530E79}" type="slidenum">
              <a:rPr lang="en-US"/>
              <a:pPr/>
              <a:t>13</a:t>
            </a:fld>
            <a:endParaRPr lang="en-US"/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 rot="-5400000">
            <a:off x="6553200" y="4724400"/>
            <a:ext cx="609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 rot="-5400000">
            <a:off x="5029200" y="4724400"/>
            <a:ext cx="609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5791200" y="5486400"/>
            <a:ext cx="609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5791200" y="3962400"/>
            <a:ext cx="609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3048000" y="4267200"/>
            <a:ext cx="1219200" cy="1219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Yield</a:t>
            </a:r>
          </a:p>
        </p:txBody>
      </p:sp>
      <p:graphicFrame>
        <p:nvGraphicFramePr>
          <p:cNvPr id="245768" name="Object 8"/>
          <p:cNvGraphicFramePr>
            <a:graphicFrameLocks noChangeAspect="1"/>
          </p:cNvGraphicFramePr>
          <p:nvPr/>
        </p:nvGraphicFramePr>
        <p:xfrm>
          <a:off x="2057400" y="914400"/>
          <a:ext cx="5791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5" name="Equation" r:id="rId3" imgW="2730240" imgH="419040" progId="Equation.3">
                  <p:embed/>
                </p:oleObj>
              </mc:Choice>
              <mc:Fallback>
                <p:oleObj name="Equation" r:id="rId3" imgW="273024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14400"/>
                        <a:ext cx="5791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9" name="Object 9"/>
          <p:cNvGraphicFramePr>
            <a:graphicFrameLocks noChangeAspect="1"/>
          </p:cNvGraphicFramePr>
          <p:nvPr/>
        </p:nvGraphicFramePr>
        <p:xfrm>
          <a:off x="2286000" y="1828800"/>
          <a:ext cx="48006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6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8006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0" name="Object 10"/>
          <p:cNvGraphicFramePr>
            <a:graphicFrameLocks noChangeAspect="1"/>
          </p:cNvGraphicFramePr>
          <p:nvPr/>
        </p:nvGraphicFramePr>
        <p:xfrm>
          <a:off x="533400" y="2667000"/>
          <a:ext cx="79248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7" name="Equation" r:id="rId7" imgW="3797280" imgH="469800" progId="Equation.3">
                  <p:embed/>
                </p:oleObj>
              </mc:Choice>
              <mc:Fallback>
                <p:oleObj name="Equation" r:id="rId7" imgW="3797280" imgH="469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792480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71" name="Oval 11"/>
          <p:cNvSpPr>
            <a:spLocks noChangeArrowheads="1"/>
          </p:cNvSpPr>
          <p:nvPr/>
        </p:nvSpPr>
        <p:spPr bwMode="auto">
          <a:xfrm>
            <a:off x="2590800" y="3810000"/>
            <a:ext cx="2133600" cy="2057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72" name="Line 12"/>
          <p:cNvSpPr>
            <a:spLocks noChangeShapeType="1"/>
          </p:cNvSpPr>
          <p:nvPr/>
        </p:nvSpPr>
        <p:spPr bwMode="auto">
          <a:xfrm>
            <a:off x="3657600" y="38100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>
            <a:off x="3048000" y="4038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4" name="Line 14"/>
          <p:cNvSpPr>
            <a:spLocks noChangeShapeType="1"/>
          </p:cNvSpPr>
          <p:nvPr/>
        </p:nvSpPr>
        <p:spPr bwMode="auto">
          <a:xfrm>
            <a:off x="4267200" y="4038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5" name="Line 15"/>
          <p:cNvSpPr>
            <a:spLocks noChangeShapeType="1"/>
          </p:cNvSpPr>
          <p:nvPr/>
        </p:nvSpPr>
        <p:spPr bwMode="auto">
          <a:xfrm>
            <a:off x="2590800" y="48768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>
            <a:off x="2819400" y="4267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8" name="Rectangle 18"/>
          <p:cNvSpPr>
            <a:spLocks noChangeArrowheads="1"/>
          </p:cNvSpPr>
          <p:nvPr/>
        </p:nvSpPr>
        <p:spPr bwMode="auto">
          <a:xfrm>
            <a:off x="5486400" y="4267200"/>
            <a:ext cx="1219200" cy="1219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79" name="Oval 19"/>
          <p:cNvSpPr>
            <a:spLocks noChangeArrowheads="1"/>
          </p:cNvSpPr>
          <p:nvPr/>
        </p:nvSpPr>
        <p:spPr bwMode="auto">
          <a:xfrm>
            <a:off x="5029200" y="3810000"/>
            <a:ext cx="2133600" cy="2057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80" name="Line 20"/>
          <p:cNvSpPr>
            <a:spLocks noChangeShapeType="1"/>
          </p:cNvSpPr>
          <p:nvPr/>
        </p:nvSpPr>
        <p:spPr bwMode="auto">
          <a:xfrm>
            <a:off x="6096000" y="38100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1" name="Line 21"/>
          <p:cNvSpPr>
            <a:spLocks noChangeShapeType="1"/>
          </p:cNvSpPr>
          <p:nvPr/>
        </p:nvSpPr>
        <p:spPr bwMode="auto">
          <a:xfrm>
            <a:off x="5486400" y="4038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2" name="Line 22"/>
          <p:cNvSpPr>
            <a:spLocks noChangeShapeType="1"/>
          </p:cNvSpPr>
          <p:nvPr/>
        </p:nvSpPr>
        <p:spPr bwMode="auto">
          <a:xfrm>
            <a:off x="6705600" y="4038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>
            <a:off x="5029200" y="48768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4" name="Line 24"/>
          <p:cNvSpPr>
            <a:spLocks noChangeShapeType="1"/>
          </p:cNvSpPr>
          <p:nvPr/>
        </p:nvSpPr>
        <p:spPr bwMode="auto">
          <a:xfrm>
            <a:off x="5257800" y="4267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5" name="Line 25"/>
          <p:cNvSpPr>
            <a:spLocks noChangeShapeType="1"/>
          </p:cNvSpPr>
          <p:nvPr/>
        </p:nvSpPr>
        <p:spPr bwMode="auto">
          <a:xfrm>
            <a:off x="5257800" y="5486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6" name="Line 26"/>
          <p:cNvSpPr>
            <a:spLocks noChangeShapeType="1"/>
          </p:cNvSpPr>
          <p:nvPr/>
        </p:nvSpPr>
        <p:spPr bwMode="auto">
          <a:xfrm>
            <a:off x="5791200" y="3886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7" name="Line 27"/>
          <p:cNvSpPr>
            <a:spLocks noChangeShapeType="1"/>
          </p:cNvSpPr>
          <p:nvPr/>
        </p:nvSpPr>
        <p:spPr bwMode="auto">
          <a:xfrm>
            <a:off x="6400800" y="38862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8" name="Line 28"/>
          <p:cNvSpPr>
            <a:spLocks noChangeShapeType="1"/>
          </p:cNvSpPr>
          <p:nvPr/>
        </p:nvSpPr>
        <p:spPr bwMode="auto">
          <a:xfrm>
            <a:off x="5105400" y="45720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9" name="Line 29"/>
          <p:cNvSpPr>
            <a:spLocks noChangeShapeType="1"/>
          </p:cNvSpPr>
          <p:nvPr/>
        </p:nvSpPr>
        <p:spPr bwMode="auto">
          <a:xfrm>
            <a:off x="5105400" y="51816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90" name="Line 30"/>
          <p:cNvSpPr>
            <a:spLocks noChangeShapeType="1"/>
          </p:cNvSpPr>
          <p:nvPr/>
        </p:nvSpPr>
        <p:spPr bwMode="auto">
          <a:xfrm>
            <a:off x="5791200" y="5791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91" name="Line 31"/>
          <p:cNvSpPr>
            <a:spLocks noChangeShapeType="1"/>
          </p:cNvSpPr>
          <p:nvPr/>
        </p:nvSpPr>
        <p:spPr bwMode="auto">
          <a:xfrm>
            <a:off x="5562600" y="3962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92" name="Line 32"/>
          <p:cNvSpPr>
            <a:spLocks noChangeShapeType="1"/>
          </p:cNvSpPr>
          <p:nvPr/>
        </p:nvSpPr>
        <p:spPr bwMode="auto">
          <a:xfrm>
            <a:off x="5181600" y="4343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93" name="Line 33"/>
          <p:cNvSpPr>
            <a:spLocks noChangeShapeType="1"/>
          </p:cNvSpPr>
          <p:nvPr/>
        </p:nvSpPr>
        <p:spPr bwMode="auto">
          <a:xfrm>
            <a:off x="7010400" y="4343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48385-709A-4E43-B1B8-37D7B217DDD8}" type="slidenum">
              <a:rPr lang="en-US"/>
              <a:pPr/>
              <a:t>14</a:t>
            </a:fld>
            <a:endParaRPr lang="en-US"/>
          </a:p>
        </p:txBody>
      </p:sp>
      <p:sp>
        <p:nvSpPr>
          <p:cNvPr id="250151" name="Rectangle 295"/>
          <p:cNvSpPr>
            <a:spLocks noChangeArrowheads="1"/>
          </p:cNvSpPr>
          <p:nvPr/>
        </p:nvSpPr>
        <p:spPr bwMode="auto">
          <a:xfrm>
            <a:off x="287338" y="1690688"/>
            <a:ext cx="8618537" cy="3757612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69804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315263">
                <a:alpha val="50000"/>
              </a:srgbClr>
            </a:outerShdw>
          </a:effectLst>
        </p:spPr>
        <p:txBody>
          <a:bodyPr wrap="none" anchor="ctr"/>
          <a:lstStyle/>
          <a:p>
            <a:endParaRPr lang="sl-SI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Reliability―</a:t>
            </a:r>
            <a:br>
              <a:rPr lang="en-US" sz="3600"/>
            </a:br>
            <a:r>
              <a:rPr lang="en-US" sz="3600"/>
              <a:t>Noise in Digital Integrated Circuits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0075" name="Freeform 219"/>
          <p:cNvSpPr>
            <a:spLocks/>
          </p:cNvSpPr>
          <p:nvPr/>
        </p:nvSpPr>
        <p:spPr bwMode="auto">
          <a:xfrm>
            <a:off x="5664200" y="3679825"/>
            <a:ext cx="25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6" y="0"/>
              </a:cxn>
              <a:cxn ang="0">
                <a:pos x="16" y="0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095" name="Freeform 239"/>
          <p:cNvSpPr>
            <a:spLocks/>
          </p:cNvSpPr>
          <p:nvPr/>
        </p:nvSpPr>
        <p:spPr bwMode="auto">
          <a:xfrm>
            <a:off x="1279525" y="3575050"/>
            <a:ext cx="492125" cy="258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21"/>
              </a:cxn>
              <a:cxn ang="0">
                <a:pos x="9" y="37"/>
              </a:cxn>
              <a:cxn ang="0">
                <a:pos x="0" y="21"/>
              </a:cxn>
              <a:cxn ang="0">
                <a:pos x="18" y="0"/>
              </a:cxn>
              <a:cxn ang="0">
                <a:pos x="35" y="21"/>
              </a:cxn>
              <a:cxn ang="0">
                <a:pos x="35" y="21"/>
              </a:cxn>
              <a:cxn ang="0">
                <a:pos x="27" y="37"/>
              </a:cxn>
              <a:cxn ang="0">
                <a:pos x="18" y="21"/>
              </a:cxn>
              <a:cxn ang="0">
                <a:pos x="35" y="0"/>
              </a:cxn>
              <a:cxn ang="0">
                <a:pos x="53" y="21"/>
              </a:cxn>
              <a:cxn ang="0">
                <a:pos x="53" y="21"/>
              </a:cxn>
              <a:cxn ang="0">
                <a:pos x="44" y="37"/>
              </a:cxn>
              <a:cxn ang="0">
                <a:pos x="35" y="21"/>
              </a:cxn>
              <a:cxn ang="0">
                <a:pos x="53" y="0"/>
              </a:cxn>
              <a:cxn ang="0">
                <a:pos x="70" y="21"/>
              </a:cxn>
              <a:cxn ang="0">
                <a:pos x="70" y="21"/>
              </a:cxn>
              <a:cxn ang="0">
                <a:pos x="61" y="37"/>
              </a:cxn>
              <a:cxn ang="0">
                <a:pos x="53" y="21"/>
              </a:cxn>
              <a:cxn ang="0">
                <a:pos x="70" y="0"/>
              </a:cxn>
            </a:cxnLst>
            <a:rect l="0" t="0" r="r" b="b"/>
            <a:pathLst>
              <a:path w="70" h="37">
                <a:moveTo>
                  <a:pt x="0" y="0"/>
                </a:moveTo>
                <a:cubicBezTo>
                  <a:pt x="10" y="0"/>
                  <a:pt x="18" y="9"/>
                  <a:pt x="18" y="21"/>
                </a:cubicBezTo>
                <a:cubicBezTo>
                  <a:pt x="18" y="30"/>
                  <a:pt x="14" y="37"/>
                  <a:pt x="9" y="37"/>
                </a:cubicBezTo>
                <a:cubicBezTo>
                  <a:pt x="4" y="37"/>
                  <a:pt x="0" y="30"/>
                  <a:pt x="0" y="21"/>
                </a:cubicBezTo>
                <a:cubicBezTo>
                  <a:pt x="0" y="9"/>
                  <a:pt x="8" y="0"/>
                  <a:pt x="18" y="0"/>
                </a:cubicBezTo>
                <a:cubicBezTo>
                  <a:pt x="27" y="0"/>
                  <a:pt x="35" y="9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0"/>
                  <a:pt x="31" y="37"/>
                  <a:pt x="27" y="37"/>
                </a:cubicBezTo>
                <a:cubicBezTo>
                  <a:pt x="22" y="37"/>
                  <a:pt x="18" y="30"/>
                  <a:pt x="18" y="21"/>
                </a:cubicBezTo>
                <a:cubicBezTo>
                  <a:pt x="18" y="9"/>
                  <a:pt x="26" y="0"/>
                  <a:pt x="35" y="0"/>
                </a:cubicBezTo>
                <a:cubicBezTo>
                  <a:pt x="45" y="0"/>
                  <a:pt x="53" y="9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0"/>
                  <a:pt x="49" y="37"/>
                  <a:pt x="44" y="37"/>
                </a:cubicBezTo>
                <a:cubicBezTo>
                  <a:pt x="39" y="37"/>
                  <a:pt x="35" y="30"/>
                  <a:pt x="35" y="21"/>
                </a:cubicBezTo>
                <a:cubicBezTo>
                  <a:pt x="35" y="9"/>
                  <a:pt x="43" y="0"/>
                  <a:pt x="53" y="0"/>
                </a:cubicBezTo>
                <a:cubicBezTo>
                  <a:pt x="62" y="0"/>
                  <a:pt x="70" y="9"/>
                  <a:pt x="70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30"/>
                  <a:pt x="66" y="37"/>
                  <a:pt x="61" y="37"/>
                </a:cubicBezTo>
                <a:cubicBezTo>
                  <a:pt x="57" y="37"/>
                  <a:pt x="53" y="30"/>
                  <a:pt x="53" y="21"/>
                </a:cubicBezTo>
                <a:cubicBezTo>
                  <a:pt x="53" y="9"/>
                  <a:pt x="60" y="0"/>
                  <a:pt x="70" y="0"/>
                </a:cubicBezTo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096" name="Line 240"/>
          <p:cNvSpPr>
            <a:spLocks noChangeShapeType="1"/>
          </p:cNvSpPr>
          <p:nvPr/>
        </p:nvSpPr>
        <p:spPr bwMode="auto">
          <a:xfrm>
            <a:off x="1771650" y="3575050"/>
            <a:ext cx="554038" cy="1588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097" name="Line 241"/>
          <p:cNvSpPr>
            <a:spLocks noChangeShapeType="1"/>
          </p:cNvSpPr>
          <p:nvPr/>
        </p:nvSpPr>
        <p:spPr bwMode="auto">
          <a:xfrm>
            <a:off x="928688" y="3575050"/>
            <a:ext cx="350837" cy="1588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098" name="Freeform 242"/>
          <p:cNvSpPr>
            <a:spLocks/>
          </p:cNvSpPr>
          <p:nvPr/>
        </p:nvSpPr>
        <p:spPr bwMode="auto">
          <a:xfrm>
            <a:off x="1279525" y="2970213"/>
            <a:ext cx="492125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21"/>
              </a:cxn>
              <a:cxn ang="0">
                <a:pos x="9" y="37"/>
              </a:cxn>
              <a:cxn ang="0">
                <a:pos x="0" y="21"/>
              </a:cxn>
              <a:cxn ang="0">
                <a:pos x="18" y="0"/>
              </a:cxn>
              <a:cxn ang="0">
                <a:pos x="35" y="21"/>
              </a:cxn>
              <a:cxn ang="0">
                <a:pos x="35" y="21"/>
              </a:cxn>
              <a:cxn ang="0">
                <a:pos x="27" y="37"/>
              </a:cxn>
              <a:cxn ang="0">
                <a:pos x="18" y="21"/>
              </a:cxn>
              <a:cxn ang="0">
                <a:pos x="35" y="0"/>
              </a:cxn>
              <a:cxn ang="0">
                <a:pos x="53" y="21"/>
              </a:cxn>
              <a:cxn ang="0">
                <a:pos x="53" y="21"/>
              </a:cxn>
              <a:cxn ang="0">
                <a:pos x="44" y="37"/>
              </a:cxn>
              <a:cxn ang="0">
                <a:pos x="35" y="21"/>
              </a:cxn>
              <a:cxn ang="0">
                <a:pos x="53" y="0"/>
              </a:cxn>
              <a:cxn ang="0">
                <a:pos x="70" y="21"/>
              </a:cxn>
              <a:cxn ang="0">
                <a:pos x="70" y="21"/>
              </a:cxn>
              <a:cxn ang="0">
                <a:pos x="61" y="37"/>
              </a:cxn>
              <a:cxn ang="0">
                <a:pos x="53" y="21"/>
              </a:cxn>
              <a:cxn ang="0">
                <a:pos x="70" y="0"/>
              </a:cxn>
            </a:cxnLst>
            <a:rect l="0" t="0" r="r" b="b"/>
            <a:pathLst>
              <a:path w="70" h="37">
                <a:moveTo>
                  <a:pt x="0" y="0"/>
                </a:moveTo>
                <a:cubicBezTo>
                  <a:pt x="10" y="0"/>
                  <a:pt x="18" y="9"/>
                  <a:pt x="18" y="21"/>
                </a:cubicBezTo>
                <a:cubicBezTo>
                  <a:pt x="18" y="30"/>
                  <a:pt x="14" y="37"/>
                  <a:pt x="9" y="37"/>
                </a:cubicBezTo>
                <a:cubicBezTo>
                  <a:pt x="4" y="37"/>
                  <a:pt x="0" y="30"/>
                  <a:pt x="0" y="21"/>
                </a:cubicBezTo>
                <a:cubicBezTo>
                  <a:pt x="0" y="9"/>
                  <a:pt x="8" y="0"/>
                  <a:pt x="18" y="0"/>
                </a:cubicBezTo>
                <a:cubicBezTo>
                  <a:pt x="27" y="0"/>
                  <a:pt x="35" y="9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0"/>
                  <a:pt x="31" y="37"/>
                  <a:pt x="27" y="37"/>
                </a:cubicBezTo>
                <a:cubicBezTo>
                  <a:pt x="22" y="37"/>
                  <a:pt x="18" y="30"/>
                  <a:pt x="18" y="21"/>
                </a:cubicBezTo>
                <a:cubicBezTo>
                  <a:pt x="18" y="9"/>
                  <a:pt x="26" y="0"/>
                  <a:pt x="35" y="0"/>
                </a:cubicBezTo>
                <a:cubicBezTo>
                  <a:pt x="45" y="0"/>
                  <a:pt x="53" y="9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0"/>
                  <a:pt x="49" y="37"/>
                  <a:pt x="44" y="37"/>
                </a:cubicBezTo>
                <a:cubicBezTo>
                  <a:pt x="39" y="37"/>
                  <a:pt x="35" y="30"/>
                  <a:pt x="35" y="21"/>
                </a:cubicBezTo>
                <a:cubicBezTo>
                  <a:pt x="35" y="9"/>
                  <a:pt x="43" y="0"/>
                  <a:pt x="53" y="0"/>
                </a:cubicBezTo>
                <a:cubicBezTo>
                  <a:pt x="62" y="0"/>
                  <a:pt x="70" y="9"/>
                  <a:pt x="70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30"/>
                  <a:pt x="66" y="37"/>
                  <a:pt x="61" y="37"/>
                </a:cubicBezTo>
                <a:cubicBezTo>
                  <a:pt x="57" y="37"/>
                  <a:pt x="53" y="30"/>
                  <a:pt x="53" y="21"/>
                </a:cubicBezTo>
                <a:cubicBezTo>
                  <a:pt x="53" y="9"/>
                  <a:pt x="60" y="0"/>
                  <a:pt x="70" y="0"/>
                </a:cubicBezTo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099" name="Line 243"/>
          <p:cNvSpPr>
            <a:spLocks noChangeShapeType="1"/>
          </p:cNvSpPr>
          <p:nvPr/>
        </p:nvSpPr>
        <p:spPr bwMode="auto">
          <a:xfrm>
            <a:off x="1771650" y="2970213"/>
            <a:ext cx="252413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0" name="Line 244"/>
          <p:cNvSpPr>
            <a:spLocks noChangeShapeType="1"/>
          </p:cNvSpPr>
          <p:nvPr/>
        </p:nvSpPr>
        <p:spPr bwMode="auto">
          <a:xfrm>
            <a:off x="992188" y="2970213"/>
            <a:ext cx="287337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1" name="Freeform 245"/>
          <p:cNvSpPr>
            <a:spLocks/>
          </p:cNvSpPr>
          <p:nvPr/>
        </p:nvSpPr>
        <p:spPr bwMode="auto">
          <a:xfrm>
            <a:off x="1968500" y="2914650"/>
            <a:ext cx="168275" cy="104775"/>
          </a:xfrm>
          <a:custGeom>
            <a:avLst/>
            <a:gdLst/>
            <a:ahLst/>
            <a:cxnLst>
              <a:cxn ang="0">
                <a:pos x="4" y="8"/>
              </a:cxn>
              <a:cxn ang="0">
                <a:pos x="0" y="1"/>
              </a:cxn>
              <a:cxn ang="0">
                <a:pos x="0" y="0"/>
              </a:cxn>
              <a:cxn ang="0">
                <a:pos x="12" y="5"/>
              </a:cxn>
              <a:cxn ang="0">
                <a:pos x="24" y="8"/>
              </a:cxn>
              <a:cxn ang="0">
                <a:pos x="12" y="10"/>
              </a:cxn>
              <a:cxn ang="0">
                <a:pos x="0" y="15"/>
              </a:cxn>
              <a:cxn ang="0">
                <a:pos x="0" y="15"/>
              </a:cxn>
              <a:cxn ang="0">
                <a:pos x="4" y="8"/>
              </a:cxn>
            </a:cxnLst>
            <a:rect l="0" t="0" r="r" b="b"/>
            <a:pathLst>
              <a:path w="24" h="15">
                <a:moveTo>
                  <a:pt x="4" y="8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6"/>
                  <a:pt x="20" y="7"/>
                  <a:pt x="24" y="8"/>
                </a:cubicBezTo>
                <a:cubicBezTo>
                  <a:pt x="20" y="9"/>
                  <a:pt x="16" y="10"/>
                  <a:pt x="12" y="1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2" name="Freeform 246"/>
          <p:cNvSpPr>
            <a:spLocks/>
          </p:cNvSpPr>
          <p:nvPr/>
        </p:nvSpPr>
        <p:spPr bwMode="auto">
          <a:xfrm>
            <a:off x="1316038" y="2508250"/>
            <a:ext cx="687387" cy="217488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168" y="0"/>
              </a:cxn>
              <a:cxn ang="0">
                <a:pos x="243" y="0"/>
              </a:cxn>
              <a:cxn ang="0">
                <a:pos x="375" y="132"/>
              </a:cxn>
              <a:cxn ang="0">
                <a:pos x="433" y="132"/>
              </a:cxn>
            </a:cxnLst>
            <a:rect l="0" t="0" r="r" b="b"/>
            <a:pathLst>
              <a:path w="433" h="137">
                <a:moveTo>
                  <a:pt x="0" y="137"/>
                </a:moveTo>
                <a:lnTo>
                  <a:pt x="168" y="0"/>
                </a:lnTo>
                <a:lnTo>
                  <a:pt x="243" y="0"/>
                </a:lnTo>
                <a:lnTo>
                  <a:pt x="375" y="132"/>
                </a:lnTo>
                <a:lnTo>
                  <a:pt x="433" y="132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3" name="Freeform 247"/>
          <p:cNvSpPr>
            <a:spLocks/>
          </p:cNvSpPr>
          <p:nvPr/>
        </p:nvSpPr>
        <p:spPr bwMode="auto">
          <a:xfrm>
            <a:off x="2325688" y="3294063"/>
            <a:ext cx="477837" cy="554037"/>
          </a:xfrm>
          <a:custGeom>
            <a:avLst/>
            <a:gdLst/>
            <a:ahLst/>
            <a:cxnLst>
              <a:cxn ang="0">
                <a:pos x="0" y="349"/>
              </a:cxn>
              <a:cxn ang="0">
                <a:pos x="301" y="177"/>
              </a:cxn>
              <a:cxn ang="0">
                <a:pos x="0" y="0"/>
              </a:cxn>
              <a:cxn ang="0">
                <a:pos x="0" y="349"/>
              </a:cxn>
            </a:cxnLst>
            <a:rect l="0" t="0" r="r" b="b"/>
            <a:pathLst>
              <a:path w="301" h="349">
                <a:moveTo>
                  <a:pt x="0" y="349"/>
                </a:moveTo>
                <a:lnTo>
                  <a:pt x="301" y="177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4" name="Oval 248"/>
          <p:cNvSpPr>
            <a:spLocks noChangeArrowheads="1"/>
          </p:cNvSpPr>
          <p:nvPr/>
        </p:nvSpPr>
        <p:spPr bwMode="auto">
          <a:xfrm>
            <a:off x="2803525" y="3497263"/>
            <a:ext cx="147638" cy="147637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5" name="Line 249"/>
          <p:cNvSpPr>
            <a:spLocks noChangeShapeType="1"/>
          </p:cNvSpPr>
          <p:nvPr/>
        </p:nvSpPr>
        <p:spPr bwMode="auto">
          <a:xfrm>
            <a:off x="2951163" y="3575050"/>
            <a:ext cx="377825" cy="1588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6" name="Rectangle 250"/>
          <p:cNvSpPr>
            <a:spLocks noChangeArrowheads="1"/>
          </p:cNvSpPr>
          <p:nvPr/>
        </p:nvSpPr>
        <p:spPr bwMode="auto">
          <a:xfrm>
            <a:off x="603250" y="2616200"/>
            <a:ext cx="5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250107" name="Rectangle 251"/>
          <p:cNvSpPr>
            <a:spLocks noChangeArrowheads="1"/>
          </p:cNvSpPr>
          <p:nvPr/>
        </p:nvSpPr>
        <p:spPr bwMode="auto">
          <a:xfrm>
            <a:off x="665163" y="261620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(</a:t>
            </a:r>
            <a:endParaRPr lang="en-US"/>
          </a:p>
        </p:txBody>
      </p:sp>
      <p:sp>
        <p:nvSpPr>
          <p:cNvPr id="250108" name="Rectangle 252"/>
          <p:cNvSpPr>
            <a:spLocks noChangeArrowheads="1"/>
          </p:cNvSpPr>
          <p:nvPr/>
        </p:nvSpPr>
        <p:spPr bwMode="auto">
          <a:xfrm>
            <a:off x="752475" y="26162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250109" name="Rectangle 253"/>
          <p:cNvSpPr>
            <a:spLocks noChangeArrowheads="1"/>
          </p:cNvSpPr>
          <p:nvPr/>
        </p:nvSpPr>
        <p:spPr bwMode="auto">
          <a:xfrm>
            <a:off x="815975" y="261620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250110" name="Rectangle 254"/>
          <p:cNvSpPr>
            <a:spLocks noChangeArrowheads="1"/>
          </p:cNvSpPr>
          <p:nvPr/>
        </p:nvSpPr>
        <p:spPr bwMode="auto">
          <a:xfrm>
            <a:off x="773113" y="4284663"/>
            <a:ext cx="231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0">
                <a:solidFill>
                  <a:srgbClr val="315263"/>
                </a:solidFill>
              </a:rPr>
              <a:t> Inductive coupling</a:t>
            </a:r>
            <a:endParaRPr lang="en-US" sz="2800" b="1">
              <a:solidFill>
                <a:srgbClr val="315263"/>
              </a:solidFill>
            </a:endParaRPr>
          </a:p>
        </p:txBody>
      </p:sp>
      <p:sp>
        <p:nvSpPr>
          <p:cNvPr id="250111" name="Rectangle 255"/>
          <p:cNvSpPr>
            <a:spLocks noChangeArrowheads="1"/>
          </p:cNvSpPr>
          <p:nvPr/>
        </p:nvSpPr>
        <p:spPr bwMode="auto">
          <a:xfrm>
            <a:off x="3559175" y="4284663"/>
            <a:ext cx="246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0">
                <a:solidFill>
                  <a:srgbClr val="315263"/>
                </a:solidFill>
              </a:rPr>
              <a:t> Capacitive coupling</a:t>
            </a:r>
            <a:endParaRPr lang="en-US" sz="2800" b="1">
              <a:solidFill>
                <a:srgbClr val="315263"/>
              </a:solidFill>
            </a:endParaRPr>
          </a:p>
        </p:txBody>
      </p:sp>
      <p:sp>
        <p:nvSpPr>
          <p:cNvPr id="250112" name="Rectangle 256"/>
          <p:cNvSpPr>
            <a:spLocks noChangeArrowheads="1"/>
          </p:cNvSpPr>
          <p:nvPr/>
        </p:nvSpPr>
        <p:spPr bwMode="auto">
          <a:xfrm>
            <a:off x="6286500" y="4284663"/>
            <a:ext cx="2230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0">
                <a:solidFill>
                  <a:srgbClr val="315263"/>
                </a:solidFill>
              </a:rPr>
              <a:t>Power and ground</a:t>
            </a:r>
            <a:endParaRPr lang="en-US" sz="2800" b="1">
              <a:solidFill>
                <a:srgbClr val="315263"/>
              </a:solidFill>
            </a:endParaRPr>
          </a:p>
        </p:txBody>
      </p:sp>
      <p:sp>
        <p:nvSpPr>
          <p:cNvPr id="250113" name="Rectangle 257"/>
          <p:cNvSpPr>
            <a:spLocks noChangeArrowheads="1"/>
          </p:cNvSpPr>
          <p:nvPr/>
        </p:nvSpPr>
        <p:spPr bwMode="auto">
          <a:xfrm>
            <a:off x="6286500" y="454025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0">
                <a:solidFill>
                  <a:srgbClr val="315263"/>
                </a:solidFill>
              </a:rPr>
              <a:t>      noise</a:t>
            </a:r>
            <a:endParaRPr lang="en-US" sz="2800" b="1">
              <a:solidFill>
                <a:srgbClr val="315263"/>
              </a:solidFill>
            </a:endParaRPr>
          </a:p>
        </p:txBody>
      </p:sp>
      <p:sp>
        <p:nvSpPr>
          <p:cNvPr id="250114" name="Freeform 258"/>
          <p:cNvSpPr>
            <a:spLocks/>
          </p:cNvSpPr>
          <p:nvPr/>
        </p:nvSpPr>
        <p:spPr bwMode="auto">
          <a:xfrm>
            <a:off x="4943475" y="3048000"/>
            <a:ext cx="484188" cy="554038"/>
          </a:xfrm>
          <a:custGeom>
            <a:avLst/>
            <a:gdLst/>
            <a:ahLst/>
            <a:cxnLst>
              <a:cxn ang="0">
                <a:pos x="0" y="349"/>
              </a:cxn>
              <a:cxn ang="0">
                <a:pos x="305" y="177"/>
              </a:cxn>
              <a:cxn ang="0">
                <a:pos x="0" y="0"/>
              </a:cxn>
              <a:cxn ang="0">
                <a:pos x="0" y="349"/>
              </a:cxn>
            </a:cxnLst>
            <a:rect l="0" t="0" r="r" b="b"/>
            <a:pathLst>
              <a:path w="305" h="349">
                <a:moveTo>
                  <a:pt x="0" y="349"/>
                </a:moveTo>
                <a:lnTo>
                  <a:pt x="305" y="177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15" name="Oval 259"/>
          <p:cNvSpPr>
            <a:spLocks noChangeArrowheads="1"/>
          </p:cNvSpPr>
          <p:nvPr/>
        </p:nvSpPr>
        <p:spPr bwMode="auto">
          <a:xfrm>
            <a:off x="5427663" y="3251200"/>
            <a:ext cx="147637" cy="147638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16" name="Line 260"/>
          <p:cNvSpPr>
            <a:spLocks noChangeShapeType="1"/>
          </p:cNvSpPr>
          <p:nvPr/>
        </p:nvSpPr>
        <p:spPr bwMode="auto">
          <a:xfrm>
            <a:off x="5575300" y="3328988"/>
            <a:ext cx="371475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17" name="Line 261"/>
          <p:cNvSpPr>
            <a:spLocks noChangeShapeType="1"/>
          </p:cNvSpPr>
          <p:nvPr/>
        </p:nvSpPr>
        <p:spPr bwMode="auto">
          <a:xfrm>
            <a:off x="4100513" y="3328988"/>
            <a:ext cx="842962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18" name="Rectangle 262"/>
          <p:cNvSpPr>
            <a:spLocks noChangeArrowheads="1"/>
          </p:cNvSpPr>
          <p:nvPr/>
        </p:nvSpPr>
        <p:spPr bwMode="auto">
          <a:xfrm>
            <a:off x="3751263" y="23463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0119" name="Rectangle 263"/>
          <p:cNvSpPr>
            <a:spLocks noChangeArrowheads="1"/>
          </p:cNvSpPr>
          <p:nvPr/>
        </p:nvSpPr>
        <p:spPr bwMode="auto">
          <a:xfrm>
            <a:off x="3870325" y="2332038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(</a:t>
            </a:r>
            <a:endParaRPr lang="en-US"/>
          </a:p>
        </p:txBody>
      </p:sp>
      <p:sp>
        <p:nvSpPr>
          <p:cNvPr id="250120" name="Rectangle 264"/>
          <p:cNvSpPr>
            <a:spLocks noChangeArrowheads="1"/>
          </p:cNvSpPr>
          <p:nvPr/>
        </p:nvSpPr>
        <p:spPr bwMode="auto">
          <a:xfrm>
            <a:off x="3957638" y="23320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250121" name="Rectangle 265"/>
          <p:cNvSpPr>
            <a:spLocks noChangeArrowheads="1"/>
          </p:cNvSpPr>
          <p:nvPr/>
        </p:nvSpPr>
        <p:spPr bwMode="auto">
          <a:xfrm>
            <a:off x="4019550" y="2332038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250122" name="Line 266"/>
          <p:cNvSpPr>
            <a:spLocks noChangeShapeType="1"/>
          </p:cNvSpPr>
          <p:nvPr/>
        </p:nvSpPr>
        <p:spPr bwMode="auto">
          <a:xfrm>
            <a:off x="4598988" y="2690813"/>
            <a:ext cx="1587" cy="12700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3" name="Line 267"/>
          <p:cNvSpPr>
            <a:spLocks noChangeShapeType="1"/>
          </p:cNvSpPr>
          <p:nvPr/>
        </p:nvSpPr>
        <p:spPr bwMode="auto">
          <a:xfrm flipH="1">
            <a:off x="4445000" y="4024313"/>
            <a:ext cx="315913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4" name="Line 268"/>
          <p:cNvSpPr>
            <a:spLocks noChangeShapeType="1"/>
          </p:cNvSpPr>
          <p:nvPr/>
        </p:nvSpPr>
        <p:spPr bwMode="auto">
          <a:xfrm flipH="1">
            <a:off x="4500563" y="4087813"/>
            <a:ext cx="204787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5" name="Line 269"/>
          <p:cNvSpPr>
            <a:spLocks noChangeShapeType="1"/>
          </p:cNvSpPr>
          <p:nvPr/>
        </p:nvSpPr>
        <p:spPr bwMode="auto">
          <a:xfrm flipH="1">
            <a:off x="4557713" y="4157663"/>
            <a:ext cx="90487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6" name="Rectangle 270"/>
          <p:cNvSpPr>
            <a:spLocks noChangeArrowheads="1"/>
          </p:cNvSpPr>
          <p:nvPr/>
        </p:nvSpPr>
        <p:spPr bwMode="auto">
          <a:xfrm>
            <a:off x="4465638" y="3602038"/>
            <a:ext cx="266700" cy="98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7" name="Line 271"/>
          <p:cNvSpPr>
            <a:spLocks noChangeShapeType="1"/>
          </p:cNvSpPr>
          <p:nvPr/>
        </p:nvSpPr>
        <p:spPr bwMode="auto">
          <a:xfrm>
            <a:off x="4465638" y="3602038"/>
            <a:ext cx="266700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8" name="Line 272"/>
          <p:cNvSpPr>
            <a:spLocks noChangeShapeType="1"/>
          </p:cNvSpPr>
          <p:nvPr/>
        </p:nvSpPr>
        <p:spPr bwMode="auto">
          <a:xfrm>
            <a:off x="4465638" y="3700463"/>
            <a:ext cx="266700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9" name="Rectangle 273"/>
          <p:cNvSpPr>
            <a:spLocks noChangeArrowheads="1"/>
          </p:cNvSpPr>
          <p:nvPr/>
        </p:nvSpPr>
        <p:spPr bwMode="auto">
          <a:xfrm>
            <a:off x="4465638" y="2949575"/>
            <a:ext cx="266700" cy="98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0" name="Line 274"/>
          <p:cNvSpPr>
            <a:spLocks noChangeShapeType="1"/>
          </p:cNvSpPr>
          <p:nvPr/>
        </p:nvSpPr>
        <p:spPr bwMode="auto">
          <a:xfrm>
            <a:off x="4465638" y="3048000"/>
            <a:ext cx="266700" cy="1588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1" name="Line 275"/>
          <p:cNvSpPr>
            <a:spLocks noChangeShapeType="1"/>
          </p:cNvSpPr>
          <p:nvPr/>
        </p:nvSpPr>
        <p:spPr bwMode="auto">
          <a:xfrm>
            <a:off x="4465638" y="2949575"/>
            <a:ext cx="266700" cy="1588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2" name="Oval 276"/>
          <p:cNvSpPr>
            <a:spLocks noChangeArrowheads="1"/>
          </p:cNvSpPr>
          <p:nvPr/>
        </p:nvSpPr>
        <p:spPr bwMode="auto">
          <a:xfrm>
            <a:off x="4557713" y="3286125"/>
            <a:ext cx="84137" cy="841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3" name="Line 277"/>
          <p:cNvSpPr>
            <a:spLocks noChangeShapeType="1"/>
          </p:cNvSpPr>
          <p:nvPr/>
        </p:nvSpPr>
        <p:spPr bwMode="auto">
          <a:xfrm>
            <a:off x="4100513" y="2690813"/>
            <a:ext cx="842962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4" name="Oval 278"/>
          <p:cNvSpPr>
            <a:spLocks noChangeArrowheads="1"/>
          </p:cNvSpPr>
          <p:nvPr/>
        </p:nvSpPr>
        <p:spPr bwMode="auto">
          <a:xfrm>
            <a:off x="4557713" y="2647950"/>
            <a:ext cx="84137" cy="841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5" name="Freeform 279"/>
          <p:cNvSpPr>
            <a:spLocks/>
          </p:cNvSpPr>
          <p:nvPr/>
        </p:nvSpPr>
        <p:spPr bwMode="auto">
          <a:xfrm>
            <a:off x="4276725" y="2205038"/>
            <a:ext cx="527050" cy="280987"/>
          </a:xfrm>
          <a:custGeom>
            <a:avLst/>
            <a:gdLst/>
            <a:ahLst/>
            <a:cxnLst>
              <a:cxn ang="0">
                <a:pos x="0" y="177"/>
              </a:cxn>
              <a:cxn ang="0">
                <a:pos x="57" y="177"/>
              </a:cxn>
              <a:cxn ang="0">
                <a:pos x="119" y="0"/>
              </a:cxn>
              <a:cxn ang="0">
                <a:pos x="199" y="0"/>
              </a:cxn>
              <a:cxn ang="0">
                <a:pos x="239" y="177"/>
              </a:cxn>
              <a:cxn ang="0">
                <a:pos x="332" y="177"/>
              </a:cxn>
            </a:cxnLst>
            <a:rect l="0" t="0" r="r" b="b"/>
            <a:pathLst>
              <a:path w="332" h="177">
                <a:moveTo>
                  <a:pt x="0" y="177"/>
                </a:moveTo>
                <a:lnTo>
                  <a:pt x="57" y="177"/>
                </a:lnTo>
                <a:lnTo>
                  <a:pt x="119" y="0"/>
                </a:lnTo>
                <a:lnTo>
                  <a:pt x="199" y="0"/>
                </a:lnTo>
                <a:lnTo>
                  <a:pt x="239" y="177"/>
                </a:lnTo>
                <a:lnTo>
                  <a:pt x="332" y="177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6" name="Freeform 280"/>
          <p:cNvSpPr>
            <a:spLocks/>
          </p:cNvSpPr>
          <p:nvPr/>
        </p:nvSpPr>
        <p:spPr bwMode="auto">
          <a:xfrm>
            <a:off x="7532688" y="2690813"/>
            <a:ext cx="1587" cy="1270000"/>
          </a:xfrm>
          <a:custGeom>
            <a:avLst/>
            <a:gdLst/>
            <a:ahLst/>
            <a:cxnLst>
              <a:cxn ang="0">
                <a:pos x="0" y="800"/>
              </a:cxn>
              <a:cxn ang="0">
                <a:pos x="0" y="0"/>
              </a:cxn>
              <a:cxn ang="0">
                <a:pos x="0" y="800"/>
              </a:cxn>
            </a:cxnLst>
            <a:rect l="0" t="0" r="r" b="b"/>
            <a:pathLst>
              <a:path h="800">
                <a:moveTo>
                  <a:pt x="0" y="800"/>
                </a:moveTo>
                <a:lnTo>
                  <a:pt x="0" y="0"/>
                </a:lnTo>
                <a:lnTo>
                  <a:pt x="0" y="8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7" name="Line 281"/>
          <p:cNvSpPr>
            <a:spLocks noChangeShapeType="1"/>
          </p:cNvSpPr>
          <p:nvPr/>
        </p:nvSpPr>
        <p:spPr bwMode="auto">
          <a:xfrm flipV="1">
            <a:off x="7532688" y="2690813"/>
            <a:ext cx="1587" cy="12700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8" name="Line 282"/>
          <p:cNvSpPr>
            <a:spLocks noChangeShapeType="1"/>
          </p:cNvSpPr>
          <p:nvPr/>
        </p:nvSpPr>
        <p:spPr bwMode="auto">
          <a:xfrm>
            <a:off x="7912100" y="3328988"/>
            <a:ext cx="377825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9" name="Line 283"/>
          <p:cNvSpPr>
            <a:spLocks noChangeShapeType="1"/>
          </p:cNvSpPr>
          <p:nvPr/>
        </p:nvSpPr>
        <p:spPr bwMode="auto">
          <a:xfrm>
            <a:off x="6445250" y="3328988"/>
            <a:ext cx="841375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0" name="Rectangle 284"/>
          <p:cNvSpPr>
            <a:spLocks noChangeArrowheads="1"/>
          </p:cNvSpPr>
          <p:nvPr/>
        </p:nvSpPr>
        <p:spPr bwMode="auto">
          <a:xfrm>
            <a:off x="7229475" y="23288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0141" name="Rectangle 285"/>
          <p:cNvSpPr>
            <a:spLocks noChangeArrowheads="1"/>
          </p:cNvSpPr>
          <p:nvPr/>
        </p:nvSpPr>
        <p:spPr bwMode="auto">
          <a:xfrm>
            <a:off x="7391400" y="2443163"/>
            <a:ext cx="238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DD</a:t>
            </a:r>
            <a:endParaRPr lang="en-US"/>
          </a:p>
        </p:txBody>
      </p:sp>
      <p:sp>
        <p:nvSpPr>
          <p:cNvPr id="250142" name="Line 286"/>
          <p:cNvSpPr>
            <a:spLocks noChangeShapeType="1"/>
          </p:cNvSpPr>
          <p:nvPr/>
        </p:nvSpPr>
        <p:spPr bwMode="auto">
          <a:xfrm>
            <a:off x="7532688" y="2690813"/>
            <a:ext cx="1587" cy="12700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3" name="Line 287"/>
          <p:cNvSpPr>
            <a:spLocks noChangeShapeType="1"/>
          </p:cNvSpPr>
          <p:nvPr/>
        </p:nvSpPr>
        <p:spPr bwMode="auto">
          <a:xfrm flipH="1">
            <a:off x="7378700" y="4024313"/>
            <a:ext cx="315913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4" name="Line 288"/>
          <p:cNvSpPr>
            <a:spLocks noChangeShapeType="1"/>
          </p:cNvSpPr>
          <p:nvPr/>
        </p:nvSpPr>
        <p:spPr bwMode="auto">
          <a:xfrm flipH="1">
            <a:off x="7442200" y="4087813"/>
            <a:ext cx="195263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5" name="Line 289"/>
          <p:cNvSpPr>
            <a:spLocks noChangeShapeType="1"/>
          </p:cNvSpPr>
          <p:nvPr/>
        </p:nvSpPr>
        <p:spPr bwMode="auto">
          <a:xfrm flipH="1">
            <a:off x="7491413" y="4157663"/>
            <a:ext cx="90487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6" name="Line 290"/>
          <p:cNvSpPr>
            <a:spLocks noChangeShapeType="1"/>
          </p:cNvSpPr>
          <p:nvPr/>
        </p:nvSpPr>
        <p:spPr bwMode="auto">
          <a:xfrm flipH="1">
            <a:off x="7378700" y="2690813"/>
            <a:ext cx="315913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7" name="Freeform 291"/>
          <p:cNvSpPr>
            <a:spLocks/>
          </p:cNvSpPr>
          <p:nvPr/>
        </p:nvSpPr>
        <p:spPr bwMode="auto">
          <a:xfrm>
            <a:off x="7286625" y="3048000"/>
            <a:ext cx="477838" cy="554038"/>
          </a:xfrm>
          <a:custGeom>
            <a:avLst/>
            <a:gdLst/>
            <a:ahLst/>
            <a:cxnLst>
              <a:cxn ang="0">
                <a:pos x="0" y="349"/>
              </a:cxn>
              <a:cxn ang="0">
                <a:pos x="301" y="177"/>
              </a:cxn>
              <a:cxn ang="0">
                <a:pos x="0" y="0"/>
              </a:cxn>
              <a:cxn ang="0">
                <a:pos x="0" y="349"/>
              </a:cxn>
            </a:cxnLst>
            <a:rect l="0" t="0" r="r" b="b"/>
            <a:pathLst>
              <a:path w="301" h="349">
                <a:moveTo>
                  <a:pt x="0" y="349"/>
                </a:moveTo>
                <a:lnTo>
                  <a:pt x="301" y="177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rgbClr val="FFFFFF"/>
          </a:solidFill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8" name="Oval 292"/>
          <p:cNvSpPr>
            <a:spLocks noChangeArrowheads="1"/>
          </p:cNvSpPr>
          <p:nvPr/>
        </p:nvSpPr>
        <p:spPr bwMode="auto">
          <a:xfrm>
            <a:off x="7764463" y="3251200"/>
            <a:ext cx="147637" cy="147638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9" name="Freeform 293"/>
          <p:cNvSpPr>
            <a:spLocks/>
          </p:cNvSpPr>
          <p:nvPr/>
        </p:nvSpPr>
        <p:spPr bwMode="auto">
          <a:xfrm>
            <a:off x="7799388" y="3624263"/>
            <a:ext cx="455612" cy="33655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8" y="26"/>
              </a:cxn>
              <a:cxn ang="0">
                <a:pos x="15" y="2"/>
              </a:cxn>
              <a:cxn ang="0">
                <a:pos x="25" y="29"/>
              </a:cxn>
              <a:cxn ang="0">
                <a:pos x="32" y="43"/>
              </a:cxn>
              <a:cxn ang="0">
                <a:pos x="35" y="35"/>
              </a:cxn>
              <a:cxn ang="0">
                <a:pos x="40" y="21"/>
              </a:cxn>
              <a:cxn ang="0">
                <a:pos x="52" y="15"/>
              </a:cxn>
              <a:cxn ang="0">
                <a:pos x="55" y="22"/>
              </a:cxn>
              <a:cxn ang="0">
                <a:pos x="65" y="23"/>
              </a:cxn>
            </a:cxnLst>
            <a:rect l="0" t="0" r="r" b="b"/>
            <a:pathLst>
              <a:path w="65" h="48">
                <a:moveTo>
                  <a:pt x="0" y="48"/>
                </a:moveTo>
                <a:cubicBezTo>
                  <a:pt x="2" y="46"/>
                  <a:pt x="6" y="39"/>
                  <a:pt x="8" y="26"/>
                </a:cubicBezTo>
                <a:cubicBezTo>
                  <a:pt x="8" y="26"/>
                  <a:pt x="9" y="2"/>
                  <a:pt x="15" y="2"/>
                </a:cubicBezTo>
                <a:cubicBezTo>
                  <a:pt x="15" y="2"/>
                  <a:pt x="20" y="0"/>
                  <a:pt x="25" y="29"/>
                </a:cubicBezTo>
                <a:cubicBezTo>
                  <a:pt x="25" y="29"/>
                  <a:pt x="27" y="43"/>
                  <a:pt x="32" y="43"/>
                </a:cubicBezTo>
                <a:cubicBezTo>
                  <a:pt x="32" y="43"/>
                  <a:pt x="35" y="44"/>
                  <a:pt x="35" y="35"/>
                </a:cubicBezTo>
                <a:cubicBezTo>
                  <a:pt x="35" y="35"/>
                  <a:pt x="35" y="26"/>
                  <a:pt x="40" y="21"/>
                </a:cubicBezTo>
                <a:cubicBezTo>
                  <a:pt x="40" y="21"/>
                  <a:pt x="50" y="8"/>
                  <a:pt x="52" y="15"/>
                </a:cubicBezTo>
                <a:cubicBezTo>
                  <a:pt x="52" y="15"/>
                  <a:pt x="53" y="18"/>
                  <a:pt x="55" y="22"/>
                </a:cubicBezTo>
                <a:cubicBezTo>
                  <a:pt x="55" y="22"/>
                  <a:pt x="59" y="30"/>
                  <a:pt x="65" y="23"/>
                </a:cubicBez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50" name="Freeform 294"/>
          <p:cNvSpPr>
            <a:spLocks/>
          </p:cNvSpPr>
          <p:nvPr/>
        </p:nvSpPr>
        <p:spPr bwMode="auto">
          <a:xfrm>
            <a:off x="7799388" y="2479675"/>
            <a:ext cx="455612" cy="33655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8" y="26"/>
              </a:cxn>
              <a:cxn ang="0">
                <a:pos x="15" y="3"/>
              </a:cxn>
              <a:cxn ang="0">
                <a:pos x="25" y="29"/>
              </a:cxn>
              <a:cxn ang="0">
                <a:pos x="32" y="43"/>
              </a:cxn>
              <a:cxn ang="0">
                <a:pos x="35" y="36"/>
              </a:cxn>
              <a:cxn ang="0">
                <a:pos x="40" y="21"/>
              </a:cxn>
              <a:cxn ang="0">
                <a:pos x="52" y="16"/>
              </a:cxn>
              <a:cxn ang="0">
                <a:pos x="55" y="23"/>
              </a:cxn>
              <a:cxn ang="0">
                <a:pos x="65" y="24"/>
              </a:cxn>
            </a:cxnLst>
            <a:rect l="0" t="0" r="r" b="b"/>
            <a:pathLst>
              <a:path w="65" h="48">
                <a:moveTo>
                  <a:pt x="0" y="48"/>
                </a:moveTo>
                <a:cubicBezTo>
                  <a:pt x="2" y="46"/>
                  <a:pt x="6" y="39"/>
                  <a:pt x="8" y="26"/>
                </a:cubicBezTo>
                <a:cubicBezTo>
                  <a:pt x="8" y="26"/>
                  <a:pt x="9" y="3"/>
                  <a:pt x="15" y="3"/>
                </a:cubicBezTo>
                <a:cubicBezTo>
                  <a:pt x="15" y="3"/>
                  <a:pt x="20" y="0"/>
                  <a:pt x="25" y="29"/>
                </a:cubicBezTo>
                <a:cubicBezTo>
                  <a:pt x="25" y="29"/>
                  <a:pt x="27" y="43"/>
                  <a:pt x="32" y="43"/>
                </a:cubicBezTo>
                <a:cubicBezTo>
                  <a:pt x="32" y="43"/>
                  <a:pt x="35" y="44"/>
                  <a:pt x="35" y="36"/>
                </a:cubicBezTo>
                <a:cubicBezTo>
                  <a:pt x="35" y="36"/>
                  <a:pt x="35" y="27"/>
                  <a:pt x="40" y="21"/>
                </a:cubicBezTo>
                <a:cubicBezTo>
                  <a:pt x="40" y="21"/>
                  <a:pt x="50" y="8"/>
                  <a:pt x="52" y="16"/>
                </a:cubicBezTo>
                <a:cubicBezTo>
                  <a:pt x="52" y="16"/>
                  <a:pt x="53" y="19"/>
                  <a:pt x="55" y="23"/>
                </a:cubicBezTo>
                <a:cubicBezTo>
                  <a:pt x="55" y="23"/>
                  <a:pt x="59" y="30"/>
                  <a:pt x="65" y="24"/>
                </a:cubicBez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1DC0B-9C66-4E05-9236-4E8725482A43}" type="slidenum">
              <a:rPr lang="en-US"/>
              <a:pPr/>
              <a:t>15</a:t>
            </a:fld>
            <a:endParaRPr lang="en-US"/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6629400" y="1828800"/>
            <a:ext cx="2362200" cy="1524000"/>
          </a:xfrm>
          <a:prstGeom prst="rect">
            <a:avLst/>
          </a:prstGeom>
          <a:gradFill rotWithShape="0">
            <a:gsLst>
              <a:gs pos="0">
                <a:srgbClr val="3366CC"/>
              </a:gs>
              <a:gs pos="100000">
                <a:srgbClr val="3366CC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3400" b="0"/>
              <a:t>DC Operation</a:t>
            </a:r>
            <a:r>
              <a:rPr lang="en-US" sz="3400"/>
              <a:t/>
            </a:r>
            <a:br>
              <a:rPr lang="en-US" sz="3400"/>
            </a:br>
            <a:r>
              <a:rPr lang="en-US" sz="3400"/>
              <a:t>Voltage Transfer Characteristic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5330825" y="4651375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2438400" y="5064125"/>
            <a:ext cx="11113" cy="1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2438400" y="1855788"/>
            <a:ext cx="11113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213475" y="5064125"/>
            <a:ext cx="1588" cy="111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5330825" y="4662488"/>
            <a:ext cx="11113" cy="15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5330825" y="5064125"/>
            <a:ext cx="11113" cy="158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2919413" y="50641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8" name="Rectangle 12"/>
          <p:cNvSpPr>
            <a:spLocks noChangeArrowheads="1"/>
          </p:cNvSpPr>
          <p:nvPr/>
        </p:nvSpPr>
        <p:spPr bwMode="auto">
          <a:xfrm>
            <a:off x="5376863" y="5969000"/>
            <a:ext cx="11112" cy="1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5284788" y="5751513"/>
            <a:ext cx="11112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5376863" y="6015038"/>
            <a:ext cx="1587" cy="111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3470275" y="5591175"/>
            <a:ext cx="1588" cy="111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56" name="Rectangle 20"/>
          <p:cNvSpPr>
            <a:spLocks noChangeArrowheads="1"/>
          </p:cNvSpPr>
          <p:nvPr/>
        </p:nvSpPr>
        <p:spPr bwMode="auto">
          <a:xfrm>
            <a:off x="2438400" y="4651375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65" name="Rectangle 29"/>
          <p:cNvSpPr>
            <a:spLocks noChangeArrowheads="1"/>
          </p:cNvSpPr>
          <p:nvPr/>
        </p:nvSpPr>
        <p:spPr bwMode="auto">
          <a:xfrm>
            <a:off x="2438400" y="5064125"/>
            <a:ext cx="1588" cy="111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91" name="Freeform 55"/>
          <p:cNvSpPr>
            <a:spLocks/>
          </p:cNvSpPr>
          <p:nvPr/>
        </p:nvSpPr>
        <p:spPr bwMode="auto">
          <a:xfrm>
            <a:off x="3011488" y="260032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94" name="Freeform 58"/>
          <p:cNvSpPr>
            <a:spLocks/>
          </p:cNvSpPr>
          <p:nvPr/>
        </p:nvSpPr>
        <p:spPr bwMode="auto">
          <a:xfrm>
            <a:off x="3976688" y="3849688"/>
            <a:ext cx="1111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70415" name="Group 79"/>
          <p:cNvGrpSpPr>
            <a:grpSpLocks/>
          </p:cNvGrpSpPr>
          <p:nvPr/>
        </p:nvGrpSpPr>
        <p:grpSpPr bwMode="auto">
          <a:xfrm>
            <a:off x="1522413" y="1622425"/>
            <a:ext cx="5233987" cy="4460875"/>
            <a:chOff x="1135" y="1118"/>
            <a:chExt cx="3297" cy="2810"/>
          </a:xfrm>
        </p:grpSpPr>
        <p:sp>
          <p:nvSpPr>
            <p:cNvPr id="270347" name="Rectangle 11"/>
            <p:cNvSpPr>
              <a:spLocks noChangeArrowheads="1"/>
            </p:cNvSpPr>
            <p:nvPr/>
          </p:nvSpPr>
          <p:spPr bwMode="auto">
            <a:xfrm>
              <a:off x="1839" y="1645"/>
              <a:ext cx="8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3" name="Freeform 17"/>
            <p:cNvSpPr>
              <a:spLocks/>
            </p:cNvSpPr>
            <p:nvPr/>
          </p:nvSpPr>
          <p:spPr bwMode="auto">
            <a:xfrm>
              <a:off x="1536" y="3190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4" name="Freeform 18"/>
            <p:cNvSpPr>
              <a:spLocks/>
            </p:cNvSpPr>
            <p:nvPr/>
          </p:nvSpPr>
          <p:spPr bwMode="auto">
            <a:xfrm>
              <a:off x="3358" y="1645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5" name="Freeform 19"/>
            <p:cNvSpPr>
              <a:spLocks/>
            </p:cNvSpPr>
            <p:nvPr/>
          </p:nvSpPr>
          <p:spPr bwMode="auto">
            <a:xfrm>
              <a:off x="1536" y="1645"/>
              <a:ext cx="1829" cy="1552"/>
            </a:xfrm>
            <a:custGeom>
              <a:avLst/>
              <a:gdLst/>
              <a:ahLst/>
              <a:cxnLst>
                <a:cxn ang="0">
                  <a:pos x="0" y="1545"/>
                </a:cxn>
                <a:cxn ang="0">
                  <a:pos x="7" y="1552"/>
                </a:cxn>
                <a:cxn ang="0">
                  <a:pos x="1829" y="7"/>
                </a:cxn>
                <a:cxn ang="0">
                  <a:pos x="1822" y="0"/>
                </a:cxn>
                <a:cxn ang="0">
                  <a:pos x="0" y="1545"/>
                </a:cxn>
              </a:cxnLst>
              <a:rect l="0" t="0" r="r" b="b"/>
              <a:pathLst>
                <a:path w="1829" h="1552">
                  <a:moveTo>
                    <a:pt x="0" y="1545"/>
                  </a:moveTo>
                  <a:lnTo>
                    <a:pt x="7" y="1552"/>
                  </a:lnTo>
                  <a:lnTo>
                    <a:pt x="1829" y="7"/>
                  </a:lnTo>
                  <a:lnTo>
                    <a:pt x="1822" y="0"/>
                  </a:lnTo>
                  <a:lnTo>
                    <a:pt x="0" y="1545"/>
                  </a:lnTo>
                  <a:close/>
                </a:path>
              </a:pathLst>
            </a:custGeom>
            <a:noFill/>
            <a:ln w="12700" cap="flat" cmpd="sng">
              <a:solidFill>
                <a:srgbClr val="315263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7" name="Rectangle 21"/>
            <p:cNvSpPr>
              <a:spLocks noChangeArrowheads="1"/>
            </p:cNvSpPr>
            <p:nvPr/>
          </p:nvSpPr>
          <p:spPr bwMode="auto">
            <a:xfrm>
              <a:off x="1536" y="2930"/>
              <a:ext cx="1822" cy="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8" name="Freeform 22"/>
            <p:cNvSpPr>
              <a:spLocks/>
            </p:cNvSpPr>
            <p:nvPr/>
          </p:nvSpPr>
          <p:spPr bwMode="auto">
            <a:xfrm>
              <a:off x="1521" y="1126"/>
              <a:ext cx="51" cy="43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5" y="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44" y="36"/>
                </a:cxn>
                <a:cxn ang="0">
                  <a:pos x="51" y="43"/>
                </a:cxn>
                <a:cxn ang="0">
                  <a:pos x="36" y="43"/>
                </a:cxn>
                <a:cxn ang="0">
                  <a:pos x="36" y="43"/>
                </a:cxn>
                <a:cxn ang="0">
                  <a:pos x="15" y="7"/>
                </a:cxn>
                <a:cxn ang="0">
                  <a:pos x="22" y="0"/>
                </a:cxn>
                <a:cxn ang="0">
                  <a:pos x="22" y="7"/>
                </a:cxn>
                <a:cxn ang="0">
                  <a:pos x="8" y="43"/>
                </a:cxn>
                <a:cxn ang="0">
                  <a:pos x="0" y="43"/>
                </a:cxn>
                <a:cxn ang="0">
                  <a:pos x="0" y="36"/>
                </a:cxn>
                <a:cxn ang="0">
                  <a:pos x="15" y="36"/>
                </a:cxn>
                <a:cxn ang="0">
                  <a:pos x="15" y="43"/>
                </a:cxn>
              </a:cxnLst>
              <a:rect l="0" t="0" r="r" b="b"/>
              <a:pathLst>
                <a:path w="51" h="43">
                  <a:moveTo>
                    <a:pt x="15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5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44" y="36"/>
                  </a:lnTo>
                  <a:lnTo>
                    <a:pt x="51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15" y="7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8" y="43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43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9" name="Freeform 23"/>
            <p:cNvSpPr>
              <a:spLocks/>
            </p:cNvSpPr>
            <p:nvPr/>
          </p:nvSpPr>
          <p:spPr bwMode="auto">
            <a:xfrm>
              <a:off x="1536" y="1162"/>
              <a:ext cx="21" cy="7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21" y="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7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0" name="Freeform 24"/>
            <p:cNvSpPr>
              <a:spLocks/>
            </p:cNvSpPr>
            <p:nvPr/>
          </p:nvSpPr>
          <p:spPr bwMode="auto">
            <a:xfrm>
              <a:off x="1521" y="1133"/>
              <a:ext cx="36" cy="36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0" y="36"/>
                </a:cxn>
                <a:cxn ang="0">
                  <a:pos x="15" y="0"/>
                </a:cxn>
                <a:cxn ang="0">
                  <a:pos x="36" y="36"/>
                </a:cxn>
                <a:cxn ang="0">
                  <a:pos x="15" y="36"/>
                </a:cxn>
              </a:cxnLst>
              <a:rect l="0" t="0" r="r" b="b"/>
              <a:pathLst>
                <a:path w="36" h="36">
                  <a:moveTo>
                    <a:pt x="15" y="36"/>
                  </a:moveTo>
                  <a:lnTo>
                    <a:pt x="0" y="36"/>
                  </a:lnTo>
                  <a:lnTo>
                    <a:pt x="15" y="0"/>
                  </a:lnTo>
                  <a:lnTo>
                    <a:pt x="36" y="36"/>
                  </a:lnTo>
                  <a:lnTo>
                    <a:pt x="15" y="36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1" name="Rectangle 25"/>
            <p:cNvSpPr>
              <a:spLocks noChangeArrowheads="1"/>
            </p:cNvSpPr>
            <p:nvPr/>
          </p:nvSpPr>
          <p:spPr bwMode="auto">
            <a:xfrm>
              <a:off x="1536" y="1169"/>
              <a:ext cx="7" cy="202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2" name="Freeform 26"/>
            <p:cNvSpPr>
              <a:spLocks/>
            </p:cNvSpPr>
            <p:nvPr/>
          </p:nvSpPr>
          <p:spPr bwMode="auto">
            <a:xfrm>
              <a:off x="3914" y="3175"/>
              <a:ext cx="44" cy="5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7" y="15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8" y="44"/>
                </a:cxn>
                <a:cxn ang="0">
                  <a:pos x="0" y="51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37" y="15"/>
                </a:cxn>
                <a:cxn ang="0">
                  <a:pos x="44" y="22"/>
                </a:cxn>
                <a:cxn ang="0">
                  <a:pos x="37" y="22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44" h="51">
                  <a:moveTo>
                    <a:pt x="0" y="1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7" y="15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8" y="44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7" y="15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3" name="Freeform 27"/>
            <p:cNvSpPr>
              <a:spLocks/>
            </p:cNvSpPr>
            <p:nvPr/>
          </p:nvSpPr>
          <p:spPr bwMode="auto">
            <a:xfrm>
              <a:off x="3914" y="3190"/>
              <a:ext cx="8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1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4" name="Freeform 28"/>
            <p:cNvSpPr>
              <a:spLocks/>
            </p:cNvSpPr>
            <p:nvPr/>
          </p:nvSpPr>
          <p:spPr bwMode="auto">
            <a:xfrm>
              <a:off x="3914" y="3175"/>
              <a:ext cx="37" cy="3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37" y="15"/>
                </a:cxn>
                <a:cxn ang="0">
                  <a:pos x="0" y="36"/>
                </a:cxn>
                <a:cxn ang="0">
                  <a:pos x="0" y="15"/>
                </a:cxn>
              </a:cxnLst>
              <a:rect l="0" t="0" r="r" b="b"/>
              <a:pathLst>
                <a:path w="37" h="36">
                  <a:moveTo>
                    <a:pt x="0" y="15"/>
                  </a:moveTo>
                  <a:lnTo>
                    <a:pt x="0" y="0"/>
                  </a:lnTo>
                  <a:lnTo>
                    <a:pt x="37" y="15"/>
                  </a:lnTo>
                  <a:lnTo>
                    <a:pt x="0" y="36"/>
                  </a:lnTo>
                  <a:lnTo>
                    <a:pt x="0" y="15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6" name="Rectangle 30"/>
            <p:cNvSpPr>
              <a:spLocks noChangeArrowheads="1"/>
            </p:cNvSpPr>
            <p:nvPr/>
          </p:nvSpPr>
          <p:spPr bwMode="auto">
            <a:xfrm>
              <a:off x="1536" y="3190"/>
              <a:ext cx="2378" cy="7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7" name="Rectangle 31"/>
            <p:cNvSpPr>
              <a:spLocks noChangeArrowheads="1"/>
            </p:cNvSpPr>
            <p:nvPr/>
          </p:nvSpPr>
          <p:spPr bwMode="auto">
            <a:xfrm>
              <a:off x="1529" y="1638"/>
              <a:ext cx="7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8" name="Rectangle 32"/>
            <p:cNvSpPr>
              <a:spLocks noChangeArrowheads="1"/>
            </p:cNvSpPr>
            <p:nvPr/>
          </p:nvSpPr>
          <p:spPr bwMode="auto">
            <a:xfrm>
              <a:off x="2143" y="1638"/>
              <a:ext cx="7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9" name="Rectangle 33"/>
            <p:cNvSpPr>
              <a:spLocks noChangeArrowheads="1"/>
            </p:cNvSpPr>
            <p:nvPr/>
          </p:nvSpPr>
          <p:spPr bwMode="auto">
            <a:xfrm>
              <a:off x="1536" y="1638"/>
              <a:ext cx="607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0" name="Rectangle 34"/>
            <p:cNvSpPr>
              <a:spLocks noChangeArrowheads="1"/>
            </p:cNvSpPr>
            <p:nvPr/>
          </p:nvSpPr>
          <p:spPr bwMode="auto">
            <a:xfrm>
              <a:off x="2758" y="2930"/>
              <a:ext cx="7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1" name="Rectangle 35"/>
            <p:cNvSpPr>
              <a:spLocks noChangeArrowheads="1"/>
            </p:cNvSpPr>
            <p:nvPr/>
          </p:nvSpPr>
          <p:spPr bwMode="auto">
            <a:xfrm>
              <a:off x="3741" y="2923"/>
              <a:ext cx="7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2" name="Freeform 36"/>
            <p:cNvSpPr>
              <a:spLocks/>
            </p:cNvSpPr>
            <p:nvPr/>
          </p:nvSpPr>
          <p:spPr bwMode="auto">
            <a:xfrm>
              <a:off x="2765" y="2923"/>
              <a:ext cx="976" cy="2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1"/>
                </a:cxn>
                <a:cxn ang="0">
                  <a:pos x="976" y="14"/>
                </a:cxn>
                <a:cxn ang="0">
                  <a:pos x="976" y="0"/>
                </a:cxn>
                <a:cxn ang="0">
                  <a:pos x="0" y="7"/>
                </a:cxn>
              </a:cxnLst>
              <a:rect l="0" t="0" r="r" b="b"/>
              <a:pathLst>
                <a:path w="976" h="21">
                  <a:moveTo>
                    <a:pt x="0" y="7"/>
                  </a:moveTo>
                  <a:lnTo>
                    <a:pt x="0" y="21"/>
                  </a:lnTo>
                  <a:lnTo>
                    <a:pt x="976" y="14"/>
                  </a:lnTo>
                  <a:lnTo>
                    <a:pt x="976" y="0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3" name="Freeform 37"/>
            <p:cNvSpPr>
              <a:spLocks/>
            </p:cNvSpPr>
            <p:nvPr/>
          </p:nvSpPr>
          <p:spPr bwMode="auto">
            <a:xfrm>
              <a:off x="2136" y="1638"/>
              <a:ext cx="14" cy="1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0"/>
                </a:cxn>
                <a:cxn ang="0">
                  <a:pos x="0" y="14"/>
                </a:cxn>
                <a:cxn ang="0">
                  <a:pos x="7" y="14"/>
                </a:cxn>
                <a:cxn ang="0">
                  <a:pos x="14" y="0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4" name="Freeform 38"/>
            <p:cNvSpPr>
              <a:spLocks/>
            </p:cNvSpPr>
            <p:nvPr/>
          </p:nvSpPr>
          <p:spPr bwMode="auto">
            <a:xfrm>
              <a:off x="2143" y="1638"/>
              <a:ext cx="456" cy="120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1" y="36"/>
                </a:cxn>
                <a:cxn ang="0">
                  <a:pos x="101" y="36"/>
                </a:cxn>
                <a:cxn ang="0">
                  <a:pos x="101" y="36"/>
                </a:cxn>
                <a:cxn ang="0">
                  <a:pos x="174" y="87"/>
                </a:cxn>
                <a:cxn ang="0">
                  <a:pos x="174" y="94"/>
                </a:cxn>
                <a:cxn ang="0">
                  <a:pos x="174" y="94"/>
                </a:cxn>
                <a:cxn ang="0">
                  <a:pos x="224" y="159"/>
                </a:cxn>
                <a:cxn ang="0">
                  <a:pos x="224" y="159"/>
                </a:cxn>
                <a:cxn ang="0">
                  <a:pos x="224" y="159"/>
                </a:cxn>
                <a:cxn ang="0">
                  <a:pos x="260" y="238"/>
                </a:cxn>
                <a:cxn ang="0">
                  <a:pos x="260" y="238"/>
                </a:cxn>
                <a:cxn ang="0">
                  <a:pos x="260" y="238"/>
                </a:cxn>
                <a:cxn ang="0">
                  <a:pos x="297" y="426"/>
                </a:cxn>
                <a:cxn ang="0">
                  <a:pos x="297" y="426"/>
                </a:cxn>
                <a:cxn ang="0">
                  <a:pos x="297" y="426"/>
                </a:cxn>
                <a:cxn ang="0">
                  <a:pos x="304" y="635"/>
                </a:cxn>
                <a:cxn ang="0">
                  <a:pos x="304" y="635"/>
                </a:cxn>
                <a:cxn ang="0">
                  <a:pos x="304" y="635"/>
                </a:cxn>
                <a:cxn ang="0">
                  <a:pos x="318" y="852"/>
                </a:cxn>
                <a:cxn ang="0">
                  <a:pos x="318" y="852"/>
                </a:cxn>
                <a:cxn ang="0">
                  <a:pos x="318" y="852"/>
                </a:cxn>
                <a:cxn ang="0">
                  <a:pos x="354" y="1039"/>
                </a:cxn>
                <a:cxn ang="0">
                  <a:pos x="354" y="1039"/>
                </a:cxn>
                <a:cxn ang="0">
                  <a:pos x="354" y="1039"/>
                </a:cxn>
                <a:cxn ang="0">
                  <a:pos x="398" y="1126"/>
                </a:cxn>
                <a:cxn ang="0">
                  <a:pos x="398" y="1126"/>
                </a:cxn>
                <a:cxn ang="0">
                  <a:pos x="398" y="1126"/>
                </a:cxn>
                <a:cxn ang="0">
                  <a:pos x="456" y="1198"/>
                </a:cxn>
                <a:cxn ang="0">
                  <a:pos x="456" y="1191"/>
                </a:cxn>
                <a:cxn ang="0">
                  <a:pos x="448" y="1205"/>
                </a:cxn>
                <a:cxn ang="0">
                  <a:pos x="441" y="1205"/>
                </a:cxn>
                <a:cxn ang="0">
                  <a:pos x="383" y="1133"/>
                </a:cxn>
                <a:cxn ang="0">
                  <a:pos x="383" y="1133"/>
                </a:cxn>
                <a:cxn ang="0">
                  <a:pos x="383" y="1133"/>
                </a:cxn>
                <a:cxn ang="0">
                  <a:pos x="340" y="1046"/>
                </a:cxn>
                <a:cxn ang="0">
                  <a:pos x="340" y="1046"/>
                </a:cxn>
                <a:cxn ang="0">
                  <a:pos x="340" y="1039"/>
                </a:cxn>
                <a:cxn ang="0">
                  <a:pos x="304" y="852"/>
                </a:cxn>
                <a:cxn ang="0">
                  <a:pos x="304" y="852"/>
                </a:cxn>
                <a:cxn ang="0">
                  <a:pos x="304" y="852"/>
                </a:cxn>
                <a:cxn ang="0">
                  <a:pos x="289" y="635"/>
                </a:cxn>
                <a:cxn ang="0">
                  <a:pos x="289" y="635"/>
                </a:cxn>
                <a:cxn ang="0">
                  <a:pos x="289" y="635"/>
                </a:cxn>
                <a:cxn ang="0">
                  <a:pos x="282" y="426"/>
                </a:cxn>
                <a:cxn ang="0">
                  <a:pos x="282" y="426"/>
                </a:cxn>
                <a:cxn ang="0">
                  <a:pos x="282" y="426"/>
                </a:cxn>
                <a:cxn ang="0">
                  <a:pos x="246" y="238"/>
                </a:cxn>
                <a:cxn ang="0">
                  <a:pos x="246" y="238"/>
                </a:cxn>
                <a:cxn ang="0">
                  <a:pos x="246" y="245"/>
                </a:cxn>
                <a:cxn ang="0">
                  <a:pos x="210" y="166"/>
                </a:cxn>
                <a:cxn ang="0">
                  <a:pos x="210" y="166"/>
                </a:cxn>
                <a:cxn ang="0">
                  <a:pos x="210" y="166"/>
                </a:cxn>
                <a:cxn ang="0">
                  <a:pos x="159" y="101"/>
                </a:cxn>
                <a:cxn ang="0">
                  <a:pos x="159" y="101"/>
                </a:cxn>
                <a:cxn ang="0">
                  <a:pos x="166" y="101"/>
                </a:cxn>
                <a:cxn ang="0">
                  <a:pos x="94" y="51"/>
                </a:cxn>
                <a:cxn ang="0">
                  <a:pos x="94" y="51"/>
                </a:cxn>
                <a:cxn ang="0">
                  <a:pos x="94" y="51"/>
                </a:cxn>
                <a:cxn ang="0">
                  <a:pos x="0" y="14"/>
                </a:cxn>
                <a:cxn ang="0">
                  <a:pos x="7" y="0"/>
                </a:cxn>
              </a:cxnLst>
              <a:rect l="0" t="0" r="r" b="b"/>
              <a:pathLst>
                <a:path w="456" h="1205">
                  <a:moveTo>
                    <a:pt x="7" y="0"/>
                  </a:move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74" y="87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60" y="238"/>
                  </a:lnTo>
                  <a:lnTo>
                    <a:pt x="260" y="238"/>
                  </a:lnTo>
                  <a:lnTo>
                    <a:pt x="260" y="238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304" y="635"/>
                  </a:lnTo>
                  <a:lnTo>
                    <a:pt x="304" y="635"/>
                  </a:lnTo>
                  <a:lnTo>
                    <a:pt x="304" y="635"/>
                  </a:lnTo>
                  <a:lnTo>
                    <a:pt x="318" y="852"/>
                  </a:lnTo>
                  <a:lnTo>
                    <a:pt x="318" y="852"/>
                  </a:lnTo>
                  <a:lnTo>
                    <a:pt x="318" y="852"/>
                  </a:lnTo>
                  <a:lnTo>
                    <a:pt x="354" y="1039"/>
                  </a:lnTo>
                  <a:lnTo>
                    <a:pt x="354" y="1039"/>
                  </a:lnTo>
                  <a:lnTo>
                    <a:pt x="354" y="1039"/>
                  </a:lnTo>
                  <a:lnTo>
                    <a:pt x="398" y="1126"/>
                  </a:lnTo>
                  <a:lnTo>
                    <a:pt x="398" y="1126"/>
                  </a:lnTo>
                  <a:lnTo>
                    <a:pt x="398" y="1126"/>
                  </a:lnTo>
                  <a:lnTo>
                    <a:pt x="456" y="1198"/>
                  </a:lnTo>
                  <a:lnTo>
                    <a:pt x="456" y="1191"/>
                  </a:lnTo>
                  <a:lnTo>
                    <a:pt x="448" y="1205"/>
                  </a:lnTo>
                  <a:lnTo>
                    <a:pt x="441" y="1205"/>
                  </a:lnTo>
                  <a:lnTo>
                    <a:pt x="383" y="1133"/>
                  </a:lnTo>
                  <a:lnTo>
                    <a:pt x="383" y="1133"/>
                  </a:lnTo>
                  <a:lnTo>
                    <a:pt x="383" y="1133"/>
                  </a:lnTo>
                  <a:lnTo>
                    <a:pt x="340" y="1046"/>
                  </a:lnTo>
                  <a:lnTo>
                    <a:pt x="340" y="1046"/>
                  </a:lnTo>
                  <a:lnTo>
                    <a:pt x="340" y="1039"/>
                  </a:lnTo>
                  <a:lnTo>
                    <a:pt x="304" y="852"/>
                  </a:lnTo>
                  <a:lnTo>
                    <a:pt x="304" y="852"/>
                  </a:lnTo>
                  <a:lnTo>
                    <a:pt x="304" y="852"/>
                  </a:lnTo>
                  <a:lnTo>
                    <a:pt x="289" y="635"/>
                  </a:lnTo>
                  <a:lnTo>
                    <a:pt x="289" y="635"/>
                  </a:lnTo>
                  <a:lnTo>
                    <a:pt x="289" y="635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46" y="238"/>
                  </a:lnTo>
                  <a:lnTo>
                    <a:pt x="246" y="238"/>
                  </a:lnTo>
                  <a:lnTo>
                    <a:pt x="246" y="245"/>
                  </a:lnTo>
                  <a:lnTo>
                    <a:pt x="210" y="166"/>
                  </a:lnTo>
                  <a:lnTo>
                    <a:pt x="210" y="166"/>
                  </a:lnTo>
                  <a:lnTo>
                    <a:pt x="210" y="166"/>
                  </a:lnTo>
                  <a:lnTo>
                    <a:pt x="159" y="101"/>
                  </a:lnTo>
                  <a:lnTo>
                    <a:pt x="159" y="101"/>
                  </a:lnTo>
                  <a:lnTo>
                    <a:pt x="166" y="10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5" name="Freeform 39"/>
            <p:cNvSpPr>
              <a:spLocks/>
            </p:cNvSpPr>
            <p:nvPr/>
          </p:nvSpPr>
          <p:spPr bwMode="auto">
            <a:xfrm>
              <a:off x="2591" y="2829"/>
              <a:ext cx="87" cy="7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7" y="58"/>
                </a:cxn>
                <a:cxn ang="0">
                  <a:pos x="87" y="58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0" y="14"/>
                </a:cxn>
                <a:cxn ang="0">
                  <a:pos x="8" y="0"/>
                </a:cxn>
              </a:cxnLst>
              <a:rect l="0" t="0" r="r" b="b"/>
              <a:pathLst>
                <a:path w="87" h="72">
                  <a:moveTo>
                    <a:pt x="8" y="0"/>
                  </a:moveTo>
                  <a:lnTo>
                    <a:pt x="87" y="58"/>
                  </a:lnTo>
                  <a:lnTo>
                    <a:pt x="87" y="58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6" name="Freeform 40"/>
            <p:cNvSpPr>
              <a:spLocks/>
            </p:cNvSpPr>
            <p:nvPr/>
          </p:nvSpPr>
          <p:spPr bwMode="auto">
            <a:xfrm>
              <a:off x="2779" y="2930"/>
              <a:ext cx="15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8" y="14"/>
                </a:cxn>
                <a:cxn ang="0">
                  <a:pos x="0" y="14"/>
                </a:cxn>
                <a:cxn ang="0">
                  <a:pos x="8" y="0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15" y="0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7" name="Freeform 41"/>
            <p:cNvSpPr>
              <a:spLocks/>
            </p:cNvSpPr>
            <p:nvPr/>
          </p:nvSpPr>
          <p:spPr bwMode="auto">
            <a:xfrm>
              <a:off x="2671" y="2887"/>
              <a:ext cx="116" cy="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108" y="57"/>
                </a:cxn>
                <a:cxn ang="0">
                  <a:pos x="116" y="43"/>
                </a:cxn>
                <a:cxn ang="0">
                  <a:pos x="7" y="0"/>
                </a:cxn>
              </a:cxnLst>
              <a:rect l="0" t="0" r="r" b="b"/>
              <a:pathLst>
                <a:path w="116" h="57">
                  <a:moveTo>
                    <a:pt x="7" y="0"/>
                  </a:moveTo>
                  <a:lnTo>
                    <a:pt x="0" y="14"/>
                  </a:lnTo>
                  <a:lnTo>
                    <a:pt x="108" y="57"/>
                  </a:lnTo>
                  <a:lnTo>
                    <a:pt x="116" y="43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8" name="Rectangle 42"/>
            <p:cNvSpPr>
              <a:spLocks noChangeArrowheads="1"/>
            </p:cNvSpPr>
            <p:nvPr/>
          </p:nvSpPr>
          <p:spPr bwMode="auto">
            <a:xfrm>
              <a:off x="3358" y="2937"/>
              <a:ext cx="7" cy="25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9" name="Rectangle 43"/>
            <p:cNvSpPr>
              <a:spLocks noChangeArrowheads="1"/>
            </p:cNvSpPr>
            <p:nvPr/>
          </p:nvSpPr>
          <p:spPr bwMode="auto">
            <a:xfrm>
              <a:off x="1839" y="1645"/>
              <a:ext cx="8" cy="154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80" name="Rectangle 44"/>
            <p:cNvSpPr>
              <a:spLocks noChangeArrowheads="1"/>
            </p:cNvSpPr>
            <p:nvPr/>
          </p:nvSpPr>
          <p:spPr bwMode="auto">
            <a:xfrm>
              <a:off x="3830" y="3248"/>
              <a:ext cx="2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V(x)</a:t>
              </a:r>
              <a:endParaRPr lang="en-US" sz="4400" i="0">
                <a:solidFill>
                  <a:srgbClr val="0000B6"/>
                </a:solidFill>
              </a:endParaRPr>
            </a:p>
          </p:txBody>
        </p:sp>
        <p:sp>
          <p:nvSpPr>
            <p:cNvPr id="270381" name="Rectangle 45"/>
            <p:cNvSpPr>
              <a:spLocks noChangeArrowheads="1"/>
            </p:cNvSpPr>
            <p:nvPr/>
          </p:nvSpPr>
          <p:spPr bwMode="auto">
            <a:xfrm>
              <a:off x="1184" y="1118"/>
              <a:ext cx="2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V(y)</a:t>
              </a:r>
              <a:endParaRPr lang="en-US" sz="4400" i="0">
                <a:solidFill>
                  <a:srgbClr val="0000B6"/>
                </a:solidFill>
              </a:endParaRPr>
            </a:p>
          </p:txBody>
        </p:sp>
        <p:sp>
          <p:nvSpPr>
            <p:cNvPr id="270382" name="Rectangle 46"/>
            <p:cNvSpPr>
              <a:spLocks noChangeArrowheads="1"/>
            </p:cNvSpPr>
            <p:nvPr/>
          </p:nvSpPr>
          <p:spPr bwMode="auto">
            <a:xfrm>
              <a:off x="1164" y="159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V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383" name="Rectangle 47"/>
            <p:cNvSpPr>
              <a:spLocks noChangeArrowheads="1"/>
            </p:cNvSpPr>
            <p:nvPr/>
          </p:nvSpPr>
          <p:spPr bwMode="auto">
            <a:xfrm>
              <a:off x="1258" y="1667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OH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384" name="Rectangle 48"/>
            <p:cNvSpPr>
              <a:spLocks noChangeArrowheads="1"/>
            </p:cNvSpPr>
            <p:nvPr/>
          </p:nvSpPr>
          <p:spPr bwMode="auto">
            <a:xfrm>
              <a:off x="1135" y="2822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V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385" name="Rectangle 49"/>
            <p:cNvSpPr>
              <a:spLocks noChangeArrowheads="1"/>
            </p:cNvSpPr>
            <p:nvPr/>
          </p:nvSpPr>
          <p:spPr bwMode="auto">
            <a:xfrm>
              <a:off x="1229" y="2879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OL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386" name="Freeform 50"/>
            <p:cNvSpPr>
              <a:spLocks/>
            </p:cNvSpPr>
            <p:nvPr/>
          </p:nvSpPr>
          <p:spPr bwMode="auto">
            <a:xfrm>
              <a:off x="3293" y="2887"/>
              <a:ext cx="115" cy="101"/>
            </a:xfrm>
            <a:custGeom>
              <a:avLst/>
              <a:gdLst/>
              <a:ahLst/>
              <a:cxnLst>
                <a:cxn ang="0">
                  <a:pos x="115" y="50"/>
                </a:cxn>
                <a:cxn ang="0">
                  <a:pos x="94" y="14"/>
                </a:cxn>
                <a:cxn ang="0">
                  <a:pos x="57" y="0"/>
                </a:cxn>
                <a:cxn ang="0">
                  <a:pos x="14" y="14"/>
                </a:cxn>
                <a:cxn ang="0">
                  <a:pos x="0" y="50"/>
                </a:cxn>
                <a:cxn ang="0">
                  <a:pos x="14" y="86"/>
                </a:cxn>
                <a:cxn ang="0">
                  <a:pos x="57" y="101"/>
                </a:cxn>
                <a:cxn ang="0">
                  <a:pos x="94" y="86"/>
                </a:cxn>
                <a:cxn ang="0">
                  <a:pos x="115" y="50"/>
                </a:cxn>
              </a:cxnLst>
              <a:rect l="0" t="0" r="r" b="b"/>
              <a:pathLst>
                <a:path w="115" h="101">
                  <a:moveTo>
                    <a:pt x="115" y="50"/>
                  </a:moveTo>
                  <a:lnTo>
                    <a:pt x="94" y="14"/>
                  </a:lnTo>
                  <a:lnTo>
                    <a:pt x="57" y="0"/>
                  </a:lnTo>
                  <a:lnTo>
                    <a:pt x="14" y="14"/>
                  </a:lnTo>
                  <a:lnTo>
                    <a:pt x="0" y="50"/>
                  </a:lnTo>
                  <a:lnTo>
                    <a:pt x="14" y="86"/>
                  </a:lnTo>
                  <a:lnTo>
                    <a:pt x="57" y="101"/>
                  </a:lnTo>
                  <a:lnTo>
                    <a:pt x="94" y="86"/>
                  </a:lnTo>
                  <a:lnTo>
                    <a:pt x="115" y="5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87" name="Freeform 51"/>
            <p:cNvSpPr>
              <a:spLocks/>
            </p:cNvSpPr>
            <p:nvPr/>
          </p:nvSpPr>
          <p:spPr bwMode="auto">
            <a:xfrm>
              <a:off x="3293" y="2887"/>
              <a:ext cx="123" cy="108"/>
            </a:xfrm>
            <a:custGeom>
              <a:avLst/>
              <a:gdLst/>
              <a:ahLst/>
              <a:cxnLst>
                <a:cxn ang="0">
                  <a:pos x="115" y="57"/>
                </a:cxn>
                <a:cxn ang="0">
                  <a:pos x="94" y="21"/>
                </a:cxn>
                <a:cxn ang="0">
                  <a:pos x="94" y="21"/>
                </a:cxn>
                <a:cxn ang="0">
                  <a:pos x="94" y="21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14" y="21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7" y="50"/>
                </a:cxn>
                <a:cxn ang="0">
                  <a:pos x="7" y="50"/>
                </a:cxn>
                <a:cxn ang="0">
                  <a:pos x="7" y="50"/>
                </a:cxn>
                <a:cxn ang="0">
                  <a:pos x="21" y="86"/>
                </a:cxn>
                <a:cxn ang="0">
                  <a:pos x="14" y="86"/>
                </a:cxn>
                <a:cxn ang="0">
                  <a:pos x="14" y="86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94" y="86"/>
                </a:cxn>
                <a:cxn ang="0">
                  <a:pos x="94" y="86"/>
                </a:cxn>
                <a:cxn ang="0">
                  <a:pos x="94" y="86"/>
                </a:cxn>
                <a:cxn ang="0">
                  <a:pos x="115" y="50"/>
                </a:cxn>
                <a:cxn ang="0">
                  <a:pos x="115" y="50"/>
                </a:cxn>
                <a:cxn ang="0">
                  <a:pos x="123" y="57"/>
                </a:cxn>
                <a:cxn ang="0">
                  <a:pos x="123" y="57"/>
                </a:cxn>
                <a:cxn ang="0">
                  <a:pos x="101" y="93"/>
                </a:cxn>
                <a:cxn ang="0">
                  <a:pos x="101" y="93"/>
                </a:cxn>
                <a:cxn ang="0">
                  <a:pos x="94" y="93"/>
                </a:cxn>
                <a:cxn ang="0">
                  <a:pos x="57" y="108"/>
                </a:cxn>
                <a:cxn ang="0">
                  <a:pos x="57" y="108"/>
                </a:cxn>
                <a:cxn ang="0">
                  <a:pos x="57" y="108"/>
                </a:cxn>
                <a:cxn ang="0">
                  <a:pos x="14" y="93"/>
                </a:cxn>
                <a:cxn ang="0">
                  <a:pos x="14" y="93"/>
                </a:cxn>
                <a:cxn ang="0">
                  <a:pos x="14" y="86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94" y="14"/>
                </a:cxn>
                <a:cxn ang="0">
                  <a:pos x="94" y="14"/>
                </a:cxn>
                <a:cxn ang="0">
                  <a:pos x="101" y="14"/>
                </a:cxn>
                <a:cxn ang="0">
                  <a:pos x="123" y="50"/>
                </a:cxn>
                <a:cxn ang="0">
                  <a:pos x="115" y="57"/>
                </a:cxn>
              </a:cxnLst>
              <a:rect l="0" t="0" r="r" b="b"/>
              <a:pathLst>
                <a:path w="123" h="108">
                  <a:moveTo>
                    <a:pt x="115" y="57"/>
                  </a:move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14" y="21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21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115" y="50"/>
                  </a:lnTo>
                  <a:lnTo>
                    <a:pt x="115" y="50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01" y="93"/>
                  </a:lnTo>
                  <a:lnTo>
                    <a:pt x="101" y="93"/>
                  </a:lnTo>
                  <a:lnTo>
                    <a:pt x="94" y="93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8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01" y="14"/>
                  </a:lnTo>
                  <a:lnTo>
                    <a:pt x="123" y="50"/>
                  </a:lnTo>
                  <a:lnTo>
                    <a:pt x="115" y="57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88" name="Freeform 52"/>
            <p:cNvSpPr>
              <a:spLocks/>
            </p:cNvSpPr>
            <p:nvPr/>
          </p:nvSpPr>
          <p:spPr bwMode="auto">
            <a:xfrm>
              <a:off x="3408" y="2937"/>
              <a:ext cx="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0" y="0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89" name="Freeform 53"/>
            <p:cNvSpPr>
              <a:spLocks/>
            </p:cNvSpPr>
            <p:nvPr/>
          </p:nvSpPr>
          <p:spPr bwMode="auto">
            <a:xfrm>
              <a:off x="1782" y="1595"/>
              <a:ext cx="115" cy="94"/>
            </a:xfrm>
            <a:custGeom>
              <a:avLst/>
              <a:gdLst/>
              <a:ahLst/>
              <a:cxnLst>
                <a:cxn ang="0">
                  <a:pos x="115" y="43"/>
                </a:cxn>
                <a:cxn ang="0">
                  <a:pos x="101" y="14"/>
                </a:cxn>
                <a:cxn ang="0">
                  <a:pos x="57" y="0"/>
                </a:cxn>
                <a:cxn ang="0">
                  <a:pos x="21" y="14"/>
                </a:cxn>
                <a:cxn ang="0">
                  <a:pos x="0" y="43"/>
                </a:cxn>
                <a:cxn ang="0">
                  <a:pos x="21" y="79"/>
                </a:cxn>
                <a:cxn ang="0">
                  <a:pos x="57" y="94"/>
                </a:cxn>
                <a:cxn ang="0">
                  <a:pos x="101" y="79"/>
                </a:cxn>
                <a:cxn ang="0">
                  <a:pos x="115" y="43"/>
                </a:cxn>
              </a:cxnLst>
              <a:rect l="0" t="0" r="r" b="b"/>
              <a:pathLst>
                <a:path w="115" h="94">
                  <a:moveTo>
                    <a:pt x="115" y="43"/>
                  </a:moveTo>
                  <a:lnTo>
                    <a:pt x="101" y="14"/>
                  </a:lnTo>
                  <a:lnTo>
                    <a:pt x="57" y="0"/>
                  </a:lnTo>
                  <a:lnTo>
                    <a:pt x="21" y="14"/>
                  </a:lnTo>
                  <a:lnTo>
                    <a:pt x="0" y="43"/>
                  </a:lnTo>
                  <a:lnTo>
                    <a:pt x="21" y="79"/>
                  </a:lnTo>
                  <a:lnTo>
                    <a:pt x="57" y="94"/>
                  </a:lnTo>
                  <a:lnTo>
                    <a:pt x="101" y="79"/>
                  </a:lnTo>
                  <a:lnTo>
                    <a:pt x="115" y="43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90" name="Freeform 54"/>
            <p:cNvSpPr>
              <a:spLocks/>
            </p:cNvSpPr>
            <p:nvPr/>
          </p:nvSpPr>
          <p:spPr bwMode="auto">
            <a:xfrm>
              <a:off x="1782" y="1595"/>
              <a:ext cx="123" cy="101"/>
            </a:xfrm>
            <a:custGeom>
              <a:avLst/>
              <a:gdLst/>
              <a:ahLst/>
              <a:cxnLst>
                <a:cxn ang="0">
                  <a:pos x="115" y="43"/>
                </a:cxn>
                <a:cxn ang="0">
                  <a:pos x="101" y="14"/>
                </a:cxn>
                <a:cxn ang="0">
                  <a:pos x="101" y="21"/>
                </a:cxn>
                <a:cxn ang="0">
                  <a:pos x="101" y="21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21" y="21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7" y="50"/>
                </a:cxn>
                <a:cxn ang="0">
                  <a:pos x="7" y="43"/>
                </a:cxn>
                <a:cxn ang="0">
                  <a:pos x="7" y="43"/>
                </a:cxn>
                <a:cxn ang="0">
                  <a:pos x="29" y="79"/>
                </a:cxn>
                <a:cxn ang="0">
                  <a:pos x="21" y="79"/>
                </a:cxn>
                <a:cxn ang="0">
                  <a:pos x="21" y="79"/>
                </a:cxn>
                <a:cxn ang="0">
                  <a:pos x="57" y="94"/>
                </a:cxn>
                <a:cxn ang="0">
                  <a:pos x="57" y="94"/>
                </a:cxn>
                <a:cxn ang="0">
                  <a:pos x="57" y="94"/>
                </a:cxn>
                <a:cxn ang="0">
                  <a:pos x="101" y="79"/>
                </a:cxn>
                <a:cxn ang="0">
                  <a:pos x="101" y="79"/>
                </a:cxn>
                <a:cxn ang="0">
                  <a:pos x="101" y="79"/>
                </a:cxn>
                <a:cxn ang="0">
                  <a:pos x="115" y="43"/>
                </a:cxn>
                <a:cxn ang="0">
                  <a:pos x="115" y="43"/>
                </a:cxn>
                <a:cxn ang="0">
                  <a:pos x="123" y="43"/>
                </a:cxn>
                <a:cxn ang="0">
                  <a:pos x="123" y="43"/>
                </a:cxn>
                <a:cxn ang="0">
                  <a:pos x="108" y="79"/>
                </a:cxn>
                <a:cxn ang="0">
                  <a:pos x="108" y="79"/>
                </a:cxn>
                <a:cxn ang="0">
                  <a:pos x="101" y="86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21" y="86"/>
                </a:cxn>
                <a:cxn ang="0">
                  <a:pos x="21" y="86"/>
                </a:cxn>
                <a:cxn ang="0">
                  <a:pos x="21" y="86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101" y="14"/>
                </a:cxn>
                <a:cxn ang="0">
                  <a:pos x="101" y="14"/>
                </a:cxn>
                <a:cxn ang="0">
                  <a:pos x="108" y="14"/>
                </a:cxn>
                <a:cxn ang="0">
                  <a:pos x="123" y="43"/>
                </a:cxn>
                <a:cxn ang="0">
                  <a:pos x="115" y="43"/>
                </a:cxn>
              </a:cxnLst>
              <a:rect l="0" t="0" r="r" b="b"/>
              <a:pathLst>
                <a:path w="123" h="101">
                  <a:moveTo>
                    <a:pt x="115" y="43"/>
                  </a:moveTo>
                  <a:lnTo>
                    <a:pt x="101" y="14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21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29" y="79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01" y="86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8" y="14"/>
                  </a:lnTo>
                  <a:lnTo>
                    <a:pt x="123" y="43"/>
                  </a:lnTo>
                  <a:lnTo>
                    <a:pt x="115" y="43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92" name="Freeform 56"/>
            <p:cNvSpPr>
              <a:spLocks/>
            </p:cNvSpPr>
            <p:nvPr/>
          </p:nvSpPr>
          <p:spPr bwMode="auto">
            <a:xfrm>
              <a:off x="2389" y="2374"/>
              <a:ext cx="116" cy="101"/>
            </a:xfrm>
            <a:custGeom>
              <a:avLst/>
              <a:gdLst/>
              <a:ahLst/>
              <a:cxnLst>
                <a:cxn ang="0">
                  <a:pos x="116" y="51"/>
                </a:cxn>
                <a:cxn ang="0">
                  <a:pos x="101" y="15"/>
                </a:cxn>
                <a:cxn ang="0">
                  <a:pos x="58" y="0"/>
                </a:cxn>
                <a:cxn ang="0">
                  <a:pos x="14" y="15"/>
                </a:cxn>
                <a:cxn ang="0">
                  <a:pos x="0" y="51"/>
                </a:cxn>
                <a:cxn ang="0">
                  <a:pos x="14" y="87"/>
                </a:cxn>
                <a:cxn ang="0">
                  <a:pos x="58" y="101"/>
                </a:cxn>
                <a:cxn ang="0">
                  <a:pos x="101" y="87"/>
                </a:cxn>
                <a:cxn ang="0">
                  <a:pos x="116" y="51"/>
                </a:cxn>
              </a:cxnLst>
              <a:rect l="0" t="0" r="r" b="b"/>
              <a:pathLst>
                <a:path w="116" h="101">
                  <a:moveTo>
                    <a:pt x="116" y="51"/>
                  </a:moveTo>
                  <a:lnTo>
                    <a:pt x="101" y="15"/>
                  </a:lnTo>
                  <a:lnTo>
                    <a:pt x="58" y="0"/>
                  </a:lnTo>
                  <a:lnTo>
                    <a:pt x="14" y="15"/>
                  </a:lnTo>
                  <a:lnTo>
                    <a:pt x="0" y="51"/>
                  </a:lnTo>
                  <a:lnTo>
                    <a:pt x="14" y="87"/>
                  </a:lnTo>
                  <a:lnTo>
                    <a:pt x="58" y="101"/>
                  </a:lnTo>
                  <a:lnTo>
                    <a:pt x="101" y="87"/>
                  </a:lnTo>
                  <a:lnTo>
                    <a:pt x="116" y="51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93" name="Freeform 57"/>
            <p:cNvSpPr>
              <a:spLocks/>
            </p:cNvSpPr>
            <p:nvPr/>
          </p:nvSpPr>
          <p:spPr bwMode="auto">
            <a:xfrm>
              <a:off x="2389" y="2374"/>
              <a:ext cx="123" cy="108"/>
            </a:xfrm>
            <a:custGeom>
              <a:avLst/>
              <a:gdLst/>
              <a:ahLst/>
              <a:cxnLst>
                <a:cxn ang="0">
                  <a:pos x="116" y="51"/>
                </a:cxn>
                <a:cxn ang="0">
                  <a:pos x="101" y="15"/>
                </a:cxn>
                <a:cxn ang="0">
                  <a:pos x="101" y="22"/>
                </a:cxn>
                <a:cxn ang="0">
                  <a:pos x="101" y="22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14" y="22"/>
                </a:cxn>
                <a:cxn ang="0">
                  <a:pos x="22" y="15"/>
                </a:cxn>
                <a:cxn ang="0">
                  <a:pos x="22" y="15"/>
                </a:cxn>
                <a:cxn ang="0">
                  <a:pos x="7" y="51"/>
                </a:cxn>
                <a:cxn ang="0">
                  <a:pos x="7" y="51"/>
                </a:cxn>
                <a:cxn ang="0">
                  <a:pos x="7" y="51"/>
                </a:cxn>
                <a:cxn ang="0">
                  <a:pos x="22" y="87"/>
                </a:cxn>
                <a:cxn ang="0">
                  <a:pos x="14" y="87"/>
                </a:cxn>
                <a:cxn ang="0">
                  <a:pos x="14" y="87"/>
                </a:cxn>
                <a:cxn ang="0">
                  <a:pos x="58" y="101"/>
                </a:cxn>
                <a:cxn ang="0">
                  <a:pos x="58" y="101"/>
                </a:cxn>
                <a:cxn ang="0">
                  <a:pos x="58" y="101"/>
                </a:cxn>
                <a:cxn ang="0">
                  <a:pos x="101" y="87"/>
                </a:cxn>
                <a:cxn ang="0">
                  <a:pos x="101" y="87"/>
                </a:cxn>
                <a:cxn ang="0">
                  <a:pos x="101" y="87"/>
                </a:cxn>
                <a:cxn ang="0">
                  <a:pos x="116" y="51"/>
                </a:cxn>
                <a:cxn ang="0">
                  <a:pos x="116" y="51"/>
                </a:cxn>
                <a:cxn ang="0">
                  <a:pos x="123" y="51"/>
                </a:cxn>
                <a:cxn ang="0">
                  <a:pos x="123" y="51"/>
                </a:cxn>
                <a:cxn ang="0">
                  <a:pos x="108" y="87"/>
                </a:cxn>
                <a:cxn ang="0">
                  <a:pos x="108" y="87"/>
                </a:cxn>
                <a:cxn ang="0">
                  <a:pos x="101" y="94"/>
                </a:cxn>
                <a:cxn ang="0">
                  <a:pos x="58" y="108"/>
                </a:cxn>
                <a:cxn ang="0">
                  <a:pos x="58" y="108"/>
                </a:cxn>
                <a:cxn ang="0">
                  <a:pos x="58" y="108"/>
                </a:cxn>
                <a:cxn ang="0">
                  <a:pos x="14" y="94"/>
                </a:cxn>
                <a:cxn ang="0">
                  <a:pos x="14" y="94"/>
                </a:cxn>
                <a:cxn ang="0">
                  <a:pos x="14" y="8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101" y="15"/>
                </a:cxn>
                <a:cxn ang="0">
                  <a:pos x="101" y="15"/>
                </a:cxn>
                <a:cxn ang="0">
                  <a:pos x="108" y="15"/>
                </a:cxn>
                <a:cxn ang="0">
                  <a:pos x="123" y="51"/>
                </a:cxn>
                <a:cxn ang="0">
                  <a:pos x="116" y="51"/>
                </a:cxn>
              </a:cxnLst>
              <a:rect l="0" t="0" r="r" b="b"/>
              <a:pathLst>
                <a:path w="123" h="108">
                  <a:moveTo>
                    <a:pt x="116" y="51"/>
                  </a:moveTo>
                  <a:lnTo>
                    <a:pt x="101" y="15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14" y="2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16" y="51"/>
                  </a:lnTo>
                  <a:lnTo>
                    <a:pt x="116" y="51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1" y="94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8" y="15"/>
                  </a:lnTo>
                  <a:lnTo>
                    <a:pt x="123" y="51"/>
                  </a:lnTo>
                  <a:lnTo>
                    <a:pt x="116" y="51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95" name="Rectangle 59"/>
            <p:cNvSpPr>
              <a:spLocks noChangeArrowheads="1"/>
            </p:cNvSpPr>
            <p:nvPr/>
          </p:nvSpPr>
          <p:spPr bwMode="auto">
            <a:xfrm>
              <a:off x="2620" y="2403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D01608"/>
                  </a:solidFill>
                </a:rPr>
                <a:t>V</a:t>
              </a:r>
              <a:endParaRPr lang="en-US" sz="4400" b="1" i="0">
                <a:solidFill>
                  <a:srgbClr val="D01608"/>
                </a:solidFill>
              </a:endParaRPr>
            </a:p>
          </p:txBody>
        </p:sp>
        <p:sp>
          <p:nvSpPr>
            <p:cNvPr id="270396" name="Rectangle 60"/>
            <p:cNvSpPr>
              <a:spLocks noChangeArrowheads="1"/>
            </p:cNvSpPr>
            <p:nvPr/>
          </p:nvSpPr>
          <p:spPr bwMode="auto">
            <a:xfrm>
              <a:off x="2688" y="2467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 i="0">
                  <a:solidFill>
                    <a:srgbClr val="D01608"/>
                  </a:solidFill>
                </a:rPr>
                <a:t>M</a:t>
              </a:r>
              <a:endParaRPr lang="en-US" sz="4400" b="1" i="0">
                <a:solidFill>
                  <a:srgbClr val="D01608"/>
                </a:solidFill>
              </a:endParaRPr>
            </a:p>
          </p:txBody>
        </p:sp>
        <p:sp>
          <p:nvSpPr>
            <p:cNvPr id="270397" name="Rectangle 61"/>
            <p:cNvSpPr>
              <a:spLocks noChangeArrowheads="1"/>
            </p:cNvSpPr>
            <p:nvPr/>
          </p:nvSpPr>
          <p:spPr bwMode="auto">
            <a:xfrm>
              <a:off x="2808" y="2461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 </a:t>
              </a:r>
              <a:endParaRPr lang="en-US" sz="4400" i="0">
                <a:solidFill>
                  <a:srgbClr val="0000B6"/>
                </a:solidFill>
              </a:endParaRPr>
            </a:p>
          </p:txBody>
        </p:sp>
        <p:sp>
          <p:nvSpPr>
            <p:cNvPr id="270398" name="Rectangle 62"/>
            <p:cNvSpPr>
              <a:spLocks noChangeArrowheads="1"/>
            </p:cNvSpPr>
            <p:nvPr/>
          </p:nvSpPr>
          <p:spPr bwMode="auto">
            <a:xfrm>
              <a:off x="3184" y="3261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V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399" name="Rectangle 63"/>
            <p:cNvSpPr>
              <a:spLocks noChangeArrowheads="1"/>
            </p:cNvSpPr>
            <p:nvPr/>
          </p:nvSpPr>
          <p:spPr bwMode="auto">
            <a:xfrm>
              <a:off x="3278" y="3333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OH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400" name="Rectangle 64"/>
            <p:cNvSpPr>
              <a:spLocks noChangeArrowheads="1"/>
            </p:cNvSpPr>
            <p:nvPr/>
          </p:nvSpPr>
          <p:spPr bwMode="auto">
            <a:xfrm>
              <a:off x="1738" y="3260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V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401" name="Rectangle 65"/>
            <p:cNvSpPr>
              <a:spLocks noChangeArrowheads="1"/>
            </p:cNvSpPr>
            <p:nvPr/>
          </p:nvSpPr>
          <p:spPr bwMode="auto">
            <a:xfrm>
              <a:off x="1832" y="3317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OL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402" name="Rectangle 66"/>
            <p:cNvSpPr>
              <a:spLocks noChangeArrowheads="1"/>
            </p:cNvSpPr>
            <p:nvPr/>
          </p:nvSpPr>
          <p:spPr bwMode="auto">
            <a:xfrm>
              <a:off x="2389" y="1609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f</a:t>
              </a:r>
              <a:endParaRPr lang="en-US" sz="4400">
                <a:solidFill>
                  <a:srgbClr val="0000B6"/>
                </a:solidFill>
              </a:endParaRPr>
            </a:p>
          </p:txBody>
        </p:sp>
        <p:sp>
          <p:nvSpPr>
            <p:cNvPr id="270403" name="Rectangle 67"/>
            <p:cNvSpPr>
              <a:spLocks noChangeArrowheads="1"/>
            </p:cNvSpPr>
            <p:nvPr/>
          </p:nvSpPr>
          <p:spPr bwMode="auto">
            <a:xfrm>
              <a:off x="3242" y="1775"/>
              <a:ext cx="5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V(y)=V(x)</a:t>
              </a:r>
              <a:endParaRPr lang="en-US" sz="4400" i="0">
                <a:solidFill>
                  <a:srgbClr val="0000B6"/>
                </a:solidFill>
              </a:endParaRPr>
            </a:p>
          </p:txBody>
        </p:sp>
        <p:sp>
          <p:nvSpPr>
            <p:cNvPr id="270404" name="Rectangle 68"/>
            <p:cNvSpPr>
              <a:spLocks noChangeArrowheads="1"/>
            </p:cNvSpPr>
            <p:nvPr/>
          </p:nvSpPr>
          <p:spPr bwMode="auto">
            <a:xfrm>
              <a:off x="2832" y="2353"/>
              <a:ext cx="12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D01608"/>
                  </a:solidFill>
                </a:rPr>
                <a:t>Switching Threshold</a:t>
              </a:r>
              <a:endParaRPr lang="en-US" sz="4400" b="1" i="0">
                <a:solidFill>
                  <a:srgbClr val="D01608"/>
                </a:solidFill>
              </a:endParaRPr>
            </a:p>
          </p:txBody>
        </p:sp>
        <p:sp>
          <p:nvSpPr>
            <p:cNvPr id="270405" name="Rectangle 69"/>
            <p:cNvSpPr>
              <a:spLocks noChangeArrowheads="1"/>
            </p:cNvSpPr>
            <p:nvPr/>
          </p:nvSpPr>
          <p:spPr bwMode="auto">
            <a:xfrm>
              <a:off x="3090" y="3774"/>
              <a:ext cx="13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Nominal Voltage Levels</a:t>
              </a:r>
              <a:endParaRPr lang="en-US" sz="4400" i="0">
                <a:solidFill>
                  <a:srgbClr val="0000B6"/>
                </a:solidFill>
              </a:endParaRPr>
            </a:p>
          </p:txBody>
        </p:sp>
        <p:sp>
          <p:nvSpPr>
            <p:cNvPr id="270406" name="Freeform 70"/>
            <p:cNvSpPr>
              <a:spLocks/>
            </p:cNvSpPr>
            <p:nvPr/>
          </p:nvSpPr>
          <p:spPr bwMode="auto">
            <a:xfrm>
              <a:off x="3285" y="3522"/>
              <a:ext cx="73" cy="108"/>
            </a:xfrm>
            <a:custGeom>
              <a:avLst/>
              <a:gdLst/>
              <a:ahLst/>
              <a:cxnLst>
                <a:cxn ang="0">
                  <a:pos x="37" y="101"/>
                </a:cxn>
                <a:cxn ang="0">
                  <a:pos x="15" y="108"/>
                </a:cxn>
                <a:cxn ang="0">
                  <a:pos x="15" y="108"/>
                </a:cxn>
                <a:cxn ang="0">
                  <a:pos x="15" y="108"/>
                </a:cxn>
                <a:cxn ang="0">
                  <a:pos x="8" y="2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73" y="86"/>
                </a:cxn>
                <a:cxn ang="0">
                  <a:pos x="73" y="86"/>
                </a:cxn>
                <a:cxn ang="0">
                  <a:pos x="65" y="86"/>
                </a:cxn>
                <a:cxn ang="0">
                  <a:pos x="65" y="86"/>
                </a:cxn>
                <a:cxn ang="0">
                  <a:pos x="8" y="21"/>
                </a:cxn>
                <a:cxn ang="0">
                  <a:pos x="15" y="21"/>
                </a:cxn>
                <a:cxn ang="0">
                  <a:pos x="15" y="21"/>
                </a:cxn>
                <a:cxn ang="0">
                  <a:pos x="22" y="108"/>
                </a:cxn>
                <a:cxn ang="0">
                  <a:pos x="15" y="108"/>
                </a:cxn>
                <a:cxn ang="0">
                  <a:pos x="15" y="101"/>
                </a:cxn>
                <a:cxn ang="0">
                  <a:pos x="37" y="93"/>
                </a:cxn>
                <a:cxn ang="0">
                  <a:pos x="37" y="101"/>
                </a:cxn>
              </a:cxnLst>
              <a:rect l="0" t="0" r="r" b="b"/>
              <a:pathLst>
                <a:path w="73" h="108">
                  <a:moveTo>
                    <a:pt x="37" y="101"/>
                  </a:move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8" y="21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8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2" y="108"/>
                  </a:lnTo>
                  <a:lnTo>
                    <a:pt x="15" y="108"/>
                  </a:lnTo>
                  <a:lnTo>
                    <a:pt x="15" y="101"/>
                  </a:lnTo>
                  <a:lnTo>
                    <a:pt x="37" y="93"/>
                  </a:lnTo>
                  <a:lnTo>
                    <a:pt x="37" y="101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07" name="Freeform 71"/>
            <p:cNvSpPr>
              <a:spLocks/>
            </p:cNvSpPr>
            <p:nvPr/>
          </p:nvSpPr>
          <p:spPr bwMode="auto">
            <a:xfrm>
              <a:off x="3322" y="3601"/>
              <a:ext cx="28" cy="22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28" y="7"/>
                </a:cxn>
              </a:cxnLst>
              <a:rect l="0" t="0" r="r" b="b"/>
              <a:pathLst>
                <a:path w="28" h="22">
                  <a:moveTo>
                    <a:pt x="28" y="7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28" y="7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08" name="Freeform 72"/>
            <p:cNvSpPr>
              <a:spLocks/>
            </p:cNvSpPr>
            <p:nvPr/>
          </p:nvSpPr>
          <p:spPr bwMode="auto">
            <a:xfrm>
              <a:off x="3293" y="3543"/>
              <a:ext cx="57" cy="87"/>
            </a:xfrm>
            <a:custGeom>
              <a:avLst/>
              <a:gdLst/>
              <a:ahLst/>
              <a:cxnLst>
                <a:cxn ang="0">
                  <a:pos x="29" y="80"/>
                </a:cxn>
                <a:cxn ang="0">
                  <a:pos x="7" y="87"/>
                </a:cxn>
                <a:cxn ang="0">
                  <a:pos x="0" y="0"/>
                </a:cxn>
                <a:cxn ang="0">
                  <a:pos x="57" y="65"/>
                </a:cxn>
                <a:cxn ang="0">
                  <a:pos x="29" y="80"/>
                </a:cxn>
              </a:cxnLst>
              <a:rect l="0" t="0" r="r" b="b"/>
              <a:pathLst>
                <a:path w="57" h="87">
                  <a:moveTo>
                    <a:pt x="29" y="80"/>
                  </a:moveTo>
                  <a:lnTo>
                    <a:pt x="7" y="87"/>
                  </a:lnTo>
                  <a:lnTo>
                    <a:pt x="0" y="0"/>
                  </a:lnTo>
                  <a:lnTo>
                    <a:pt x="57" y="65"/>
                  </a:lnTo>
                  <a:lnTo>
                    <a:pt x="29" y="8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09" name="Freeform 73"/>
            <p:cNvSpPr>
              <a:spLocks/>
            </p:cNvSpPr>
            <p:nvPr/>
          </p:nvSpPr>
          <p:spPr bwMode="auto">
            <a:xfrm>
              <a:off x="3329" y="3623"/>
              <a:ext cx="65" cy="137"/>
            </a:xfrm>
            <a:custGeom>
              <a:avLst/>
              <a:gdLst/>
              <a:ahLst/>
              <a:cxnLst>
                <a:cxn ang="0">
                  <a:pos x="58" y="137"/>
                </a:cxn>
                <a:cxn ang="0">
                  <a:pos x="65" y="137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58" y="137"/>
                </a:cxn>
              </a:cxnLst>
              <a:rect l="0" t="0" r="r" b="b"/>
              <a:pathLst>
                <a:path w="65" h="137">
                  <a:moveTo>
                    <a:pt x="58" y="137"/>
                  </a:moveTo>
                  <a:lnTo>
                    <a:pt x="65" y="137"/>
                  </a:lnTo>
                  <a:lnTo>
                    <a:pt x="7" y="0"/>
                  </a:lnTo>
                  <a:lnTo>
                    <a:pt x="0" y="0"/>
                  </a:lnTo>
                  <a:lnTo>
                    <a:pt x="58" y="137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10" name="Freeform 74"/>
            <p:cNvSpPr>
              <a:spLocks/>
            </p:cNvSpPr>
            <p:nvPr/>
          </p:nvSpPr>
          <p:spPr bwMode="auto">
            <a:xfrm>
              <a:off x="2071" y="3486"/>
              <a:ext cx="115" cy="57"/>
            </a:xfrm>
            <a:custGeom>
              <a:avLst/>
              <a:gdLst/>
              <a:ahLst/>
              <a:cxnLst>
                <a:cxn ang="0">
                  <a:pos x="108" y="36"/>
                </a:cxn>
                <a:cxn ang="0">
                  <a:pos x="101" y="57"/>
                </a:cxn>
                <a:cxn ang="0">
                  <a:pos x="101" y="57"/>
                </a:cxn>
                <a:cxn ang="0">
                  <a:pos x="101" y="57"/>
                </a:cxn>
                <a:cxn ang="0">
                  <a:pos x="21" y="14"/>
                </a:cxn>
                <a:cxn ang="0">
                  <a:pos x="0" y="7"/>
                </a:cxn>
                <a:cxn ang="0">
                  <a:pos x="21" y="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115" y="7"/>
                </a:cxn>
                <a:cxn ang="0">
                  <a:pos x="115" y="7"/>
                </a:cxn>
                <a:cxn ang="0">
                  <a:pos x="21" y="14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01" y="50"/>
                </a:cxn>
                <a:cxn ang="0">
                  <a:pos x="101" y="57"/>
                </a:cxn>
                <a:cxn ang="0">
                  <a:pos x="94" y="57"/>
                </a:cxn>
                <a:cxn ang="0">
                  <a:pos x="101" y="36"/>
                </a:cxn>
                <a:cxn ang="0">
                  <a:pos x="108" y="36"/>
                </a:cxn>
              </a:cxnLst>
              <a:rect l="0" t="0" r="r" b="b"/>
              <a:pathLst>
                <a:path w="115" h="57">
                  <a:moveTo>
                    <a:pt x="108" y="36"/>
                  </a:move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21" y="14"/>
                  </a:lnTo>
                  <a:lnTo>
                    <a:pt x="0" y="7"/>
                  </a:lnTo>
                  <a:lnTo>
                    <a:pt x="21" y="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01" y="50"/>
                  </a:lnTo>
                  <a:lnTo>
                    <a:pt x="101" y="57"/>
                  </a:lnTo>
                  <a:lnTo>
                    <a:pt x="94" y="57"/>
                  </a:lnTo>
                  <a:lnTo>
                    <a:pt x="101" y="36"/>
                  </a:lnTo>
                  <a:lnTo>
                    <a:pt x="108" y="36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11" name="Freeform 75"/>
            <p:cNvSpPr>
              <a:spLocks/>
            </p:cNvSpPr>
            <p:nvPr/>
          </p:nvSpPr>
          <p:spPr bwMode="auto">
            <a:xfrm>
              <a:off x="2172" y="3493"/>
              <a:ext cx="14" cy="2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0" y="29"/>
                </a:cxn>
                <a:cxn ang="0">
                  <a:pos x="7" y="0"/>
                </a:cxn>
                <a:cxn ang="0">
                  <a:pos x="14" y="0"/>
                </a:cxn>
              </a:cxnLst>
              <a:rect l="0" t="0" r="r" b="b"/>
              <a:pathLst>
                <a:path w="14" h="29">
                  <a:moveTo>
                    <a:pt x="14" y="0"/>
                  </a:move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0" y="29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12" name="Freeform 76"/>
            <p:cNvSpPr>
              <a:spLocks/>
            </p:cNvSpPr>
            <p:nvPr/>
          </p:nvSpPr>
          <p:spPr bwMode="auto">
            <a:xfrm>
              <a:off x="2092" y="3493"/>
              <a:ext cx="94" cy="50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80" y="50"/>
                </a:cxn>
                <a:cxn ang="0">
                  <a:pos x="0" y="7"/>
                </a:cxn>
                <a:cxn ang="0">
                  <a:pos x="94" y="0"/>
                </a:cxn>
                <a:cxn ang="0">
                  <a:pos x="87" y="29"/>
                </a:cxn>
              </a:cxnLst>
              <a:rect l="0" t="0" r="r" b="b"/>
              <a:pathLst>
                <a:path w="94" h="50">
                  <a:moveTo>
                    <a:pt x="87" y="29"/>
                  </a:moveTo>
                  <a:lnTo>
                    <a:pt x="80" y="50"/>
                  </a:lnTo>
                  <a:lnTo>
                    <a:pt x="0" y="7"/>
                  </a:lnTo>
                  <a:lnTo>
                    <a:pt x="94" y="0"/>
                  </a:lnTo>
                  <a:lnTo>
                    <a:pt x="87" y="29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13" name="Freeform 77"/>
            <p:cNvSpPr>
              <a:spLocks/>
            </p:cNvSpPr>
            <p:nvPr/>
          </p:nvSpPr>
          <p:spPr bwMode="auto">
            <a:xfrm>
              <a:off x="2186" y="3522"/>
              <a:ext cx="1201" cy="274"/>
            </a:xfrm>
            <a:custGeom>
              <a:avLst/>
              <a:gdLst/>
              <a:ahLst/>
              <a:cxnLst>
                <a:cxn ang="0">
                  <a:pos x="1201" y="274"/>
                </a:cxn>
                <a:cxn ang="0">
                  <a:pos x="1201" y="26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201" y="274"/>
                </a:cxn>
              </a:cxnLst>
              <a:rect l="0" t="0" r="r" b="b"/>
              <a:pathLst>
                <a:path w="1201" h="274">
                  <a:moveTo>
                    <a:pt x="1201" y="274"/>
                  </a:moveTo>
                  <a:lnTo>
                    <a:pt x="1201" y="267"/>
                  </a:lnTo>
                  <a:lnTo>
                    <a:pt x="0" y="0"/>
                  </a:lnTo>
                  <a:lnTo>
                    <a:pt x="0" y="7"/>
                  </a:lnTo>
                  <a:lnTo>
                    <a:pt x="1201" y="274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70414" name="Text Box 78"/>
          <p:cNvSpPr txBox="1">
            <a:spLocks noChangeArrowheads="1"/>
          </p:cNvSpPr>
          <p:nvPr/>
        </p:nvSpPr>
        <p:spPr bwMode="auto">
          <a:xfrm>
            <a:off x="6765925" y="2020888"/>
            <a:ext cx="2087563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</a:rPr>
              <a:t>VOH = </a:t>
            </a:r>
            <a:r>
              <a:rPr lang="en-US">
                <a:solidFill>
                  <a:schemeClr val="bg1"/>
                </a:solidFill>
              </a:rPr>
              <a:t>f</a:t>
            </a:r>
            <a:r>
              <a:rPr lang="en-US" i="0">
                <a:solidFill>
                  <a:schemeClr val="bg1"/>
                </a:solidFill>
              </a:rPr>
              <a:t>(VOL)</a:t>
            </a:r>
          </a:p>
          <a:p>
            <a:r>
              <a:rPr lang="en-US" i="0">
                <a:solidFill>
                  <a:schemeClr val="bg1"/>
                </a:solidFill>
              </a:rPr>
              <a:t>VOL = </a:t>
            </a:r>
            <a:r>
              <a:rPr lang="en-US">
                <a:solidFill>
                  <a:schemeClr val="bg1"/>
                </a:solidFill>
              </a:rPr>
              <a:t>f</a:t>
            </a:r>
            <a:r>
              <a:rPr lang="en-US" i="0">
                <a:solidFill>
                  <a:schemeClr val="bg1"/>
                </a:solidFill>
              </a:rPr>
              <a:t>(VOH)</a:t>
            </a:r>
          </a:p>
          <a:p>
            <a:r>
              <a:rPr lang="en-US" i="0">
                <a:solidFill>
                  <a:schemeClr val="bg1"/>
                </a:solidFill>
              </a:rPr>
              <a:t>VM =</a:t>
            </a:r>
            <a:r>
              <a:rPr lang="en-US">
                <a:solidFill>
                  <a:schemeClr val="bg1"/>
                </a:solidFill>
              </a:rPr>
              <a:t> f</a:t>
            </a:r>
            <a:r>
              <a:rPr lang="en-US" i="0">
                <a:solidFill>
                  <a:schemeClr val="bg1"/>
                </a:solidFill>
              </a:rPr>
              <a:t>(VM)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A6A7-EC55-4CEF-AB5C-07CB38F56021}" type="slidenum">
              <a:rPr lang="en-US"/>
              <a:pPr/>
              <a:t>16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54013"/>
            <a:ext cx="7772400" cy="566737"/>
          </a:xfrm>
        </p:spPr>
        <p:txBody>
          <a:bodyPr/>
          <a:lstStyle/>
          <a:p>
            <a:r>
              <a:rPr lang="en-US" sz="3400"/>
              <a:t>Mapping between analog and digital signals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51978" name="Group 74"/>
          <p:cNvGrpSpPr>
            <a:grpSpLocks/>
          </p:cNvGrpSpPr>
          <p:nvPr/>
        </p:nvGrpSpPr>
        <p:grpSpPr bwMode="auto">
          <a:xfrm>
            <a:off x="3687763" y="1555750"/>
            <a:ext cx="4778375" cy="4298950"/>
            <a:chOff x="2592" y="1082"/>
            <a:chExt cx="2931" cy="2582"/>
          </a:xfrm>
        </p:grpSpPr>
        <p:sp>
          <p:nvSpPr>
            <p:cNvPr id="251912" name="Line 8"/>
            <p:cNvSpPr>
              <a:spLocks noChangeShapeType="1"/>
            </p:cNvSpPr>
            <p:nvPr/>
          </p:nvSpPr>
          <p:spPr bwMode="auto">
            <a:xfrm flipV="1">
              <a:off x="3761" y="1748"/>
              <a:ext cx="2" cy="1624"/>
            </a:xfrm>
            <a:prstGeom prst="line">
              <a:avLst/>
            </a:prstGeom>
            <a:noFill/>
            <a:ln w="7938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3" name="Line 9"/>
            <p:cNvSpPr>
              <a:spLocks noChangeShapeType="1"/>
            </p:cNvSpPr>
            <p:nvPr/>
          </p:nvSpPr>
          <p:spPr bwMode="auto">
            <a:xfrm flipV="1">
              <a:off x="4114" y="2989"/>
              <a:ext cx="3" cy="383"/>
            </a:xfrm>
            <a:prstGeom prst="line">
              <a:avLst/>
            </a:prstGeom>
            <a:noFill/>
            <a:ln w="7938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>
              <a:off x="2999" y="3372"/>
              <a:ext cx="24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5" name="Freeform 11"/>
            <p:cNvSpPr>
              <a:spLocks/>
            </p:cNvSpPr>
            <p:nvPr/>
          </p:nvSpPr>
          <p:spPr bwMode="auto">
            <a:xfrm>
              <a:off x="5394" y="3334"/>
              <a:ext cx="116" cy="76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0" y="5"/>
                </a:cxn>
                <a:cxn ang="0">
                  <a:pos x="21" y="7"/>
                </a:cxn>
                <a:cxn ang="0">
                  <a:pos x="10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3" y="7"/>
                </a:cxn>
              </a:cxnLst>
              <a:rect l="0" t="0" r="r" b="b"/>
              <a:pathLst>
                <a:path w="21" h="14">
                  <a:moveTo>
                    <a:pt x="3" y="7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4" y="5"/>
                    <a:pt x="18" y="6"/>
                    <a:pt x="21" y="7"/>
                  </a:cubicBezTo>
                  <a:cubicBezTo>
                    <a:pt x="18" y="8"/>
                    <a:pt x="14" y="9"/>
                    <a:pt x="1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6" name="Line 12"/>
            <p:cNvSpPr>
              <a:spLocks noChangeShapeType="1"/>
            </p:cNvSpPr>
            <p:nvPr/>
          </p:nvSpPr>
          <p:spPr bwMode="auto">
            <a:xfrm flipV="1">
              <a:off x="2999" y="1168"/>
              <a:ext cx="3" cy="22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7" name="Freeform 13"/>
            <p:cNvSpPr>
              <a:spLocks/>
            </p:cNvSpPr>
            <p:nvPr/>
          </p:nvSpPr>
          <p:spPr bwMode="auto">
            <a:xfrm>
              <a:off x="2968" y="1082"/>
              <a:ext cx="72" cy="11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4" y="11"/>
                </a:cxn>
                <a:cxn ang="0">
                  <a:pos x="6" y="0"/>
                </a:cxn>
                <a:cxn ang="0">
                  <a:pos x="9" y="11"/>
                </a:cxn>
                <a:cxn ang="0">
                  <a:pos x="13" y="21"/>
                </a:cxn>
                <a:cxn ang="0">
                  <a:pos x="13" y="22"/>
                </a:cxn>
                <a:cxn ang="0">
                  <a:pos x="6" y="18"/>
                </a:cxn>
              </a:cxnLst>
              <a:rect l="0" t="0" r="r" b="b"/>
              <a:pathLst>
                <a:path w="13" h="22">
                  <a:moveTo>
                    <a:pt x="6" y="1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7"/>
                    <a:pt x="6" y="4"/>
                    <a:pt x="6" y="0"/>
                  </a:cubicBezTo>
                  <a:cubicBezTo>
                    <a:pt x="7" y="4"/>
                    <a:pt x="8" y="7"/>
                    <a:pt x="9" y="1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8" name="Line 14"/>
            <p:cNvSpPr>
              <a:spLocks noChangeShapeType="1"/>
            </p:cNvSpPr>
            <p:nvPr/>
          </p:nvSpPr>
          <p:spPr bwMode="auto">
            <a:xfrm>
              <a:off x="3456" y="1473"/>
              <a:ext cx="605" cy="548"/>
            </a:xfrm>
            <a:prstGeom prst="line">
              <a:avLst/>
            </a:prstGeom>
            <a:noFill/>
            <a:ln w="7938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9" name="Line 15"/>
            <p:cNvSpPr>
              <a:spLocks noChangeShapeType="1"/>
            </p:cNvSpPr>
            <p:nvPr/>
          </p:nvSpPr>
          <p:spPr bwMode="auto">
            <a:xfrm>
              <a:off x="3810" y="2715"/>
              <a:ext cx="605" cy="545"/>
            </a:xfrm>
            <a:prstGeom prst="line">
              <a:avLst/>
            </a:prstGeom>
            <a:noFill/>
            <a:ln w="7938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20" name="Oval 16"/>
            <p:cNvSpPr>
              <a:spLocks noChangeArrowheads="1"/>
            </p:cNvSpPr>
            <p:nvPr/>
          </p:nvSpPr>
          <p:spPr bwMode="auto">
            <a:xfrm>
              <a:off x="4824" y="3107"/>
              <a:ext cx="68" cy="6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21" name="Oval 17"/>
            <p:cNvSpPr>
              <a:spLocks noChangeArrowheads="1"/>
            </p:cNvSpPr>
            <p:nvPr/>
          </p:nvSpPr>
          <p:spPr bwMode="auto">
            <a:xfrm>
              <a:off x="3256" y="1598"/>
              <a:ext cx="68" cy="63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22" name="Rectangle 18"/>
            <p:cNvSpPr>
              <a:spLocks noChangeArrowheads="1"/>
            </p:cNvSpPr>
            <p:nvPr/>
          </p:nvSpPr>
          <p:spPr bwMode="auto">
            <a:xfrm>
              <a:off x="3622" y="3394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23" name="Rectangle 19"/>
            <p:cNvSpPr>
              <a:spLocks noChangeArrowheads="1"/>
            </p:cNvSpPr>
            <p:nvPr/>
          </p:nvSpPr>
          <p:spPr bwMode="auto">
            <a:xfrm>
              <a:off x="3750" y="3481"/>
              <a:ext cx="12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IL</a:t>
              </a:r>
              <a:endParaRPr lang="en-US" sz="2000"/>
            </a:p>
          </p:txBody>
        </p:sp>
        <p:sp>
          <p:nvSpPr>
            <p:cNvPr id="251924" name="Rectangle 20"/>
            <p:cNvSpPr>
              <a:spLocks noChangeArrowheads="1"/>
            </p:cNvSpPr>
            <p:nvPr/>
          </p:nvSpPr>
          <p:spPr bwMode="auto">
            <a:xfrm>
              <a:off x="3969" y="3394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25" name="Rectangle 21"/>
            <p:cNvSpPr>
              <a:spLocks noChangeArrowheads="1"/>
            </p:cNvSpPr>
            <p:nvPr/>
          </p:nvSpPr>
          <p:spPr bwMode="auto">
            <a:xfrm>
              <a:off x="4095" y="3481"/>
              <a:ext cx="15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IH</a:t>
              </a:r>
              <a:endParaRPr lang="en-US" sz="2000"/>
            </a:p>
          </p:txBody>
        </p:sp>
        <p:sp>
          <p:nvSpPr>
            <p:cNvPr id="251926" name="Rectangle 22"/>
            <p:cNvSpPr>
              <a:spLocks noChangeArrowheads="1"/>
            </p:cNvSpPr>
            <p:nvPr/>
          </p:nvSpPr>
          <p:spPr bwMode="auto">
            <a:xfrm>
              <a:off x="5276" y="3394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27" name="Rectangle 23"/>
            <p:cNvSpPr>
              <a:spLocks noChangeArrowheads="1"/>
            </p:cNvSpPr>
            <p:nvPr/>
          </p:nvSpPr>
          <p:spPr bwMode="auto">
            <a:xfrm>
              <a:off x="5401" y="3481"/>
              <a:ext cx="12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in</a:t>
              </a:r>
              <a:endParaRPr lang="en-US" sz="2000"/>
            </a:p>
          </p:txBody>
        </p:sp>
        <p:sp>
          <p:nvSpPr>
            <p:cNvPr id="251928" name="Rectangle 24"/>
            <p:cNvSpPr>
              <a:spLocks noChangeArrowheads="1"/>
            </p:cNvSpPr>
            <p:nvPr/>
          </p:nvSpPr>
          <p:spPr bwMode="auto">
            <a:xfrm>
              <a:off x="3618" y="1398"/>
              <a:ext cx="7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Slope = -1</a:t>
              </a:r>
              <a:endParaRPr lang="en-US" sz="2000"/>
            </a:p>
          </p:txBody>
        </p:sp>
        <p:sp>
          <p:nvSpPr>
            <p:cNvPr id="251942" name="Rectangle 38"/>
            <p:cNvSpPr>
              <a:spLocks noChangeArrowheads="1"/>
            </p:cNvSpPr>
            <p:nvPr/>
          </p:nvSpPr>
          <p:spPr bwMode="auto">
            <a:xfrm>
              <a:off x="4094" y="2730"/>
              <a:ext cx="71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Slope = -1</a:t>
              </a:r>
              <a:endParaRPr lang="en-US" sz="2000"/>
            </a:p>
          </p:txBody>
        </p:sp>
        <p:sp>
          <p:nvSpPr>
            <p:cNvPr id="251946" name="Rectangle 42"/>
            <p:cNvSpPr>
              <a:spLocks noChangeArrowheads="1"/>
            </p:cNvSpPr>
            <p:nvPr/>
          </p:nvSpPr>
          <p:spPr bwMode="auto">
            <a:xfrm>
              <a:off x="2606" y="3057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47" name="Rectangle 43"/>
            <p:cNvSpPr>
              <a:spLocks noChangeArrowheads="1"/>
            </p:cNvSpPr>
            <p:nvPr/>
          </p:nvSpPr>
          <p:spPr bwMode="auto">
            <a:xfrm>
              <a:off x="2734" y="3143"/>
              <a:ext cx="20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OL</a:t>
              </a:r>
              <a:endParaRPr lang="en-US" sz="2000"/>
            </a:p>
          </p:txBody>
        </p:sp>
        <p:sp>
          <p:nvSpPr>
            <p:cNvPr id="251950" name="Rectangle 46"/>
            <p:cNvSpPr>
              <a:spLocks noChangeArrowheads="1"/>
            </p:cNvSpPr>
            <p:nvPr/>
          </p:nvSpPr>
          <p:spPr bwMode="auto">
            <a:xfrm>
              <a:off x="2592" y="1473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51" name="Rectangle 47"/>
            <p:cNvSpPr>
              <a:spLocks noChangeArrowheads="1"/>
            </p:cNvSpPr>
            <p:nvPr/>
          </p:nvSpPr>
          <p:spPr bwMode="auto">
            <a:xfrm>
              <a:off x="2720" y="1559"/>
              <a:ext cx="23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OH</a:t>
              </a:r>
              <a:endParaRPr lang="en-US" sz="2000"/>
            </a:p>
          </p:txBody>
        </p:sp>
        <p:sp>
          <p:nvSpPr>
            <p:cNvPr id="251952" name="Rectangle 48"/>
            <p:cNvSpPr>
              <a:spLocks noChangeArrowheads="1"/>
            </p:cNvSpPr>
            <p:nvPr/>
          </p:nvSpPr>
          <p:spPr bwMode="auto">
            <a:xfrm>
              <a:off x="2629" y="1099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53" name="Rectangle 49"/>
            <p:cNvSpPr>
              <a:spLocks noChangeArrowheads="1"/>
            </p:cNvSpPr>
            <p:nvPr/>
          </p:nvSpPr>
          <p:spPr bwMode="auto">
            <a:xfrm>
              <a:off x="2754" y="1186"/>
              <a:ext cx="2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out</a:t>
              </a:r>
              <a:endParaRPr lang="en-US" sz="2000"/>
            </a:p>
          </p:txBody>
        </p:sp>
        <p:sp>
          <p:nvSpPr>
            <p:cNvPr id="251970" name="Freeform 66"/>
            <p:cNvSpPr>
              <a:spLocks/>
            </p:cNvSpPr>
            <p:nvPr/>
          </p:nvSpPr>
          <p:spPr bwMode="auto">
            <a:xfrm>
              <a:off x="2999" y="1598"/>
              <a:ext cx="2198" cy="15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5"/>
                </a:cxn>
                <a:cxn ang="0">
                  <a:pos x="162" y="75"/>
                </a:cxn>
                <a:cxn ang="0">
                  <a:pos x="169" y="168"/>
                </a:cxn>
                <a:cxn ang="0">
                  <a:pos x="236" y="274"/>
                </a:cxn>
                <a:cxn ang="0">
                  <a:pos x="402" y="294"/>
                </a:cxn>
              </a:cxnLst>
              <a:rect l="0" t="0" r="r" b="b"/>
              <a:pathLst>
                <a:path w="402" h="294">
                  <a:moveTo>
                    <a:pt x="0" y="0"/>
                  </a:moveTo>
                  <a:cubicBezTo>
                    <a:pt x="19" y="2"/>
                    <a:pt x="98" y="11"/>
                    <a:pt x="112" y="15"/>
                  </a:cubicBezTo>
                  <a:cubicBezTo>
                    <a:pt x="112" y="15"/>
                    <a:pt x="155" y="21"/>
                    <a:pt x="162" y="75"/>
                  </a:cubicBezTo>
                  <a:cubicBezTo>
                    <a:pt x="162" y="75"/>
                    <a:pt x="167" y="105"/>
                    <a:pt x="169" y="168"/>
                  </a:cubicBezTo>
                  <a:cubicBezTo>
                    <a:pt x="169" y="168"/>
                    <a:pt x="173" y="266"/>
                    <a:pt x="236" y="274"/>
                  </a:cubicBezTo>
                  <a:cubicBezTo>
                    <a:pt x="402" y="294"/>
                    <a:pt x="402" y="294"/>
                    <a:pt x="402" y="294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51932" name="Rectangle 28"/>
          <p:cNvSpPr>
            <a:spLocks noChangeArrowheads="1"/>
          </p:cNvSpPr>
          <p:nvPr/>
        </p:nvSpPr>
        <p:spPr bwMode="auto">
          <a:xfrm>
            <a:off x="814388" y="4992688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“</a:t>
            </a:r>
            <a:endParaRPr lang="en-US" sz="1800"/>
          </a:p>
        </p:txBody>
      </p:sp>
      <p:sp>
        <p:nvSpPr>
          <p:cNvPr id="251933" name="Rectangle 29"/>
          <p:cNvSpPr>
            <a:spLocks noChangeArrowheads="1"/>
          </p:cNvSpPr>
          <p:nvPr/>
        </p:nvSpPr>
        <p:spPr bwMode="auto">
          <a:xfrm>
            <a:off x="962025" y="49926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251934" name="Rectangle 30"/>
          <p:cNvSpPr>
            <a:spLocks noChangeArrowheads="1"/>
          </p:cNvSpPr>
          <p:nvPr/>
        </p:nvSpPr>
        <p:spPr bwMode="auto">
          <a:xfrm>
            <a:off x="1114425" y="4992688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”</a:t>
            </a:r>
            <a:endParaRPr lang="en-US" sz="1800"/>
          </a:p>
        </p:txBody>
      </p:sp>
      <p:sp>
        <p:nvSpPr>
          <p:cNvPr id="251948" name="Rectangle 44"/>
          <p:cNvSpPr>
            <a:spLocks noChangeArrowheads="1"/>
          </p:cNvSpPr>
          <p:nvPr/>
        </p:nvSpPr>
        <p:spPr bwMode="auto">
          <a:xfrm>
            <a:off x="2019300" y="50069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V</a:t>
            </a:r>
            <a:endParaRPr lang="en-US" sz="1800"/>
          </a:p>
        </p:txBody>
      </p:sp>
      <p:sp>
        <p:nvSpPr>
          <p:cNvPr id="251949" name="Rectangle 45"/>
          <p:cNvSpPr>
            <a:spLocks noChangeArrowheads="1"/>
          </p:cNvSpPr>
          <p:nvPr/>
        </p:nvSpPr>
        <p:spPr bwMode="auto">
          <a:xfrm>
            <a:off x="2182813" y="51403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OL</a:t>
            </a:r>
            <a:endParaRPr lang="en-US" sz="1800"/>
          </a:p>
        </p:txBody>
      </p:sp>
      <p:sp>
        <p:nvSpPr>
          <p:cNvPr id="251954" name="Rectangle 50"/>
          <p:cNvSpPr>
            <a:spLocks noChangeArrowheads="1"/>
          </p:cNvSpPr>
          <p:nvPr/>
        </p:nvSpPr>
        <p:spPr bwMode="auto">
          <a:xfrm>
            <a:off x="1727200" y="4497388"/>
            <a:ext cx="133350" cy="1287462"/>
          </a:xfrm>
          <a:prstGeom prst="rect">
            <a:avLst/>
          </a:prstGeom>
          <a:solidFill>
            <a:srgbClr val="C66B5A"/>
          </a:solidFill>
          <a:ln w="9525">
            <a:solidFill>
              <a:srgbClr val="C66B5A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55" name="Rectangle 51"/>
          <p:cNvSpPr>
            <a:spLocks noChangeArrowheads="1"/>
          </p:cNvSpPr>
          <p:nvPr/>
        </p:nvSpPr>
        <p:spPr bwMode="auto">
          <a:xfrm>
            <a:off x="1727200" y="2652713"/>
            <a:ext cx="133350" cy="184467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56" name="Rectangle 52"/>
          <p:cNvSpPr>
            <a:spLocks noChangeArrowheads="1"/>
          </p:cNvSpPr>
          <p:nvPr/>
        </p:nvSpPr>
        <p:spPr bwMode="auto">
          <a:xfrm>
            <a:off x="1727200" y="1428750"/>
            <a:ext cx="133350" cy="1223963"/>
          </a:xfrm>
          <a:prstGeom prst="rect">
            <a:avLst/>
          </a:prstGeom>
          <a:solidFill>
            <a:srgbClr val="C66B5A"/>
          </a:solidFill>
          <a:ln w="9525">
            <a:solidFill>
              <a:srgbClr val="C66B5A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57" name="Rectangle 53"/>
          <p:cNvSpPr>
            <a:spLocks noChangeArrowheads="1"/>
          </p:cNvSpPr>
          <p:nvPr/>
        </p:nvSpPr>
        <p:spPr bwMode="auto">
          <a:xfrm>
            <a:off x="2019300" y="43100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V</a:t>
            </a:r>
            <a:endParaRPr lang="en-US" sz="1800"/>
          </a:p>
        </p:txBody>
      </p:sp>
      <p:sp>
        <p:nvSpPr>
          <p:cNvPr id="251958" name="Rectangle 54"/>
          <p:cNvSpPr>
            <a:spLocks noChangeArrowheads="1"/>
          </p:cNvSpPr>
          <p:nvPr/>
        </p:nvSpPr>
        <p:spPr bwMode="auto">
          <a:xfrm>
            <a:off x="2182813" y="4443413"/>
            <a:ext cx="190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IL</a:t>
            </a:r>
            <a:endParaRPr lang="en-US" sz="1800"/>
          </a:p>
        </p:txBody>
      </p:sp>
      <p:sp>
        <p:nvSpPr>
          <p:cNvPr id="251959" name="Rectangle 55"/>
          <p:cNvSpPr>
            <a:spLocks noChangeArrowheads="1"/>
          </p:cNvSpPr>
          <p:nvPr/>
        </p:nvSpPr>
        <p:spPr bwMode="auto">
          <a:xfrm>
            <a:off x="2019300" y="24685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V</a:t>
            </a:r>
            <a:endParaRPr lang="en-US" sz="1800"/>
          </a:p>
        </p:txBody>
      </p:sp>
      <p:sp>
        <p:nvSpPr>
          <p:cNvPr id="251960" name="Rectangle 56"/>
          <p:cNvSpPr>
            <a:spLocks noChangeArrowheads="1"/>
          </p:cNvSpPr>
          <p:nvPr/>
        </p:nvSpPr>
        <p:spPr bwMode="auto">
          <a:xfrm>
            <a:off x="2157413" y="2601913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IH</a:t>
            </a:r>
            <a:endParaRPr lang="en-US" sz="1800"/>
          </a:p>
        </p:txBody>
      </p:sp>
      <p:sp>
        <p:nvSpPr>
          <p:cNvPr id="251961" name="Rectangle 57"/>
          <p:cNvSpPr>
            <a:spLocks noChangeArrowheads="1"/>
          </p:cNvSpPr>
          <p:nvPr/>
        </p:nvSpPr>
        <p:spPr bwMode="auto">
          <a:xfrm>
            <a:off x="2019300" y="18716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V</a:t>
            </a:r>
            <a:endParaRPr lang="en-US" sz="1800"/>
          </a:p>
        </p:txBody>
      </p:sp>
      <p:sp>
        <p:nvSpPr>
          <p:cNvPr id="251962" name="Rectangle 58"/>
          <p:cNvSpPr>
            <a:spLocks noChangeArrowheads="1"/>
          </p:cNvSpPr>
          <p:nvPr/>
        </p:nvSpPr>
        <p:spPr bwMode="auto">
          <a:xfrm>
            <a:off x="2157413" y="20097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OH</a:t>
            </a:r>
            <a:endParaRPr lang="en-US" sz="1800"/>
          </a:p>
        </p:txBody>
      </p:sp>
      <p:sp>
        <p:nvSpPr>
          <p:cNvPr id="251963" name="Rectangle 59"/>
          <p:cNvSpPr>
            <a:spLocks noChangeArrowheads="1"/>
          </p:cNvSpPr>
          <p:nvPr/>
        </p:nvSpPr>
        <p:spPr bwMode="auto">
          <a:xfrm>
            <a:off x="2011363" y="3276600"/>
            <a:ext cx="104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Undefined</a:t>
            </a:r>
            <a:endParaRPr lang="en-US" sz="1800"/>
          </a:p>
        </p:txBody>
      </p:sp>
      <p:sp>
        <p:nvSpPr>
          <p:cNvPr id="251964" name="Rectangle 60"/>
          <p:cNvSpPr>
            <a:spLocks noChangeArrowheads="1"/>
          </p:cNvSpPr>
          <p:nvPr/>
        </p:nvSpPr>
        <p:spPr bwMode="auto">
          <a:xfrm>
            <a:off x="2239963" y="3575050"/>
            <a:ext cx="72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Region</a:t>
            </a:r>
            <a:endParaRPr lang="en-US" sz="1800"/>
          </a:p>
        </p:txBody>
      </p:sp>
      <p:sp>
        <p:nvSpPr>
          <p:cNvPr id="251965" name="Freeform 61"/>
          <p:cNvSpPr>
            <a:spLocks/>
          </p:cNvSpPr>
          <p:nvPr/>
        </p:nvSpPr>
        <p:spPr bwMode="auto">
          <a:xfrm>
            <a:off x="1376363" y="4581525"/>
            <a:ext cx="103187" cy="113506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6" y="10"/>
              </a:cxn>
              <a:cxn ang="0">
                <a:pos x="6" y="64"/>
              </a:cxn>
              <a:cxn ang="0">
                <a:pos x="0" y="74"/>
              </a:cxn>
              <a:cxn ang="0">
                <a:pos x="0" y="74"/>
              </a:cxn>
              <a:cxn ang="0">
                <a:pos x="6" y="84"/>
              </a:cxn>
              <a:cxn ang="0">
                <a:pos x="6" y="128"/>
              </a:cxn>
              <a:cxn ang="0">
                <a:pos x="11" y="137"/>
              </a:cxn>
            </a:cxnLst>
            <a:rect l="0" t="0" r="r" b="b"/>
            <a:pathLst>
              <a:path w="11" h="137">
                <a:moveTo>
                  <a:pt x="11" y="0"/>
                </a:moveTo>
                <a:cubicBezTo>
                  <a:pt x="8" y="1"/>
                  <a:pt x="6" y="4"/>
                  <a:pt x="6" y="10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70"/>
                  <a:pt x="5" y="73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5" y="76"/>
                  <a:pt x="6" y="79"/>
                  <a:pt x="6" y="84"/>
                </a:cubicBezTo>
                <a:cubicBezTo>
                  <a:pt x="6" y="128"/>
                  <a:pt x="6" y="128"/>
                  <a:pt x="6" y="128"/>
                </a:cubicBezTo>
                <a:cubicBezTo>
                  <a:pt x="6" y="133"/>
                  <a:pt x="8" y="136"/>
                  <a:pt x="11" y="137"/>
                </a:cubicBez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66" name="Rectangle 62"/>
          <p:cNvSpPr>
            <a:spLocks noChangeArrowheads="1"/>
          </p:cNvSpPr>
          <p:nvPr/>
        </p:nvSpPr>
        <p:spPr bwMode="auto">
          <a:xfrm>
            <a:off x="814388" y="19367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“</a:t>
            </a:r>
            <a:endParaRPr lang="en-US" sz="1800"/>
          </a:p>
        </p:txBody>
      </p:sp>
      <p:sp>
        <p:nvSpPr>
          <p:cNvPr id="251967" name="Rectangle 63"/>
          <p:cNvSpPr>
            <a:spLocks noChangeArrowheads="1"/>
          </p:cNvSpPr>
          <p:nvPr/>
        </p:nvSpPr>
        <p:spPr bwMode="auto">
          <a:xfrm>
            <a:off x="962025" y="19367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</a:t>
            </a:r>
            <a:endParaRPr lang="en-US" sz="1800"/>
          </a:p>
        </p:txBody>
      </p:sp>
      <p:sp>
        <p:nvSpPr>
          <p:cNvPr id="251968" name="Rectangle 64"/>
          <p:cNvSpPr>
            <a:spLocks noChangeArrowheads="1"/>
          </p:cNvSpPr>
          <p:nvPr/>
        </p:nvSpPr>
        <p:spPr bwMode="auto">
          <a:xfrm>
            <a:off x="1114425" y="19367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”</a:t>
            </a:r>
            <a:endParaRPr lang="en-US" sz="1800"/>
          </a:p>
        </p:txBody>
      </p:sp>
      <p:sp>
        <p:nvSpPr>
          <p:cNvPr id="251969" name="Freeform 65"/>
          <p:cNvSpPr>
            <a:spLocks/>
          </p:cNvSpPr>
          <p:nvPr/>
        </p:nvSpPr>
        <p:spPr bwMode="auto">
          <a:xfrm>
            <a:off x="1376363" y="1531938"/>
            <a:ext cx="103187" cy="112077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6" y="9"/>
              </a:cxn>
              <a:cxn ang="0">
                <a:pos x="6" y="54"/>
              </a:cxn>
              <a:cxn ang="0">
                <a:pos x="0" y="64"/>
              </a:cxn>
              <a:cxn ang="0">
                <a:pos x="0" y="64"/>
              </a:cxn>
              <a:cxn ang="0">
                <a:pos x="6" y="74"/>
              </a:cxn>
              <a:cxn ang="0">
                <a:pos x="6" y="126"/>
              </a:cxn>
              <a:cxn ang="0">
                <a:pos x="11" y="135"/>
              </a:cxn>
            </a:cxnLst>
            <a:rect l="0" t="0" r="r" b="b"/>
            <a:pathLst>
              <a:path w="11" h="135">
                <a:moveTo>
                  <a:pt x="11" y="0"/>
                </a:moveTo>
                <a:cubicBezTo>
                  <a:pt x="8" y="1"/>
                  <a:pt x="6" y="4"/>
                  <a:pt x="6" y="9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9"/>
                  <a:pt x="5" y="62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5" y="65"/>
                  <a:pt x="6" y="68"/>
                  <a:pt x="6" y="74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1"/>
                  <a:pt x="8" y="134"/>
                  <a:pt x="11" y="135"/>
                </a:cubicBez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71" name="Line 67"/>
          <p:cNvSpPr>
            <a:spLocks noChangeShapeType="1"/>
          </p:cNvSpPr>
          <p:nvPr/>
        </p:nvSpPr>
        <p:spPr bwMode="auto">
          <a:xfrm>
            <a:off x="1595438" y="4497388"/>
            <a:ext cx="396875" cy="31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72" name="Line 68"/>
          <p:cNvSpPr>
            <a:spLocks noChangeShapeType="1"/>
          </p:cNvSpPr>
          <p:nvPr/>
        </p:nvSpPr>
        <p:spPr bwMode="auto">
          <a:xfrm>
            <a:off x="1595438" y="2652713"/>
            <a:ext cx="396875" cy="4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73" name="Line 69"/>
          <p:cNvSpPr>
            <a:spLocks noChangeShapeType="1"/>
          </p:cNvSpPr>
          <p:nvPr/>
        </p:nvSpPr>
        <p:spPr bwMode="auto">
          <a:xfrm>
            <a:off x="1595438" y="2063750"/>
            <a:ext cx="396875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74" name="Line 70"/>
          <p:cNvSpPr>
            <a:spLocks noChangeShapeType="1"/>
          </p:cNvSpPr>
          <p:nvPr/>
        </p:nvSpPr>
        <p:spPr bwMode="auto">
          <a:xfrm>
            <a:off x="1595438" y="5192713"/>
            <a:ext cx="396875" cy="4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6A676-1609-457D-81C8-03766D3E7496}" type="slidenum">
              <a:rPr lang="en-US"/>
              <a:pPr/>
              <a:t>17</a:t>
            </a:fld>
            <a:endParaRPr lang="en-US"/>
          </a:p>
        </p:txBody>
      </p:sp>
      <p:sp>
        <p:nvSpPr>
          <p:cNvPr id="252998" name="Rectangle 70"/>
          <p:cNvSpPr>
            <a:spLocks noChangeArrowheads="1"/>
          </p:cNvSpPr>
          <p:nvPr/>
        </p:nvSpPr>
        <p:spPr bwMode="auto">
          <a:xfrm>
            <a:off x="1981200" y="4030663"/>
            <a:ext cx="2819400" cy="398462"/>
          </a:xfrm>
          <a:prstGeom prst="rect">
            <a:avLst/>
          </a:prstGeom>
          <a:solidFill>
            <a:srgbClr val="7B84C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52997" name="Rectangle 69"/>
          <p:cNvSpPr>
            <a:spLocks noChangeArrowheads="1"/>
          </p:cNvSpPr>
          <p:nvPr/>
        </p:nvSpPr>
        <p:spPr bwMode="auto">
          <a:xfrm>
            <a:off x="1981200" y="2730500"/>
            <a:ext cx="2819400" cy="493713"/>
          </a:xfrm>
          <a:prstGeom prst="rect">
            <a:avLst/>
          </a:prstGeom>
          <a:solidFill>
            <a:srgbClr val="7B84C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/>
              <a:t>Definition of Noise Margins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5715000" y="2667000"/>
            <a:ext cx="2644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B6"/>
                </a:solidFill>
              </a:rPr>
              <a:t>Noise margin high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2525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B6"/>
                </a:solidFill>
              </a:rPr>
              <a:t>Noise margin low</a:t>
            </a:r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1955800" y="4002088"/>
            <a:ext cx="12700" cy="393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4994275" y="300990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2945" name="Rectangle 17"/>
          <p:cNvSpPr>
            <a:spLocks noChangeArrowheads="1"/>
          </p:cNvSpPr>
          <p:nvPr/>
        </p:nvSpPr>
        <p:spPr bwMode="auto">
          <a:xfrm>
            <a:off x="5159375" y="31369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IH</a:t>
            </a:r>
            <a:endParaRPr lang="en-US"/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5019675" y="3976688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 V</a:t>
            </a:r>
            <a:endParaRPr lang="en-US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5248275" y="4103688"/>
            <a:ext cx="20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IL</a:t>
            </a:r>
            <a:endParaRPr lang="en-US"/>
          </a:p>
        </p:txBody>
      </p:sp>
      <p:sp>
        <p:nvSpPr>
          <p:cNvPr id="252948" name="Rectangle 20"/>
          <p:cNvSpPr>
            <a:spLocks noChangeArrowheads="1"/>
          </p:cNvSpPr>
          <p:nvPr/>
        </p:nvSpPr>
        <p:spPr bwMode="auto">
          <a:xfrm>
            <a:off x="5410200" y="3378200"/>
            <a:ext cx="1117600" cy="5492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Undefined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Region</a:t>
            </a:r>
            <a:endParaRPr lang="en-US"/>
          </a:p>
        </p:txBody>
      </p:sp>
      <p:sp>
        <p:nvSpPr>
          <p:cNvPr id="252950" name="Rectangle 22"/>
          <p:cNvSpPr>
            <a:spLocks noChangeArrowheads="1"/>
          </p:cNvSpPr>
          <p:nvPr/>
        </p:nvSpPr>
        <p:spPr bwMode="auto">
          <a:xfrm>
            <a:off x="1968500" y="1981200"/>
            <a:ext cx="50800" cy="25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52" name="Rectangle 24"/>
          <p:cNvSpPr>
            <a:spLocks noChangeArrowheads="1"/>
          </p:cNvSpPr>
          <p:nvPr/>
        </p:nvSpPr>
        <p:spPr bwMode="auto">
          <a:xfrm>
            <a:off x="1968500" y="2006600"/>
            <a:ext cx="50800" cy="698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54" name="Rectangle 26"/>
          <p:cNvSpPr>
            <a:spLocks noChangeArrowheads="1"/>
          </p:cNvSpPr>
          <p:nvPr/>
        </p:nvSpPr>
        <p:spPr bwMode="auto">
          <a:xfrm>
            <a:off x="1968500" y="5170488"/>
            <a:ext cx="50800" cy="25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55" name="Rectangle 27"/>
          <p:cNvSpPr>
            <a:spLocks noChangeArrowheads="1"/>
          </p:cNvSpPr>
          <p:nvPr/>
        </p:nvSpPr>
        <p:spPr bwMode="auto">
          <a:xfrm>
            <a:off x="1968500" y="4459288"/>
            <a:ext cx="50800" cy="711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56" name="Rectangle 28"/>
          <p:cNvSpPr>
            <a:spLocks noChangeArrowheads="1"/>
          </p:cNvSpPr>
          <p:nvPr/>
        </p:nvSpPr>
        <p:spPr bwMode="auto">
          <a:xfrm>
            <a:off x="1308100" y="2057400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"1"</a:t>
            </a:r>
            <a:endParaRPr lang="en-US"/>
          </a:p>
        </p:txBody>
      </p:sp>
      <p:sp>
        <p:nvSpPr>
          <p:cNvPr id="252957" name="Rectangle 29"/>
          <p:cNvSpPr>
            <a:spLocks noChangeArrowheads="1"/>
          </p:cNvSpPr>
          <p:nvPr/>
        </p:nvSpPr>
        <p:spPr bwMode="auto">
          <a:xfrm>
            <a:off x="1117600" y="485298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"0"</a:t>
            </a:r>
            <a:endParaRPr lang="en-US"/>
          </a:p>
        </p:txBody>
      </p:sp>
      <p:sp>
        <p:nvSpPr>
          <p:cNvPr id="252958" name="Rectangle 30"/>
          <p:cNvSpPr>
            <a:spLocks noChangeArrowheads="1"/>
          </p:cNvSpPr>
          <p:nvPr/>
        </p:nvSpPr>
        <p:spPr bwMode="auto">
          <a:xfrm>
            <a:off x="1155700" y="250190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2959" name="Rectangle 31"/>
          <p:cNvSpPr>
            <a:spLocks noChangeArrowheads="1"/>
          </p:cNvSpPr>
          <p:nvPr/>
        </p:nvSpPr>
        <p:spPr bwMode="auto">
          <a:xfrm>
            <a:off x="1320800" y="2628900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OH</a:t>
            </a:r>
            <a:endParaRPr lang="en-US"/>
          </a:p>
        </p:txBody>
      </p:sp>
      <p:sp>
        <p:nvSpPr>
          <p:cNvPr id="252960" name="Rectangle 32"/>
          <p:cNvSpPr>
            <a:spLocks noChangeArrowheads="1"/>
          </p:cNvSpPr>
          <p:nvPr/>
        </p:nvSpPr>
        <p:spPr bwMode="auto">
          <a:xfrm>
            <a:off x="1016000" y="4179888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 V</a:t>
            </a:r>
            <a:endParaRPr lang="en-US"/>
          </a:p>
        </p:txBody>
      </p:sp>
      <p:sp>
        <p:nvSpPr>
          <p:cNvPr id="252961" name="Rectangle 33"/>
          <p:cNvSpPr>
            <a:spLocks noChangeArrowheads="1"/>
          </p:cNvSpPr>
          <p:nvPr/>
        </p:nvSpPr>
        <p:spPr bwMode="auto">
          <a:xfrm>
            <a:off x="1231900" y="430688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OL</a:t>
            </a:r>
            <a:endParaRPr lang="en-US"/>
          </a:p>
        </p:txBody>
      </p:sp>
      <p:sp>
        <p:nvSpPr>
          <p:cNvPr id="252963" name="Rectangle 35"/>
          <p:cNvSpPr>
            <a:spLocks noChangeArrowheads="1"/>
          </p:cNvSpPr>
          <p:nvPr/>
        </p:nvSpPr>
        <p:spPr bwMode="auto">
          <a:xfrm>
            <a:off x="4803775" y="5170488"/>
            <a:ext cx="50800" cy="25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64" name="Rectangle 36"/>
          <p:cNvSpPr>
            <a:spLocks noChangeArrowheads="1"/>
          </p:cNvSpPr>
          <p:nvPr/>
        </p:nvSpPr>
        <p:spPr bwMode="auto">
          <a:xfrm>
            <a:off x="4803775" y="4040188"/>
            <a:ext cx="50800" cy="11303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0" name="Rectangle 42"/>
          <p:cNvSpPr>
            <a:spLocks noChangeArrowheads="1"/>
          </p:cNvSpPr>
          <p:nvPr/>
        </p:nvSpPr>
        <p:spPr bwMode="auto">
          <a:xfrm>
            <a:off x="1854200" y="2730500"/>
            <a:ext cx="1588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1" name="Rectangle 43"/>
          <p:cNvSpPr>
            <a:spLocks noChangeArrowheads="1"/>
          </p:cNvSpPr>
          <p:nvPr/>
        </p:nvSpPr>
        <p:spPr bwMode="auto">
          <a:xfrm>
            <a:off x="2171700" y="2730500"/>
            <a:ext cx="1588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2" name="Rectangle 44"/>
          <p:cNvSpPr>
            <a:spLocks noChangeArrowheads="1"/>
          </p:cNvSpPr>
          <p:nvPr/>
        </p:nvSpPr>
        <p:spPr bwMode="auto">
          <a:xfrm>
            <a:off x="1828800" y="2730500"/>
            <a:ext cx="317500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3" name="Rectangle 45"/>
          <p:cNvSpPr>
            <a:spLocks noChangeArrowheads="1"/>
          </p:cNvSpPr>
          <p:nvPr/>
        </p:nvSpPr>
        <p:spPr bwMode="auto">
          <a:xfrm>
            <a:off x="1854200" y="4408488"/>
            <a:ext cx="1588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4" name="Rectangle 46"/>
          <p:cNvSpPr>
            <a:spLocks noChangeArrowheads="1"/>
          </p:cNvSpPr>
          <p:nvPr/>
        </p:nvSpPr>
        <p:spPr bwMode="auto">
          <a:xfrm>
            <a:off x="2171700" y="4408488"/>
            <a:ext cx="1588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5" name="Rectangle 47"/>
          <p:cNvSpPr>
            <a:spLocks noChangeArrowheads="1"/>
          </p:cNvSpPr>
          <p:nvPr/>
        </p:nvSpPr>
        <p:spPr bwMode="auto">
          <a:xfrm>
            <a:off x="1816100" y="4433888"/>
            <a:ext cx="317500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6" name="Rectangle 48"/>
          <p:cNvSpPr>
            <a:spLocks noChangeArrowheads="1"/>
          </p:cNvSpPr>
          <p:nvPr/>
        </p:nvSpPr>
        <p:spPr bwMode="auto">
          <a:xfrm>
            <a:off x="4687888" y="3238500"/>
            <a:ext cx="1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7" name="Rectangle 49"/>
          <p:cNvSpPr>
            <a:spLocks noChangeArrowheads="1"/>
          </p:cNvSpPr>
          <p:nvPr/>
        </p:nvSpPr>
        <p:spPr bwMode="auto">
          <a:xfrm>
            <a:off x="4943475" y="3238500"/>
            <a:ext cx="1588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8" name="Rectangle 50"/>
          <p:cNvSpPr>
            <a:spLocks noChangeArrowheads="1"/>
          </p:cNvSpPr>
          <p:nvPr/>
        </p:nvSpPr>
        <p:spPr bwMode="auto">
          <a:xfrm>
            <a:off x="4687888" y="3213100"/>
            <a:ext cx="255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9" name="Rectangle 51"/>
          <p:cNvSpPr>
            <a:spLocks noChangeArrowheads="1"/>
          </p:cNvSpPr>
          <p:nvPr/>
        </p:nvSpPr>
        <p:spPr bwMode="auto">
          <a:xfrm>
            <a:off x="4687888" y="4002088"/>
            <a:ext cx="1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81" name="Rectangle 53"/>
          <p:cNvSpPr>
            <a:spLocks noChangeArrowheads="1"/>
          </p:cNvSpPr>
          <p:nvPr/>
        </p:nvSpPr>
        <p:spPr bwMode="auto">
          <a:xfrm>
            <a:off x="4687888" y="4027488"/>
            <a:ext cx="255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82" name="Rectangle 54"/>
          <p:cNvSpPr>
            <a:spLocks noChangeArrowheads="1"/>
          </p:cNvSpPr>
          <p:nvPr/>
        </p:nvSpPr>
        <p:spPr bwMode="auto">
          <a:xfrm>
            <a:off x="3151188" y="2768600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NM</a:t>
            </a:r>
            <a:endParaRPr lang="en-US"/>
          </a:p>
        </p:txBody>
      </p:sp>
      <p:sp>
        <p:nvSpPr>
          <p:cNvPr id="252983" name="Rectangle 55"/>
          <p:cNvSpPr>
            <a:spLocks noChangeArrowheads="1"/>
          </p:cNvSpPr>
          <p:nvPr/>
        </p:nvSpPr>
        <p:spPr bwMode="auto">
          <a:xfrm>
            <a:off x="3532188" y="2857500"/>
            <a:ext cx="128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252984" name="Rectangle 56"/>
          <p:cNvSpPr>
            <a:spLocks noChangeArrowheads="1"/>
          </p:cNvSpPr>
          <p:nvPr/>
        </p:nvSpPr>
        <p:spPr bwMode="auto">
          <a:xfrm>
            <a:off x="3151188" y="40020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NM</a:t>
            </a:r>
            <a:endParaRPr lang="en-US"/>
          </a:p>
        </p:txBody>
      </p:sp>
      <p:sp>
        <p:nvSpPr>
          <p:cNvPr id="252985" name="Rectangle 57"/>
          <p:cNvSpPr>
            <a:spLocks noChangeArrowheads="1"/>
          </p:cNvSpPr>
          <p:nvPr/>
        </p:nvSpPr>
        <p:spPr bwMode="auto">
          <a:xfrm>
            <a:off x="3532188" y="409098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252986" name="Rectangle 58"/>
          <p:cNvSpPr>
            <a:spLocks noChangeArrowheads="1"/>
          </p:cNvSpPr>
          <p:nvPr/>
        </p:nvSpPr>
        <p:spPr bwMode="auto">
          <a:xfrm>
            <a:off x="1524000" y="5310188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Gate Output</a:t>
            </a:r>
            <a:endParaRPr lang="en-US"/>
          </a:p>
        </p:txBody>
      </p:sp>
      <p:sp>
        <p:nvSpPr>
          <p:cNvPr id="252987" name="Rectangle 59"/>
          <p:cNvSpPr>
            <a:spLocks noChangeArrowheads="1"/>
          </p:cNvSpPr>
          <p:nvPr/>
        </p:nvSpPr>
        <p:spPr bwMode="auto">
          <a:xfrm>
            <a:off x="4294188" y="5284788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Gate Input</a:t>
            </a:r>
            <a:endParaRPr lang="en-US"/>
          </a:p>
        </p:txBody>
      </p:sp>
      <p:sp>
        <p:nvSpPr>
          <p:cNvPr id="252988" name="Freeform 60"/>
          <p:cNvSpPr>
            <a:spLocks/>
          </p:cNvSpPr>
          <p:nvPr/>
        </p:nvSpPr>
        <p:spPr bwMode="auto">
          <a:xfrm>
            <a:off x="3824288" y="5386388"/>
            <a:ext cx="190500" cy="1016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96" y="24"/>
              </a:cxn>
              <a:cxn ang="0">
                <a:pos x="120" y="24"/>
              </a:cxn>
              <a:cxn ang="0">
                <a:pos x="96" y="32"/>
              </a:cxn>
              <a:cxn ang="0">
                <a:pos x="0" y="64"/>
              </a:cxn>
              <a:cxn ang="0">
                <a:pos x="0" y="64"/>
              </a:cxn>
              <a:cxn ang="0">
                <a:pos x="0" y="56"/>
              </a:cxn>
              <a:cxn ang="0">
                <a:pos x="0" y="56"/>
              </a:cxn>
              <a:cxn ang="0">
                <a:pos x="96" y="24"/>
              </a:cxn>
              <a:cxn ang="0">
                <a:pos x="96" y="32"/>
              </a:cxn>
              <a:cxn ang="0">
                <a:pos x="96" y="32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24"/>
              </a:cxn>
              <a:cxn ang="0">
                <a:pos x="0" y="24"/>
              </a:cxn>
            </a:cxnLst>
            <a:rect l="0" t="0" r="r" b="b"/>
            <a:pathLst>
              <a:path w="120" h="64">
                <a:moveTo>
                  <a:pt x="0" y="24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6" y="24"/>
                </a:lnTo>
                <a:lnTo>
                  <a:pt x="120" y="24"/>
                </a:lnTo>
                <a:lnTo>
                  <a:pt x="96" y="32"/>
                </a:lnTo>
                <a:lnTo>
                  <a:pt x="0" y="64"/>
                </a:lnTo>
                <a:lnTo>
                  <a:pt x="0" y="64"/>
                </a:lnTo>
                <a:lnTo>
                  <a:pt x="0" y="56"/>
                </a:lnTo>
                <a:lnTo>
                  <a:pt x="0" y="56"/>
                </a:lnTo>
                <a:lnTo>
                  <a:pt x="96" y="24"/>
                </a:lnTo>
                <a:lnTo>
                  <a:pt x="96" y="32"/>
                </a:lnTo>
                <a:lnTo>
                  <a:pt x="96" y="32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24"/>
                </a:lnTo>
                <a:lnTo>
                  <a:pt x="0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89" name="Freeform 61"/>
          <p:cNvSpPr>
            <a:spLocks/>
          </p:cNvSpPr>
          <p:nvPr/>
        </p:nvSpPr>
        <p:spPr bwMode="auto">
          <a:xfrm>
            <a:off x="3824288" y="5424488"/>
            <a:ext cx="12700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8" y="32"/>
              </a:cxn>
              <a:cxn ang="0">
                <a:pos x="0" y="32"/>
              </a:cxn>
            </a:cxnLst>
            <a:rect l="0" t="0" r="r" b="b"/>
            <a:pathLst>
              <a:path w="8" h="32">
                <a:moveTo>
                  <a:pt x="0" y="32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32"/>
                </a:lnTo>
                <a:lnTo>
                  <a:pt x="0" y="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0" name="Freeform 62"/>
          <p:cNvSpPr>
            <a:spLocks/>
          </p:cNvSpPr>
          <p:nvPr/>
        </p:nvSpPr>
        <p:spPr bwMode="auto">
          <a:xfrm>
            <a:off x="3824288" y="5386388"/>
            <a:ext cx="152400" cy="889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96" y="24"/>
              </a:cxn>
              <a:cxn ang="0">
                <a:pos x="0" y="56"/>
              </a:cxn>
              <a:cxn ang="0">
                <a:pos x="0" y="24"/>
              </a:cxn>
            </a:cxnLst>
            <a:rect l="0" t="0" r="r" b="b"/>
            <a:pathLst>
              <a:path w="96" h="56">
                <a:moveTo>
                  <a:pt x="0" y="24"/>
                </a:moveTo>
                <a:lnTo>
                  <a:pt x="0" y="0"/>
                </a:lnTo>
                <a:lnTo>
                  <a:pt x="96" y="24"/>
                </a:lnTo>
                <a:lnTo>
                  <a:pt x="0" y="56"/>
                </a:lnTo>
                <a:lnTo>
                  <a:pt x="0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1" name="Rectangle 63"/>
          <p:cNvSpPr>
            <a:spLocks noChangeArrowheads="1"/>
          </p:cNvSpPr>
          <p:nvPr/>
        </p:nvSpPr>
        <p:spPr bwMode="auto">
          <a:xfrm>
            <a:off x="3176588" y="5424488"/>
            <a:ext cx="1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2" name="Rectangle 64"/>
          <p:cNvSpPr>
            <a:spLocks noChangeArrowheads="1"/>
          </p:cNvSpPr>
          <p:nvPr/>
        </p:nvSpPr>
        <p:spPr bwMode="auto">
          <a:xfrm>
            <a:off x="3824288" y="5424488"/>
            <a:ext cx="1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3" name="Rectangle 65"/>
          <p:cNvSpPr>
            <a:spLocks noChangeArrowheads="1"/>
          </p:cNvSpPr>
          <p:nvPr/>
        </p:nvSpPr>
        <p:spPr bwMode="auto">
          <a:xfrm>
            <a:off x="3176588" y="5424488"/>
            <a:ext cx="647700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4" name="Rectangle 66"/>
          <p:cNvSpPr>
            <a:spLocks noChangeArrowheads="1"/>
          </p:cNvSpPr>
          <p:nvPr/>
        </p:nvSpPr>
        <p:spPr bwMode="auto">
          <a:xfrm>
            <a:off x="4803775" y="2006600"/>
            <a:ext cx="50800" cy="25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6" name="Rectangle 68"/>
          <p:cNvSpPr>
            <a:spLocks noChangeArrowheads="1"/>
          </p:cNvSpPr>
          <p:nvPr/>
        </p:nvSpPr>
        <p:spPr bwMode="auto">
          <a:xfrm>
            <a:off x="4803775" y="2032000"/>
            <a:ext cx="50800" cy="1181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številke diapoz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8DFBE-A902-4BA4-A17C-88BEB7D234AA}" type="slidenum">
              <a:rPr lang="en-US"/>
              <a:pPr/>
              <a:t>18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0213"/>
            <a:ext cx="7772400" cy="754062"/>
          </a:xfrm>
        </p:spPr>
        <p:txBody>
          <a:bodyPr/>
          <a:lstStyle/>
          <a:p>
            <a:r>
              <a:rPr lang="en-US" sz="4000"/>
              <a:t>Regenerative Property</a:t>
            </a:r>
          </a:p>
        </p:txBody>
      </p:sp>
      <p:pic>
        <p:nvPicPr>
          <p:cNvPr id="256024" name="Picture 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1400" y="1862138"/>
            <a:ext cx="3527425" cy="3567112"/>
          </a:xfrm>
          <a:noFill/>
          <a:ln/>
        </p:spPr>
      </p:pic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1355725" y="5348288"/>
            <a:ext cx="2000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315263"/>
                </a:solidFill>
              </a:rPr>
              <a:t>Regenerative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5581650" y="5357813"/>
            <a:ext cx="26622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315263"/>
                </a:solidFill>
              </a:rPr>
              <a:t>Non-Regenerative</a:t>
            </a:r>
          </a:p>
        </p:txBody>
      </p:sp>
      <p:pic>
        <p:nvPicPr>
          <p:cNvPr id="256038" name="Picture 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0725" y="1876425"/>
            <a:ext cx="3497263" cy="353695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45CA-B694-4C99-A231-084B5FFD7DC9}" type="slidenum">
              <a:rPr lang="en-US"/>
              <a:pPr/>
              <a:t>19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41313"/>
            <a:ext cx="7772400" cy="766762"/>
          </a:xfrm>
        </p:spPr>
        <p:txBody>
          <a:bodyPr/>
          <a:lstStyle/>
          <a:p>
            <a:r>
              <a:rPr lang="en-US"/>
              <a:t>Regenerative Property</a:t>
            </a:r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981075" y="2679700"/>
            <a:ext cx="220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  <a:latin typeface="Times Ten Roman" pitchFamily="18" charset="0"/>
              </a:rPr>
              <a:t> </a:t>
            </a:r>
            <a:r>
              <a:rPr lang="en-US" sz="2000" i="0">
                <a:solidFill>
                  <a:srgbClr val="315263"/>
                </a:solidFill>
              </a:rPr>
              <a:t>A chain of inverters</a:t>
            </a:r>
            <a:endParaRPr lang="en-US" sz="4400">
              <a:solidFill>
                <a:srgbClr val="315263"/>
              </a:solidFill>
            </a:endParaRPr>
          </a:p>
        </p:txBody>
      </p:sp>
      <p:grpSp>
        <p:nvGrpSpPr>
          <p:cNvPr id="257075" name="Group 51"/>
          <p:cNvGrpSpPr>
            <a:grpSpLocks/>
          </p:cNvGrpSpPr>
          <p:nvPr/>
        </p:nvGrpSpPr>
        <p:grpSpPr bwMode="auto">
          <a:xfrm>
            <a:off x="1098550" y="1408113"/>
            <a:ext cx="7064375" cy="1133475"/>
            <a:chOff x="692" y="887"/>
            <a:chExt cx="3992" cy="714"/>
          </a:xfrm>
        </p:grpSpPr>
        <p:sp>
          <p:nvSpPr>
            <p:cNvPr id="257032" name="Rectangle 8"/>
            <p:cNvSpPr>
              <a:spLocks noChangeArrowheads="1"/>
            </p:cNvSpPr>
            <p:nvPr/>
          </p:nvSpPr>
          <p:spPr bwMode="auto">
            <a:xfrm>
              <a:off x="775" y="1349"/>
              <a:ext cx="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33" name="Rectangle 9"/>
            <p:cNvSpPr>
              <a:spLocks noChangeArrowheads="1"/>
            </p:cNvSpPr>
            <p:nvPr/>
          </p:nvSpPr>
          <p:spPr bwMode="auto">
            <a:xfrm>
              <a:off x="831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0</a:t>
              </a:r>
              <a:endParaRPr lang="en-US" sz="2000"/>
            </a:p>
          </p:txBody>
        </p:sp>
        <p:sp>
          <p:nvSpPr>
            <p:cNvPr id="257035" name="Rectangle 11"/>
            <p:cNvSpPr>
              <a:spLocks noChangeArrowheads="1"/>
            </p:cNvSpPr>
            <p:nvPr/>
          </p:nvSpPr>
          <p:spPr bwMode="auto">
            <a:xfrm>
              <a:off x="1365" y="1349"/>
              <a:ext cx="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36" name="Rectangle 12"/>
            <p:cNvSpPr>
              <a:spLocks noChangeArrowheads="1"/>
            </p:cNvSpPr>
            <p:nvPr/>
          </p:nvSpPr>
          <p:spPr bwMode="auto">
            <a:xfrm>
              <a:off x="1416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257037" name="Rectangle 13"/>
            <p:cNvSpPr>
              <a:spLocks noChangeArrowheads="1"/>
            </p:cNvSpPr>
            <p:nvPr/>
          </p:nvSpPr>
          <p:spPr bwMode="auto">
            <a:xfrm>
              <a:off x="1945" y="1349"/>
              <a:ext cx="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38" name="Rectangle 14"/>
            <p:cNvSpPr>
              <a:spLocks noChangeArrowheads="1"/>
            </p:cNvSpPr>
            <p:nvPr/>
          </p:nvSpPr>
          <p:spPr bwMode="auto">
            <a:xfrm>
              <a:off x="2001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257039" name="Rectangle 15"/>
            <p:cNvSpPr>
              <a:spLocks noChangeArrowheads="1"/>
            </p:cNvSpPr>
            <p:nvPr/>
          </p:nvSpPr>
          <p:spPr bwMode="auto">
            <a:xfrm>
              <a:off x="2536" y="1349"/>
              <a:ext cx="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40" name="Rectangle 16"/>
            <p:cNvSpPr>
              <a:spLocks noChangeArrowheads="1"/>
            </p:cNvSpPr>
            <p:nvPr/>
          </p:nvSpPr>
          <p:spPr bwMode="auto">
            <a:xfrm>
              <a:off x="2586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257041" name="Rectangle 17"/>
            <p:cNvSpPr>
              <a:spLocks noChangeArrowheads="1"/>
            </p:cNvSpPr>
            <p:nvPr/>
          </p:nvSpPr>
          <p:spPr bwMode="auto">
            <a:xfrm>
              <a:off x="3125" y="1349"/>
              <a:ext cx="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42" name="Rectangle 18"/>
            <p:cNvSpPr>
              <a:spLocks noChangeArrowheads="1"/>
            </p:cNvSpPr>
            <p:nvPr/>
          </p:nvSpPr>
          <p:spPr bwMode="auto">
            <a:xfrm>
              <a:off x="3171" y="1409"/>
              <a:ext cx="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257043" name="Rectangle 19"/>
            <p:cNvSpPr>
              <a:spLocks noChangeArrowheads="1"/>
            </p:cNvSpPr>
            <p:nvPr/>
          </p:nvSpPr>
          <p:spPr bwMode="auto">
            <a:xfrm>
              <a:off x="3711" y="1349"/>
              <a:ext cx="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44" name="Rectangle 20"/>
            <p:cNvSpPr>
              <a:spLocks noChangeArrowheads="1"/>
            </p:cNvSpPr>
            <p:nvPr/>
          </p:nvSpPr>
          <p:spPr bwMode="auto">
            <a:xfrm>
              <a:off x="3756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5</a:t>
              </a:r>
              <a:endParaRPr lang="en-US" sz="2000"/>
            </a:p>
          </p:txBody>
        </p:sp>
        <p:sp>
          <p:nvSpPr>
            <p:cNvPr id="257045" name="Rectangle 21"/>
            <p:cNvSpPr>
              <a:spLocks noChangeArrowheads="1"/>
            </p:cNvSpPr>
            <p:nvPr/>
          </p:nvSpPr>
          <p:spPr bwMode="auto">
            <a:xfrm>
              <a:off x="4295" y="1349"/>
              <a:ext cx="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46" name="Rectangle 22"/>
            <p:cNvSpPr>
              <a:spLocks noChangeArrowheads="1"/>
            </p:cNvSpPr>
            <p:nvPr/>
          </p:nvSpPr>
          <p:spPr bwMode="auto">
            <a:xfrm>
              <a:off x="4342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6</a:t>
              </a:r>
              <a:endParaRPr lang="en-US" sz="2000"/>
            </a:p>
          </p:txBody>
        </p:sp>
        <p:sp>
          <p:nvSpPr>
            <p:cNvPr id="257047" name="Freeform 23"/>
            <p:cNvSpPr>
              <a:spLocks/>
            </p:cNvSpPr>
            <p:nvPr/>
          </p:nvSpPr>
          <p:spPr bwMode="auto">
            <a:xfrm>
              <a:off x="942" y="887"/>
              <a:ext cx="304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1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1" h="278">
                  <a:moveTo>
                    <a:pt x="0" y="278"/>
                  </a:moveTo>
                  <a:lnTo>
                    <a:pt x="241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48" name="Line 24"/>
            <p:cNvSpPr>
              <a:spLocks noChangeShapeType="1"/>
            </p:cNvSpPr>
            <p:nvPr/>
          </p:nvSpPr>
          <p:spPr bwMode="auto">
            <a:xfrm flipH="1">
              <a:off x="692" y="1131"/>
              <a:ext cx="25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49" name="Oval 25"/>
            <p:cNvSpPr>
              <a:spLocks noChangeArrowheads="1"/>
            </p:cNvSpPr>
            <p:nvPr/>
          </p:nvSpPr>
          <p:spPr bwMode="auto">
            <a:xfrm>
              <a:off x="1246" y="1065"/>
              <a:ext cx="93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auto">
            <a:xfrm>
              <a:off x="1528" y="887"/>
              <a:ext cx="302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0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0" h="278">
                  <a:moveTo>
                    <a:pt x="0" y="278"/>
                  </a:moveTo>
                  <a:lnTo>
                    <a:pt x="240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1" name="Line 27"/>
            <p:cNvSpPr>
              <a:spLocks noChangeShapeType="1"/>
            </p:cNvSpPr>
            <p:nvPr/>
          </p:nvSpPr>
          <p:spPr bwMode="auto">
            <a:xfrm flipH="1">
              <a:off x="1339" y="1131"/>
              <a:ext cx="189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2" name="Oval 28"/>
            <p:cNvSpPr>
              <a:spLocks noChangeArrowheads="1"/>
            </p:cNvSpPr>
            <p:nvPr/>
          </p:nvSpPr>
          <p:spPr bwMode="auto">
            <a:xfrm>
              <a:off x="1830" y="1065"/>
              <a:ext cx="94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auto">
            <a:xfrm>
              <a:off x="2112" y="887"/>
              <a:ext cx="303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0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0" h="278">
                  <a:moveTo>
                    <a:pt x="0" y="278"/>
                  </a:moveTo>
                  <a:lnTo>
                    <a:pt x="240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4" name="Line 30"/>
            <p:cNvSpPr>
              <a:spLocks noChangeShapeType="1"/>
            </p:cNvSpPr>
            <p:nvPr/>
          </p:nvSpPr>
          <p:spPr bwMode="auto">
            <a:xfrm flipH="1">
              <a:off x="1924" y="1131"/>
              <a:ext cx="188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5" name="Oval 31"/>
            <p:cNvSpPr>
              <a:spLocks noChangeArrowheads="1"/>
            </p:cNvSpPr>
            <p:nvPr/>
          </p:nvSpPr>
          <p:spPr bwMode="auto">
            <a:xfrm>
              <a:off x="2415" y="1065"/>
              <a:ext cx="96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6" name="Freeform 32"/>
            <p:cNvSpPr>
              <a:spLocks/>
            </p:cNvSpPr>
            <p:nvPr/>
          </p:nvSpPr>
          <p:spPr bwMode="auto">
            <a:xfrm>
              <a:off x="2696" y="887"/>
              <a:ext cx="304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1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1" h="278">
                  <a:moveTo>
                    <a:pt x="0" y="278"/>
                  </a:moveTo>
                  <a:lnTo>
                    <a:pt x="241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7" name="Line 33"/>
            <p:cNvSpPr>
              <a:spLocks noChangeShapeType="1"/>
            </p:cNvSpPr>
            <p:nvPr/>
          </p:nvSpPr>
          <p:spPr bwMode="auto">
            <a:xfrm flipH="1">
              <a:off x="2511" y="1131"/>
              <a:ext cx="185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8" name="Oval 34"/>
            <p:cNvSpPr>
              <a:spLocks noChangeArrowheads="1"/>
            </p:cNvSpPr>
            <p:nvPr/>
          </p:nvSpPr>
          <p:spPr bwMode="auto">
            <a:xfrm>
              <a:off x="3000" y="1065"/>
              <a:ext cx="95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9" name="Freeform 35"/>
            <p:cNvSpPr>
              <a:spLocks/>
            </p:cNvSpPr>
            <p:nvPr/>
          </p:nvSpPr>
          <p:spPr bwMode="auto">
            <a:xfrm>
              <a:off x="3283" y="887"/>
              <a:ext cx="304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1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1" h="278">
                  <a:moveTo>
                    <a:pt x="0" y="278"/>
                  </a:moveTo>
                  <a:lnTo>
                    <a:pt x="241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0" name="Line 36"/>
            <p:cNvSpPr>
              <a:spLocks noChangeShapeType="1"/>
            </p:cNvSpPr>
            <p:nvPr/>
          </p:nvSpPr>
          <p:spPr bwMode="auto">
            <a:xfrm flipH="1">
              <a:off x="3095" y="1131"/>
              <a:ext cx="188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1" name="Line 37"/>
            <p:cNvSpPr>
              <a:spLocks noChangeShapeType="1"/>
            </p:cNvSpPr>
            <p:nvPr/>
          </p:nvSpPr>
          <p:spPr bwMode="auto">
            <a:xfrm flipH="1">
              <a:off x="4264" y="1131"/>
              <a:ext cx="21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2" name="Oval 38"/>
            <p:cNvSpPr>
              <a:spLocks noChangeArrowheads="1"/>
            </p:cNvSpPr>
            <p:nvPr/>
          </p:nvSpPr>
          <p:spPr bwMode="auto">
            <a:xfrm>
              <a:off x="4172" y="1065"/>
              <a:ext cx="92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3" name="Oval 39"/>
            <p:cNvSpPr>
              <a:spLocks noChangeArrowheads="1"/>
            </p:cNvSpPr>
            <p:nvPr/>
          </p:nvSpPr>
          <p:spPr bwMode="auto">
            <a:xfrm>
              <a:off x="3587" y="1065"/>
              <a:ext cx="92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4" name="Freeform 40"/>
            <p:cNvSpPr>
              <a:spLocks/>
            </p:cNvSpPr>
            <p:nvPr/>
          </p:nvSpPr>
          <p:spPr bwMode="auto">
            <a:xfrm>
              <a:off x="3867" y="887"/>
              <a:ext cx="305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1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1" h="278">
                  <a:moveTo>
                    <a:pt x="0" y="278"/>
                  </a:moveTo>
                  <a:lnTo>
                    <a:pt x="241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5" name="Line 41"/>
            <p:cNvSpPr>
              <a:spLocks noChangeShapeType="1"/>
            </p:cNvSpPr>
            <p:nvPr/>
          </p:nvSpPr>
          <p:spPr bwMode="auto">
            <a:xfrm flipH="1">
              <a:off x="3679" y="1131"/>
              <a:ext cx="188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6" name="Oval 42"/>
            <p:cNvSpPr>
              <a:spLocks noChangeArrowheads="1"/>
            </p:cNvSpPr>
            <p:nvPr/>
          </p:nvSpPr>
          <p:spPr bwMode="auto">
            <a:xfrm>
              <a:off x="4553" y="1116"/>
              <a:ext cx="24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7" name="Oval 43"/>
            <p:cNvSpPr>
              <a:spLocks noChangeArrowheads="1"/>
            </p:cNvSpPr>
            <p:nvPr/>
          </p:nvSpPr>
          <p:spPr bwMode="auto">
            <a:xfrm>
              <a:off x="4607" y="1116"/>
              <a:ext cx="24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8" name="Oval 44"/>
            <p:cNvSpPr>
              <a:spLocks noChangeArrowheads="1"/>
            </p:cNvSpPr>
            <p:nvPr/>
          </p:nvSpPr>
          <p:spPr bwMode="auto">
            <a:xfrm>
              <a:off x="4660" y="1116"/>
              <a:ext cx="24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pic>
        <p:nvPicPr>
          <p:cNvPr id="257073" name="Picture 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5188" y="3051175"/>
            <a:ext cx="5367337" cy="3168650"/>
          </a:xfrm>
          <a:noFill/>
          <a:ln/>
        </p:spPr>
      </p:pic>
      <p:sp>
        <p:nvSpPr>
          <p:cNvPr id="257184" name="Rectangle 160"/>
          <p:cNvSpPr>
            <a:spLocks noChangeArrowheads="1"/>
          </p:cNvSpPr>
          <p:nvPr/>
        </p:nvSpPr>
        <p:spPr bwMode="auto">
          <a:xfrm>
            <a:off x="1408113" y="5673725"/>
            <a:ext cx="227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  <a:latin typeface="Times Ten Roman" pitchFamily="18" charset="0"/>
              </a:rPr>
              <a:t> </a:t>
            </a:r>
            <a:r>
              <a:rPr lang="en-US" sz="2000" i="0">
                <a:solidFill>
                  <a:srgbClr val="315263"/>
                </a:solidFill>
              </a:rPr>
              <a:t>Simulated response</a:t>
            </a:r>
            <a:endParaRPr lang="en-US" sz="4400">
              <a:solidFill>
                <a:srgbClr val="3152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126A-E535-426E-8618-18D2138FD38C}" type="slidenum">
              <a:rPr lang="en-US"/>
              <a:pPr/>
              <a:t>2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 book all about?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Introduction to digital integrated circuits.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CMOS devices and manufacturing technology. CMOS inverters and gates. Propagation delay, noise margins, and power dissipation. Sequential circuits. Arithmetic, interconnect, and memories. Programmable logic arrays. Design methodologies.</a:t>
            </a:r>
          </a:p>
          <a:p>
            <a:pPr>
              <a:lnSpc>
                <a:spcPct val="90000"/>
              </a:lnSpc>
            </a:pPr>
            <a:r>
              <a:rPr lang="en-US" sz="2800" b="1"/>
              <a:t>What will you learn?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Understanding, designing, and optimizing digital circuits with respect to different quality metrics: cost, speed, power dissipation, and 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0290E-9962-431B-89BC-0269017B0CF7}" type="slidenum">
              <a:rPr lang="en-US"/>
              <a:pPr/>
              <a:t>20</a:t>
            </a:fld>
            <a:endParaRPr lang="en-US"/>
          </a:p>
        </p:txBody>
      </p:sp>
      <p:sp>
        <p:nvSpPr>
          <p:cNvPr id="258108" name="Oval 60"/>
          <p:cNvSpPr>
            <a:spLocks noChangeArrowheads="1"/>
          </p:cNvSpPr>
          <p:nvPr/>
        </p:nvSpPr>
        <p:spPr bwMode="auto">
          <a:xfrm>
            <a:off x="5811838" y="2417763"/>
            <a:ext cx="939800" cy="2090737"/>
          </a:xfrm>
          <a:prstGeom prst="ellipse">
            <a:avLst/>
          </a:prstGeom>
          <a:solidFill>
            <a:srgbClr val="315263">
              <a:alpha val="25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772400" cy="754063"/>
          </a:xfrm>
        </p:spPr>
        <p:txBody>
          <a:bodyPr/>
          <a:lstStyle/>
          <a:p>
            <a:r>
              <a:rPr lang="en-US" sz="4000"/>
              <a:t>Fan-in and Fan-out</a:t>
            </a:r>
            <a:endParaRPr lang="en-US" sz="40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58090" name="Group 42"/>
          <p:cNvGrpSpPr>
            <a:grpSpLocks/>
          </p:cNvGrpSpPr>
          <p:nvPr/>
        </p:nvGrpSpPr>
        <p:grpSpPr bwMode="auto">
          <a:xfrm>
            <a:off x="793750" y="1465263"/>
            <a:ext cx="3352800" cy="4384675"/>
            <a:chOff x="500" y="923"/>
            <a:chExt cx="2112" cy="2762"/>
          </a:xfrm>
        </p:grpSpPr>
        <p:sp>
          <p:nvSpPr>
            <p:cNvPr id="258089" name="Oval 41"/>
            <p:cNvSpPr>
              <a:spLocks noChangeArrowheads="1"/>
            </p:cNvSpPr>
            <p:nvPr/>
          </p:nvSpPr>
          <p:spPr bwMode="auto">
            <a:xfrm>
              <a:off x="1262" y="923"/>
              <a:ext cx="971" cy="2509"/>
            </a:xfrm>
            <a:prstGeom prst="ellipse">
              <a:avLst/>
            </a:prstGeom>
            <a:solidFill>
              <a:srgbClr val="315263">
                <a:alpha val="24001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58056" name="Freeform 8"/>
            <p:cNvSpPr>
              <a:spLocks/>
            </p:cNvSpPr>
            <p:nvPr/>
          </p:nvSpPr>
          <p:spPr bwMode="auto">
            <a:xfrm>
              <a:off x="723" y="1851"/>
              <a:ext cx="278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278" y="161"/>
                </a:cxn>
                <a:cxn ang="0">
                  <a:pos x="0" y="0"/>
                </a:cxn>
                <a:cxn ang="0">
                  <a:pos x="0" y="318"/>
                </a:cxn>
              </a:cxnLst>
              <a:rect l="0" t="0" r="r" b="b"/>
              <a:pathLst>
                <a:path w="278" h="318">
                  <a:moveTo>
                    <a:pt x="0" y="318"/>
                  </a:moveTo>
                  <a:lnTo>
                    <a:pt x="278" y="161"/>
                  </a:lnTo>
                  <a:lnTo>
                    <a:pt x="0" y="0"/>
                  </a:lnTo>
                  <a:lnTo>
                    <a:pt x="0" y="318"/>
                  </a:lnTo>
                  <a:close/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57" name="Oval 9"/>
            <p:cNvSpPr>
              <a:spLocks noChangeArrowheads="1"/>
            </p:cNvSpPr>
            <p:nvPr/>
          </p:nvSpPr>
          <p:spPr bwMode="auto">
            <a:xfrm>
              <a:off x="1001" y="1969"/>
              <a:ext cx="83" cy="82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58" name="Oval 10"/>
            <p:cNvSpPr>
              <a:spLocks noChangeArrowheads="1"/>
            </p:cNvSpPr>
            <p:nvPr/>
          </p:nvSpPr>
          <p:spPr bwMode="auto">
            <a:xfrm>
              <a:off x="1197" y="1293"/>
              <a:ext cx="53" cy="53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59" name="Oval 11"/>
            <p:cNvSpPr>
              <a:spLocks noChangeArrowheads="1"/>
            </p:cNvSpPr>
            <p:nvPr/>
          </p:nvSpPr>
          <p:spPr bwMode="auto">
            <a:xfrm>
              <a:off x="1197" y="1777"/>
              <a:ext cx="53" cy="52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0" name="Oval 12"/>
            <p:cNvSpPr>
              <a:spLocks noChangeArrowheads="1"/>
            </p:cNvSpPr>
            <p:nvPr/>
          </p:nvSpPr>
          <p:spPr bwMode="auto">
            <a:xfrm>
              <a:off x="1197" y="1986"/>
              <a:ext cx="53" cy="52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1" name="Oval 13"/>
            <p:cNvSpPr>
              <a:spLocks noChangeArrowheads="1"/>
            </p:cNvSpPr>
            <p:nvPr/>
          </p:nvSpPr>
          <p:spPr bwMode="auto">
            <a:xfrm>
              <a:off x="1197" y="2261"/>
              <a:ext cx="53" cy="52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2" name="Oval 14"/>
            <p:cNvSpPr>
              <a:spLocks noChangeArrowheads="1"/>
            </p:cNvSpPr>
            <p:nvPr/>
          </p:nvSpPr>
          <p:spPr bwMode="auto">
            <a:xfrm>
              <a:off x="1197" y="2740"/>
              <a:ext cx="53" cy="52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3" name="Line 15"/>
            <p:cNvSpPr>
              <a:spLocks noChangeShapeType="1"/>
            </p:cNvSpPr>
            <p:nvPr/>
          </p:nvSpPr>
          <p:spPr bwMode="auto">
            <a:xfrm>
              <a:off x="1223" y="1346"/>
              <a:ext cx="1" cy="175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4" name="Line 16"/>
            <p:cNvSpPr>
              <a:spLocks noChangeShapeType="1"/>
            </p:cNvSpPr>
            <p:nvPr/>
          </p:nvSpPr>
          <p:spPr bwMode="auto">
            <a:xfrm>
              <a:off x="1084" y="2012"/>
              <a:ext cx="13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5" name="Line 17"/>
            <p:cNvSpPr>
              <a:spLocks noChangeShapeType="1"/>
            </p:cNvSpPr>
            <p:nvPr/>
          </p:nvSpPr>
          <p:spPr bwMode="auto">
            <a:xfrm>
              <a:off x="500" y="2012"/>
              <a:ext cx="22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6" name="Oval 18"/>
            <p:cNvSpPr>
              <a:spLocks noChangeArrowheads="1"/>
            </p:cNvSpPr>
            <p:nvPr/>
          </p:nvSpPr>
          <p:spPr bwMode="auto">
            <a:xfrm>
              <a:off x="1616" y="3162"/>
              <a:ext cx="34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7" name="Oval 19"/>
            <p:cNvSpPr>
              <a:spLocks noChangeArrowheads="1"/>
            </p:cNvSpPr>
            <p:nvPr/>
          </p:nvSpPr>
          <p:spPr bwMode="auto">
            <a:xfrm>
              <a:off x="1694" y="3162"/>
              <a:ext cx="35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8" name="Oval 20"/>
            <p:cNvSpPr>
              <a:spLocks noChangeArrowheads="1"/>
            </p:cNvSpPr>
            <p:nvPr/>
          </p:nvSpPr>
          <p:spPr bwMode="auto">
            <a:xfrm>
              <a:off x="1772" y="3162"/>
              <a:ext cx="35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9" name="Freeform 21"/>
            <p:cNvSpPr>
              <a:spLocks/>
            </p:cNvSpPr>
            <p:nvPr/>
          </p:nvSpPr>
          <p:spPr bwMode="auto">
            <a:xfrm>
              <a:off x="2391" y="1245"/>
              <a:ext cx="48" cy="2000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5" y="450"/>
                </a:cxn>
                <a:cxn ang="0">
                  <a:pos x="5" y="242"/>
                </a:cxn>
                <a:cxn ang="0">
                  <a:pos x="11" y="232"/>
                </a:cxn>
                <a:cxn ang="0">
                  <a:pos x="11" y="232"/>
                </a:cxn>
                <a:cxn ang="0">
                  <a:pos x="5" y="222"/>
                </a:cxn>
                <a:cxn ang="0">
                  <a:pos x="5" y="10"/>
                </a:cxn>
                <a:cxn ang="0">
                  <a:pos x="0" y="0"/>
                </a:cxn>
              </a:cxnLst>
              <a:rect l="0" t="0" r="r" b="b"/>
              <a:pathLst>
                <a:path w="11" h="459">
                  <a:moveTo>
                    <a:pt x="0" y="459"/>
                  </a:moveTo>
                  <a:cubicBezTo>
                    <a:pt x="3" y="458"/>
                    <a:pt x="5" y="455"/>
                    <a:pt x="5" y="450"/>
                  </a:cubicBezTo>
                  <a:cubicBezTo>
                    <a:pt x="5" y="242"/>
                    <a:pt x="5" y="242"/>
                    <a:pt x="5" y="242"/>
                  </a:cubicBezTo>
                  <a:cubicBezTo>
                    <a:pt x="5" y="236"/>
                    <a:pt x="6" y="233"/>
                    <a:pt x="11" y="232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6" y="230"/>
                    <a:pt x="5" y="227"/>
                    <a:pt x="5" y="2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31526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0" name="Rectangle 22"/>
            <p:cNvSpPr>
              <a:spLocks noChangeArrowheads="1"/>
            </p:cNvSpPr>
            <p:nvPr/>
          </p:nvSpPr>
          <p:spPr bwMode="auto">
            <a:xfrm>
              <a:off x="2491" y="2181"/>
              <a:ext cx="1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315263"/>
                  </a:solidFill>
                </a:rPr>
                <a:t>N</a:t>
              </a:r>
              <a:endParaRPr lang="en-US" sz="3200">
                <a:solidFill>
                  <a:srgbClr val="315263"/>
                </a:solidFill>
              </a:endParaRPr>
            </a:p>
          </p:txBody>
        </p:sp>
        <p:sp>
          <p:nvSpPr>
            <p:cNvPr id="258071" name="Rectangle 23"/>
            <p:cNvSpPr>
              <a:spLocks noChangeArrowheads="1"/>
            </p:cNvSpPr>
            <p:nvPr/>
          </p:nvSpPr>
          <p:spPr bwMode="auto">
            <a:xfrm>
              <a:off x="1077" y="3445"/>
              <a:ext cx="8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i="0">
                  <a:solidFill>
                    <a:srgbClr val="315263"/>
                  </a:solidFill>
                </a:rPr>
                <a:t>Fan-out </a:t>
              </a:r>
              <a:r>
                <a:rPr lang="en-US" sz="2500">
                  <a:solidFill>
                    <a:srgbClr val="315263"/>
                  </a:solidFill>
                </a:rPr>
                <a:t>N</a:t>
              </a:r>
              <a:endParaRPr lang="en-US" sz="3600">
                <a:solidFill>
                  <a:srgbClr val="315263"/>
                </a:solidFill>
              </a:endParaRPr>
            </a:p>
          </p:txBody>
        </p:sp>
        <p:sp>
          <p:nvSpPr>
            <p:cNvPr id="258073" name="Line 25"/>
            <p:cNvSpPr>
              <a:spLocks noChangeShapeType="1"/>
            </p:cNvSpPr>
            <p:nvPr/>
          </p:nvSpPr>
          <p:spPr bwMode="auto">
            <a:xfrm>
              <a:off x="1925" y="1320"/>
              <a:ext cx="1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4" name="Line 26"/>
            <p:cNvSpPr>
              <a:spLocks noChangeShapeType="1"/>
            </p:cNvSpPr>
            <p:nvPr/>
          </p:nvSpPr>
          <p:spPr bwMode="auto">
            <a:xfrm>
              <a:off x="1250" y="1320"/>
              <a:ext cx="28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5" name="Freeform 27"/>
            <p:cNvSpPr>
              <a:spLocks/>
            </p:cNvSpPr>
            <p:nvPr/>
          </p:nvSpPr>
          <p:spPr bwMode="auto">
            <a:xfrm>
              <a:off x="1537" y="1145"/>
              <a:ext cx="296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296" y="175"/>
                </a:cxn>
                <a:cxn ang="0">
                  <a:pos x="0" y="0"/>
                </a:cxn>
                <a:cxn ang="0">
                  <a:pos x="0" y="344"/>
                </a:cxn>
              </a:cxnLst>
              <a:rect l="0" t="0" r="r" b="b"/>
              <a:pathLst>
                <a:path w="296" h="344">
                  <a:moveTo>
                    <a:pt x="0" y="344"/>
                  </a:moveTo>
                  <a:lnTo>
                    <a:pt x="296" y="175"/>
                  </a:lnTo>
                  <a:lnTo>
                    <a:pt x="0" y="0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bg1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6" name="Oval 28"/>
            <p:cNvSpPr>
              <a:spLocks noChangeArrowheads="1"/>
            </p:cNvSpPr>
            <p:nvPr/>
          </p:nvSpPr>
          <p:spPr bwMode="auto">
            <a:xfrm>
              <a:off x="1833" y="1272"/>
              <a:ext cx="92" cy="91"/>
            </a:xfrm>
            <a:prstGeom prst="ellipse">
              <a:avLst/>
            </a:prstGeom>
            <a:solidFill>
              <a:schemeClr val="bg1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7" name="Line 29"/>
            <p:cNvSpPr>
              <a:spLocks noChangeShapeType="1"/>
            </p:cNvSpPr>
            <p:nvPr/>
          </p:nvSpPr>
          <p:spPr bwMode="auto">
            <a:xfrm>
              <a:off x="1925" y="1803"/>
              <a:ext cx="1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8" name="Line 30"/>
            <p:cNvSpPr>
              <a:spLocks noChangeShapeType="1"/>
            </p:cNvSpPr>
            <p:nvPr/>
          </p:nvSpPr>
          <p:spPr bwMode="auto">
            <a:xfrm>
              <a:off x="1250" y="1803"/>
              <a:ext cx="28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9" name="Freeform 31"/>
            <p:cNvSpPr>
              <a:spLocks/>
            </p:cNvSpPr>
            <p:nvPr/>
          </p:nvSpPr>
          <p:spPr bwMode="auto">
            <a:xfrm>
              <a:off x="1537" y="1629"/>
              <a:ext cx="296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296" y="174"/>
                </a:cxn>
                <a:cxn ang="0">
                  <a:pos x="0" y="0"/>
                </a:cxn>
                <a:cxn ang="0">
                  <a:pos x="0" y="344"/>
                </a:cxn>
              </a:cxnLst>
              <a:rect l="0" t="0" r="r" b="b"/>
              <a:pathLst>
                <a:path w="296" h="344">
                  <a:moveTo>
                    <a:pt x="0" y="344"/>
                  </a:moveTo>
                  <a:lnTo>
                    <a:pt x="296" y="174"/>
                  </a:lnTo>
                  <a:lnTo>
                    <a:pt x="0" y="0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bg1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0" name="Oval 32"/>
            <p:cNvSpPr>
              <a:spLocks noChangeArrowheads="1"/>
            </p:cNvSpPr>
            <p:nvPr/>
          </p:nvSpPr>
          <p:spPr bwMode="auto">
            <a:xfrm>
              <a:off x="1833" y="1755"/>
              <a:ext cx="92" cy="92"/>
            </a:xfrm>
            <a:prstGeom prst="ellipse">
              <a:avLst/>
            </a:prstGeom>
            <a:solidFill>
              <a:schemeClr val="bg1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1" name="Line 33"/>
            <p:cNvSpPr>
              <a:spLocks noChangeShapeType="1"/>
            </p:cNvSpPr>
            <p:nvPr/>
          </p:nvSpPr>
          <p:spPr bwMode="auto">
            <a:xfrm>
              <a:off x="1925" y="2287"/>
              <a:ext cx="1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2" name="Line 34"/>
            <p:cNvSpPr>
              <a:spLocks noChangeShapeType="1"/>
            </p:cNvSpPr>
            <p:nvPr/>
          </p:nvSpPr>
          <p:spPr bwMode="auto">
            <a:xfrm>
              <a:off x="1250" y="2287"/>
              <a:ext cx="28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3" name="Freeform 35"/>
            <p:cNvSpPr>
              <a:spLocks/>
            </p:cNvSpPr>
            <p:nvPr/>
          </p:nvSpPr>
          <p:spPr bwMode="auto">
            <a:xfrm>
              <a:off x="1537" y="2112"/>
              <a:ext cx="296" cy="345"/>
            </a:xfrm>
            <a:custGeom>
              <a:avLst/>
              <a:gdLst/>
              <a:ahLst/>
              <a:cxnLst>
                <a:cxn ang="0">
                  <a:pos x="0" y="345"/>
                </a:cxn>
                <a:cxn ang="0">
                  <a:pos x="296" y="175"/>
                </a:cxn>
                <a:cxn ang="0">
                  <a:pos x="0" y="0"/>
                </a:cxn>
                <a:cxn ang="0">
                  <a:pos x="0" y="345"/>
                </a:cxn>
              </a:cxnLst>
              <a:rect l="0" t="0" r="r" b="b"/>
              <a:pathLst>
                <a:path w="296" h="345">
                  <a:moveTo>
                    <a:pt x="0" y="345"/>
                  </a:moveTo>
                  <a:lnTo>
                    <a:pt x="296" y="175"/>
                  </a:lnTo>
                  <a:lnTo>
                    <a:pt x="0" y="0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chemeClr val="bg1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4" name="Oval 36"/>
            <p:cNvSpPr>
              <a:spLocks noChangeArrowheads="1"/>
            </p:cNvSpPr>
            <p:nvPr/>
          </p:nvSpPr>
          <p:spPr bwMode="auto">
            <a:xfrm>
              <a:off x="1833" y="2239"/>
              <a:ext cx="92" cy="91"/>
            </a:xfrm>
            <a:prstGeom prst="ellipse">
              <a:avLst/>
            </a:prstGeom>
            <a:solidFill>
              <a:schemeClr val="bg1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5" name="Line 37"/>
            <p:cNvSpPr>
              <a:spLocks noChangeShapeType="1"/>
            </p:cNvSpPr>
            <p:nvPr/>
          </p:nvSpPr>
          <p:spPr bwMode="auto">
            <a:xfrm>
              <a:off x="1925" y="2766"/>
              <a:ext cx="1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6" name="Line 38"/>
            <p:cNvSpPr>
              <a:spLocks noChangeShapeType="1"/>
            </p:cNvSpPr>
            <p:nvPr/>
          </p:nvSpPr>
          <p:spPr bwMode="auto">
            <a:xfrm>
              <a:off x="1250" y="2766"/>
              <a:ext cx="28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7" name="Freeform 39"/>
            <p:cNvSpPr>
              <a:spLocks/>
            </p:cNvSpPr>
            <p:nvPr/>
          </p:nvSpPr>
          <p:spPr bwMode="auto">
            <a:xfrm>
              <a:off x="1537" y="2596"/>
              <a:ext cx="296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296" y="170"/>
                </a:cxn>
                <a:cxn ang="0">
                  <a:pos x="0" y="0"/>
                </a:cxn>
                <a:cxn ang="0">
                  <a:pos x="0" y="344"/>
                </a:cxn>
              </a:cxnLst>
              <a:rect l="0" t="0" r="r" b="b"/>
              <a:pathLst>
                <a:path w="296" h="344">
                  <a:moveTo>
                    <a:pt x="0" y="344"/>
                  </a:moveTo>
                  <a:lnTo>
                    <a:pt x="296" y="170"/>
                  </a:lnTo>
                  <a:lnTo>
                    <a:pt x="0" y="0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bg1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8" name="Oval 40"/>
            <p:cNvSpPr>
              <a:spLocks noChangeArrowheads="1"/>
            </p:cNvSpPr>
            <p:nvPr/>
          </p:nvSpPr>
          <p:spPr bwMode="auto">
            <a:xfrm>
              <a:off x="1833" y="2722"/>
              <a:ext cx="92" cy="92"/>
            </a:xfrm>
            <a:prstGeom prst="ellipse">
              <a:avLst/>
            </a:prstGeom>
            <a:solidFill>
              <a:schemeClr val="bg1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58095" name="Rectangle 47"/>
          <p:cNvSpPr>
            <a:spLocks noChangeArrowheads="1"/>
          </p:cNvSpPr>
          <p:nvPr/>
        </p:nvSpPr>
        <p:spPr bwMode="auto">
          <a:xfrm>
            <a:off x="6142038" y="5340350"/>
            <a:ext cx="12842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i="0">
                <a:solidFill>
                  <a:srgbClr val="315263"/>
                </a:solidFill>
              </a:rPr>
              <a:t>Fan-in </a:t>
            </a:r>
            <a:r>
              <a:rPr lang="en-US" sz="2800">
                <a:solidFill>
                  <a:srgbClr val="315263"/>
                </a:solidFill>
              </a:rPr>
              <a:t>M</a:t>
            </a:r>
          </a:p>
        </p:txBody>
      </p:sp>
      <p:sp>
        <p:nvSpPr>
          <p:cNvPr id="258097" name="Rectangle 49"/>
          <p:cNvSpPr>
            <a:spLocks noChangeArrowheads="1"/>
          </p:cNvSpPr>
          <p:nvPr/>
        </p:nvSpPr>
        <p:spPr bwMode="auto">
          <a:xfrm>
            <a:off x="5243513" y="3275013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315263"/>
                </a:solidFill>
              </a:rPr>
              <a:t>M</a:t>
            </a:r>
            <a:endParaRPr lang="en-US" b="1">
              <a:solidFill>
                <a:srgbClr val="315263"/>
              </a:solidFill>
            </a:endParaRPr>
          </a:p>
        </p:txBody>
      </p:sp>
      <p:sp>
        <p:nvSpPr>
          <p:cNvPr id="258098" name="Oval 50"/>
          <p:cNvSpPr>
            <a:spLocks noChangeArrowheads="1"/>
          </p:cNvSpPr>
          <p:nvPr/>
        </p:nvSpPr>
        <p:spPr bwMode="auto">
          <a:xfrm>
            <a:off x="6084888" y="3835400"/>
            <a:ext cx="65087" cy="666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099" name="Oval 51"/>
          <p:cNvSpPr>
            <a:spLocks noChangeArrowheads="1"/>
          </p:cNvSpPr>
          <p:nvPr/>
        </p:nvSpPr>
        <p:spPr bwMode="auto">
          <a:xfrm>
            <a:off x="6232525" y="3835400"/>
            <a:ext cx="66675" cy="666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0" name="Oval 52"/>
          <p:cNvSpPr>
            <a:spLocks noChangeArrowheads="1"/>
          </p:cNvSpPr>
          <p:nvPr/>
        </p:nvSpPr>
        <p:spPr bwMode="auto">
          <a:xfrm>
            <a:off x="6380163" y="3835400"/>
            <a:ext cx="66675" cy="666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1" name="Freeform 53"/>
          <p:cNvSpPr>
            <a:spLocks/>
          </p:cNvSpPr>
          <p:nvPr/>
        </p:nvSpPr>
        <p:spPr bwMode="auto">
          <a:xfrm>
            <a:off x="5589588" y="2541588"/>
            <a:ext cx="90487" cy="177165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6" y="9"/>
              </a:cxn>
              <a:cxn ang="0">
                <a:pos x="6" y="97"/>
              </a:cxn>
              <a:cxn ang="0">
                <a:pos x="0" y="107"/>
              </a:cxn>
              <a:cxn ang="0">
                <a:pos x="0" y="108"/>
              </a:cxn>
              <a:cxn ang="0">
                <a:pos x="6" y="118"/>
              </a:cxn>
              <a:cxn ang="0">
                <a:pos x="6" y="206"/>
              </a:cxn>
              <a:cxn ang="0">
                <a:pos x="11" y="215"/>
              </a:cxn>
            </a:cxnLst>
            <a:rect l="0" t="0" r="r" b="b"/>
            <a:pathLst>
              <a:path w="11" h="215">
                <a:moveTo>
                  <a:pt x="11" y="0"/>
                </a:moveTo>
                <a:cubicBezTo>
                  <a:pt x="8" y="1"/>
                  <a:pt x="6" y="4"/>
                  <a:pt x="6" y="9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03"/>
                  <a:pt x="5" y="106"/>
                  <a:pt x="0" y="107"/>
                </a:cubicBezTo>
                <a:cubicBezTo>
                  <a:pt x="0" y="108"/>
                  <a:pt x="0" y="108"/>
                  <a:pt x="0" y="108"/>
                </a:cubicBezTo>
                <a:cubicBezTo>
                  <a:pt x="5" y="109"/>
                  <a:pt x="6" y="112"/>
                  <a:pt x="6" y="118"/>
                </a:cubicBezTo>
                <a:cubicBezTo>
                  <a:pt x="6" y="206"/>
                  <a:pt x="6" y="206"/>
                  <a:pt x="6" y="206"/>
                </a:cubicBezTo>
                <a:cubicBezTo>
                  <a:pt x="6" y="211"/>
                  <a:pt x="8" y="214"/>
                  <a:pt x="11" y="215"/>
                </a:cubicBezTo>
              </a:path>
            </a:pathLst>
          </a:custGeom>
          <a:noFill/>
          <a:ln w="15875" cap="flat">
            <a:solidFill>
              <a:srgbClr val="31526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2" name="Line 54"/>
          <p:cNvSpPr>
            <a:spLocks noChangeShapeType="1"/>
          </p:cNvSpPr>
          <p:nvPr/>
        </p:nvSpPr>
        <p:spPr bwMode="auto">
          <a:xfrm flipH="1">
            <a:off x="7831138" y="3406775"/>
            <a:ext cx="23812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3" name="Line 55"/>
          <p:cNvSpPr>
            <a:spLocks noChangeShapeType="1"/>
          </p:cNvSpPr>
          <p:nvPr/>
        </p:nvSpPr>
        <p:spPr bwMode="auto">
          <a:xfrm flipH="1">
            <a:off x="6010275" y="3711575"/>
            <a:ext cx="54292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4" name="Line 56"/>
          <p:cNvSpPr>
            <a:spLocks noChangeShapeType="1"/>
          </p:cNvSpPr>
          <p:nvPr/>
        </p:nvSpPr>
        <p:spPr bwMode="auto">
          <a:xfrm flipH="1">
            <a:off x="6010275" y="3506788"/>
            <a:ext cx="54292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5" name="Line 57"/>
          <p:cNvSpPr>
            <a:spLocks noChangeShapeType="1"/>
          </p:cNvSpPr>
          <p:nvPr/>
        </p:nvSpPr>
        <p:spPr bwMode="auto">
          <a:xfrm flipH="1">
            <a:off x="6010275" y="3300413"/>
            <a:ext cx="54292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6" name="Line 58"/>
          <p:cNvSpPr>
            <a:spLocks noChangeShapeType="1"/>
          </p:cNvSpPr>
          <p:nvPr/>
        </p:nvSpPr>
        <p:spPr bwMode="auto">
          <a:xfrm flipH="1">
            <a:off x="6010275" y="3094038"/>
            <a:ext cx="54292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7" name="Freeform 59"/>
          <p:cNvSpPr>
            <a:spLocks/>
          </p:cNvSpPr>
          <p:nvPr/>
        </p:nvSpPr>
        <p:spPr bwMode="auto">
          <a:xfrm>
            <a:off x="6553200" y="2897188"/>
            <a:ext cx="1277938" cy="1012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" y="0"/>
              </a:cxn>
              <a:cxn ang="0">
                <a:pos x="155" y="62"/>
              </a:cxn>
              <a:cxn ang="0">
                <a:pos x="94" y="123"/>
              </a:cxn>
              <a:cxn ang="0">
                <a:pos x="0" y="123"/>
              </a:cxn>
              <a:cxn ang="0">
                <a:pos x="0" y="0"/>
              </a:cxn>
            </a:cxnLst>
            <a:rect l="0" t="0" r="r" b="b"/>
            <a:pathLst>
              <a:path w="155" h="123">
                <a:moveTo>
                  <a:pt x="0" y="0"/>
                </a:moveTo>
                <a:cubicBezTo>
                  <a:pt x="94" y="0"/>
                  <a:pt x="94" y="0"/>
                  <a:pt x="94" y="0"/>
                </a:cubicBezTo>
                <a:cubicBezTo>
                  <a:pt x="128" y="0"/>
                  <a:pt x="155" y="28"/>
                  <a:pt x="155" y="62"/>
                </a:cubicBezTo>
                <a:cubicBezTo>
                  <a:pt x="155" y="95"/>
                  <a:pt x="128" y="123"/>
                  <a:pt x="94" y="123"/>
                </a:cubicBezTo>
                <a:cubicBezTo>
                  <a:pt x="0" y="123"/>
                  <a:pt x="0" y="123"/>
                  <a:pt x="0" y="123"/>
                </a:cubicBezTo>
                <a:lnTo>
                  <a:pt x="0" y="0"/>
                </a:lnTo>
                <a:close/>
              </a:path>
            </a:pathLst>
          </a:custGeom>
          <a:noFill/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57C71-6C78-428D-9283-8D8F46B58CB8}" type="slidenum">
              <a:rPr lang="en-US"/>
              <a:pPr/>
              <a:t>21</a:t>
            </a:fld>
            <a:endParaRPr lang="en-US"/>
          </a:p>
        </p:txBody>
      </p:sp>
      <p:sp>
        <p:nvSpPr>
          <p:cNvPr id="259133" name="Rectangle 61"/>
          <p:cNvSpPr>
            <a:spLocks noChangeArrowheads="1"/>
          </p:cNvSpPr>
          <p:nvPr/>
        </p:nvSpPr>
        <p:spPr bwMode="auto">
          <a:xfrm>
            <a:off x="4684713" y="2405063"/>
            <a:ext cx="4046537" cy="2192337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66688"/>
            <a:ext cx="7772400" cy="854075"/>
          </a:xfrm>
        </p:spPr>
        <p:txBody>
          <a:bodyPr/>
          <a:lstStyle/>
          <a:p>
            <a:r>
              <a:rPr lang="en-US"/>
              <a:t>The Ideal Gate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1600200" y="554355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084" name="Rectangle 12"/>
          <p:cNvSpPr>
            <a:spLocks noChangeArrowheads="1"/>
          </p:cNvSpPr>
          <p:nvPr/>
        </p:nvSpPr>
        <p:spPr bwMode="auto">
          <a:xfrm>
            <a:off x="1600200" y="25511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089" name="Rectangle 17"/>
          <p:cNvSpPr>
            <a:spLocks noChangeArrowheads="1"/>
          </p:cNvSpPr>
          <p:nvPr/>
        </p:nvSpPr>
        <p:spPr bwMode="auto">
          <a:xfrm>
            <a:off x="1600200" y="5543550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090" name="Rectangle 18"/>
          <p:cNvSpPr>
            <a:spLocks noChangeArrowheads="1"/>
          </p:cNvSpPr>
          <p:nvPr/>
        </p:nvSpPr>
        <p:spPr bwMode="auto">
          <a:xfrm>
            <a:off x="4991100" y="5543550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59132" name="Group 60"/>
          <p:cNvGrpSpPr>
            <a:grpSpLocks/>
          </p:cNvGrpSpPr>
          <p:nvPr/>
        </p:nvGrpSpPr>
        <p:grpSpPr bwMode="auto">
          <a:xfrm>
            <a:off x="5180013" y="2543175"/>
            <a:ext cx="942975" cy="503238"/>
            <a:chOff x="3311" y="1210"/>
            <a:chExt cx="594" cy="317"/>
          </a:xfrm>
        </p:grpSpPr>
        <p:sp>
          <p:nvSpPr>
            <p:cNvPr id="259107" name="Rectangle 35"/>
            <p:cNvSpPr>
              <a:spLocks noChangeArrowheads="1"/>
            </p:cNvSpPr>
            <p:nvPr/>
          </p:nvSpPr>
          <p:spPr bwMode="auto">
            <a:xfrm>
              <a:off x="3311" y="121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</a:rPr>
                <a:t>R</a:t>
              </a:r>
              <a:endParaRPr lang="en-US" sz="6000" i="0">
                <a:solidFill>
                  <a:srgbClr val="0000B6"/>
                </a:solidFill>
              </a:endParaRPr>
            </a:p>
          </p:txBody>
        </p:sp>
        <p:sp>
          <p:nvSpPr>
            <p:cNvPr id="259108" name="Rectangle 36"/>
            <p:cNvSpPr>
              <a:spLocks noChangeArrowheads="1"/>
            </p:cNvSpPr>
            <p:nvPr/>
          </p:nvSpPr>
          <p:spPr bwMode="auto">
            <a:xfrm>
              <a:off x="3468" y="1334"/>
              <a:ext cx="8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i </a:t>
              </a:r>
              <a:endParaRPr lang="en-US" sz="6000" i="0">
                <a:solidFill>
                  <a:srgbClr val="0000B6"/>
                </a:solidFill>
                <a:latin typeface="Book Antiqua" pitchFamily="18" charset="0"/>
              </a:endParaRPr>
            </a:p>
          </p:txBody>
        </p:sp>
        <p:sp>
          <p:nvSpPr>
            <p:cNvPr id="259109" name="Rectangle 37"/>
            <p:cNvSpPr>
              <a:spLocks noChangeArrowheads="1"/>
            </p:cNvSpPr>
            <p:nvPr/>
          </p:nvSpPr>
          <p:spPr bwMode="auto">
            <a:xfrm>
              <a:off x="3553" y="1210"/>
              <a:ext cx="19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</a:rPr>
                <a:t>= </a:t>
              </a:r>
              <a:endParaRPr lang="en-US" sz="6000" i="0">
                <a:solidFill>
                  <a:srgbClr val="0000B6"/>
                </a:solidFill>
              </a:endParaRPr>
            </a:p>
          </p:txBody>
        </p:sp>
        <p:sp>
          <p:nvSpPr>
            <p:cNvPr id="259110" name="Rectangle 38"/>
            <p:cNvSpPr>
              <a:spLocks noChangeArrowheads="1"/>
            </p:cNvSpPr>
            <p:nvPr/>
          </p:nvSpPr>
          <p:spPr bwMode="auto">
            <a:xfrm>
              <a:off x="3746" y="1224"/>
              <a:ext cx="15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6000" i="0">
                <a:solidFill>
                  <a:srgbClr val="0000B6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259131" name="Group 59"/>
          <p:cNvGrpSpPr>
            <a:grpSpLocks/>
          </p:cNvGrpSpPr>
          <p:nvPr/>
        </p:nvGrpSpPr>
        <p:grpSpPr bwMode="auto">
          <a:xfrm>
            <a:off x="5205413" y="3062288"/>
            <a:ext cx="984250" cy="477837"/>
            <a:chOff x="3311" y="1745"/>
            <a:chExt cx="620" cy="301"/>
          </a:xfrm>
        </p:grpSpPr>
        <p:sp>
          <p:nvSpPr>
            <p:cNvPr id="259111" name="Rectangle 39"/>
            <p:cNvSpPr>
              <a:spLocks noChangeArrowheads="1"/>
            </p:cNvSpPr>
            <p:nvPr/>
          </p:nvSpPr>
          <p:spPr bwMode="auto">
            <a:xfrm>
              <a:off x="3311" y="1745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</a:rPr>
                <a:t>R</a:t>
              </a:r>
              <a:endParaRPr lang="en-US" sz="6000" i="0">
                <a:solidFill>
                  <a:srgbClr val="0000B6"/>
                </a:solidFill>
              </a:endParaRPr>
            </a:p>
          </p:txBody>
        </p:sp>
        <p:sp>
          <p:nvSpPr>
            <p:cNvPr id="259112" name="Rectangle 40"/>
            <p:cNvSpPr>
              <a:spLocks noChangeArrowheads="1"/>
            </p:cNvSpPr>
            <p:nvPr/>
          </p:nvSpPr>
          <p:spPr bwMode="auto">
            <a:xfrm>
              <a:off x="3468" y="1855"/>
              <a:ext cx="13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o </a:t>
              </a:r>
              <a:endParaRPr lang="en-US" sz="6000" i="0">
                <a:solidFill>
                  <a:srgbClr val="0000B6"/>
                </a:solidFill>
              </a:endParaRPr>
            </a:p>
          </p:txBody>
        </p:sp>
        <p:sp>
          <p:nvSpPr>
            <p:cNvPr id="259113" name="Rectangle 41"/>
            <p:cNvSpPr>
              <a:spLocks noChangeArrowheads="1"/>
            </p:cNvSpPr>
            <p:nvPr/>
          </p:nvSpPr>
          <p:spPr bwMode="auto">
            <a:xfrm>
              <a:off x="3613" y="1745"/>
              <a:ext cx="3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</a:rPr>
                <a:t>= 0</a:t>
              </a:r>
              <a:endParaRPr lang="en-US" sz="6000" i="0">
                <a:solidFill>
                  <a:srgbClr val="0000B6"/>
                </a:solidFill>
              </a:endParaRPr>
            </a:p>
          </p:txBody>
        </p:sp>
      </p:grpSp>
      <p:sp>
        <p:nvSpPr>
          <p:cNvPr id="259114" name="Text Box 42"/>
          <p:cNvSpPr txBox="1">
            <a:spLocks noChangeArrowheads="1"/>
          </p:cNvSpPr>
          <p:nvPr/>
        </p:nvSpPr>
        <p:spPr bwMode="auto">
          <a:xfrm>
            <a:off x="5118100" y="3486150"/>
            <a:ext cx="35369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/>
              <a:t>Fanout = </a:t>
            </a:r>
            <a:r>
              <a:rPr lang="en-US" sz="2800" i="0">
                <a:solidFill>
                  <a:srgbClr val="000000"/>
                </a:solidFill>
                <a:latin typeface="Symbol" pitchFamily="18" charset="2"/>
              </a:rPr>
              <a:t>¥</a:t>
            </a:r>
          </a:p>
          <a:p>
            <a:r>
              <a:rPr lang="en-US" sz="2800" i="0">
                <a:solidFill>
                  <a:srgbClr val="000000"/>
                </a:solidFill>
              </a:rPr>
              <a:t>NM</a:t>
            </a:r>
            <a:r>
              <a:rPr lang="en-US" sz="2800" i="0" baseline="-25000">
                <a:solidFill>
                  <a:srgbClr val="000000"/>
                </a:solidFill>
              </a:rPr>
              <a:t>H</a:t>
            </a:r>
            <a:r>
              <a:rPr lang="en-US" sz="2800" i="0">
                <a:solidFill>
                  <a:srgbClr val="000000"/>
                </a:solidFill>
              </a:rPr>
              <a:t> = NM</a:t>
            </a:r>
            <a:r>
              <a:rPr lang="en-US" sz="2800" i="0" baseline="-25000">
                <a:solidFill>
                  <a:srgbClr val="000000"/>
                </a:solidFill>
              </a:rPr>
              <a:t>L</a:t>
            </a:r>
            <a:r>
              <a:rPr lang="en-US" sz="2800" i="0">
                <a:solidFill>
                  <a:srgbClr val="000000"/>
                </a:solidFill>
              </a:rPr>
              <a:t> = V</a:t>
            </a:r>
            <a:r>
              <a:rPr lang="en-US" sz="2800" i="0" baseline="-25000"/>
              <a:t>DD</a:t>
            </a:r>
            <a:r>
              <a:rPr lang="en-US" sz="2800" i="0">
                <a:solidFill>
                  <a:srgbClr val="000000"/>
                </a:solidFill>
              </a:rPr>
              <a:t>/2</a:t>
            </a:r>
            <a:r>
              <a:rPr lang="en-US" sz="2800" i="0"/>
              <a:t> </a:t>
            </a:r>
          </a:p>
        </p:txBody>
      </p:sp>
      <p:sp>
        <p:nvSpPr>
          <p:cNvPr id="259119" name="Line 47"/>
          <p:cNvSpPr>
            <a:spLocks noChangeShapeType="1"/>
          </p:cNvSpPr>
          <p:nvPr/>
        </p:nvSpPr>
        <p:spPr bwMode="auto">
          <a:xfrm>
            <a:off x="1395413" y="5276850"/>
            <a:ext cx="3425825" cy="1588"/>
          </a:xfrm>
          <a:prstGeom prst="line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120" name="Freeform 48"/>
          <p:cNvSpPr>
            <a:spLocks/>
          </p:cNvSpPr>
          <p:nvPr/>
        </p:nvSpPr>
        <p:spPr bwMode="auto">
          <a:xfrm>
            <a:off x="4759325" y="5224463"/>
            <a:ext cx="227013" cy="112712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0"/>
              </a:cxn>
              <a:cxn ang="0">
                <a:pos x="0" y="0"/>
              </a:cxn>
              <a:cxn ang="0">
                <a:pos x="11" y="4"/>
              </a:cxn>
              <a:cxn ang="0">
                <a:pos x="22" y="6"/>
              </a:cxn>
              <a:cxn ang="0">
                <a:pos x="11" y="9"/>
              </a:cxn>
              <a:cxn ang="0">
                <a:pos x="0" y="13"/>
              </a:cxn>
              <a:cxn ang="0">
                <a:pos x="0" y="13"/>
              </a:cxn>
              <a:cxn ang="0">
                <a:pos x="4" y="6"/>
              </a:cxn>
            </a:cxnLst>
            <a:rect l="0" t="0" r="r" b="b"/>
            <a:pathLst>
              <a:path w="22" h="13">
                <a:moveTo>
                  <a:pt x="4" y="6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5" y="5"/>
                  <a:pt x="18" y="6"/>
                  <a:pt x="22" y="6"/>
                </a:cubicBezTo>
                <a:cubicBezTo>
                  <a:pt x="18" y="7"/>
                  <a:pt x="15" y="8"/>
                  <a:pt x="11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lnTo>
                  <a:pt x="4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121" name="Line 49"/>
          <p:cNvSpPr>
            <a:spLocks noChangeShapeType="1"/>
          </p:cNvSpPr>
          <p:nvPr/>
        </p:nvSpPr>
        <p:spPr bwMode="auto">
          <a:xfrm flipV="1">
            <a:off x="1395413" y="2062163"/>
            <a:ext cx="1587" cy="3214687"/>
          </a:xfrm>
          <a:prstGeom prst="line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122" name="Freeform 50"/>
          <p:cNvSpPr>
            <a:spLocks/>
          </p:cNvSpPr>
          <p:nvPr/>
        </p:nvSpPr>
        <p:spPr bwMode="auto">
          <a:xfrm>
            <a:off x="1333500" y="1922463"/>
            <a:ext cx="133350" cy="190500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0" y="22"/>
              </a:cxn>
              <a:cxn ang="0">
                <a:pos x="0" y="22"/>
              </a:cxn>
              <a:cxn ang="0">
                <a:pos x="4" y="11"/>
              </a:cxn>
              <a:cxn ang="0">
                <a:pos x="6" y="0"/>
              </a:cxn>
              <a:cxn ang="0">
                <a:pos x="9" y="11"/>
              </a:cxn>
              <a:cxn ang="0">
                <a:pos x="13" y="22"/>
              </a:cxn>
              <a:cxn ang="0">
                <a:pos x="13" y="22"/>
              </a:cxn>
              <a:cxn ang="0">
                <a:pos x="6" y="18"/>
              </a:cxn>
            </a:cxnLst>
            <a:rect l="0" t="0" r="r" b="b"/>
            <a:pathLst>
              <a:path w="13" h="22">
                <a:moveTo>
                  <a:pt x="6" y="18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8"/>
                  <a:pt x="5" y="4"/>
                  <a:pt x="6" y="0"/>
                </a:cubicBezTo>
                <a:cubicBezTo>
                  <a:pt x="7" y="4"/>
                  <a:pt x="8" y="8"/>
                  <a:pt x="9" y="1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lnTo>
                  <a:pt x="6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123" name="Freeform 51"/>
          <p:cNvSpPr>
            <a:spLocks/>
          </p:cNvSpPr>
          <p:nvPr/>
        </p:nvSpPr>
        <p:spPr bwMode="auto">
          <a:xfrm>
            <a:off x="1333500" y="2852738"/>
            <a:ext cx="3508375" cy="2424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2" y="0"/>
              </a:cxn>
              <a:cxn ang="0">
                <a:pos x="942" y="1527"/>
              </a:cxn>
              <a:cxn ang="0">
                <a:pos x="2210" y="1527"/>
              </a:cxn>
            </a:cxnLst>
            <a:rect l="0" t="0" r="r" b="b"/>
            <a:pathLst>
              <a:path w="2210" h="1527">
                <a:moveTo>
                  <a:pt x="0" y="0"/>
                </a:moveTo>
                <a:lnTo>
                  <a:pt x="942" y="0"/>
                </a:lnTo>
                <a:lnTo>
                  <a:pt x="942" y="1527"/>
                </a:lnTo>
                <a:lnTo>
                  <a:pt x="2210" y="1527"/>
                </a:lnTo>
              </a:path>
            </a:pathLst>
          </a:custGeom>
          <a:noFill/>
          <a:ln w="50800" cap="flat">
            <a:solidFill>
              <a:srgbClr val="31526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124" name="Rectangle 52"/>
          <p:cNvSpPr>
            <a:spLocks noChangeArrowheads="1"/>
          </p:cNvSpPr>
          <p:nvPr/>
        </p:nvSpPr>
        <p:spPr bwMode="auto">
          <a:xfrm>
            <a:off x="3017838" y="3762375"/>
            <a:ext cx="827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g</a:t>
            </a:r>
            <a:r>
              <a:rPr lang="en-US" sz="2600">
                <a:solidFill>
                  <a:srgbClr val="000000"/>
                </a:solidFill>
                <a:latin typeface="Times Ten Roman" pitchFamily="18" charset="0"/>
              </a:rPr>
              <a:t> </a:t>
            </a:r>
            <a:r>
              <a:rPr lang="en-US" sz="2800" i="0">
                <a:solidFill>
                  <a:srgbClr val="000000"/>
                </a:solidFill>
              </a:rPr>
              <a:t>= </a:t>
            </a:r>
            <a:r>
              <a:rPr lang="en-US" sz="2800" i="0">
                <a:solidFill>
                  <a:srgbClr val="000000"/>
                </a:solidFill>
                <a:sym typeface="Symbol" pitchFamily="18" charset="2"/>
              </a:rPr>
              <a:t></a:t>
            </a:r>
            <a:endParaRPr lang="en-US" sz="2600">
              <a:solidFill>
                <a:srgbClr val="000000"/>
              </a:solidFill>
              <a:latin typeface="Times Ten Roman" pitchFamily="18" charset="0"/>
            </a:endParaRPr>
          </a:p>
        </p:txBody>
      </p:sp>
      <p:sp>
        <p:nvSpPr>
          <p:cNvPr id="259126" name="Rectangle 54"/>
          <p:cNvSpPr>
            <a:spLocks noChangeArrowheads="1"/>
          </p:cNvSpPr>
          <p:nvPr/>
        </p:nvSpPr>
        <p:spPr bwMode="auto">
          <a:xfrm>
            <a:off x="4540250" y="5376863"/>
            <a:ext cx="1857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9127" name="Rectangle 55"/>
          <p:cNvSpPr>
            <a:spLocks noChangeArrowheads="1"/>
          </p:cNvSpPr>
          <p:nvPr/>
        </p:nvSpPr>
        <p:spPr bwMode="auto">
          <a:xfrm>
            <a:off x="4778375" y="5516563"/>
            <a:ext cx="157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in</a:t>
            </a:r>
            <a:endParaRPr lang="en-US"/>
          </a:p>
        </p:txBody>
      </p:sp>
      <p:sp>
        <p:nvSpPr>
          <p:cNvPr id="259128" name="Rectangle 56"/>
          <p:cNvSpPr>
            <a:spLocks noChangeArrowheads="1"/>
          </p:cNvSpPr>
          <p:nvPr/>
        </p:nvSpPr>
        <p:spPr bwMode="auto">
          <a:xfrm>
            <a:off x="685800" y="1654175"/>
            <a:ext cx="1857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9129" name="Rectangle 57"/>
          <p:cNvSpPr>
            <a:spLocks noChangeArrowheads="1"/>
          </p:cNvSpPr>
          <p:nvPr/>
        </p:nvSpPr>
        <p:spPr bwMode="auto">
          <a:xfrm>
            <a:off x="923925" y="1790700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out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F61AE-50AC-4C56-97F7-2A707429F523}" type="slidenum">
              <a:rPr lang="en-US"/>
              <a:pPr/>
              <a:t>22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66700"/>
            <a:ext cx="7772400" cy="766763"/>
          </a:xfrm>
        </p:spPr>
        <p:txBody>
          <a:bodyPr/>
          <a:lstStyle/>
          <a:p>
            <a:r>
              <a:rPr lang="en-US"/>
              <a:t>An Old-time Inverter</a:t>
            </a:r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 flipV="1">
            <a:off x="3313113" y="5132388"/>
            <a:ext cx="1587" cy="1920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05" name="Line 9"/>
          <p:cNvSpPr>
            <a:spLocks noChangeShapeType="1"/>
          </p:cNvSpPr>
          <p:nvPr/>
        </p:nvSpPr>
        <p:spPr bwMode="auto">
          <a:xfrm flipH="1">
            <a:off x="2233613" y="4503738"/>
            <a:ext cx="19367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06" name="Line 10"/>
          <p:cNvSpPr>
            <a:spLocks noChangeShapeType="1"/>
          </p:cNvSpPr>
          <p:nvPr/>
        </p:nvSpPr>
        <p:spPr bwMode="auto">
          <a:xfrm flipV="1">
            <a:off x="3851275" y="5245100"/>
            <a:ext cx="1588" cy="79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07" name="Line 11"/>
          <p:cNvSpPr>
            <a:spLocks noChangeShapeType="1"/>
          </p:cNvSpPr>
          <p:nvPr/>
        </p:nvSpPr>
        <p:spPr bwMode="auto">
          <a:xfrm flipV="1">
            <a:off x="2773363" y="5245100"/>
            <a:ext cx="1587" cy="79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08" name="Line 12"/>
          <p:cNvSpPr>
            <a:spLocks noChangeShapeType="1"/>
          </p:cNvSpPr>
          <p:nvPr/>
        </p:nvSpPr>
        <p:spPr bwMode="auto">
          <a:xfrm flipH="1">
            <a:off x="2233613" y="4914900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09" name="Line 13"/>
          <p:cNvSpPr>
            <a:spLocks noChangeShapeType="1"/>
          </p:cNvSpPr>
          <p:nvPr/>
        </p:nvSpPr>
        <p:spPr bwMode="auto">
          <a:xfrm flipH="1">
            <a:off x="2233613" y="3683000"/>
            <a:ext cx="19367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0" name="Line 14"/>
          <p:cNvSpPr>
            <a:spLocks noChangeShapeType="1"/>
          </p:cNvSpPr>
          <p:nvPr/>
        </p:nvSpPr>
        <p:spPr bwMode="auto">
          <a:xfrm flipH="1">
            <a:off x="2233613" y="3273425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 flipH="1">
            <a:off x="2233613" y="2862263"/>
            <a:ext cx="19367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 flipH="1">
            <a:off x="2233613" y="2452688"/>
            <a:ext cx="8096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3" name="Line 17"/>
          <p:cNvSpPr>
            <a:spLocks noChangeShapeType="1"/>
          </p:cNvSpPr>
          <p:nvPr/>
        </p:nvSpPr>
        <p:spPr bwMode="auto">
          <a:xfrm flipH="1">
            <a:off x="2233613" y="2041525"/>
            <a:ext cx="19367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4" name="Line 18"/>
          <p:cNvSpPr>
            <a:spLocks noChangeShapeType="1"/>
          </p:cNvSpPr>
          <p:nvPr/>
        </p:nvSpPr>
        <p:spPr bwMode="auto">
          <a:xfrm flipH="1">
            <a:off x="2233613" y="1631950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5" name="Line 19"/>
          <p:cNvSpPr>
            <a:spLocks noChangeShapeType="1"/>
          </p:cNvSpPr>
          <p:nvPr/>
        </p:nvSpPr>
        <p:spPr bwMode="auto">
          <a:xfrm flipH="1">
            <a:off x="2233613" y="4094163"/>
            <a:ext cx="8096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6" name="Line 20"/>
          <p:cNvSpPr>
            <a:spLocks noChangeShapeType="1"/>
          </p:cNvSpPr>
          <p:nvPr/>
        </p:nvSpPr>
        <p:spPr bwMode="auto">
          <a:xfrm>
            <a:off x="7432675" y="4503738"/>
            <a:ext cx="19367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7" name="Line 21"/>
          <p:cNvSpPr>
            <a:spLocks noChangeShapeType="1"/>
          </p:cNvSpPr>
          <p:nvPr/>
        </p:nvSpPr>
        <p:spPr bwMode="auto">
          <a:xfrm>
            <a:off x="7545388" y="4914900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7432675" y="3683000"/>
            <a:ext cx="19367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9" name="Line 23"/>
          <p:cNvSpPr>
            <a:spLocks noChangeShapeType="1"/>
          </p:cNvSpPr>
          <p:nvPr/>
        </p:nvSpPr>
        <p:spPr bwMode="auto">
          <a:xfrm>
            <a:off x="7545388" y="3273425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0" name="Line 24"/>
          <p:cNvSpPr>
            <a:spLocks noChangeShapeType="1"/>
          </p:cNvSpPr>
          <p:nvPr/>
        </p:nvSpPr>
        <p:spPr bwMode="auto">
          <a:xfrm>
            <a:off x="7432675" y="2862263"/>
            <a:ext cx="19367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1" name="Line 25"/>
          <p:cNvSpPr>
            <a:spLocks noChangeShapeType="1"/>
          </p:cNvSpPr>
          <p:nvPr/>
        </p:nvSpPr>
        <p:spPr bwMode="auto">
          <a:xfrm>
            <a:off x="7545388" y="2452688"/>
            <a:ext cx="8096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2" name="Line 26"/>
          <p:cNvSpPr>
            <a:spLocks noChangeShapeType="1"/>
          </p:cNvSpPr>
          <p:nvPr/>
        </p:nvSpPr>
        <p:spPr bwMode="auto">
          <a:xfrm>
            <a:off x="7432675" y="2041525"/>
            <a:ext cx="19367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3" name="Line 27"/>
          <p:cNvSpPr>
            <a:spLocks noChangeShapeType="1"/>
          </p:cNvSpPr>
          <p:nvPr/>
        </p:nvSpPr>
        <p:spPr bwMode="auto">
          <a:xfrm>
            <a:off x="7545388" y="1631950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4" name="Line 28"/>
          <p:cNvSpPr>
            <a:spLocks noChangeShapeType="1"/>
          </p:cNvSpPr>
          <p:nvPr/>
        </p:nvSpPr>
        <p:spPr bwMode="auto">
          <a:xfrm>
            <a:off x="7545388" y="4094163"/>
            <a:ext cx="8096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5" name="Line 29"/>
          <p:cNvSpPr>
            <a:spLocks noChangeShapeType="1"/>
          </p:cNvSpPr>
          <p:nvPr/>
        </p:nvSpPr>
        <p:spPr bwMode="auto">
          <a:xfrm flipV="1">
            <a:off x="4391025" y="5132388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6" name="Line 30"/>
          <p:cNvSpPr>
            <a:spLocks noChangeShapeType="1"/>
          </p:cNvSpPr>
          <p:nvPr/>
        </p:nvSpPr>
        <p:spPr bwMode="auto">
          <a:xfrm flipV="1">
            <a:off x="4930775" y="5245100"/>
            <a:ext cx="1588" cy="79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7" name="Line 31"/>
          <p:cNvSpPr>
            <a:spLocks noChangeShapeType="1"/>
          </p:cNvSpPr>
          <p:nvPr/>
        </p:nvSpPr>
        <p:spPr bwMode="auto">
          <a:xfrm flipV="1">
            <a:off x="5468938" y="5132388"/>
            <a:ext cx="1587" cy="1920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8" name="Line 32"/>
          <p:cNvSpPr>
            <a:spLocks noChangeShapeType="1"/>
          </p:cNvSpPr>
          <p:nvPr/>
        </p:nvSpPr>
        <p:spPr bwMode="auto">
          <a:xfrm flipV="1">
            <a:off x="6008688" y="5245100"/>
            <a:ext cx="1587" cy="79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9" name="Line 33"/>
          <p:cNvSpPr>
            <a:spLocks noChangeShapeType="1"/>
          </p:cNvSpPr>
          <p:nvPr/>
        </p:nvSpPr>
        <p:spPr bwMode="auto">
          <a:xfrm flipV="1">
            <a:off x="6546850" y="5132388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0" name="Line 34"/>
          <p:cNvSpPr>
            <a:spLocks noChangeShapeType="1"/>
          </p:cNvSpPr>
          <p:nvPr/>
        </p:nvSpPr>
        <p:spPr bwMode="auto">
          <a:xfrm flipV="1">
            <a:off x="7086600" y="5245100"/>
            <a:ext cx="1588" cy="79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1" name="Line 35"/>
          <p:cNvSpPr>
            <a:spLocks noChangeShapeType="1"/>
          </p:cNvSpPr>
          <p:nvPr/>
        </p:nvSpPr>
        <p:spPr bwMode="auto">
          <a:xfrm>
            <a:off x="3313113" y="1220788"/>
            <a:ext cx="1587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2" name="Line 36"/>
          <p:cNvSpPr>
            <a:spLocks noChangeShapeType="1"/>
          </p:cNvSpPr>
          <p:nvPr/>
        </p:nvSpPr>
        <p:spPr bwMode="auto">
          <a:xfrm>
            <a:off x="3851275" y="1220788"/>
            <a:ext cx="1588" cy="80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3" name="Line 37"/>
          <p:cNvSpPr>
            <a:spLocks noChangeShapeType="1"/>
          </p:cNvSpPr>
          <p:nvPr/>
        </p:nvSpPr>
        <p:spPr bwMode="auto">
          <a:xfrm>
            <a:off x="2773363" y="1220788"/>
            <a:ext cx="1587" cy="80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4" name="Line 38"/>
          <p:cNvSpPr>
            <a:spLocks noChangeShapeType="1"/>
          </p:cNvSpPr>
          <p:nvPr/>
        </p:nvSpPr>
        <p:spPr bwMode="auto">
          <a:xfrm>
            <a:off x="4391025" y="1220788"/>
            <a:ext cx="1588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5" name="Line 39"/>
          <p:cNvSpPr>
            <a:spLocks noChangeShapeType="1"/>
          </p:cNvSpPr>
          <p:nvPr/>
        </p:nvSpPr>
        <p:spPr bwMode="auto">
          <a:xfrm>
            <a:off x="4930775" y="1220788"/>
            <a:ext cx="1588" cy="80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6" name="Line 40"/>
          <p:cNvSpPr>
            <a:spLocks noChangeShapeType="1"/>
          </p:cNvSpPr>
          <p:nvPr/>
        </p:nvSpPr>
        <p:spPr bwMode="auto">
          <a:xfrm>
            <a:off x="5468938" y="1220788"/>
            <a:ext cx="1587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7" name="Line 41"/>
          <p:cNvSpPr>
            <a:spLocks noChangeShapeType="1"/>
          </p:cNvSpPr>
          <p:nvPr/>
        </p:nvSpPr>
        <p:spPr bwMode="auto">
          <a:xfrm>
            <a:off x="6008688" y="1220788"/>
            <a:ext cx="1587" cy="80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8" name="Line 42"/>
          <p:cNvSpPr>
            <a:spLocks noChangeShapeType="1"/>
          </p:cNvSpPr>
          <p:nvPr/>
        </p:nvSpPr>
        <p:spPr bwMode="auto">
          <a:xfrm>
            <a:off x="6546850" y="1220788"/>
            <a:ext cx="1588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9" name="Line 43"/>
          <p:cNvSpPr>
            <a:spLocks noChangeShapeType="1"/>
          </p:cNvSpPr>
          <p:nvPr/>
        </p:nvSpPr>
        <p:spPr bwMode="auto">
          <a:xfrm>
            <a:off x="7086600" y="1220788"/>
            <a:ext cx="1588" cy="80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0" name="Freeform 44"/>
          <p:cNvSpPr>
            <a:spLocks/>
          </p:cNvSpPr>
          <p:nvPr/>
        </p:nvSpPr>
        <p:spPr bwMode="auto">
          <a:xfrm>
            <a:off x="2233613" y="2452688"/>
            <a:ext cx="492125" cy="2871787"/>
          </a:xfrm>
          <a:custGeom>
            <a:avLst/>
            <a:gdLst/>
            <a:ahLst/>
            <a:cxnLst>
              <a:cxn ang="0">
                <a:pos x="310" y="1809"/>
              </a:cxn>
              <a:cxn ang="0">
                <a:pos x="310" y="0"/>
              </a:cxn>
              <a:cxn ang="0">
                <a:pos x="0" y="0"/>
              </a:cxn>
            </a:cxnLst>
            <a:rect l="0" t="0" r="r" b="b"/>
            <a:pathLst>
              <a:path w="310" h="1809">
                <a:moveTo>
                  <a:pt x="310" y="1809"/>
                </a:moveTo>
                <a:lnTo>
                  <a:pt x="310" y="0"/>
                </a:lnTo>
                <a:lnTo>
                  <a:pt x="0" y="0"/>
                </a:lnTo>
              </a:path>
            </a:pathLst>
          </a:custGeom>
          <a:noFill/>
          <a:ln w="15875" cap="flat">
            <a:solidFill>
              <a:srgbClr val="9999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1" name="Line 45"/>
          <p:cNvSpPr>
            <a:spLocks noChangeShapeType="1"/>
          </p:cNvSpPr>
          <p:nvPr/>
        </p:nvSpPr>
        <p:spPr bwMode="auto">
          <a:xfrm flipV="1">
            <a:off x="2933700" y="2662238"/>
            <a:ext cx="1588" cy="2662237"/>
          </a:xfrm>
          <a:prstGeom prst="line">
            <a:avLst/>
          </a:prstGeom>
          <a:noFill/>
          <a:ln w="15875">
            <a:solidFill>
              <a:srgbClr val="999999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2" name="Line 46"/>
          <p:cNvSpPr>
            <a:spLocks noChangeShapeType="1"/>
          </p:cNvSpPr>
          <p:nvPr/>
        </p:nvSpPr>
        <p:spPr bwMode="auto">
          <a:xfrm flipV="1">
            <a:off x="4005263" y="3981450"/>
            <a:ext cx="1587" cy="1343025"/>
          </a:xfrm>
          <a:prstGeom prst="line">
            <a:avLst/>
          </a:prstGeom>
          <a:noFill/>
          <a:ln w="15875">
            <a:solidFill>
              <a:srgbClr val="999999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3" name="Line 47"/>
          <p:cNvSpPr>
            <a:spLocks noChangeShapeType="1"/>
          </p:cNvSpPr>
          <p:nvPr/>
        </p:nvSpPr>
        <p:spPr bwMode="auto">
          <a:xfrm flipH="1">
            <a:off x="2233613" y="4954588"/>
            <a:ext cx="3775075" cy="1587"/>
          </a:xfrm>
          <a:prstGeom prst="line">
            <a:avLst/>
          </a:prstGeom>
          <a:noFill/>
          <a:ln w="15875">
            <a:solidFill>
              <a:srgbClr val="999999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4" name="Line 48"/>
          <p:cNvSpPr>
            <a:spLocks noChangeShapeType="1"/>
          </p:cNvSpPr>
          <p:nvPr/>
        </p:nvSpPr>
        <p:spPr bwMode="auto">
          <a:xfrm flipV="1">
            <a:off x="4800600" y="4729163"/>
            <a:ext cx="1588" cy="595312"/>
          </a:xfrm>
          <a:prstGeom prst="line">
            <a:avLst/>
          </a:prstGeom>
          <a:noFill/>
          <a:ln w="15875">
            <a:solidFill>
              <a:srgbClr val="999999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5" name="Line 49"/>
          <p:cNvSpPr>
            <a:spLocks noChangeShapeType="1"/>
          </p:cNvSpPr>
          <p:nvPr/>
        </p:nvSpPr>
        <p:spPr bwMode="auto">
          <a:xfrm flipV="1">
            <a:off x="6008688" y="4954588"/>
            <a:ext cx="1587" cy="369887"/>
          </a:xfrm>
          <a:prstGeom prst="line">
            <a:avLst/>
          </a:prstGeom>
          <a:noFill/>
          <a:ln w="15875">
            <a:solidFill>
              <a:srgbClr val="999999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6" name="Line 50"/>
          <p:cNvSpPr>
            <a:spLocks noChangeShapeType="1"/>
          </p:cNvSpPr>
          <p:nvPr/>
        </p:nvSpPr>
        <p:spPr bwMode="auto">
          <a:xfrm flipV="1">
            <a:off x="2233613" y="1220788"/>
            <a:ext cx="5392737" cy="4103687"/>
          </a:xfrm>
          <a:prstGeom prst="line">
            <a:avLst/>
          </a:prstGeom>
          <a:noFill/>
          <a:ln w="15875">
            <a:solidFill>
              <a:srgbClr val="C66B5A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7" name="Oval 51"/>
          <p:cNvSpPr>
            <a:spLocks noChangeArrowheads="1"/>
          </p:cNvSpPr>
          <p:nvPr/>
        </p:nvSpPr>
        <p:spPr bwMode="auto">
          <a:xfrm>
            <a:off x="2676525" y="2403475"/>
            <a:ext cx="96838" cy="96838"/>
          </a:xfrm>
          <a:prstGeom prst="ellipse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8" name="Oval 52"/>
          <p:cNvSpPr>
            <a:spLocks noChangeArrowheads="1"/>
          </p:cNvSpPr>
          <p:nvPr/>
        </p:nvSpPr>
        <p:spPr bwMode="auto">
          <a:xfrm>
            <a:off x="3956050" y="3924300"/>
            <a:ext cx="96838" cy="96838"/>
          </a:xfrm>
          <a:prstGeom prst="ellipse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9" name="Freeform 53"/>
          <p:cNvSpPr>
            <a:spLocks/>
          </p:cNvSpPr>
          <p:nvPr/>
        </p:nvSpPr>
        <p:spPr bwMode="auto">
          <a:xfrm>
            <a:off x="2233613" y="1220788"/>
            <a:ext cx="5392737" cy="4103687"/>
          </a:xfrm>
          <a:custGeom>
            <a:avLst/>
            <a:gdLst/>
            <a:ahLst/>
            <a:cxnLst>
              <a:cxn ang="0">
                <a:pos x="3397" y="0"/>
              </a:cxn>
              <a:cxn ang="0">
                <a:pos x="0" y="0"/>
              </a:cxn>
              <a:cxn ang="0">
                <a:pos x="0" y="2585"/>
              </a:cxn>
              <a:cxn ang="0">
                <a:pos x="3397" y="2585"/>
              </a:cxn>
              <a:cxn ang="0">
                <a:pos x="3397" y="0"/>
              </a:cxn>
              <a:cxn ang="0">
                <a:pos x="3397" y="0"/>
              </a:cxn>
            </a:cxnLst>
            <a:rect l="0" t="0" r="r" b="b"/>
            <a:pathLst>
              <a:path w="3397" h="2585">
                <a:moveTo>
                  <a:pt x="3397" y="0"/>
                </a:moveTo>
                <a:lnTo>
                  <a:pt x="0" y="0"/>
                </a:lnTo>
                <a:lnTo>
                  <a:pt x="0" y="2585"/>
                </a:lnTo>
                <a:lnTo>
                  <a:pt x="3397" y="2585"/>
                </a:lnTo>
                <a:lnTo>
                  <a:pt x="3397" y="0"/>
                </a:lnTo>
                <a:lnTo>
                  <a:pt x="3397" y="0"/>
                </a:lnTo>
                <a:close/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50" name="Freeform 54"/>
          <p:cNvSpPr>
            <a:spLocks/>
          </p:cNvSpPr>
          <p:nvPr/>
        </p:nvSpPr>
        <p:spPr bwMode="auto">
          <a:xfrm>
            <a:off x="4922838" y="4560888"/>
            <a:ext cx="97313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3" y="0"/>
              </a:cxn>
              <a:cxn ang="0">
                <a:pos x="0" y="0"/>
              </a:cxn>
            </a:cxnLst>
            <a:rect l="0" t="0" r="r" b="b"/>
            <a:pathLst>
              <a:path w="613">
                <a:moveTo>
                  <a:pt x="0" y="0"/>
                </a:moveTo>
                <a:lnTo>
                  <a:pt x="6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51" name="Line 55"/>
          <p:cNvSpPr>
            <a:spLocks noChangeShapeType="1"/>
          </p:cNvSpPr>
          <p:nvPr/>
        </p:nvSpPr>
        <p:spPr bwMode="auto">
          <a:xfrm>
            <a:off x="4922838" y="4560888"/>
            <a:ext cx="973137" cy="1587"/>
          </a:xfrm>
          <a:prstGeom prst="line">
            <a:avLst/>
          </a:prstGeom>
          <a:noFill/>
          <a:ln w="15875">
            <a:solidFill>
              <a:srgbClr val="315263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52" name="Freeform 56"/>
          <p:cNvSpPr>
            <a:spLocks/>
          </p:cNvSpPr>
          <p:nvPr/>
        </p:nvSpPr>
        <p:spPr bwMode="auto">
          <a:xfrm>
            <a:off x="5856288" y="4511675"/>
            <a:ext cx="152400" cy="96838"/>
          </a:xfrm>
          <a:custGeom>
            <a:avLst/>
            <a:gdLst/>
            <a:ahLst/>
            <a:cxnLst>
              <a:cxn ang="0">
                <a:pos x="3" y="6"/>
              </a:cxn>
              <a:cxn ang="0">
                <a:pos x="0" y="0"/>
              </a:cxn>
              <a:cxn ang="0">
                <a:pos x="0" y="0"/>
              </a:cxn>
              <a:cxn ang="0">
                <a:pos x="9" y="4"/>
              </a:cxn>
              <a:cxn ang="0">
                <a:pos x="19" y="6"/>
              </a:cxn>
              <a:cxn ang="0">
                <a:pos x="9" y="8"/>
              </a:cxn>
              <a:cxn ang="0">
                <a:pos x="0" y="12"/>
              </a:cxn>
              <a:cxn ang="0">
                <a:pos x="0" y="12"/>
              </a:cxn>
              <a:cxn ang="0">
                <a:pos x="3" y="6"/>
              </a:cxn>
            </a:cxnLst>
            <a:rect l="0" t="0" r="r" b="b"/>
            <a:pathLst>
              <a:path w="19" h="12">
                <a:moveTo>
                  <a:pt x="3" y="6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4"/>
                  <a:pt x="9" y="4"/>
                  <a:pt x="9" y="4"/>
                </a:cubicBezTo>
                <a:cubicBezTo>
                  <a:pt x="13" y="4"/>
                  <a:pt x="16" y="5"/>
                  <a:pt x="19" y="6"/>
                </a:cubicBezTo>
                <a:cubicBezTo>
                  <a:pt x="16" y="7"/>
                  <a:pt x="13" y="7"/>
                  <a:pt x="9" y="8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3" y="6"/>
                  <a:pt x="3" y="6"/>
                  <a:pt x="3" y="6"/>
                </a:cubicBezTo>
                <a:close/>
              </a:path>
            </a:pathLst>
          </a:custGeom>
          <a:solidFill>
            <a:srgbClr val="315263"/>
          </a:solidFill>
          <a:ln w="9525">
            <a:solidFill>
              <a:srgbClr val="315263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53" name="Freeform 57"/>
          <p:cNvSpPr>
            <a:spLocks/>
          </p:cNvSpPr>
          <p:nvPr/>
        </p:nvSpPr>
        <p:spPr bwMode="auto">
          <a:xfrm>
            <a:off x="4800600" y="4511675"/>
            <a:ext cx="161925" cy="96838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20" y="12"/>
              </a:cxn>
              <a:cxn ang="0">
                <a:pos x="20" y="12"/>
              </a:cxn>
              <a:cxn ang="0">
                <a:pos x="10" y="8"/>
              </a:cxn>
              <a:cxn ang="0">
                <a:pos x="0" y="6"/>
              </a:cxn>
              <a:cxn ang="0">
                <a:pos x="10" y="4"/>
              </a:cxn>
              <a:cxn ang="0">
                <a:pos x="20" y="0"/>
              </a:cxn>
              <a:cxn ang="0">
                <a:pos x="20" y="0"/>
              </a:cxn>
              <a:cxn ang="0">
                <a:pos x="16" y="6"/>
              </a:cxn>
            </a:cxnLst>
            <a:rect l="0" t="0" r="r" b="b"/>
            <a:pathLst>
              <a:path w="20" h="12">
                <a:moveTo>
                  <a:pt x="16" y="6"/>
                </a:move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7"/>
                  <a:pt x="4" y="7"/>
                  <a:pt x="0" y="6"/>
                </a:cubicBezTo>
                <a:cubicBezTo>
                  <a:pt x="4" y="5"/>
                  <a:pt x="7" y="4"/>
                  <a:pt x="10" y="4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6" y="6"/>
                  <a:pt x="16" y="6"/>
                  <a:pt x="16" y="6"/>
                </a:cubicBezTo>
                <a:close/>
              </a:path>
            </a:pathLst>
          </a:custGeom>
          <a:solidFill>
            <a:srgbClr val="315263"/>
          </a:solidFill>
          <a:ln w="9525">
            <a:solidFill>
              <a:srgbClr val="315263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54" name="Rectangle 58"/>
          <p:cNvSpPr>
            <a:spLocks noChangeArrowheads="1"/>
          </p:cNvSpPr>
          <p:nvPr/>
        </p:nvSpPr>
        <p:spPr bwMode="auto">
          <a:xfrm>
            <a:off x="5105400" y="4152900"/>
            <a:ext cx="436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15263"/>
                </a:solidFill>
                <a:latin typeface="Times Ten Roman" pitchFamily="18" charset="0"/>
              </a:rPr>
              <a:t>NM</a:t>
            </a:r>
            <a:endParaRPr lang="en-US">
              <a:solidFill>
                <a:srgbClr val="315263"/>
              </a:solidFill>
            </a:endParaRPr>
          </a:p>
        </p:txBody>
      </p:sp>
      <p:sp>
        <p:nvSpPr>
          <p:cNvPr id="260155" name="Rectangle 59"/>
          <p:cNvSpPr>
            <a:spLocks noChangeArrowheads="1"/>
          </p:cNvSpPr>
          <p:nvPr/>
        </p:nvSpPr>
        <p:spPr bwMode="auto">
          <a:xfrm>
            <a:off x="5548313" y="4283075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315263"/>
                </a:solidFill>
                <a:latin typeface="Times Ten Roman" pitchFamily="18" charset="0"/>
              </a:rPr>
              <a:t>H</a:t>
            </a:r>
            <a:endParaRPr lang="en-US">
              <a:solidFill>
                <a:srgbClr val="315263"/>
              </a:solidFill>
            </a:endParaRPr>
          </a:p>
        </p:txBody>
      </p:sp>
      <p:sp>
        <p:nvSpPr>
          <p:cNvPr id="260156" name="Rectangle 60"/>
          <p:cNvSpPr>
            <a:spLocks noChangeArrowheads="1"/>
          </p:cNvSpPr>
          <p:nvPr/>
        </p:nvSpPr>
        <p:spPr bwMode="auto">
          <a:xfrm>
            <a:off x="4557713" y="57102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Ten Roman" pitchFamily="18" charset="0"/>
              </a:rPr>
              <a:t>V</a:t>
            </a:r>
            <a:endParaRPr lang="en-US"/>
          </a:p>
        </p:txBody>
      </p:sp>
      <p:sp>
        <p:nvSpPr>
          <p:cNvPr id="260157" name="Rectangle 61"/>
          <p:cNvSpPr>
            <a:spLocks noChangeArrowheads="1"/>
          </p:cNvSpPr>
          <p:nvPr/>
        </p:nvSpPr>
        <p:spPr bwMode="auto">
          <a:xfrm>
            <a:off x="4743450" y="5840413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Ten Roman" pitchFamily="18" charset="0"/>
              </a:rPr>
              <a:t>in</a:t>
            </a:r>
            <a:endParaRPr lang="en-US"/>
          </a:p>
        </p:txBody>
      </p:sp>
      <p:sp>
        <p:nvSpPr>
          <p:cNvPr id="260158" name="Rectangle 62"/>
          <p:cNvSpPr>
            <a:spLocks noChangeArrowheads="1"/>
          </p:cNvSpPr>
          <p:nvPr/>
        </p:nvSpPr>
        <p:spPr bwMode="auto">
          <a:xfrm>
            <a:off x="4903788" y="571023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 (V)</a:t>
            </a:r>
            <a:endParaRPr lang="en-US"/>
          </a:p>
        </p:txBody>
      </p:sp>
      <p:sp>
        <p:nvSpPr>
          <p:cNvPr id="260159" name="Rectangle 63"/>
          <p:cNvSpPr>
            <a:spLocks noChangeArrowheads="1"/>
          </p:cNvSpPr>
          <p:nvPr/>
        </p:nvSpPr>
        <p:spPr bwMode="auto">
          <a:xfrm>
            <a:off x="1597025" y="3868738"/>
            <a:ext cx="1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Ten Roman" pitchFamily="18" charset="0"/>
              </a:rPr>
              <a:t>V</a:t>
            </a:r>
            <a:endParaRPr lang="en-US"/>
          </a:p>
        </p:txBody>
      </p:sp>
      <p:sp>
        <p:nvSpPr>
          <p:cNvPr id="260160" name="Rectangle 64"/>
          <p:cNvSpPr>
            <a:spLocks noChangeArrowheads="1"/>
          </p:cNvSpPr>
          <p:nvPr/>
        </p:nvSpPr>
        <p:spPr bwMode="auto">
          <a:xfrm>
            <a:off x="1660525" y="3683000"/>
            <a:ext cx="3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Ten Roman" pitchFamily="18" charset="0"/>
              </a:rPr>
              <a:t>out</a:t>
            </a:r>
            <a:endParaRPr lang="en-US"/>
          </a:p>
        </p:txBody>
      </p:sp>
      <p:sp>
        <p:nvSpPr>
          <p:cNvPr id="260161" name="Rectangle 65"/>
          <p:cNvSpPr>
            <a:spLocks noChangeArrowheads="1"/>
          </p:cNvSpPr>
          <p:nvPr/>
        </p:nvSpPr>
        <p:spPr bwMode="auto">
          <a:xfrm>
            <a:off x="1597025" y="3413125"/>
            <a:ext cx="1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Times Ten Roman" pitchFamily="18" charset="0"/>
              </a:rPr>
              <a:t>(V)</a:t>
            </a:r>
            <a:endParaRPr lang="en-US"/>
          </a:p>
        </p:txBody>
      </p:sp>
      <p:sp>
        <p:nvSpPr>
          <p:cNvPr id="260162" name="Freeform 66"/>
          <p:cNvSpPr>
            <a:spLocks/>
          </p:cNvSpPr>
          <p:nvPr/>
        </p:nvSpPr>
        <p:spPr bwMode="auto">
          <a:xfrm>
            <a:off x="2532063" y="2211388"/>
            <a:ext cx="595312" cy="1587"/>
          </a:xfrm>
          <a:custGeom>
            <a:avLst/>
            <a:gdLst/>
            <a:ahLst/>
            <a:cxnLst>
              <a:cxn ang="0">
                <a:pos x="375" y="0"/>
              </a:cxn>
              <a:cxn ang="0">
                <a:pos x="0" y="0"/>
              </a:cxn>
              <a:cxn ang="0">
                <a:pos x="375" y="0"/>
              </a:cxn>
            </a:cxnLst>
            <a:rect l="0" t="0" r="r" b="b"/>
            <a:pathLst>
              <a:path w="375">
                <a:moveTo>
                  <a:pt x="375" y="0"/>
                </a:moveTo>
                <a:lnTo>
                  <a:pt x="0" y="0"/>
                </a:lnTo>
                <a:lnTo>
                  <a:pt x="37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63" name="Line 67"/>
          <p:cNvSpPr>
            <a:spLocks noChangeShapeType="1"/>
          </p:cNvSpPr>
          <p:nvPr/>
        </p:nvSpPr>
        <p:spPr bwMode="auto">
          <a:xfrm flipH="1">
            <a:off x="2532063" y="2211388"/>
            <a:ext cx="595312" cy="1587"/>
          </a:xfrm>
          <a:prstGeom prst="line">
            <a:avLst/>
          </a:prstGeom>
          <a:noFill/>
          <a:ln w="15875">
            <a:solidFill>
              <a:srgbClr val="315263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64" name="Freeform 68"/>
          <p:cNvSpPr>
            <a:spLocks/>
          </p:cNvSpPr>
          <p:nvPr/>
        </p:nvSpPr>
        <p:spPr bwMode="auto">
          <a:xfrm>
            <a:off x="2563813" y="2162175"/>
            <a:ext cx="161925" cy="9683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0"/>
              </a:cxn>
              <a:cxn ang="0">
                <a:pos x="1" y="0"/>
              </a:cxn>
              <a:cxn ang="0">
                <a:pos x="10" y="4"/>
              </a:cxn>
              <a:cxn ang="0">
                <a:pos x="20" y="6"/>
              </a:cxn>
              <a:cxn ang="0">
                <a:pos x="10" y="8"/>
              </a:cxn>
              <a:cxn ang="0">
                <a:pos x="1" y="12"/>
              </a:cxn>
              <a:cxn ang="0">
                <a:pos x="0" y="12"/>
              </a:cxn>
              <a:cxn ang="0">
                <a:pos x="4" y="6"/>
              </a:cxn>
            </a:cxnLst>
            <a:rect l="0" t="0" r="r" b="b"/>
            <a:pathLst>
              <a:path w="20" h="12">
                <a:moveTo>
                  <a:pt x="4" y="6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5"/>
                  <a:pt x="17" y="6"/>
                  <a:pt x="20" y="6"/>
                </a:cubicBezTo>
                <a:cubicBezTo>
                  <a:pt x="17" y="7"/>
                  <a:pt x="13" y="8"/>
                  <a:pt x="1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6"/>
                  <a:pt x="4" y="6"/>
                  <a:pt x="4" y="6"/>
                </a:cubicBezTo>
                <a:close/>
              </a:path>
            </a:pathLst>
          </a:custGeom>
          <a:solidFill>
            <a:srgbClr val="315263"/>
          </a:solidFill>
          <a:ln w="9525">
            <a:solidFill>
              <a:srgbClr val="315263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65" name="Freeform 69"/>
          <p:cNvSpPr>
            <a:spLocks/>
          </p:cNvSpPr>
          <p:nvPr/>
        </p:nvSpPr>
        <p:spPr bwMode="auto">
          <a:xfrm>
            <a:off x="2933700" y="2162175"/>
            <a:ext cx="161925" cy="96838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20" y="12"/>
              </a:cxn>
              <a:cxn ang="0">
                <a:pos x="19" y="12"/>
              </a:cxn>
              <a:cxn ang="0">
                <a:pos x="10" y="8"/>
              </a:cxn>
              <a:cxn ang="0">
                <a:pos x="0" y="6"/>
              </a:cxn>
              <a:cxn ang="0">
                <a:pos x="10" y="4"/>
              </a:cxn>
              <a:cxn ang="0">
                <a:pos x="19" y="0"/>
              </a:cxn>
              <a:cxn ang="0">
                <a:pos x="20" y="0"/>
              </a:cxn>
              <a:cxn ang="0">
                <a:pos x="16" y="6"/>
              </a:cxn>
            </a:cxnLst>
            <a:rect l="0" t="0" r="r" b="b"/>
            <a:pathLst>
              <a:path w="20" h="12">
                <a:moveTo>
                  <a:pt x="16" y="6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3" y="7"/>
                  <a:pt x="0" y="6"/>
                </a:cubicBezTo>
                <a:cubicBezTo>
                  <a:pt x="3" y="6"/>
                  <a:pt x="7" y="5"/>
                  <a:pt x="10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6" y="6"/>
                  <a:pt x="16" y="6"/>
                  <a:pt x="16" y="6"/>
                </a:cubicBezTo>
                <a:close/>
              </a:path>
            </a:pathLst>
          </a:custGeom>
          <a:solidFill>
            <a:srgbClr val="315263"/>
          </a:solidFill>
          <a:ln w="9525">
            <a:solidFill>
              <a:srgbClr val="315263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66" name="Rectangle 70"/>
          <p:cNvSpPr>
            <a:spLocks noChangeArrowheads="1"/>
          </p:cNvSpPr>
          <p:nvPr/>
        </p:nvSpPr>
        <p:spPr bwMode="auto">
          <a:xfrm>
            <a:off x="2538413" y="1806575"/>
            <a:ext cx="436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15263"/>
                </a:solidFill>
                <a:latin typeface="Times Ten Roman" pitchFamily="18" charset="0"/>
              </a:rPr>
              <a:t>NM</a:t>
            </a:r>
            <a:endParaRPr lang="en-US">
              <a:solidFill>
                <a:srgbClr val="315263"/>
              </a:solidFill>
            </a:endParaRPr>
          </a:p>
        </p:txBody>
      </p:sp>
      <p:sp>
        <p:nvSpPr>
          <p:cNvPr id="260167" name="Rectangle 71"/>
          <p:cNvSpPr>
            <a:spLocks noChangeArrowheads="1"/>
          </p:cNvSpPr>
          <p:nvPr/>
        </p:nvSpPr>
        <p:spPr bwMode="auto">
          <a:xfrm>
            <a:off x="2981325" y="193357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315263"/>
                </a:solidFill>
                <a:latin typeface="Times Ten Roman" pitchFamily="18" charset="0"/>
              </a:rPr>
              <a:t>L</a:t>
            </a:r>
            <a:endParaRPr lang="en-US">
              <a:solidFill>
                <a:srgbClr val="315263"/>
              </a:solidFill>
            </a:endParaRPr>
          </a:p>
        </p:txBody>
      </p:sp>
      <p:sp>
        <p:nvSpPr>
          <p:cNvPr id="260168" name="Rectangle 72"/>
          <p:cNvSpPr>
            <a:spLocks noChangeArrowheads="1"/>
          </p:cNvSpPr>
          <p:nvPr/>
        </p:nvSpPr>
        <p:spPr bwMode="auto">
          <a:xfrm>
            <a:off x="4200525" y="38115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Ten Roman" pitchFamily="18" charset="0"/>
              </a:rPr>
              <a:t>V</a:t>
            </a:r>
            <a:endParaRPr lang="en-US"/>
          </a:p>
        </p:txBody>
      </p:sp>
      <p:sp>
        <p:nvSpPr>
          <p:cNvPr id="260169" name="Rectangle 73"/>
          <p:cNvSpPr>
            <a:spLocks noChangeArrowheads="1"/>
          </p:cNvSpPr>
          <p:nvPr/>
        </p:nvSpPr>
        <p:spPr bwMode="auto">
          <a:xfrm>
            <a:off x="4386263" y="3941763"/>
            <a:ext cx="179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Ten Roman" pitchFamily="18" charset="0"/>
              </a:rPr>
              <a:t>M</a:t>
            </a:r>
            <a:endParaRPr lang="en-US"/>
          </a:p>
        </p:txBody>
      </p:sp>
      <p:sp>
        <p:nvSpPr>
          <p:cNvPr id="260170" name="Rectangle 74"/>
          <p:cNvSpPr>
            <a:spLocks noChangeArrowheads="1"/>
          </p:cNvSpPr>
          <p:nvPr/>
        </p:nvSpPr>
        <p:spPr bwMode="auto">
          <a:xfrm>
            <a:off x="1914525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0.0</a:t>
            </a:r>
            <a:endParaRPr lang="en-US"/>
          </a:p>
        </p:txBody>
      </p:sp>
      <p:sp>
        <p:nvSpPr>
          <p:cNvPr id="260171" name="Rectangle 75"/>
          <p:cNvSpPr>
            <a:spLocks noChangeArrowheads="1"/>
          </p:cNvSpPr>
          <p:nvPr/>
        </p:nvSpPr>
        <p:spPr bwMode="auto">
          <a:xfrm>
            <a:off x="1817688" y="4351338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1.0</a:t>
            </a:r>
            <a:endParaRPr lang="en-US"/>
          </a:p>
        </p:txBody>
      </p:sp>
      <p:sp>
        <p:nvSpPr>
          <p:cNvPr id="260172" name="Rectangle 76"/>
          <p:cNvSpPr>
            <a:spLocks noChangeArrowheads="1"/>
          </p:cNvSpPr>
          <p:nvPr/>
        </p:nvSpPr>
        <p:spPr bwMode="auto">
          <a:xfrm>
            <a:off x="1817688" y="35290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2.0</a:t>
            </a:r>
            <a:endParaRPr lang="en-US"/>
          </a:p>
        </p:txBody>
      </p:sp>
      <p:sp>
        <p:nvSpPr>
          <p:cNvPr id="260173" name="Rectangle 77"/>
          <p:cNvSpPr>
            <a:spLocks noChangeArrowheads="1"/>
          </p:cNvSpPr>
          <p:nvPr/>
        </p:nvSpPr>
        <p:spPr bwMode="auto">
          <a:xfrm>
            <a:off x="1817688" y="2711450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3.0</a:t>
            </a:r>
            <a:endParaRPr lang="en-US"/>
          </a:p>
        </p:txBody>
      </p:sp>
      <p:sp>
        <p:nvSpPr>
          <p:cNvPr id="260174" name="Rectangle 78"/>
          <p:cNvSpPr>
            <a:spLocks noChangeArrowheads="1"/>
          </p:cNvSpPr>
          <p:nvPr/>
        </p:nvSpPr>
        <p:spPr bwMode="auto">
          <a:xfrm>
            <a:off x="1817688" y="1892300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4.0</a:t>
            </a:r>
            <a:endParaRPr lang="en-US"/>
          </a:p>
        </p:txBody>
      </p:sp>
      <p:sp>
        <p:nvSpPr>
          <p:cNvPr id="260175" name="Rectangle 79"/>
          <p:cNvSpPr>
            <a:spLocks noChangeArrowheads="1"/>
          </p:cNvSpPr>
          <p:nvPr/>
        </p:nvSpPr>
        <p:spPr bwMode="auto">
          <a:xfrm>
            <a:off x="1817688" y="1073150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5.0</a:t>
            </a:r>
            <a:endParaRPr lang="en-US"/>
          </a:p>
        </p:txBody>
      </p:sp>
      <p:sp>
        <p:nvSpPr>
          <p:cNvPr id="260176" name="Rectangle 80"/>
          <p:cNvSpPr>
            <a:spLocks noChangeArrowheads="1"/>
          </p:cNvSpPr>
          <p:nvPr/>
        </p:nvSpPr>
        <p:spPr bwMode="auto">
          <a:xfrm>
            <a:off x="3152775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1.0</a:t>
            </a:r>
            <a:endParaRPr lang="en-US"/>
          </a:p>
        </p:txBody>
      </p:sp>
      <p:sp>
        <p:nvSpPr>
          <p:cNvPr id="260177" name="Rectangle 81"/>
          <p:cNvSpPr>
            <a:spLocks noChangeArrowheads="1"/>
          </p:cNvSpPr>
          <p:nvPr/>
        </p:nvSpPr>
        <p:spPr bwMode="auto">
          <a:xfrm>
            <a:off x="4230688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2.0</a:t>
            </a:r>
            <a:endParaRPr lang="en-US"/>
          </a:p>
        </p:txBody>
      </p:sp>
      <p:sp>
        <p:nvSpPr>
          <p:cNvPr id="260178" name="Rectangle 82"/>
          <p:cNvSpPr>
            <a:spLocks noChangeArrowheads="1"/>
          </p:cNvSpPr>
          <p:nvPr/>
        </p:nvSpPr>
        <p:spPr bwMode="auto">
          <a:xfrm>
            <a:off x="5308600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3.0</a:t>
            </a:r>
            <a:endParaRPr lang="en-US"/>
          </a:p>
        </p:txBody>
      </p:sp>
      <p:sp>
        <p:nvSpPr>
          <p:cNvPr id="260179" name="Rectangle 83"/>
          <p:cNvSpPr>
            <a:spLocks noChangeArrowheads="1"/>
          </p:cNvSpPr>
          <p:nvPr/>
        </p:nvSpPr>
        <p:spPr bwMode="auto">
          <a:xfrm>
            <a:off x="6388100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4.0</a:t>
            </a:r>
            <a:endParaRPr lang="en-US"/>
          </a:p>
        </p:txBody>
      </p:sp>
      <p:sp>
        <p:nvSpPr>
          <p:cNvPr id="260180" name="Rectangle 84"/>
          <p:cNvSpPr>
            <a:spLocks noChangeArrowheads="1"/>
          </p:cNvSpPr>
          <p:nvPr/>
        </p:nvSpPr>
        <p:spPr bwMode="auto">
          <a:xfrm>
            <a:off x="7466013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5.0</a:t>
            </a:r>
            <a:endParaRPr lang="en-US"/>
          </a:p>
        </p:txBody>
      </p:sp>
      <p:sp>
        <p:nvSpPr>
          <p:cNvPr id="260181" name="Freeform 85"/>
          <p:cNvSpPr>
            <a:spLocks/>
          </p:cNvSpPr>
          <p:nvPr/>
        </p:nvSpPr>
        <p:spPr bwMode="auto">
          <a:xfrm>
            <a:off x="5959475" y="4906963"/>
            <a:ext cx="96838" cy="96837"/>
          </a:xfrm>
          <a:custGeom>
            <a:avLst/>
            <a:gdLst/>
            <a:ahLst/>
            <a:cxnLst>
              <a:cxn ang="0">
                <a:pos x="61" y="61"/>
              </a:cxn>
              <a:cxn ang="0">
                <a:pos x="0" y="61"/>
              </a:cxn>
              <a:cxn ang="0">
                <a:pos x="0" y="0"/>
              </a:cxn>
              <a:cxn ang="0">
                <a:pos x="61" y="0"/>
              </a:cxn>
              <a:cxn ang="0">
                <a:pos x="61" y="61"/>
              </a:cxn>
              <a:cxn ang="0">
                <a:pos x="61" y="61"/>
              </a:cxn>
            </a:cxnLst>
            <a:rect l="0" t="0" r="r" b="b"/>
            <a:pathLst>
              <a:path w="61" h="61">
                <a:moveTo>
                  <a:pt x="61" y="61"/>
                </a:moveTo>
                <a:lnTo>
                  <a:pt x="0" y="61"/>
                </a:lnTo>
                <a:lnTo>
                  <a:pt x="0" y="0"/>
                </a:lnTo>
                <a:lnTo>
                  <a:pt x="61" y="0"/>
                </a:lnTo>
                <a:lnTo>
                  <a:pt x="61" y="61"/>
                </a:lnTo>
                <a:lnTo>
                  <a:pt x="61" y="61"/>
                </a:lnTo>
                <a:close/>
              </a:path>
            </a:pathLst>
          </a:custGeom>
          <a:solidFill>
            <a:srgbClr val="000000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82" name="Freeform 86"/>
          <p:cNvSpPr>
            <a:spLocks/>
          </p:cNvSpPr>
          <p:nvPr/>
        </p:nvSpPr>
        <p:spPr bwMode="auto">
          <a:xfrm>
            <a:off x="2225675" y="2211388"/>
            <a:ext cx="5400675" cy="2855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30"/>
              </a:cxn>
              <a:cxn ang="0">
                <a:pos x="221" y="220"/>
              </a:cxn>
              <a:cxn ang="0">
                <a:pos x="339" y="322"/>
              </a:cxn>
              <a:cxn ang="0">
                <a:pos x="671" y="355"/>
              </a:cxn>
            </a:cxnLst>
            <a:rect l="0" t="0" r="r" b="b"/>
            <a:pathLst>
              <a:path w="671" h="355">
                <a:moveTo>
                  <a:pt x="0" y="0"/>
                </a:moveTo>
                <a:cubicBezTo>
                  <a:pt x="0" y="0"/>
                  <a:pt x="30" y="1"/>
                  <a:pt x="62" y="30"/>
                </a:cubicBezTo>
                <a:cubicBezTo>
                  <a:pt x="100" y="64"/>
                  <a:pt x="159" y="137"/>
                  <a:pt x="221" y="220"/>
                </a:cubicBezTo>
                <a:cubicBezTo>
                  <a:pt x="221" y="220"/>
                  <a:pt x="289" y="305"/>
                  <a:pt x="339" y="322"/>
                </a:cubicBezTo>
                <a:cubicBezTo>
                  <a:pt x="339" y="322"/>
                  <a:pt x="377" y="341"/>
                  <a:pt x="671" y="355"/>
                </a:cubicBezTo>
              </a:path>
            </a:pathLst>
          </a:custGeom>
          <a:noFill/>
          <a:ln w="412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238C6-63F7-4D06-BA34-253D98D36C79}" type="slidenum">
              <a:rPr lang="en-US"/>
              <a:pPr/>
              <a:t>23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66688"/>
            <a:ext cx="7772400" cy="830262"/>
          </a:xfrm>
        </p:spPr>
        <p:txBody>
          <a:bodyPr/>
          <a:lstStyle/>
          <a:p>
            <a:r>
              <a:rPr lang="en-US"/>
              <a:t>Delay Definitions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1890713" y="32321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1890713" y="14811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147" name="Rectangle 27"/>
          <p:cNvSpPr>
            <a:spLocks noChangeArrowheads="1"/>
          </p:cNvSpPr>
          <p:nvPr/>
        </p:nvSpPr>
        <p:spPr bwMode="auto">
          <a:xfrm>
            <a:off x="1890713" y="54181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148" name="Rectangle 28"/>
          <p:cNvSpPr>
            <a:spLocks noChangeArrowheads="1"/>
          </p:cNvSpPr>
          <p:nvPr/>
        </p:nvSpPr>
        <p:spPr bwMode="auto">
          <a:xfrm>
            <a:off x="1890713" y="36671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154" name="Rectangle 34"/>
          <p:cNvSpPr>
            <a:spLocks noChangeArrowheads="1"/>
          </p:cNvSpPr>
          <p:nvPr/>
        </p:nvSpPr>
        <p:spPr bwMode="auto">
          <a:xfrm>
            <a:off x="7254875" y="5418138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160" name="Rectangle 40"/>
          <p:cNvSpPr>
            <a:spLocks noChangeArrowheads="1"/>
          </p:cNvSpPr>
          <p:nvPr/>
        </p:nvSpPr>
        <p:spPr bwMode="auto">
          <a:xfrm>
            <a:off x="7254875" y="5418138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31" name="Rectangle 111"/>
          <p:cNvSpPr>
            <a:spLocks noChangeArrowheads="1"/>
          </p:cNvSpPr>
          <p:nvPr/>
        </p:nvSpPr>
        <p:spPr bwMode="auto">
          <a:xfrm>
            <a:off x="3021013" y="2487613"/>
            <a:ext cx="1270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34" name="Rectangle 114"/>
          <p:cNvSpPr>
            <a:spLocks noChangeArrowheads="1"/>
          </p:cNvSpPr>
          <p:nvPr/>
        </p:nvSpPr>
        <p:spPr bwMode="auto">
          <a:xfrm>
            <a:off x="3878263" y="4697413"/>
            <a:ext cx="1270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37" name="Rectangle 117"/>
          <p:cNvSpPr>
            <a:spLocks noChangeArrowheads="1"/>
          </p:cNvSpPr>
          <p:nvPr/>
        </p:nvSpPr>
        <p:spPr bwMode="auto">
          <a:xfrm>
            <a:off x="5529263" y="2487613"/>
            <a:ext cx="1270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40" name="Rectangle 120"/>
          <p:cNvSpPr>
            <a:spLocks noChangeArrowheads="1"/>
          </p:cNvSpPr>
          <p:nvPr/>
        </p:nvSpPr>
        <p:spPr bwMode="auto">
          <a:xfrm>
            <a:off x="6248400" y="4697413"/>
            <a:ext cx="1270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41" name="Rectangle 121"/>
          <p:cNvSpPr>
            <a:spLocks noChangeArrowheads="1"/>
          </p:cNvSpPr>
          <p:nvPr/>
        </p:nvSpPr>
        <p:spPr bwMode="auto">
          <a:xfrm>
            <a:off x="7872413" y="1474788"/>
            <a:ext cx="1270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43" name="Rectangle 123"/>
          <p:cNvSpPr>
            <a:spLocks noChangeArrowheads="1"/>
          </p:cNvSpPr>
          <p:nvPr/>
        </p:nvSpPr>
        <p:spPr bwMode="auto">
          <a:xfrm>
            <a:off x="2897188" y="2474913"/>
            <a:ext cx="1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46" name="Rectangle 126"/>
          <p:cNvSpPr>
            <a:spLocks noChangeArrowheads="1"/>
          </p:cNvSpPr>
          <p:nvPr/>
        </p:nvSpPr>
        <p:spPr bwMode="auto">
          <a:xfrm>
            <a:off x="3778250" y="46847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47" name="Rectangle 127"/>
          <p:cNvSpPr>
            <a:spLocks noChangeArrowheads="1"/>
          </p:cNvSpPr>
          <p:nvPr/>
        </p:nvSpPr>
        <p:spPr bwMode="auto">
          <a:xfrm>
            <a:off x="3952875" y="46847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63" name="Rectangle 143"/>
          <p:cNvSpPr>
            <a:spLocks noChangeArrowheads="1"/>
          </p:cNvSpPr>
          <p:nvPr/>
        </p:nvSpPr>
        <p:spPr bwMode="auto">
          <a:xfrm>
            <a:off x="2933700" y="24876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64" name="Rectangle 144"/>
          <p:cNvSpPr>
            <a:spLocks noChangeArrowheads="1"/>
          </p:cNvSpPr>
          <p:nvPr/>
        </p:nvSpPr>
        <p:spPr bwMode="auto">
          <a:xfrm>
            <a:off x="3108325" y="24876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67" name="Rectangle 147"/>
          <p:cNvSpPr>
            <a:spLocks noChangeArrowheads="1"/>
          </p:cNvSpPr>
          <p:nvPr/>
        </p:nvSpPr>
        <p:spPr bwMode="auto">
          <a:xfrm>
            <a:off x="5653088" y="24876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70" name="Rectangle 150"/>
          <p:cNvSpPr>
            <a:spLocks noChangeArrowheads="1"/>
          </p:cNvSpPr>
          <p:nvPr/>
        </p:nvSpPr>
        <p:spPr bwMode="auto">
          <a:xfrm>
            <a:off x="6348413" y="46847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85" name="Rectangle 165"/>
          <p:cNvSpPr>
            <a:spLocks noChangeArrowheads="1"/>
          </p:cNvSpPr>
          <p:nvPr/>
        </p:nvSpPr>
        <p:spPr bwMode="auto">
          <a:xfrm>
            <a:off x="6584950" y="5815013"/>
            <a:ext cx="11113" cy="15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87" name="Rectangle 167"/>
          <p:cNvSpPr>
            <a:spLocks noChangeArrowheads="1"/>
          </p:cNvSpPr>
          <p:nvPr/>
        </p:nvSpPr>
        <p:spPr bwMode="auto">
          <a:xfrm>
            <a:off x="6000750" y="5256213"/>
            <a:ext cx="12700" cy="15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88" name="Rectangle 168"/>
          <p:cNvSpPr>
            <a:spLocks noChangeArrowheads="1"/>
          </p:cNvSpPr>
          <p:nvPr/>
        </p:nvSpPr>
        <p:spPr bwMode="auto">
          <a:xfrm>
            <a:off x="5988050" y="5765800"/>
            <a:ext cx="12700" cy="158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01" name="Rectangle 181"/>
          <p:cNvSpPr>
            <a:spLocks noChangeArrowheads="1"/>
          </p:cNvSpPr>
          <p:nvPr/>
        </p:nvSpPr>
        <p:spPr bwMode="auto">
          <a:xfrm>
            <a:off x="6484938" y="4076700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02" name="Rectangle 182"/>
          <p:cNvSpPr>
            <a:spLocks noChangeArrowheads="1"/>
          </p:cNvSpPr>
          <p:nvPr/>
        </p:nvSpPr>
        <p:spPr bwMode="auto">
          <a:xfrm>
            <a:off x="6670675" y="407670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04" name="Rectangle 184"/>
          <p:cNvSpPr>
            <a:spLocks noChangeArrowheads="1"/>
          </p:cNvSpPr>
          <p:nvPr/>
        </p:nvSpPr>
        <p:spPr bwMode="auto">
          <a:xfrm>
            <a:off x="6075363" y="52562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05" name="Rectangle 185"/>
          <p:cNvSpPr>
            <a:spLocks noChangeArrowheads="1"/>
          </p:cNvSpPr>
          <p:nvPr/>
        </p:nvSpPr>
        <p:spPr bwMode="auto">
          <a:xfrm>
            <a:off x="5902325" y="52562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08" name="Rectangle 188"/>
          <p:cNvSpPr>
            <a:spLocks noChangeArrowheads="1"/>
          </p:cNvSpPr>
          <p:nvPr/>
        </p:nvSpPr>
        <p:spPr bwMode="auto">
          <a:xfrm>
            <a:off x="3579813" y="5815013"/>
            <a:ext cx="12700" cy="15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10" name="Rectangle 190"/>
          <p:cNvSpPr>
            <a:spLocks noChangeArrowheads="1"/>
          </p:cNvSpPr>
          <p:nvPr/>
        </p:nvSpPr>
        <p:spPr bwMode="auto">
          <a:xfrm>
            <a:off x="3492500" y="407670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11" name="Rectangle 191"/>
          <p:cNvSpPr>
            <a:spLocks noChangeArrowheads="1"/>
          </p:cNvSpPr>
          <p:nvPr/>
        </p:nvSpPr>
        <p:spPr bwMode="auto">
          <a:xfrm>
            <a:off x="3667125" y="407670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14" name="Rectangle 194"/>
          <p:cNvSpPr>
            <a:spLocks noChangeArrowheads="1"/>
          </p:cNvSpPr>
          <p:nvPr/>
        </p:nvSpPr>
        <p:spPr bwMode="auto">
          <a:xfrm>
            <a:off x="3890963" y="52562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16" name="Rectangle 196"/>
          <p:cNvSpPr>
            <a:spLocks noChangeArrowheads="1"/>
          </p:cNvSpPr>
          <p:nvPr/>
        </p:nvSpPr>
        <p:spPr bwMode="auto">
          <a:xfrm>
            <a:off x="4002088" y="5256213"/>
            <a:ext cx="12700" cy="15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17" name="Rectangle 197"/>
          <p:cNvSpPr>
            <a:spLocks noChangeArrowheads="1"/>
          </p:cNvSpPr>
          <p:nvPr/>
        </p:nvSpPr>
        <p:spPr bwMode="auto">
          <a:xfrm>
            <a:off x="3989388" y="5765800"/>
            <a:ext cx="12700" cy="158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pic>
        <p:nvPicPr>
          <p:cNvPr id="261338" name="Picture 21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366838" y="1176338"/>
            <a:ext cx="6088062" cy="4908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C27DC-44DD-40EA-8CB1-E817478F3057}" type="slidenum">
              <a:rPr lang="en-US"/>
              <a:pPr/>
              <a:t>24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279400"/>
            <a:ext cx="7772400" cy="754063"/>
          </a:xfrm>
        </p:spPr>
        <p:txBody>
          <a:bodyPr/>
          <a:lstStyle/>
          <a:p>
            <a:r>
              <a:rPr lang="en-US" sz="4000"/>
              <a:t>Ring Oscillator</a:t>
            </a:r>
            <a:endParaRPr lang="en-US" sz="4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62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438" y="1479550"/>
            <a:ext cx="7837487" cy="3795713"/>
          </a:xfrm>
          <a:noFill/>
          <a:ln/>
        </p:spPr>
      </p:pic>
      <p:grpSp>
        <p:nvGrpSpPr>
          <p:cNvPr id="262173" name="Group 29"/>
          <p:cNvGrpSpPr>
            <a:grpSpLocks/>
          </p:cNvGrpSpPr>
          <p:nvPr/>
        </p:nvGrpSpPr>
        <p:grpSpPr bwMode="auto">
          <a:xfrm>
            <a:off x="3419475" y="5600700"/>
            <a:ext cx="1984375" cy="520700"/>
            <a:chOff x="2154" y="3528"/>
            <a:chExt cx="1250" cy="328"/>
          </a:xfrm>
        </p:grpSpPr>
        <p:sp>
          <p:nvSpPr>
            <p:cNvPr id="262165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154" y="3528"/>
              <a:ext cx="125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2167" name="Rectangle 23"/>
            <p:cNvSpPr>
              <a:spLocks noChangeArrowheads="1"/>
            </p:cNvSpPr>
            <p:nvPr/>
          </p:nvSpPr>
          <p:spPr bwMode="auto">
            <a:xfrm>
              <a:off x="2154" y="3552"/>
              <a:ext cx="5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315263"/>
                  </a:solidFill>
                  <a:latin typeface="Times New Roman" pitchFamily="18" charset="0"/>
                </a:rPr>
                <a:t>T = 2 </a:t>
              </a:r>
              <a:endParaRPr lang="en-US">
                <a:solidFill>
                  <a:srgbClr val="315263"/>
                </a:solidFill>
              </a:endParaRPr>
            </a:p>
          </p:txBody>
        </p:sp>
        <p:sp>
          <p:nvSpPr>
            <p:cNvPr id="262168" name="Rectangle 24"/>
            <p:cNvSpPr>
              <a:spLocks noChangeArrowheads="1"/>
            </p:cNvSpPr>
            <p:nvPr/>
          </p:nvSpPr>
          <p:spPr bwMode="auto">
            <a:xfrm>
              <a:off x="2695" y="3552"/>
              <a:ext cx="11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0">
                  <a:solidFill>
                    <a:srgbClr val="315263"/>
                  </a:solidFill>
                  <a:latin typeface="Symbol" pitchFamily="18" charset="2"/>
                </a:rPr>
                <a:t>´</a:t>
              </a:r>
              <a:endParaRPr lang="en-US">
                <a:solidFill>
                  <a:srgbClr val="315263"/>
                </a:solidFill>
              </a:endParaRPr>
            </a:p>
          </p:txBody>
        </p:sp>
        <p:sp>
          <p:nvSpPr>
            <p:cNvPr id="262169" name="Rectangle 25"/>
            <p:cNvSpPr>
              <a:spLocks noChangeArrowheads="1"/>
            </p:cNvSpPr>
            <p:nvPr/>
          </p:nvSpPr>
          <p:spPr bwMode="auto">
            <a:xfrm>
              <a:off x="2815" y="3552"/>
              <a:ext cx="11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315263"/>
                  </a:solidFill>
                  <a:latin typeface="Times New Roman" pitchFamily="18" charset="0"/>
                </a:rPr>
                <a:t> t</a:t>
              </a:r>
              <a:endParaRPr lang="en-US">
                <a:solidFill>
                  <a:srgbClr val="315263"/>
                </a:solidFill>
              </a:endParaRPr>
            </a:p>
          </p:txBody>
        </p:sp>
        <p:sp>
          <p:nvSpPr>
            <p:cNvPr id="262170" name="Rectangle 26"/>
            <p:cNvSpPr>
              <a:spLocks noChangeArrowheads="1"/>
            </p:cNvSpPr>
            <p:nvPr/>
          </p:nvSpPr>
          <p:spPr bwMode="auto">
            <a:xfrm>
              <a:off x="2923" y="3649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315263"/>
                  </a:solidFill>
                  <a:latin typeface="Times New Roman" pitchFamily="18" charset="0"/>
                </a:rPr>
                <a:t>p</a:t>
              </a:r>
              <a:endParaRPr lang="en-US">
                <a:solidFill>
                  <a:srgbClr val="315263"/>
                </a:solidFill>
              </a:endParaRPr>
            </a:p>
          </p:txBody>
        </p:sp>
        <p:sp>
          <p:nvSpPr>
            <p:cNvPr id="262171" name="Rectangle 27"/>
            <p:cNvSpPr>
              <a:spLocks noChangeArrowheads="1"/>
            </p:cNvSpPr>
            <p:nvPr/>
          </p:nvSpPr>
          <p:spPr bwMode="auto">
            <a:xfrm>
              <a:off x="3007" y="3552"/>
              <a:ext cx="17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0">
                  <a:solidFill>
                    <a:srgbClr val="315263"/>
                  </a:solidFill>
                  <a:latin typeface="Symbol" pitchFamily="18" charset="2"/>
                </a:rPr>
                <a:t> ´</a:t>
              </a:r>
              <a:endParaRPr lang="en-US">
                <a:solidFill>
                  <a:srgbClr val="315263"/>
                </a:solidFill>
              </a:endParaRPr>
            </a:p>
          </p:txBody>
        </p:sp>
        <p:sp>
          <p:nvSpPr>
            <p:cNvPr id="262172" name="Rectangle 28"/>
            <p:cNvSpPr>
              <a:spLocks noChangeArrowheads="1"/>
            </p:cNvSpPr>
            <p:nvPr/>
          </p:nvSpPr>
          <p:spPr bwMode="auto">
            <a:xfrm>
              <a:off x="3188" y="3552"/>
              <a:ext cx="1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315263"/>
                  </a:solidFill>
                  <a:latin typeface="Times New Roman" pitchFamily="18" charset="0"/>
                </a:rPr>
                <a:t> N</a:t>
              </a:r>
              <a:endParaRPr lang="en-US">
                <a:solidFill>
                  <a:srgbClr val="31526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64A5D-6027-44BD-90EA-A9F5219DB1F0}" type="slidenum">
              <a:rPr lang="en-US"/>
              <a:pPr/>
              <a:t>25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First-Order RC Network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2714625" y="2701925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1828800" y="2701925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914650" y="3752850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2914650" y="3298825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2657475" y="3298825"/>
            <a:ext cx="1588" cy="285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2914650" y="2730500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2914650" y="3184525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2657475" y="3213100"/>
            <a:ext cx="1588" cy="285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1657350" y="3752850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1657350" y="3554413"/>
            <a:ext cx="28575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1657350" y="3043238"/>
            <a:ext cx="28575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1657350" y="2701925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2886075" y="2701925"/>
            <a:ext cx="1588" cy="285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3200400" y="2701925"/>
            <a:ext cx="1588" cy="285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63185" name="Group 17"/>
          <p:cNvGrpSpPr>
            <a:grpSpLocks/>
          </p:cNvGrpSpPr>
          <p:nvPr/>
        </p:nvGrpSpPr>
        <p:grpSpPr bwMode="auto">
          <a:xfrm>
            <a:off x="942975" y="2162175"/>
            <a:ext cx="2771775" cy="1817688"/>
            <a:chOff x="594" y="1362"/>
            <a:chExt cx="1746" cy="1145"/>
          </a:xfrm>
        </p:grpSpPr>
        <p:sp>
          <p:nvSpPr>
            <p:cNvPr id="263186" name="Oval 18"/>
            <p:cNvSpPr>
              <a:spLocks noChangeArrowheads="1"/>
            </p:cNvSpPr>
            <p:nvPr/>
          </p:nvSpPr>
          <p:spPr bwMode="auto">
            <a:xfrm>
              <a:off x="864" y="1920"/>
              <a:ext cx="336" cy="336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63187" name="Freeform 19"/>
            <p:cNvSpPr>
              <a:spLocks/>
            </p:cNvSpPr>
            <p:nvPr/>
          </p:nvSpPr>
          <p:spPr bwMode="auto">
            <a:xfrm>
              <a:off x="1818" y="170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188" name="Rectangle 20"/>
            <p:cNvSpPr>
              <a:spLocks noChangeArrowheads="1"/>
            </p:cNvSpPr>
            <p:nvPr/>
          </p:nvSpPr>
          <p:spPr bwMode="auto">
            <a:xfrm>
              <a:off x="1710" y="1702"/>
              <a:ext cx="108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263189" name="Group 21"/>
            <p:cNvGrpSpPr>
              <a:grpSpLocks/>
            </p:cNvGrpSpPr>
            <p:nvPr/>
          </p:nvGrpSpPr>
          <p:grpSpPr bwMode="auto">
            <a:xfrm>
              <a:off x="1152" y="1612"/>
              <a:ext cx="576" cy="215"/>
              <a:chOff x="1152" y="1612"/>
              <a:chExt cx="576" cy="215"/>
            </a:xfrm>
          </p:grpSpPr>
          <p:sp>
            <p:nvSpPr>
              <p:cNvPr id="263190" name="Freeform 22"/>
              <p:cNvSpPr>
                <a:spLocks/>
              </p:cNvSpPr>
              <p:nvPr/>
            </p:nvSpPr>
            <p:spPr bwMode="auto">
              <a:xfrm>
                <a:off x="1152" y="1630"/>
                <a:ext cx="558" cy="161"/>
              </a:xfrm>
              <a:custGeom>
                <a:avLst/>
                <a:gdLst/>
                <a:ahLst/>
                <a:cxnLst>
                  <a:cxn ang="0">
                    <a:pos x="558" y="72"/>
                  </a:cxn>
                  <a:cxn ang="0">
                    <a:pos x="522" y="161"/>
                  </a:cxn>
                  <a:cxn ang="0">
                    <a:pos x="414" y="0"/>
                  </a:cxn>
                  <a:cxn ang="0">
                    <a:pos x="324" y="161"/>
                  </a:cxn>
                  <a:cxn ang="0">
                    <a:pos x="234" y="0"/>
                  </a:cxn>
                  <a:cxn ang="0">
                    <a:pos x="126" y="161"/>
                  </a:cxn>
                  <a:cxn ang="0">
                    <a:pos x="36" y="0"/>
                  </a:cxn>
                  <a:cxn ang="0">
                    <a:pos x="0" y="72"/>
                  </a:cxn>
                  <a:cxn ang="0">
                    <a:pos x="558" y="72"/>
                  </a:cxn>
                </a:cxnLst>
                <a:rect l="0" t="0" r="r" b="b"/>
                <a:pathLst>
                  <a:path w="558" h="161">
                    <a:moveTo>
                      <a:pt x="558" y="72"/>
                    </a:moveTo>
                    <a:lnTo>
                      <a:pt x="522" y="161"/>
                    </a:lnTo>
                    <a:lnTo>
                      <a:pt x="414" y="0"/>
                    </a:lnTo>
                    <a:lnTo>
                      <a:pt x="324" y="161"/>
                    </a:lnTo>
                    <a:lnTo>
                      <a:pt x="234" y="0"/>
                    </a:lnTo>
                    <a:lnTo>
                      <a:pt x="126" y="161"/>
                    </a:lnTo>
                    <a:lnTo>
                      <a:pt x="36" y="0"/>
                    </a:lnTo>
                    <a:lnTo>
                      <a:pt x="0" y="72"/>
                    </a:lnTo>
                    <a:lnTo>
                      <a:pt x="558" y="72"/>
                    </a:lnTo>
                    <a:close/>
                  </a:path>
                </a:pathLst>
              </a:cu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3191" name="Freeform 23"/>
              <p:cNvSpPr>
                <a:spLocks/>
              </p:cNvSpPr>
              <p:nvPr/>
            </p:nvSpPr>
            <p:spPr bwMode="auto">
              <a:xfrm>
                <a:off x="1278" y="1612"/>
                <a:ext cx="450" cy="215"/>
              </a:xfrm>
              <a:custGeom>
                <a:avLst/>
                <a:gdLst/>
                <a:ahLst/>
                <a:cxnLst>
                  <a:cxn ang="0">
                    <a:pos x="450" y="90"/>
                  </a:cxn>
                  <a:cxn ang="0">
                    <a:pos x="414" y="179"/>
                  </a:cxn>
                  <a:cxn ang="0">
                    <a:pos x="414" y="215"/>
                  </a:cxn>
                  <a:cxn ang="0">
                    <a:pos x="396" y="197"/>
                  </a:cxn>
                  <a:cxn ang="0">
                    <a:pos x="288" y="36"/>
                  </a:cxn>
                  <a:cxn ang="0">
                    <a:pos x="288" y="18"/>
                  </a:cxn>
                  <a:cxn ang="0">
                    <a:pos x="306" y="18"/>
                  </a:cxn>
                  <a:cxn ang="0">
                    <a:pos x="216" y="179"/>
                  </a:cxn>
                  <a:cxn ang="0">
                    <a:pos x="216" y="197"/>
                  </a:cxn>
                  <a:cxn ang="0">
                    <a:pos x="198" y="179"/>
                  </a:cxn>
                  <a:cxn ang="0">
                    <a:pos x="108" y="18"/>
                  </a:cxn>
                  <a:cxn ang="0">
                    <a:pos x="108" y="18"/>
                  </a:cxn>
                  <a:cxn ang="0">
                    <a:pos x="126" y="36"/>
                  </a:cxn>
                  <a:cxn ang="0">
                    <a:pos x="18" y="197"/>
                  </a:cxn>
                  <a:cxn ang="0">
                    <a:pos x="18" y="197"/>
                  </a:cxn>
                  <a:cxn ang="0">
                    <a:pos x="0" y="179"/>
                  </a:cxn>
                  <a:cxn ang="0">
                    <a:pos x="0" y="179"/>
                  </a:cxn>
                  <a:cxn ang="0">
                    <a:pos x="108" y="18"/>
                  </a:cxn>
                  <a:cxn ang="0">
                    <a:pos x="126" y="0"/>
                  </a:cxn>
                  <a:cxn ang="0">
                    <a:pos x="126" y="18"/>
                  </a:cxn>
                  <a:cxn ang="0">
                    <a:pos x="216" y="179"/>
                  </a:cxn>
                  <a:cxn ang="0">
                    <a:pos x="198" y="179"/>
                  </a:cxn>
                  <a:cxn ang="0">
                    <a:pos x="198" y="179"/>
                  </a:cxn>
                  <a:cxn ang="0">
                    <a:pos x="288" y="18"/>
                  </a:cxn>
                  <a:cxn ang="0">
                    <a:pos x="306" y="0"/>
                  </a:cxn>
                  <a:cxn ang="0">
                    <a:pos x="306" y="18"/>
                  </a:cxn>
                  <a:cxn ang="0">
                    <a:pos x="414" y="179"/>
                  </a:cxn>
                  <a:cxn ang="0">
                    <a:pos x="396" y="197"/>
                  </a:cxn>
                  <a:cxn ang="0">
                    <a:pos x="396" y="179"/>
                  </a:cxn>
                  <a:cxn ang="0">
                    <a:pos x="432" y="90"/>
                  </a:cxn>
                  <a:cxn ang="0">
                    <a:pos x="450" y="90"/>
                  </a:cxn>
                </a:cxnLst>
                <a:rect l="0" t="0" r="r" b="b"/>
                <a:pathLst>
                  <a:path w="450" h="215">
                    <a:moveTo>
                      <a:pt x="450" y="90"/>
                    </a:moveTo>
                    <a:lnTo>
                      <a:pt x="414" y="179"/>
                    </a:lnTo>
                    <a:lnTo>
                      <a:pt x="414" y="215"/>
                    </a:lnTo>
                    <a:lnTo>
                      <a:pt x="396" y="197"/>
                    </a:lnTo>
                    <a:lnTo>
                      <a:pt x="288" y="36"/>
                    </a:lnTo>
                    <a:lnTo>
                      <a:pt x="288" y="18"/>
                    </a:lnTo>
                    <a:lnTo>
                      <a:pt x="306" y="18"/>
                    </a:lnTo>
                    <a:lnTo>
                      <a:pt x="216" y="179"/>
                    </a:lnTo>
                    <a:lnTo>
                      <a:pt x="216" y="197"/>
                    </a:lnTo>
                    <a:lnTo>
                      <a:pt x="198" y="179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26" y="36"/>
                    </a:lnTo>
                    <a:lnTo>
                      <a:pt x="18" y="197"/>
                    </a:lnTo>
                    <a:lnTo>
                      <a:pt x="18" y="197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108" y="18"/>
                    </a:lnTo>
                    <a:lnTo>
                      <a:pt x="126" y="0"/>
                    </a:lnTo>
                    <a:lnTo>
                      <a:pt x="126" y="18"/>
                    </a:lnTo>
                    <a:lnTo>
                      <a:pt x="216" y="179"/>
                    </a:lnTo>
                    <a:lnTo>
                      <a:pt x="198" y="179"/>
                    </a:lnTo>
                    <a:lnTo>
                      <a:pt x="198" y="179"/>
                    </a:lnTo>
                    <a:lnTo>
                      <a:pt x="288" y="18"/>
                    </a:lnTo>
                    <a:lnTo>
                      <a:pt x="306" y="0"/>
                    </a:lnTo>
                    <a:lnTo>
                      <a:pt x="306" y="18"/>
                    </a:lnTo>
                    <a:lnTo>
                      <a:pt x="414" y="179"/>
                    </a:lnTo>
                    <a:lnTo>
                      <a:pt x="396" y="197"/>
                    </a:lnTo>
                    <a:lnTo>
                      <a:pt x="396" y="179"/>
                    </a:lnTo>
                    <a:lnTo>
                      <a:pt x="432" y="90"/>
                    </a:lnTo>
                    <a:lnTo>
                      <a:pt x="450" y="9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3192" name="Freeform 24"/>
              <p:cNvSpPr>
                <a:spLocks/>
              </p:cNvSpPr>
              <p:nvPr/>
            </p:nvSpPr>
            <p:spPr bwMode="auto">
              <a:xfrm>
                <a:off x="1188" y="1612"/>
                <a:ext cx="108" cy="179"/>
              </a:xfrm>
              <a:custGeom>
                <a:avLst/>
                <a:gdLst/>
                <a:ahLst/>
                <a:cxnLst>
                  <a:cxn ang="0">
                    <a:pos x="90" y="179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8" y="0"/>
                  </a:cxn>
                  <a:cxn ang="0">
                    <a:pos x="18" y="18"/>
                  </a:cxn>
                  <a:cxn ang="0">
                    <a:pos x="108" y="179"/>
                  </a:cxn>
                  <a:cxn ang="0">
                    <a:pos x="90" y="179"/>
                  </a:cxn>
                </a:cxnLst>
                <a:rect l="0" t="0" r="r" b="b"/>
                <a:pathLst>
                  <a:path w="108" h="179">
                    <a:moveTo>
                      <a:pt x="90" y="179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lnTo>
                      <a:pt x="18" y="18"/>
                    </a:lnTo>
                    <a:lnTo>
                      <a:pt x="108" y="179"/>
                    </a:lnTo>
                    <a:lnTo>
                      <a:pt x="90" y="179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3193" name="Freeform 25"/>
              <p:cNvSpPr>
                <a:spLocks/>
              </p:cNvSpPr>
              <p:nvPr/>
            </p:nvSpPr>
            <p:spPr bwMode="auto">
              <a:xfrm>
                <a:off x="1152" y="1630"/>
                <a:ext cx="54" cy="7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36" y="0"/>
                  </a:cxn>
                  <a:cxn ang="0">
                    <a:pos x="0" y="72"/>
                  </a:cxn>
                  <a:cxn ang="0">
                    <a:pos x="18" y="72"/>
                  </a:cxn>
                  <a:cxn ang="0">
                    <a:pos x="54" y="0"/>
                  </a:cxn>
                </a:cxnLst>
                <a:rect l="0" t="0" r="r" b="b"/>
                <a:pathLst>
                  <a:path w="54" h="72">
                    <a:moveTo>
                      <a:pt x="54" y="0"/>
                    </a:moveTo>
                    <a:lnTo>
                      <a:pt x="36" y="0"/>
                    </a:lnTo>
                    <a:lnTo>
                      <a:pt x="0" y="72"/>
                    </a:lnTo>
                    <a:lnTo>
                      <a:pt x="18" y="72"/>
                    </a:lnTo>
                    <a:lnTo>
                      <a:pt x="54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3194" name="Freeform 26"/>
              <p:cNvSpPr>
                <a:spLocks/>
              </p:cNvSpPr>
              <p:nvPr/>
            </p:nvSpPr>
            <p:spPr bwMode="auto">
              <a:xfrm>
                <a:off x="1710" y="1702"/>
                <a:ext cx="18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3195" name="Freeform 27"/>
              <p:cNvSpPr>
                <a:spLocks/>
              </p:cNvSpPr>
              <p:nvPr/>
            </p:nvSpPr>
            <p:spPr bwMode="auto">
              <a:xfrm>
                <a:off x="1152" y="1702"/>
                <a:ext cx="18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3196" name="Freeform 28"/>
            <p:cNvSpPr>
              <a:spLocks/>
            </p:cNvSpPr>
            <p:nvPr/>
          </p:nvSpPr>
          <p:spPr bwMode="auto">
            <a:xfrm>
              <a:off x="1044" y="170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197" name="Rectangle 29"/>
            <p:cNvSpPr>
              <a:spLocks noChangeArrowheads="1"/>
            </p:cNvSpPr>
            <p:nvPr/>
          </p:nvSpPr>
          <p:spPr bwMode="auto">
            <a:xfrm>
              <a:off x="1044" y="1702"/>
              <a:ext cx="108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198" name="Rectangle 30"/>
            <p:cNvSpPr>
              <a:spLocks noChangeArrowheads="1"/>
            </p:cNvSpPr>
            <p:nvPr/>
          </p:nvSpPr>
          <p:spPr bwMode="auto">
            <a:xfrm>
              <a:off x="2070" y="1487"/>
              <a:ext cx="14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v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199" name="Rectangle 31"/>
            <p:cNvSpPr>
              <a:spLocks noChangeArrowheads="1"/>
            </p:cNvSpPr>
            <p:nvPr/>
          </p:nvSpPr>
          <p:spPr bwMode="auto">
            <a:xfrm>
              <a:off x="2142" y="1541"/>
              <a:ext cx="19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out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200" name="Rectangle 32"/>
            <p:cNvSpPr>
              <a:spLocks noChangeArrowheads="1"/>
            </p:cNvSpPr>
            <p:nvPr/>
          </p:nvSpPr>
          <p:spPr bwMode="auto">
            <a:xfrm>
              <a:off x="594" y="1935"/>
              <a:ext cx="14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v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201" name="Rectangle 33"/>
            <p:cNvSpPr>
              <a:spLocks noChangeArrowheads="1"/>
            </p:cNvSpPr>
            <p:nvPr/>
          </p:nvSpPr>
          <p:spPr bwMode="auto">
            <a:xfrm>
              <a:off x="666" y="1988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in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202" name="Rectangle 34"/>
            <p:cNvSpPr>
              <a:spLocks noChangeArrowheads="1"/>
            </p:cNvSpPr>
            <p:nvPr/>
          </p:nvSpPr>
          <p:spPr bwMode="auto">
            <a:xfrm>
              <a:off x="1980" y="2070"/>
              <a:ext cx="1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3" name="Rectangle 35"/>
            <p:cNvSpPr>
              <a:spLocks noChangeArrowheads="1"/>
            </p:cNvSpPr>
            <p:nvPr/>
          </p:nvSpPr>
          <p:spPr bwMode="auto">
            <a:xfrm>
              <a:off x="1674" y="2070"/>
              <a:ext cx="306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4" name="Rectangle 36"/>
            <p:cNvSpPr>
              <a:spLocks noChangeArrowheads="1"/>
            </p:cNvSpPr>
            <p:nvPr/>
          </p:nvSpPr>
          <p:spPr bwMode="auto">
            <a:xfrm>
              <a:off x="1980" y="2016"/>
              <a:ext cx="1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5" name="Rectangle 37"/>
            <p:cNvSpPr>
              <a:spLocks noChangeArrowheads="1"/>
            </p:cNvSpPr>
            <p:nvPr/>
          </p:nvSpPr>
          <p:spPr bwMode="auto">
            <a:xfrm>
              <a:off x="1674" y="2016"/>
              <a:ext cx="306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6" name="Freeform 38"/>
            <p:cNvSpPr>
              <a:spLocks/>
            </p:cNvSpPr>
            <p:nvPr/>
          </p:nvSpPr>
          <p:spPr bwMode="auto">
            <a:xfrm>
              <a:off x="1908" y="2489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7" name="Freeform 39"/>
            <p:cNvSpPr>
              <a:spLocks/>
            </p:cNvSpPr>
            <p:nvPr/>
          </p:nvSpPr>
          <p:spPr bwMode="auto">
            <a:xfrm>
              <a:off x="1746" y="2489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8" name="Rectangle 40"/>
            <p:cNvSpPr>
              <a:spLocks noChangeArrowheads="1"/>
            </p:cNvSpPr>
            <p:nvPr/>
          </p:nvSpPr>
          <p:spPr bwMode="auto">
            <a:xfrm>
              <a:off x="1746" y="2489"/>
              <a:ext cx="162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9" name="Freeform 41"/>
            <p:cNvSpPr>
              <a:spLocks/>
            </p:cNvSpPr>
            <p:nvPr/>
          </p:nvSpPr>
          <p:spPr bwMode="auto">
            <a:xfrm>
              <a:off x="1998" y="2436"/>
              <a:ext cx="18" cy="1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0" name="Freeform 42"/>
            <p:cNvSpPr>
              <a:spLocks/>
            </p:cNvSpPr>
            <p:nvPr/>
          </p:nvSpPr>
          <p:spPr bwMode="auto">
            <a:xfrm>
              <a:off x="1674" y="2436"/>
              <a:ext cx="18" cy="1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1" name="Rectangle 43"/>
            <p:cNvSpPr>
              <a:spLocks noChangeArrowheads="1"/>
            </p:cNvSpPr>
            <p:nvPr/>
          </p:nvSpPr>
          <p:spPr bwMode="auto">
            <a:xfrm>
              <a:off x="1674" y="2436"/>
              <a:ext cx="324" cy="1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2" name="Freeform 44"/>
            <p:cNvSpPr>
              <a:spLocks/>
            </p:cNvSpPr>
            <p:nvPr/>
          </p:nvSpPr>
          <p:spPr bwMode="auto">
            <a:xfrm>
              <a:off x="2070" y="238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3" name="Freeform 45"/>
            <p:cNvSpPr>
              <a:spLocks/>
            </p:cNvSpPr>
            <p:nvPr/>
          </p:nvSpPr>
          <p:spPr bwMode="auto">
            <a:xfrm>
              <a:off x="1584" y="238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4" name="Rectangle 46"/>
            <p:cNvSpPr>
              <a:spLocks noChangeArrowheads="1"/>
            </p:cNvSpPr>
            <p:nvPr/>
          </p:nvSpPr>
          <p:spPr bwMode="auto">
            <a:xfrm>
              <a:off x="1584" y="2382"/>
              <a:ext cx="486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5" name="Rectangle 47"/>
            <p:cNvSpPr>
              <a:spLocks noChangeArrowheads="1"/>
            </p:cNvSpPr>
            <p:nvPr/>
          </p:nvSpPr>
          <p:spPr bwMode="auto">
            <a:xfrm>
              <a:off x="2052" y="1952"/>
              <a:ext cx="18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216" name="Rectangle 48"/>
            <p:cNvSpPr>
              <a:spLocks noChangeArrowheads="1"/>
            </p:cNvSpPr>
            <p:nvPr/>
          </p:nvSpPr>
          <p:spPr bwMode="auto">
            <a:xfrm>
              <a:off x="1350" y="1362"/>
              <a:ext cx="18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217" name="Freeform 49"/>
            <p:cNvSpPr>
              <a:spLocks/>
            </p:cNvSpPr>
            <p:nvPr/>
          </p:nvSpPr>
          <p:spPr bwMode="auto">
            <a:xfrm>
              <a:off x="1134" y="2489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8" name="Freeform 50"/>
            <p:cNvSpPr>
              <a:spLocks/>
            </p:cNvSpPr>
            <p:nvPr/>
          </p:nvSpPr>
          <p:spPr bwMode="auto">
            <a:xfrm>
              <a:off x="972" y="2489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9" name="Rectangle 51"/>
            <p:cNvSpPr>
              <a:spLocks noChangeArrowheads="1"/>
            </p:cNvSpPr>
            <p:nvPr/>
          </p:nvSpPr>
          <p:spPr bwMode="auto">
            <a:xfrm>
              <a:off x="972" y="2489"/>
              <a:ext cx="162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0" name="Freeform 52"/>
            <p:cNvSpPr>
              <a:spLocks/>
            </p:cNvSpPr>
            <p:nvPr/>
          </p:nvSpPr>
          <p:spPr bwMode="auto">
            <a:xfrm>
              <a:off x="1206" y="2436"/>
              <a:ext cx="18" cy="1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1" name="Freeform 53"/>
            <p:cNvSpPr>
              <a:spLocks/>
            </p:cNvSpPr>
            <p:nvPr/>
          </p:nvSpPr>
          <p:spPr bwMode="auto">
            <a:xfrm>
              <a:off x="882" y="2436"/>
              <a:ext cx="18" cy="1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2" name="Rectangle 54"/>
            <p:cNvSpPr>
              <a:spLocks noChangeArrowheads="1"/>
            </p:cNvSpPr>
            <p:nvPr/>
          </p:nvSpPr>
          <p:spPr bwMode="auto">
            <a:xfrm>
              <a:off x="882" y="2436"/>
              <a:ext cx="324" cy="1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3" name="Freeform 55"/>
            <p:cNvSpPr>
              <a:spLocks/>
            </p:cNvSpPr>
            <p:nvPr/>
          </p:nvSpPr>
          <p:spPr bwMode="auto">
            <a:xfrm>
              <a:off x="1296" y="238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4" name="Freeform 56"/>
            <p:cNvSpPr>
              <a:spLocks/>
            </p:cNvSpPr>
            <p:nvPr/>
          </p:nvSpPr>
          <p:spPr bwMode="auto">
            <a:xfrm>
              <a:off x="810" y="238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5" name="Rectangle 57"/>
            <p:cNvSpPr>
              <a:spLocks noChangeArrowheads="1"/>
            </p:cNvSpPr>
            <p:nvPr/>
          </p:nvSpPr>
          <p:spPr bwMode="auto">
            <a:xfrm>
              <a:off x="810" y="2382"/>
              <a:ext cx="486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6" name="Rectangle 58"/>
            <p:cNvSpPr>
              <a:spLocks noChangeArrowheads="1"/>
            </p:cNvSpPr>
            <p:nvPr/>
          </p:nvSpPr>
          <p:spPr bwMode="auto">
            <a:xfrm>
              <a:off x="1038" y="2256"/>
              <a:ext cx="18" cy="12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7" name="Rectangle 59"/>
            <p:cNvSpPr>
              <a:spLocks noChangeArrowheads="1"/>
            </p:cNvSpPr>
            <p:nvPr/>
          </p:nvSpPr>
          <p:spPr bwMode="auto">
            <a:xfrm>
              <a:off x="972" y="2131"/>
              <a:ext cx="1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8" name="Rectangle 60"/>
            <p:cNvSpPr>
              <a:spLocks noChangeArrowheads="1"/>
            </p:cNvSpPr>
            <p:nvPr/>
          </p:nvSpPr>
          <p:spPr bwMode="auto">
            <a:xfrm>
              <a:off x="972" y="2131"/>
              <a:ext cx="90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9" name="Rectangle 61"/>
            <p:cNvSpPr>
              <a:spLocks noChangeArrowheads="1"/>
            </p:cNvSpPr>
            <p:nvPr/>
          </p:nvSpPr>
          <p:spPr bwMode="auto">
            <a:xfrm>
              <a:off x="1044" y="2006"/>
              <a:ext cx="18" cy="12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0" name="Rectangle 62"/>
            <p:cNvSpPr>
              <a:spLocks noChangeArrowheads="1"/>
            </p:cNvSpPr>
            <p:nvPr/>
          </p:nvSpPr>
          <p:spPr bwMode="auto">
            <a:xfrm>
              <a:off x="1116" y="2006"/>
              <a:ext cx="1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1" name="Rectangle 63"/>
            <p:cNvSpPr>
              <a:spLocks noChangeArrowheads="1"/>
            </p:cNvSpPr>
            <p:nvPr/>
          </p:nvSpPr>
          <p:spPr bwMode="auto">
            <a:xfrm>
              <a:off x="1044" y="2006"/>
              <a:ext cx="72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2" name="Freeform 64"/>
            <p:cNvSpPr>
              <a:spLocks/>
            </p:cNvSpPr>
            <p:nvPr/>
          </p:nvSpPr>
          <p:spPr bwMode="auto">
            <a:xfrm>
              <a:off x="1188" y="2078"/>
              <a:ext cx="1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3" name="Rectangle 65"/>
            <p:cNvSpPr>
              <a:spLocks noChangeArrowheads="1"/>
            </p:cNvSpPr>
            <p:nvPr/>
          </p:nvSpPr>
          <p:spPr bwMode="auto">
            <a:xfrm>
              <a:off x="1044" y="1702"/>
              <a:ext cx="18" cy="21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4" name="Rectangle 66"/>
            <p:cNvSpPr>
              <a:spLocks noChangeArrowheads="1"/>
            </p:cNvSpPr>
            <p:nvPr/>
          </p:nvSpPr>
          <p:spPr bwMode="auto">
            <a:xfrm>
              <a:off x="1818" y="1702"/>
              <a:ext cx="198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5" name="Freeform 67"/>
            <p:cNvSpPr>
              <a:spLocks/>
            </p:cNvSpPr>
            <p:nvPr/>
          </p:nvSpPr>
          <p:spPr bwMode="auto">
            <a:xfrm>
              <a:off x="1800" y="1684"/>
              <a:ext cx="54" cy="54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36" y="18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54"/>
                </a:cxn>
                <a:cxn ang="0">
                  <a:pos x="18" y="54"/>
                </a:cxn>
                <a:cxn ang="0">
                  <a:pos x="36" y="54"/>
                </a:cxn>
                <a:cxn ang="0">
                  <a:pos x="54" y="36"/>
                </a:cxn>
              </a:cxnLst>
              <a:rect l="0" t="0" r="r" b="b"/>
              <a:pathLst>
                <a:path w="54" h="54">
                  <a:moveTo>
                    <a:pt x="54" y="36"/>
                  </a:moveTo>
                  <a:lnTo>
                    <a:pt x="36" y="18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36" y="54"/>
                  </a:lnTo>
                  <a:lnTo>
                    <a:pt x="54" y="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6" name="Freeform 68"/>
            <p:cNvSpPr>
              <a:spLocks/>
            </p:cNvSpPr>
            <p:nvPr/>
          </p:nvSpPr>
          <p:spPr bwMode="auto">
            <a:xfrm>
              <a:off x="1800" y="1684"/>
              <a:ext cx="72" cy="72"/>
            </a:xfrm>
            <a:custGeom>
              <a:avLst/>
              <a:gdLst/>
              <a:ahLst/>
              <a:cxnLst>
                <a:cxn ang="0">
                  <a:pos x="54" y="54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18" y="18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54" y="36"/>
                </a:cxn>
                <a:cxn ang="0">
                  <a:pos x="54" y="36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36" y="72"/>
                </a:cxn>
                <a:cxn ang="0">
                  <a:pos x="18" y="72"/>
                </a:cxn>
                <a:cxn ang="0">
                  <a:pos x="18" y="72"/>
                </a:cxn>
                <a:cxn ang="0">
                  <a:pos x="18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36" y="0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72" y="36"/>
                </a:cxn>
                <a:cxn ang="0">
                  <a:pos x="54" y="54"/>
                </a:cxn>
              </a:cxnLst>
              <a:rect l="0" t="0" r="r" b="b"/>
              <a:pathLst>
                <a:path w="72" h="72">
                  <a:moveTo>
                    <a:pt x="54" y="54"/>
                  </a:move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18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36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72" y="36"/>
                  </a:lnTo>
                  <a:lnTo>
                    <a:pt x="54" y="5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7" name="Freeform 69"/>
            <p:cNvSpPr>
              <a:spLocks/>
            </p:cNvSpPr>
            <p:nvPr/>
          </p:nvSpPr>
          <p:spPr bwMode="auto">
            <a:xfrm>
              <a:off x="1854" y="1720"/>
              <a:ext cx="1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0" y="0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8" name="Freeform 70"/>
            <p:cNvSpPr>
              <a:spLocks/>
            </p:cNvSpPr>
            <p:nvPr/>
          </p:nvSpPr>
          <p:spPr bwMode="auto">
            <a:xfrm>
              <a:off x="2016" y="1684"/>
              <a:ext cx="54" cy="54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36" y="18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54"/>
                </a:cxn>
                <a:cxn ang="0">
                  <a:pos x="18" y="54"/>
                </a:cxn>
                <a:cxn ang="0">
                  <a:pos x="36" y="54"/>
                </a:cxn>
                <a:cxn ang="0">
                  <a:pos x="54" y="36"/>
                </a:cxn>
              </a:cxnLst>
              <a:rect l="0" t="0" r="r" b="b"/>
              <a:pathLst>
                <a:path w="54" h="54">
                  <a:moveTo>
                    <a:pt x="54" y="36"/>
                  </a:moveTo>
                  <a:lnTo>
                    <a:pt x="36" y="18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36" y="54"/>
                  </a:lnTo>
                  <a:lnTo>
                    <a:pt x="54" y="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9" name="Freeform 71"/>
            <p:cNvSpPr>
              <a:spLocks/>
            </p:cNvSpPr>
            <p:nvPr/>
          </p:nvSpPr>
          <p:spPr bwMode="auto">
            <a:xfrm>
              <a:off x="2016" y="1684"/>
              <a:ext cx="72" cy="72"/>
            </a:xfrm>
            <a:custGeom>
              <a:avLst/>
              <a:gdLst/>
              <a:ahLst/>
              <a:cxnLst>
                <a:cxn ang="0">
                  <a:pos x="54" y="54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18" y="18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54" y="36"/>
                </a:cxn>
                <a:cxn ang="0">
                  <a:pos x="54" y="36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36" y="72"/>
                </a:cxn>
                <a:cxn ang="0">
                  <a:pos x="18" y="72"/>
                </a:cxn>
                <a:cxn ang="0">
                  <a:pos x="18" y="72"/>
                </a:cxn>
                <a:cxn ang="0">
                  <a:pos x="18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36" y="0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72" y="36"/>
                </a:cxn>
                <a:cxn ang="0">
                  <a:pos x="54" y="54"/>
                </a:cxn>
              </a:cxnLst>
              <a:rect l="0" t="0" r="r" b="b"/>
              <a:pathLst>
                <a:path w="72" h="72">
                  <a:moveTo>
                    <a:pt x="54" y="54"/>
                  </a:move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18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36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72" y="36"/>
                  </a:lnTo>
                  <a:lnTo>
                    <a:pt x="54" y="5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40" name="Freeform 72"/>
            <p:cNvSpPr>
              <a:spLocks/>
            </p:cNvSpPr>
            <p:nvPr/>
          </p:nvSpPr>
          <p:spPr bwMode="auto">
            <a:xfrm>
              <a:off x="2070" y="1720"/>
              <a:ext cx="1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0" y="0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41" name="Line 73"/>
            <p:cNvSpPr>
              <a:spLocks noChangeShapeType="1"/>
            </p:cNvSpPr>
            <p:nvPr/>
          </p:nvSpPr>
          <p:spPr bwMode="auto">
            <a:xfrm>
              <a:off x="1824" y="206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63242" name="Line 74"/>
            <p:cNvSpPr>
              <a:spLocks noChangeShapeType="1"/>
            </p:cNvSpPr>
            <p:nvPr/>
          </p:nvSpPr>
          <p:spPr bwMode="auto">
            <a:xfrm>
              <a:off x="1824" y="168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pic>
        <p:nvPicPr>
          <p:cNvPr id="263243" name="Picture 75"/>
          <p:cNvPicPr>
            <a:picLocks noChangeAspect="1" noChangeArrowheads="1"/>
          </p:cNvPicPr>
          <p:nvPr/>
        </p:nvPicPr>
        <p:blipFill>
          <a:blip r:embed="rId4" cstate="print"/>
          <a:srcRect l="43126" t="47656" r="20000" b="43750"/>
          <a:stretch>
            <a:fillRect/>
          </a:stretch>
        </p:blipFill>
        <p:spPr bwMode="auto">
          <a:xfrm>
            <a:off x="4267200" y="2743200"/>
            <a:ext cx="4495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63244" name="Text Box 76"/>
          <p:cNvSpPr txBox="1">
            <a:spLocks noChangeArrowheads="1"/>
          </p:cNvSpPr>
          <p:nvPr/>
        </p:nvSpPr>
        <p:spPr bwMode="auto">
          <a:xfrm>
            <a:off x="2895600" y="4800600"/>
            <a:ext cx="310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accent2"/>
                </a:solidFill>
              </a:rPr>
              <a:t>t</a:t>
            </a:r>
            <a:r>
              <a:rPr lang="en-US" i="0" baseline="-25000">
                <a:solidFill>
                  <a:schemeClr val="accent2"/>
                </a:solidFill>
              </a:rPr>
              <a:t>p</a:t>
            </a:r>
            <a:r>
              <a:rPr lang="en-US" i="0">
                <a:solidFill>
                  <a:schemeClr val="accent2"/>
                </a:solidFill>
              </a:rPr>
              <a:t> = ln (2) </a:t>
            </a:r>
            <a:r>
              <a:rPr lang="en-US" i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i="0">
                <a:solidFill>
                  <a:schemeClr val="accent2"/>
                </a:solidFill>
              </a:rPr>
              <a:t> = 0.69 RC</a:t>
            </a:r>
          </a:p>
        </p:txBody>
      </p:sp>
      <p:sp>
        <p:nvSpPr>
          <p:cNvPr id="263245" name="Text Box 77"/>
          <p:cNvSpPr txBox="1">
            <a:spLocks noChangeArrowheads="1"/>
          </p:cNvSpPr>
          <p:nvPr/>
        </p:nvSpPr>
        <p:spPr bwMode="auto">
          <a:xfrm>
            <a:off x="822325" y="5456238"/>
            <a:ext cx="7348538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000082"/>
                </a:solidFill>
                <a:latin typeface="Book Antiqua" pitchFamily="18" charset="0"/>
              </a:rPr>
              <a:t>Important model – matches delay of inverter</a:t>
            </a:r>
            <a:r>
              <a:rPr lang="en-US" sz="4400" i="0">
                <a:solidFill>
                  <a:srgbClr val="000082"/>
                </a:solidFill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91F-0D5E-4537-A374-52D8529D1CC3}" type="slidenum">
              <a:rPr lang="en-US"/>
              <a:pPr/>
              <a:t>26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Dissipation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990600" y="1905000"/>
            <a:ext cx="4578350" cy="308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>
                <a:latin typeface="Times New Roman" pitchFamily="18" charset="0"/>
              </a:rPr>
              <a:t>Instantaneous power: </a:t>
            </a:r>
          </a:p>
          <a:p>
            <a:r>
              <a:rPr lang="en-US" sz="2800" i="0"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p</a:t>
            </a:r>
            <a:r>
              <a:rPr lang="en-US" sz="2800" i="0">
                <a:latin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i="0">
                <a:latin typeface="Times New Roman" pitchFamily="18" charset="0"/>
              </a:rPr>
              <a:t>) = </a:t>
            </a:r>
            <a:r>
              <a:rPr lang="en-US" sz="2800">
                <a:latin typeface="Times New Roman" pitchFamily="18" charset="0"/>
              </a:rPr>
              <a:t>v</a:t>
            </a:r>
            <a:r>
              <a:rPr lang="en-US" sz="2800" i="0">
                <a:latin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i="0">
                <a:latin typeface="Times New Roman" pitchFamily="18" charset="0"/>
              </a:rPr>
              <a:t>)</a:t>
            </a:r>
            <a:r>
              <a:rPr lang="en-US" sz="2800">
                <a:latin typeface="Times New Roman" pitchFamily="18" charset="0"/>
              </a:rPr>
              <a:t>i</a:t>
            </a:r>
            <a:r>
              <a:rPr lang="en-US" sz="2800" i="0">
                <a:latin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i="0">
                <a:latin typeface="Times New Roman" pitchFamily="18" charset="0"/>
              </a:rPr>
              <a:t>) = </a:t>
            </a:r>
            <a:r>
              <a:rPr lang="en-US" sz="2800">
                <a:latin typeface="Times New Roman" pitchFamily="18" charset="0"/>
              </a:rPr>
              <a:t>V</a:t>
            </a:r>
            <a:r>
              <a:rPr lang="en-US" sz="2800" baseline="-25000">
                <a:latin typeface="Times New Roman" pitchFamily="18" charset="0"/>
              </a:rPr>
              <a:t>supply</a:t>
            </a:r>
            <a:r>
              <a:rPr lang="en-US" sz="2800">
                <a:latin typeface="Times New Roman" pitchFamily="18" charset="0"/>
              </a:rPr>
              <a:t>i</a:t>
            </a:r>
            <a:r>
              <a:rPr lang="en-US" sz="2800" i="0">
                <a:latin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i="0">
                <a:latin typeface="Times New Roman" pitchFamily="18" charset="0"/>
              </a:rPr>
              <a:t>)</a:t>
            </a:r>
          </a:p>
          <a:p>
            <a:endParaRPr lang="en-US" sz="2800" i="0">
              <a:latin typeface="Times New Roman" pitchFamily="18" charset="0"/>
            </a:endParaRPr>
          </a:p>
          <a:p>
            <a:r>
              <a:rPr lang="en-US" sz="2800" i="0">
                <a:latin typeface="Times New Roman" pitchFamily="18" charset="0"/>
              </a:rPr>
              <a:t>Peak power: </a:t>
            </a:r>
          </a:p>
          <a:p>
            <a:r>
              <a:rPr lang="en-US" sz="2800" i="0"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P</a:t>
            </a:r>
            <a:r>
              <a:rPr lang="en-US" sz="2800" baseline="-25000">
                <a:latin typeface="Times New Roman" pitchFamily="18" charset="0"/>
              </a:rPr>
              <a:t>peak</a:t>
            </a:r>
            <a:r>
              <a:rPr lang="en-US" sz="2800" i="0">
                <a:latin typeface="Times New Roman" pitchFamily="18" charset="0"/>
              </a:rPr>
              <a:t> = </a:t>
            </a:r>
            <a:r>
              <a:rPr lang="en-US" sz="2800">
                <a:latin typeface="Times New Roman" pitchFamily="18" charset="0"/>
              </a:rPr>
              <a:t>V</a:t>
            </a:r>
            <a:r>
              <a:rPr lang="en-US" sz="2800" baseline="-25000">
                <a:latin typeface="Times New Roman" pitchFamily="18" charset="0"/>
              </a:rPr>
              <a:t>supply</a:t>
            </a:r>
            <a:r>
              <a:rPr lang="en-US" sz="2800">
                <a:latin typeface="Times New Roman" pitchFamily="18" charset="0"/>
              </a:rPr>
              <a:t>i</a:t>
            </a:r>
            <a:r>
              <a:rPr lang="en-US" sz="2800" baseline="-25000">
                <a:latin typeface="Times New Roman" pitchFamily="18" charset="0"/>
              </a:rPr>
              <a:t>peak</a:t>
            </a:r>
          </a:p>
          <a:p>
            <a:endParaRPr lang="en-US" sz="2800" i="0">
              <a:latin typeface="Times New Roman" pitchFamily="18" charset="0"/>
            </a:endParaRPr>
          </a:p>
          <a:p>
            <a:r>
              <a:rPr lang="en-US" sz="2800" i="0">
                <a:latin typeface="Times New Roman" pitchFamily="18" charset="0"/>
              </a:rPr>
              <a:t>Average power: </a:t>
            </a:r>
          </a:p>
        </p:txBody>
      </p:sp>
      <p:graphicFrame>
        <p:nvGraphicFramePr>
          <p:cNvPr id="264196" name="Object 4"/>
          <p:cNvGraphicFramePr>
            <a:graphicFrameLocks noChangeAspect="1"/>
          </p:cNvGraphicFramePr>
          <p:nvPr/>
        </p:nvGraphicFramePr>
        <p:xfrm>
          <a:off x="1752600" y="4997450"/>
          <a:ext cx="6553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5" name="Equation" r:id="rId3" imgW="2882880" imgH="419040" progId="Equation.3">
                  <p:embed/>
                </p:oleObj>
              </mc:Choice>
              <mc:Fallback>
                <p:oleObj name="Equation" r:id="rId3" imgW="28828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97450"/>
                        <a:ext cx="6553200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44E1C-8B11-4133-B8DD-84CF00D7CB70}" type="slidenum">
              <a:rPr lang="en-US"/>
              <a:pPr/>
              <a:t>27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Energy-Delay</a:t>
            </a: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746125" y="1909763"/>
            <a:ext cx="5821363" cy="118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D01608"/>
                </a:solidFill>
                <a:latin typeface="Book Antiqua" pitchFamily="18" charset="0"/>
              </a:rPr>
              <a:t>Power-Delay Product (PDP)</a:t>
            </a:r>
            <a:r>
              <a:rPr lang="en-US" sz="2800" i="0">
                <a:latin typeface="Book Antiqua" pitchFamily="18" charset="0"/>
              </a:rPr>
              <a:t> =</a:t>
            </a:r>
            <a:br>
              <a:rPr lang="en-US" sz="2800" i="0">
                <a:latin typeface="Book Antiqua" pitchFamily="18" charset="0"/>
              </a:rPr>
            </a:br>
            <a:r>
              <a:rPr lang="en-US" sz="2800" i="0">
                <a:latin typeface="Book Antiqua" pitchFamily="18" charset="0"/>
              </a:rPr>
              <a:t>E =  Energy per operation = </a:t>
            </a:r>
            <a:r>
              <a:rPr lang="en-US" sz="2800">
                <a:latin typeface="Book Antiqua" pitchFamily="18" charset="0"/>
              </a:rPr>
              <a:t>P</a:t>
            </a:r>
            <a:r>
              <a:rPr lang="en-US" sz="2800" baseline="-25000">
                <a:latin typeface="Book Antiqua" pitchFamily="18" charset="0"/>
              </a:rPr>
              <a:t>av</a:t>
            </a:r>
            <a:r>
              <a:rPr lang="en-US" sz="2800">
                <a:latin typeface="Book Antiqua" pitchFamily="18" charset="0"/>
              </a:rPr>
              <a:t> </a:t>
            </a:r>
            <a:r>
              <a:rPr lang="en-US" sz="2800">
                <a:latin typeface="Book Antiqua" pitchFamily="18" charset="0"/>
                <a:sym typeface="Symbol" pitchFamily="18" charset="2"/>
              </a:rPr>
              <a:t> t</a:t>
            </a:r>
            <a:r>
              <a:rPr lang="en-US" sz="2800" baseline="-25000">
                <a:latin typeface="Book Antiqua" pitchFamily="18" charset="0"/>
                <a:sym typeface="Symbol" pitchFamily="18" charset="2"/>
              </a:rPr>
              <a:t>p</a:t>
            </a:r>
            <a:r>
              <a:rPr lang="en-US" sz="4400" i="0">
                <a:solidFill>
                  <a:srgbClr val="0000B6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762000" y="3810000"/>
            <a:ext cx="5434013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D01608"/>
                </a:solidFill>
                <a:latin typeface="Book Antiqua" pitchFamily="18" charset="0"/>
              </a:rPr>
              <a:t>Energy-Delay Product (EDP)</a:t>
            </a:r>
            <a:r>
              <a:rPr lang="en-US" sz="2800" i="0">
                <a:latin typeface="Book Antiqua" pitchFamily="18" charset="0"/>
              </a:rPr>
              <a:t> =</a:t>
            </a:r>
            <a:br>
              <a:rPr lang="en-US" sz="2800" i="0">
                <a:latin typeface="Book Antiqua" pitchFamily="18" charset="0"/>
              </a:rPr>
            </a:br>
            <a:r>
              <a:rPr lang="en-US" sz="2800" i="0">
                <a:latin typeface="Book Antiqua" pitchFamily="18" charset="0"/>
              </a:rPr>
              <a:t>     quality metric of gate  = </a:t>
            </a:r>
            <a:r>
              <a:rPr lang="en-US" sz="2800">
                <a:latin typeface="Book Antiqua" pitchFamily="18" charset="0"/>
              </a:rPr>
              <a:t>E </a:t>
            </a:r>
            <a:r>
              <a:rPr lang="en-US" sz="2800">
                <a:latin typeface="Book Antiqua" pitchFamily="18" charset="0"/>
                <a:sym typeface="Symbol" pitchFamily="18" charset="2"/>
              </a:rPr>
              <a:t> t</a:t>
            </a:r>
            <a:r>
              <a:rPr lang="en-US" sz="2800" baseline="-25000">
                <a:latin typeface="Book Antiqua" pitchFamily="18" charset="0"/>
                <a:sym typeface="Symbol" pitchFamily="18" charset="2"/>
              </a:rPr>
              <a:t>p</a:t>
            </a:r>
            <a:r>
              <a:rPr lang="en-US" sz="4400" i="0">
                <a:solidFill>
                  <a:srgbClr val="0000B6"/>
                </a:solidFill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B20F-341E-4680-A68B-667059272234}" type="slidenum">
              <a:rPr lang="en-US"/>
              <a:pPr/>
              <a:t>28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First-Order RC Network</a:t>
            </a:r>
          </a:p>
        </p:txBody>
      </p:sp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2" cstate="print"/>
          <a:srcRect t="59879"/>
          <a:stretch>
            <a:fillRect/>
          </a:stretch>
        </p:blipFill>
        <p:spPr bwMode="auto">
          <a:xfrm>
            <a:off x="990600" y="4038600"/>
            <a:ext cx="70866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44" name="Oval 4"/>
          <p:cNvSpPr>
            <a:spLocks noChangeArrowheads="1"/>
          </p:cNvSpPr>
          <p:nvPr/>
        </p:nvSpPr>
        <p:spPr bwMode="auto">
          <a:xfrm>
            <a:off x="2867025" y="2714625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66245" name="Freeform 5"/>
          <p:cNvSpPr>
            <a:spLocks/>
          </p:cNvSpPr>
          <p:nvPr/>
        </p:nvSpPr>
        <p:spPr bwMode="auto">
          <a:xfrm>
            <a:off x="4381500" y="23685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4210050" y="2368550"/>
            <a:ext cx="171450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66247" name="Group 7"/>
          <p:cNvGrpSpPr>
            <a:grpSpLocks/>
          </p:cNvGrpSpPr>
          <p:nvPr/>
        </p:nvGrpSpPr>
        <p:grpSpPr bwMode="auto">
          <a:xfrm>
            <a:off x="3324225" y="2225675"/>
            <a:ext cx="914400" cy="341313"/>
            <a:chOff x="1152" y="1612"/>
            <a:chExt cx="576" cy="215"/>
          </a:xfrm>
        </p:grpSpPr>
        <p:sp>
          <p:nvSpPr>
            <p:cNvPr id="266248" name="Freeform 8"/>
            <p:cNvSpPr>
              <a:spLocks/>
            </p:cNvSpPr>
            <p:nvPr/>
          </p:nvSpPr>
          <p:spPr bwMode="auto">
            <a:xfrm>
              <a:off x="1152" y="1630"/>
              <a:ext cx="558" cy="161"/>
            </a:xfrm>
            <a:custGeom>
              <a:avLst/>
              <a:gdLst/>
              <a:ahLst/>
              <a:cxnLst>
                <a:cxn ang="0">
                  <a:pos x="558" y="72"/>
                </a:cxn>
                <a:cxn ang="0">
                  <a:pos x="522" y="161"/>
                </a:cxn>
                <a:cxn ang="0">
                  <a:pos x="414" y="0"/>
                </a:cxn>
                <a:cxn ang="0">
                  <a:pos x="324" y="161"/>
                </a:cxn>
                <a:cxn ang="0">
                  <a:pos x="234" y="0"/>
                </a:cxn>
                <a:cxn ang="0">
                  <a:pos x="126" y="161"/>
                </a:cxn>
                <a:cxn ang="0">
                  <a:pos x="36" y="0"/>
                </a:cxn>
                <a:cxn ang="0">
                  <a:pos x="0" y="72"/>
                </a:cxn>
                <a:cxn ang="0">
                  <a:pos x="558" y="72"/>
                </a:cxn>
              </a:cxnLst>
              <a:rect l="0" t="0" r="r" b="b"/>
              <a:pathLst>
                <a:path w="558" h="161">
                  <a:moveTo>
                    <a:pt x="558" y="72"/>
                  </a:moveTo>
                  <a:lnTo>
                    <a:pt x="522" y="161"/>
                  </a:lnTo>
                  <a:lnTo>
                    <a:pt x="414" y="0"/>
                  </a:lnTo>
                  <a:lnTo>
                    <a:pt x="324" y="161"/>
                  </a:lnTo>
                  <a:lnTo>
                    <a:pt x="234" y="0"/>
                  </a:lnTo>
                  <a:lnTo>
                    <a:pt x="126" y="161"/>
                  </a:lnTo>
                  <a:lnTo>
                    <a:pt x="36" y="0"/>
                  </a:lnTo>
                  <a:lnTo>
                    <a:pt x="0" y="72"/>
                  </a:lnTo>
                  <a:lnTo>
                    <a:pt x="558" y="72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249" name="Freeform 9"/>
            <p:cNvSpPr>
              <a:spLocks/>
            </p:cNvSpPr>
            <p:nvPr/>
          </p:nvSpPr>
          <p:spPr bwMode="auto">
            <a:xfrm>
              <a:off x="1278" y="1612"/>
              <a:ext cx="450" cy="215"/>
            </a:xfrm>
            <a:custGeom>
              <a:avLst/>
              <a:gdLst/>
              <a:ahLst/>
              <a:cxnLst>
                <a:cxn ang="0">
                  <a:pos x="450" y="90"/>
                </a:cxn>
                <a:cxn ang="0">
                  <a:pos x="414" y="179"/>
                </a:cxn>
                <a:cxn ang="0">
                  <a:pos x="414" y="215"/>
                </a:cxn>
                <a:cxn ang="0">
                  <a:pos x="396" y="197"/>
                </a:cxn>
                <a:cxn ang="0">
                  <a:pos x="288" y="36"/>
                </a:cxn>
                <a:cxn ang="0">
                  <a:pos x="288" y="18"/>
                </a:cxn>
                <a:cxn ang="0">
                  <a:pos x="306" y="18"/>
                </a:cxn>
                <a:cxn ang="0">
                  <a:pos x="216" y="179"/>
                </a:cxn>
                <a:cxn ang="0">
                  <a:pos x="216" y="197"/>
                </a:cxn>
                <a:cxn ang="0">
                  <a:pos x="198" y="179"/>
                </a:cxn>
                <a:cxn ang="0">
                  <a:pos x="108" y="18"/>
                </a:cxn>
                <a:cxn ang="0">
                  <a:pos x="108" y="18"/>
                </a:cxn>
                <a:cxn ang="0">
                  <a:pos x="126" y="36"/>
                </a:cxn>
                <a:cxn ang="0">
                  <a:pos x="18" y="197"/>
                </a:cxn>
                <a:cxn ang="0">
                  <a:pos x="18" y="197"/>
                </a:cxn>
                <a:cxn ang="0">
                  <a:pos x="0" y="179"/>
                </a:cxn>
                <a:cxn ang="0">
                  <a:pos x="0" y="179"/>
                </a:cxn>
                <a:cxn ang="0">
                  <a:pos x="108" y="18"/>
                </a:cxn>
                <a:cxn ang="0">
                  <a:pos x="126" y="0"/>
                </a:cxn>
                <a:cxn ang="0">
                  <a:pos x="126" y="18"/>
                </a:cxn>
                <a:cxn ang="0">
                  <a:pos x="216" y="179"/>
                </a:cxn>
                <a:cxn ang="0">
                  <a:pos x="198" y="179"/>
                </a:cxn>
                <a:cxn ang="0">
                  <a:pos x="198" y="179"/>
                </a:cxn>
                <a:cxn ang="0">
                  <a:pos x="288" y="18"/>
                </a:cxn>
                <a:cxn ang="0">
                  <a:pos x="306" y="0"/>
                </a:cxn>
                <a:cxn ang="0">
                  <a:pos x="306" y="18"/>
                </a:cxn>
                <a:cxn ang="0">
                  <a:pos x="414" y="179"/>
                </a:cxn>
                <a:cxn ang="0">
                  <a:pos x="396" y="197"/>
                </a:cxn>
                <a:cxn ang="0">
                  <a:pos x="396" y="179"/>
                </a:cxn>
                <a:cxn ang="0">
                  <a:pos x="432" y="90"/>
                </a:cxn>
                <a:cxn ang="0">
                  <a:pos x="450" y="90"/>
                </a:cxn>
              </a:cxnLst>
              <a:rect l="0" t="0" r="r" b="b"/>
              <a:pathLst>
                <a:path w="450" h="215">
                  <a:moveTo>
                    <a:pt x="450" y="90"/>
                  </a:moveTo>
                  <a:lnTo>
                    <a:pt x="414" y="179"/>
                  </a:lnTo>
                  <a:lnTo>
                    <a:pt x="414" y="215"/>
                  </a:lnTo>
                  <a:lnTo>
                    <a:pt x="396" y="197"/>
                  </a:lnTo>
                  <a:lnTo>
                    <a:pt x="288" y="36"/>
                  </a:lnTo>
                  <a:lnTo>
                    <a:pt x="288" y="18"/>
                  </a:lnTo>
                  <a:lnTo>
                    <a:pt x="306" y="18"/>
                  </a:lnTo>
                  <a:lnTo>
                    <a:pt x="216" y="179"/>
                  </a:lnTo>
                  <a:lnTo>
                    <a:pt x="216" y="197"/>
                  </a:lnTo>
                  <a:lnTo>
                    <a:pt x="198" y="179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26" y="36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108" y="18"/>
                  </a:lnTo>
                  <a:lnTo>
                    <a:pt x="126" y="0"/>
                  </a:lnTo>
                  <a:lnTo>
                    <a:pt x="126" y="18"/>
                  </a:lnTo>
                  <a:lnTo>
                    <a:pt x="216" y="179"/>
                  </a:lnTo>
                  <a:lnTo>
                    <a:pt x="198" y="179"/>
                  </a:lnTo>
                  <a:lnTo>
                    <a:pt x="198" y="179"/>
                  </a:lnTo>
                  <a:lnTo>
                    <a:pt x="288" y="18"/>
                  </a:lnTo>
                  <a:lnTo>
                    <a:pt x="306" y="0"/>
                  </a:lnTo>
                  <a:lnTo>
                    <a:pt x="306" y="18"/>
                  </a:lnTo>
                  <a:lnTo>
                    <a:pt x="414" y="179"/>
                  </a:lnTo>
                  <a:lnTo>
                    <a:pt x="396" y="197"/>
                  </a:lnTo>
                  <a:lnTo>
                    <a:pt x="396" y="179"/>
                  </a:lnTo>
                  <a:lnTo>
                    <a:pt x="432" y="90"/>
                  </a:lnTo>
                  <a:lnTo>
                    <a:pt x="450" y="9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250" name="Freeform 10"/>
            <p:cNvSpPr>
              <a:spLocks/>
            </p:cNvSpPr>
            <p:nvPr/>
          </p:nvSpPr>
          <p:spPr bwMode="auto">
            <a:xfrm>
              <a:off x="1188" y="1612"/>
              <a:ext cx="108" cy="179"/>
            </a:xfrm>
            <a:custGeom>
              <a:avLst/>
              <a:gdLst/>
              <a:ahLst/>
              <a:cxnLst>
                <a:cxn ang="0">
                  <a:pos x="90" y="17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18" y="18"/>
                </a:cxn>
                <a:cxn ang="0">
                  <a:pos x="108" y="179"/>
                </a:cxn>
                <a:cxn ang="0">
                  <a:pos x="90" y="179"/>
                </a:cxn>
              </a:cxnLst>
              <a:rect l="0" t="0" r="r" b="b"/>
              <a:pathLst>
                <a:path w="108" h="179">
                  <a:moveTo>
                    <a:pt x="90" y="179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108" y="179"/>
                  </a:lnTo>
                  <a:lnTo>
                    <a:pt x="90" y="179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251" name="Freeform 11"/>
            <p:cNvSpPr>
              <a:spLocks/>
            </p:cNvSpPr>
            <p:nvPr/>
          </p:nvSpPr>
          <p:spPr bwMode="auto">
            <a:xfrm>
              <a:off x="1152" y="1630"/>
              <a:ext cx="54" cy="72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36" y="0"/>
                </a:cxn>
                <a:cxn ang="0">
                  <a:pos x="0" y="72"/>
                </a:cxn>
                <a:cxn ang="0">
                  <a:pos x="18" y="72"/>
                </a:cxn>
                <a:cxn ang="0">
                  <a:pos x="54" y="0"/>
                </a:cxn>
              </a:cxnLst>
              <a:rect l="0" t="0" r="r" b="b"/>
              <a:pathLst>
                <a:path w="54" h="72">
                  <a:moveTo>
                    <a:pt x="54" y="0"/>
                  </a:moveTo>
                  <a:lnTo>
                    <a:pt x="36" y="0"/>
                  </a:lnTo>
                  <a:lnTo>
                    <a:pt x="0" y="72"/>
                  </a:lnTo>
                  <a:lnTo>
                    <a:pt x="18" y="72"/>
                  </a:lnTo>
                  <a:lnTo>
                    <a:pt x="54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252" name="Freeform 12"/>
            <p:cNvSpPr>
              <a:spLocks/>
            </p:cNvSpPr>
            <p:nvPr/>
          </p:nvSpPr>
          <p:spPr bwMode="auto">
            <a:xfrm>
              <a:off x="1710" y="170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253" name="Freeform 13"/>
            <p:cNvSpPr>
              <a:spLocks/>
            </p:cNvSpPr>
            <p:nvPr/>
          </p:nvSpPr>
          <p:spPr bwMode="auto">
            <a:xfrm>
              <a:off x="1152" y="170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66254" name="Freeform 14"/>
          <p:cNvSpPr>
            <a:spLocks/>
          </p:cNvSpPr>
          <p:nvPr/>
        </p:nvSpPr>
        <p:spPr bwMode="auto">
          <a:xfrm>
            <a:off x="3152775" y="23685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55" name="Rectangle 15"/>
          <p:cNvSpPr>
            <a:spLocks noChangeArrowheads="1"/>
          </p:cNvSpPr>
          <p:nvPr/>
        </p:nvSpPr>
        <p:spPr bwMode="auto">
          <a:xfrm>
            <a:off x="3152775" y="2368550"/>
            <a:ext cx="171450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56" name="Rectangle 16"/>
          <p:cNvSpPr>
            <a:spLocks noChangeArrowheads="1"/>
          </p:cNvSpPr>
          <p:nvPr/>
        </p:nvSpPr>
        <p:spPr bwMode="auto">
          <a:xfrm>
            <a:off x="4781550" y="2027238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v</a:t>
            </a:r>
            <a:endParaRPr lang="en-US" i="0">
              <a:solidFill>
                <a:srgbClr val="0000B6"/>
              </a:solidFill>
            </a:endParaRPr>
          </a:p>
        </p:txBody>
      </p:sp>
      <p:sp>
        <p:nvSpPr>
          <p:cNvPr id="266257" name="Rectangle 17"/>
          <p:cNvSpPr>
            <a:spLocks noChangeArrowheads="1"/>
          </p:cNvSpPr>
          <p:nvPr/>
        </p:nvSpPr>
        <p:spPr bwMode="auto">
          <a:xfrm>
            <a:off x="4895850" y="2112963"/>
            <a:ext cx="230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pitchFamily="34" charset="0"/>
              </a:rPr>
              <a:t>out</a:t>
            </a:r>
            <a:endParaRPr lang="en-US" i="0">
              <a:solidFill>
                <a:srgbClr val="0000B6"/>
              </a:solidFill>
            </a:endParaRPr>
          </a:p>
        </p:txBody>
      </p:sp>
      <p:sp>
        <p:nvSpPr>
          <p:cNvPr id="266258" name="Rectangle 18"/>
          <p:cNvSpPr>
            <a:spLocks noChangeArrowheads="1"/>
          </p:cNvSpPr>
          <p:nvPr/>
        </p:nvSpPr>
        <p:spPr bwMode="auto">
          <a:xfrm>
            <a:off x="2438400" y="2738438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v</a:t>
            </a:r>
            <a:endParaRPr lang="en-US" i="0">
              <a:solidFill>
                <a:srgbClr val="0000B6"/>
              </a:solidFill>
            </a:endParaRPr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2552700" y="2822575"/>
            <a:ext cx="128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pitchFamily="34" charset="0"/>
              </a:rPr>
              <a:t>in</a:t>
            </a:r>
            <a:endParaRPr lang="en-US" i="0">
              <a:solidFill>
                <a:srgbClr val="0000B6"/>
              </a:solidFill>
            </a:endParaRPr>
          </a:p>
        </p:txBody>
      </p:sp>
      <p:sp>
        <p:nvSpPr>
          <p:cNvPr id="266260" name="Rectangle 20"/>
          <p:cNvSpPr>
            <a:spLocks noChangeArrowheads="1"/>
          </p:cNvSpPr>
          <p:nvPr/>
        </p:nvSpPr>
        <p:spPr bwMode="auto">
          <a:xfrm>
            <a:off x="4638675" y="2952750"/>
            <a:ext cx="1588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1" name="Rectangle 21"/>
          <p:cNvSpPr>
            <a:spLocks noChangeArrowheads="1"/>
          </p:cNvSpPr>
          <p:nvPr/>
        </p:nvSpPr>
        <p:spPr bwMode="auto">
          <a:xfrm>
            <a:off x="4152900" y="2952750"/>
            <a:ext cx="48577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2" name="Rectangle 22"/>
          <p:cNvSpPr>
            <a:spLocks noChangeArrowheads="1"/>
          </p:cNvSpPr>
          <p:nvPr/>
        </p:nvSpPr>
        <p:spPr bwMode="auto">
          <a:xfrm>
            <a:off x="4638675" y="2867025"/>
            <a:ext cx="1588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3" name="Rectangle 23"/>
          <p:cNvSpPr>
            <a:spLocks noChangeArrowheads="1"/>
          </p:cNvSpPr>
          <p:nvPr/>
        </p:nvSpPr>
        <p:spPr bwMode="auto">
          <a:xfrm>
            <a:off x="4152900" y="2867025"/>
            <a:ext cx="48577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4" name="Freeform 24"/>
          <p:cNvSpPr>
            <a:spLocks/>
          </p:cNvSpPr>
          <p:nvPr/>
        </p:nvSpPr>
        <p:spPr bwMode="auto">
          <a:xfrm>
            <a:off x="4524375" y="3617913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5" name="Freeform 25"/>
          <p:cNvSpPr>
            <a:spLocks/>
          </p:cNvSpPr>
          <p:nvPr/>
        </p:nvSpPr>
        <p:spPr bwMode="auto">
          <a:xfrm>
            <a:off x="4267200" y="3617913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6" name="Rectangle 26"/>
          <p:cNvSpPr>
            <a:spLocks noChangeArrowheads="1"/>
          </p:cNvSpPr>
          <p:nvPr/>
        </p:nvSpPr>
        <p:spPr bwMode="auto">
          <a:xfrm>
            <a:off x="4267200" y="3617913"/>
            <a:ext cx="25717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7" name="Freeform 27"/>
          <p:cNvSpPr>
            <a:spLocks/>
          </p:cNvSpPr>
          <p:nvPr/>
        </p:nvSpPr>
        <p:spPr bwMode="auto">
          <a:xfrm>
            <a:off x="4667250" y="3533775"/>
            <a:ext cx="28575" cy="26988"/>
          </a:xfrm>
          <a:custGeom>
            <a:avLst/>
            <a:gdLst/>
            <a:ahLst/>
            <a:cxnLst>
              <a:cxn ang="0">
                <a:pos x="18" y="17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7"/>
              </a:cxn>
              <a:cxn ang="0">
                <a:pos x="0" y="17"/>
              </a:cxn>
              <a:cxn ang="0">
                <a:pos x="18" y="17"/>
              </a:cxn>
              <a:cxn ang="0">
                <a:pos x="18" y="17"/>
              </a:cxn>
              <a:cxn ang="0">
                <a:pos x="18" y="17"/>
              </a:cxn>
            </a:cxnLst>
            <a:rect l="0" t="0" r="r" b="b"/>
            <a:pathLst>
              <a:path w="18" h="17">
                <a:moveTo>
                  <a:pt x="18" y="17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8" name="Freeform 28"/>
          <p:cNvSpPr>
            <a:spLocks/>
          </p:cNvSpPr>
          <p:nvPr/>
        </p:nvSpPr>
        <p:spPr bwMode="auto">
          <a:xfrm>
            <a:off x="4152900" y="3533775"/>
            <a:ext cx="28575" cy="26988"/>
          </a:xfrm>
          <a:custGeom>
            <a:avLst/>
            <a:gdLst/>
            <a:ahLst/>
            <a:cxnLst>
              <a:cxn ang="0">
                <a:pos x="18" y="17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7"/>
              </a:cxn>
              <a:cxn ang="0">
                <a:pos x="0" y="17"/>
              </a:cxn>
              <a:cxn ang="0">
                <a:pos x="18" y="17"/>
              </a:cxn>
              <a:cxn ang="0">
                <a:pos x="18" y="17"/>
              </a:cxn>
              <a:cxn ang="0">
                <a:pos x="18" y="17"/>
              </a:cxn>
            </a:cxnLst>
            <a:rect l="0" t="0" r="r" b="b"/>
            <a:pathLst>
              <a:path w="18" h="17">
                <a:moveTo>
                  <a:pt x="18" y="17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4152900" y="3533775"/>
            <a:ext cx="514350" cy="269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0" name="Freeform 30"/>
          <p:cNvSpPr>
            <a:spLocks/>
          </p:cNvSpPr>
          <p:nvPr/>
        </p:nvSpPr>
        <p:spPr bwMode="auto">
          <a:xfrm>
            <a:off x="4781550" y="34480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1" name="Freeform 31"/>
          <p:cNvSpPr>
            <a:spLocks/>
          </p:cNvSpPr>
          <p:nvPr/>
        </p:nvSpPr>
        <p:spPr bwMode="auto">
          <a:xfrm>
            <a:off x="4010025" y="34480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2" name="Rectangle 32"/>
          <p:cNvSpPr>
            <a:spLocks noChangeArrowheads="1"/>
          </p:cNvSpPr>
          <p:nvPr/>
        </p:nvSpPr>
        <p:spPr bwMode="auto">
          <a:xfrm>
            <a:off x="4010025" y="3448050"/>
            <a:ext cx="77152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3" name="Rectangle 33"/>
          <p:cNvSpPr>
            <a:spLocks noChangeArrowheads="1"/>
          </p:cNvSpPr>
          <p:nvPr/>
        </p:nvSpPr>
        <p:spPr bwMode="auto">
          <a:xfrm>
            <a:off x="4752975" y="2765425"/>
            <a:ext cx="249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C</a:t>
            </a:r>
            <a:r>
              <a:rPr lang="en-US" sz="1800" baseline="-25000">
                <a:solidFill>
                  <a:srgbClr val="000000"/>
                </a:solidFill>
                <a:latin typeface="Helvetica" pitchFamily="34" charset="0"/>
              </a:rPr>
              <a:t>L</a:t>
            </a:r>
          </a:p>
        </p:txBody>
      </p:sp>
      <p:sp>
        <p:nvSpPr>
          <p:cNvPr id="266274" name="Rectangle 34"/>
          <p:cNvSpPr>
            <a:spLocks noChangeArrowheads="1"/>
          </p:cNvSpPr>
          <p:nvPr/>
        </p:nvSpPr>
        <p:spPr bwMode="auto">
          <a:xfrm>
            <a:off x="3638550" y="1828800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i="0">
              <a:solidFill>
                <a:srgbClr val="0000B6"/>
              </a:solidFill>
            </a:endParaRPr>
          </a:p>
        </p:txBody>
      </p:sp>
      <p:sp>
        <p:nvSpPr>
          <p:cNvPr id="266275" name="Freeform 35"/>
          <p:cNvSpPr>
            <a:spLocks/>
          </p:cNvSpPr>
          <p:nvPr/>
        </p:nvSpPr>
        <p:spPr bwMode="auto">
          <a:xfrm>
            <a:off x="3295650" y="3617913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6" name="Freeform 36"/>
          <p:cNvSpPr>
            <a:spLocks/>
          </p:cNvSpPr>
          <p:nvPr/>
        </p:nvSpPr>
        <p:spPr bwMode="auto">
          <a:xfrm>
            <a:off x="3038475" y="3617913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7" name="Rectangle 37"/>
          <p:cNvSpPr>
            <a:spLocks noChangeArrowheads="1"/>
          </p:cNvSpPr>
          <p:nvPr/>
        </p:nvSpPr>
        <p:spPr bwMode="auto">
          <a:xfrm>
            <a:off x="3038475" y="3617913"/>
            <a:ext cx="25717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8" name="Freeform 38"/>
          <p:cNvSpPr>
            <a:spLocks/>
          </p:cNvSpPr>
          <p:nvPr/>
        </p:nvSpPr>
        <p:spPr bwMode="auto">
          <a:xfrm>
            <a:off x="3409950" y="3533775"/>
            <a:ext cx="28575" cy="26988"/>
          </a:xfrm>
          <a:custGeom>
            <a:avLst/>
            <a:gdLst/>
            <a:ahLst/>
            <a:cxnLst>
              <a:cxn ang="0">
                <a:pos x="18" y="17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7"/>
              </a:cxn>
              <a:cxn ang="0">
                <a:pos x="0" y="17"/>
              </a:cxn>
              <a:cxn ang="0">
                <a:pos x="18" y="17"/>
              </a:cxn>
              <a:cxn ang="0">
                <a:pos x="18" y="17"/>
              </a:cxn>
              <a:cxn ang="0">
                <a:pos x="18" y="17"/>
              </a:cxn>
            </a:cxnLst>
            <a:rect l="0" t="0" r="r" b="b"/>
            <a:pathLst>
              <a:path w="18" h="17">
                <a:moveTo>
                  <a:pt x="18" y="17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9" name="Freeform 39"/>
          <p:cNvSpPr>
            <a:spLocks/>
          </p:cNvSpPr>
          <p:nvPr/>
        </p:nvSpPr>
        <p:spPr bwMode="auto">
          <a:xfrm>
            <a:off x="2895600" y="3533775"/>
            <a:ext cx="28575" cy="26988"/>
          </a:xfrm>
          <a:custGeom>
            <a:avLst/>
            <a:gdLst/>
            <a:ahLst/>
            <a:cxnLst>
              <a:cxn ang="0">
                <a:pos x="18" y="17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7"/>
              </a:cxn>
              <a:cxn ang="0">
                <a:pos x="0" y="17"/>
              </a:cxn>
              <a:cxn ang="0">
                <a:pos x="18" y="17"/>
              </a:cxn>
              <a:cxn ang="0">
                <a:pos x="18" y="17"/>
              </a:cxn>
              <a:cxn ang="0">
                <a:pos x="18" y="17"/>
              </a:cxn>
            </a:cxnLst>
            <a:rect l="0" t="0" r="r" b="b"/>
            <a:pathLst>
              <a:path w="18" h="17">
                <a:moveTo>
                  <a:pt x="18" y="17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0" name="Rectangle 40"/>
          <p:cNvSpPr>
            <a:spLocks noChangeArrowheads="1"/>
          </p:cNvSpPr>
          <p:nvPr/>
        </p:nvSpPr>
        <p:spPr bwMode="auto">
          <a:xfrm>
            <a:off x="2895600" y="3533775"/>
            <a:ext cx="514350" cy="269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1" name="Freeform 41"/>
          <p:cNvSpPr>
            <a:spLocks/>
          </p:cNvSpPr>
          <p:nvPr/>
        </p:nvSpPr>
        <p:spPr bwMode="auto">
          <a:xfrm>
            <a:off x="3552825" y="34480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2" name="Freeform 42"/>
          <p:cNvSpPr>
            <a:spLocks/>
          </p:cNvSpPr>
          <p:nvPr/>
        </p:nvSpPr>
        <p:spPr bwMode="auto">
          <a:xfrm>
            <a:off x="2781300" y="34480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3" name="Rectangle 43"/>
          <p:cNvSpPr>
            <a:spLocks noChangeArrowheads="1"/>
          </p:cNvSpPr>
          <p:nvPr/>
        </p:nvSpPr>
        <p:spPr bwMode="auto">
          <a:xfrm>
            <a:off x="2781300" y="3448050"/>
            <a:ext cx="77152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4" name="Rectangle 44"/>
          <p:cNvSpPr>
            <a:spLocks noChangeArrowheads="1"/>
          </p:cNvSpPr>
          <p:nvPr/>
        </p:nvSpPr>
        <p:spPr bwMode="auto">
          <a:xfrm>
            <a:off x="3143250" y="3248025"/>
            <a:ext cx="28575" cy="1984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5" name="Rectangle 45"/>
          <p:cNvSpPr>
            <a:spLocks noChangeArrowheads="1"/>
          </p:cNvSpPr>
          <p:nvPr/>
        </p:nvSpPr>
        <p:spPr bwMode="auto">
          <a:xfrm>
            <a:off x="3038475" y="3049588"/>
            <a:ext cx="1588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6" name="Rectangle 46"/>
          <p:cNvSpPr>
            <a:spLocks noChangeArrowheads="1"/>
          </p:cNvSpPr>
          <p:nvPr/>
        </p:nvSpPr>
        <p:spPr bwMode="auto">
          <a:xfrm>
            <a:off x="3038475" y="3049588"/>
            <a:ext cx="14287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7" name="Rectangle 47"/>
          <p:cNvSpPr>
            <a:spLocks noChangeArrowheads="1"/>
          </p:cNvSpPr>
          <p:nvPr/>
        </p:nvSpPr>
        <p:spPr bwMode="auto">
          <a:xfrm>
            <a:off x="3152775" y="2851150"/>
            <a:ext cx="28575" cy="1984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8" name="Rectangle 48"/>
          <p:cNvSpPr>
            <a:spLocks noChangeArrowheads="1"/>
          </p:cNvSpPr>
          <p:nvPr/>
        </p:nvSpPr>
        <p:spPr bwMode="auto">
          <a:xfrm>
            <a:off x="3267075" y="2851150"/>
            <a:ext cx="1588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9" name="Rectangle 49"/>
          <p:cNvSpPr>
            <a:spLocks noChangeArrowheads="1"/>
          </p:cNvSpPr>
          <p:nvPr/>
        </p:nvSpPr>
        <p:spPr bwMode="auto">
          <a:xfrm>
            <a:off x="3152775" y="2851150"/>
            <a:ext cx="114300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0" name="Freeform 50"/>
          <p:cNvSpPr>
            <a:spLocks/>
          </p:cNvSpPr>
          <p:nvPr/>
        </p:nvSpPr>
        <p:spPr bwMode="auto">
          <a:xfrm>
            <a:off x="3381375" y="296545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</a:cxnLst>
            <a:rect l="0" t="0" r="r" b="b"/>
            <a:pathLst>
              <a:path w="1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1" name="Rectangle 51"/>
          <p:cNvSpPr>
            <a:spLocks noChangeArrowheads="1"/>
          </p:cNvSpPr>
          <p:nvPr/>
        </p:nvSpPr>
        <p:spPr bwMode="auto">
          <a:xfrm>
            <a:off x="3152775" y="2368550"/>
            <a:ext cx="28575" cy="3413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2" name="Rectangle 52"/>
          <p:cNvSpPr>
            <a:spLocks noChangeArrowheads="1"/>
          </p:cNvSpPr>
          <p:nvPr/>
        </p:nvSpPr>
        <p:spPr bwMode="auto">
          <a:xfrm>
            <a:off x="4381500" y="2368550"/>
            <a:ext cx="31432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3" name="Freeform 53"/>
          <p:cNvSpPr>
            <a:spLocks/>
          </p:cNvSpPr>
          <p:nvPr/>
        </p:nvSpPr>
        <p:spPr bwMode="auto">
          <a:xfrm>
            <a:off x="4352925" y="2339975"/>
            <a:ext cx="85725" cy="85725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36" y="18"/>
              </a:cxn>
              <a:cxn ang="0">
                <a:pos x="18" y="0"/>
              </a:cxn>
              <a:cxn ang="0">
                <a:pos x="0" y="18"/>
              </a:cxn>
              <a:cxn ang="0">
                <a:pos x="0" y="36"/>
              </a:cxn>
              <a:cxn ang="0">
                <a:pos x="0" y="54"/>
              </a:cxn>
              <a:cxn ang="0">
                <a:pos x="18" y="54"/>
              </a:cxn>
              <a:cxn ang="0">
                <a:pos x="36" y="54"/>
              </a:cxn>
              <a:cxn ang="0">
                <a:pos x="54" y="36"/>
              </a:cxn>
            </a:cxnLst>
            <a:rect l="0" t="0" r="r" b="b"/>
            <a:pathLst>
              <a:path w="54" h="54">
                <a:moveTo>
                  <a:pt x="54" y="36"/>
                </a:moveTo>
                <a:lnTo>
                  <a:pt x="36" y="18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54"/>
                </a:lnTo>
                <a:lnTo>
                  <a:pt x="18" y="54"/>
                </a:lnTo>
                <a:lnTo>
                  <a:pt x="36" y="54"/>
                </a:lnTo>
                <a:lnTo>
                  <a:pt x="54" y="3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4" name="Freeform 54"/>
          <p:cNvSpPr>
            <a:spLocks/>
          </p:cNvSpPr>
          <p:nvPr/>
        </p:nvSpPr>
        <p:spPr bwMode="auto">
          <a:xfrm>
            <a:off x="4352925" y="2339975"/>
            <a:ext cx="114300" cy="114300"/>
          </a:xfrm>
          <a:custGeom>
            <a:avLst/>
            <a:gdLst/>
            <a:ahLst/>
            <a:cxnLst>
              <a:cxn ang="0">
                <a:pos x="54" y="54"/>
              </a:cxn>
              <a:cxn ang="0">
                <a:pos x="36" y="36"/>
              </a:cxn>
              <a:cxn ang="0">
                <a:pos x="36" y="36"/>
              </a:cxn>
              <a:cxn ang="0">
                <a:pos x="36" y="36"/>
              </a:cxn>
              <a:cxn ang="0">
                <a:pos x="18" y="18"/>
              </a:cxn>
              <a:cxn ang="0">
                <a:pos x="36" y="18"/>
              </a:cxn>
              <a:cxn ang="0">
                <a:pos x="36" y="18"/>
              </a:cxn>
              <a:cxn ang="0">
                <a:pos x="18" y="36"/>
              </a:cxn>
              <a:cxn ang="0">
                <a:pos x="18" y="18"/>
              </a:cxn>
              <a:cxn ang="0">
                <a:pos x="18" y="18"/>
              </a:cxn>
              <a:cxn ang="0">
                <a:pos x="18" y="36"/>
              </a:cxn>
              <a:cxn ang="0">
                <a:pos x="18" y="36"/>
              </a:cxn>
              <a:cxn ang="0">
                <a:pos x="18" y="36"/>
              </a:cxn>
              <a:cxn ang="0">
                <a:pos x="18" y="54"/>
              </a:cxn>
              <a:cxn ang="0">
                <a:pos x="0" y="54"/>
              </a:cxn>
              <a:cxn ang="0">
                <a:pos x="0" y="54"/>
              </a:cxn>
              <a:cxn ang="0">
                <a:pos x="18" y="54"/>
              </a:cxn>
              <a:cxn ang="0">
                <a:pos x="18" y="54"/>
              </a:cxn>
              <a:cxn ang="0">
                <a:pos x="18" y="54"/>
              </a:cxn>
              <a:cxn ang="0">
                <a:pos x="36" y="54"/>
              </a:cxn>
              <a:cxn ang="0">
                <a:pos x="36" y="54"/>
              </a:cxn>
              <a:cxn ang="0">
                <a:pos x="36" y="54"/>
              </a:cxn>
              <a:cxn ang="0">
                <a:pos x="54" y="36"/>
              </a:cxn>
              <a:cxn ang="0">
                <a:pos x="54" y="36"/>
              </a:cxn>
              <a:cxn ang="0">
                <a:pos x="72" y="54"/>
              </a:cxn>
              <a:cxn ang="0">
                <a:pos x="72" y="54"/>
              </a:cxn>
              <a:cxn ang="0">
                <a:pos x="54" y="72"/>
              </a:cxn>
              <a:cxn ang="0">
                <a:pos x="54" y="72"/>
              </a:cxn>
              <a:cxn ang="0">
                <a:pos x="36" y="72"/>
              </a:cxn>
              <a:cxn ang="0">
                <a:pos x="18" y="72"/>
              </a:cxn>
              <a:cxn ang="0">
                <a:pos x="18" y="72"/>
              </a:cxn>
              <a:cxn ang="0">
                <a:pos x="18" y="72"/>
              </a:cxn>
              <a:cxn ang="0">
                <a:pos x="0" y="72"/>
              </a:cxn>
              <a:cxn ang="0">
                <a:pos x="0" y="72"/>
              </a:cxn>
              <a:cxn ang="0">
                <a:pos x="0" y="54"/>
              </a:cxn>
              <a:cxn ang="0">
                <a:pos x="0" y="36"/>
              </a:cxn>
              <a:cxn ang="0">
                <a:pos x="0" y="36"/>
              </a:cxn>
              <a:cxn ang="0">
                <a:pos x="0" y="36"/>
              </a:cxn>
              <a:cxn ang="0">
                <a:pos x="0" y="18"/>
              </a:cxn>
              <a:cxn ang="0">
                <a:pos x="0" y="18"/>
              </a:cxn>
              <a:cxn ang="0">
                <a:pos x="0" y="18"/>
              </a:cxn>
              <a:cxn ang="0">
                <a:pos x="18" y="0"/>
              </a:cxn>
              <a:cxn ang="0">
                <a:pos x="18" y="0"/>
              </a:cxn>
              <a:cxn ang="0">
                <a:pos x="36" y="0"/>
              </a:cxn>
              <a:cxn ang="0">
                <a:pos x="54" y="18"/>
              </a:cxn>
              <a:cxn ang="0">
                <a:pos x="54" y="18"/>
              </a:cxn>
              <a:cxn ang="0">
                <a:pos x="54" y="18"/>
              </a:cxn>
              <a:cxn ang="0">
                <a:pos x="72" y="36"/>
              </a:cxn>
              <a:cxn ang="0">
                <a:pos x="54" y="54"/>
              </a:cxn>
            </a:cxnLst>
            <a:rect l="0" t="0" r="r" b="b"/>
            <a:pathLst>
              <a:path w="72" h="72">
                <a:moveTo>
                  <a:pt x="54" y="54"/>
                </a:move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18" y="18"/>
                </a:lnTo>
                <a:lnTo>
                  <a:pt x="36" y="18"/>
                </a:lnTo>
                <a:lnTo>
                  <a:pt x="36" y="18"/>
                </a:lnTo>
                <a:lnTo>
                  <a:pt x="18" y="36"/>
                </a:lnTo>
                <a:lnTo>
                  <a:pt x="18" y="18"/>
                </a:lnTo>
                <a:lnTo>
                  <a:pt x="18" y="18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54"/>
                </a:lnTo>
                <a:lnTo>
                  <a:pt x="0" y="54"/>
                </a:lnTo>
                <a:lnTo>
                  <a:pt x="0" y="54"/>
                </a:lnTo>
                <a:lnTo>
                  <a:pt x="18" y="54"/>
                </a:lnTo>
                <a:lnTo>
                  <a:pt x="18" y="54"/>
                </a:lnTo>
                <a:lnTo>
                  <a:pt x="18" y="54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54" y="36"/>
                </a:lnTo>
                <a:lnTo>
                  <a:pt x="54" y="36"/>
                </a:lnTo>
                <a:lnTo>
                  <a:pt x="72" y="54"/>
                </a:lnTo>
                <a:lnTo>
                  <a:pt x="72" y="54"/>
                </a:lnTo>
                <a:lnTo>
                  <a:pt x="54" y="72"/>
                </a:lnTo>
                <a:lnTo>
                  <a:pt x="54" y="72"/>
                </a:lnTo>
                <a:lnTo>
                  <a:pt x="36" y="72"/>
                </a:lnTo>
                <a:lnTo>
                  <a:pt x="18" y="72"/>
                </a:lnTo>
                <a:lnTo>
                  <a:pt x="18" y="72"/>
                </a:lnTo>
                <a:lnTo>
                  <a:pt x="18" y="72"/>
                </a:lnTo>
                <a:lnTo>
                  <a:pt x="0" y="72"/>
                </a:lnTo>
                <a:lnTo>
                  <a:pt x="0" y="72"/>
                </a:lnTo>
                <a:lnTo>
                  <a:pt x="0" y="54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8" y="0"/>
                </a:lnTo>
                <a:lnTo>
                  <a:pt x="18" y="0"/>
                </a:lnTo>
                <a:lnTo>
                  <a:pt x="36" y="0"/>
                </a:lnTo>
                <a:lnTo>
                  <a:pt x="54" y="18"/>
                </a:lnTo>
                <a:lnTo>
                  <a:pt x="54" y="18"/>
                </a:lnTo>
                <a:lnTo>
                  <a:pt x="54" y="18"/>
                </a:lnTo>
                <a:lnTo>
                  <a:pt x="72" y="36"/>
                </a:lnTo>
                <a:lnTo>
                  <a:pt x="54" y="5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5" name="Freeform 55"/>
          <p:cNvSpPr>
            <a:spLocks/>
          </p:cNvSpPr>
          <p:nvPr/>
        </p:nvSpPr>
        <p:spPr bwMode="auto">
          <a:xfrm>
            <a:off x="4438650" y="2397125"/>
            <a:ext cx="28575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  <a:cxn ang="0">
                <a:pos x="18" y="0"/>
              </a:cxn>
              <a:cxn ang="0">
                <a:pos x="18" y="18"/>
              </a:cxn>
              <a:cxn ang="0">
                <a:pos x="18" y="18"/>
              </a:cxn>
              <a:cxn ang="0">
                <a:pos x="0" y="0"/>
              </a:cxn>
            </a:cxnLst>
            <a:rect l="0" t="0" r="r" b="b"/>
            <a:pathLst>
              <a:path w="18"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6" name="Freeform 56"/>
          <p:cNvSpPr>
            <a:spLocks/>
          </p:cNvSpPr>
          <p:nvPr/>
        </p:nvSpPr>
        <p:spPr bwMode="auto">
          <a:xfrm>
            <a:off x="4695825" y="2339975"/>
            <a:ext cx="85725" cy="85725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36" y="18"/>
              </a:cxn>
              <a:cxn ang="0">
                <a:pos x="18" y="0"/>
              </a:cxn>
              <a:cxn ang="0">
                <a:pos x="0" y="18"/>
              </a:cxn>
              <a:cxn ang="0">
                <a:pos x="0" y="36"/>
              </a:cxn>
              <a:cxn ang="0">
                <a:pos x="0" y="54"/>
              </a:cxn>
              <a:cxn ang="0">
                <a:pos x="18" y="54"/>
              </a:cxn>
              <a:cxn ang="0">
                <a:pos x="36" y="54"/>
              </a:cxn>
              <a:cxn ang="0">
                <a:pos x="54" y="36"/>
              </a:cxn>
            </a:cxnLst>
            <a:rect l="0" t="0" r="r" b="b"/>
            <a:pathLst>
              <a:path w="54" h="54">
                <a:moveTo>
                  <a:pt x="54" y="36"/>
                </a:moveTo>
                <a:lnTo>
                  <a:pt x="36" y="18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54"/>
                </a:lnTo>
                <a:lnTo>
                  <a:pt x="18" y="54"/>
                </a:lnTo>
                <a:lnTo>
                  <a:pt x="36" y="54"/>
                </a:lnTo>
                <a:lnTo>
                  <a:pt x="54" y="3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7" name="Freeform 57"/>
          <p:cNvSpPr>
            <a:spLocks/>
          </p:cNvSpPr>
          <p:nvPr/>
        </p:nvSpPr>
        <p:spPr bwMode="auto">
          <a:xfrm>
            <a:off x="4695825" y="2339975"/>
            <a:ext cx="114300" cy="114300"/>
          </a:xfrm>
          <a:custGeom>
            <a:avLst/>
            <a:gdLst/>
            <a:ahLst/>
            <a:cxnLst>
              <a:cxn ang="0">
                <a:pos x="54" y="54"/>
              </a:cxn>
              <a:cxn ang="0">
                <a:pos x="36" y="36"/>
              </a:cxn>
              <a:cxn ang="0">
                <a:pos x="36" y="36"/>
              </a:cxn>
              <a:cxn ang="0">
                <a:pos x="36" y="36"/>
              </a:cxn>
              <a:cxn ang="0">
                <a:pos x="18" y="18"/>
              </a:cxn>
              <a:cxn ang="0">
                <a:pos x="36" y="18"/>
              </a:cxn>
              <a:cxn ang="0">
                <a:pos x="36" y="18"/>
              </a:cxn>
              <a:cxn ang="0">
                <a:pos x="18" y="36"/>
              </a:cxn>
              <a:cxn ang="0">
                <a:pos x="18" y="18"/>
              </a:cxn>
              <a:cxn ang="0">
                <a:pos x="18" y="18"/>
              </a:cxn>
              <a:cxn ang="0">
                <a:pos x="18" y="36"/>
              </a:cxn>
              <a:cxn ang="0">
                <a:pos x="18" y="36"/>
              </a:cxn>
              <a:cxn ang="0">
                <a:pos x="18" y="36"/>
              </a:cxn>
              <a:cxn ang="0">
                <a:pos x="18" y="54"/>
              </a:cxn>
              <a:cxn ang="0">
                <a:pos x="0" y="54"/>
              </a:cxn>
              <a:cxn ang="0">
                <a:pos x="0" y="54"/>
              </a:cxn>
              <a:cxn ang="0">
                <a:pos x="18" y="54"/>
              </a:cxn>
              <a:cxn ang="0">
                <a:pos x="18" y="54"/>
              </a:cxn>
              <a:cxn ang="0">
                <a:pos x="18" y="54"/>
              </a:cxn>
              <a:cxn ang="0">
                <a:pos x="36" y="54"/>
              </a:cxn>
              <a:cxn ang="0">
                <a:pos x="36" y="54"/>
              </a:cxn>
              <a:cxn ang="0">
                <a:pos x="36" y="54"/>
              </a:cxn>
              <a:cxn ang="0">
                <a:pos x="54" y="36"/>
              </a:cxn>
              <a:cxn ang="0">
                <a:pos x="54" y="36"/>
              </a:cxn>
              <a:cxn ang="0">
                <a:pos x="72" y="54"/>
              </a:cxn>
              <a:cxn ang="0">
                <a:pos x="72" y="54"/>
              </a:cxn>
              <a:cxn ang="0">
                <a:pos x="54" y="72"/>
              </a:cxn>
              <a:cxn ang="0">
                <a:pos x="54" y="72"/>
              </a:cxn>
              <a:cxn ang="0">
                <a:pos x="36" y="72"/>
              </a:cxn>
              <a:cxn ang="0">
                <a:pos x="18" y="72"/>
              </a:cxn>
              <a:cxn ang="0">
                <a:pos x="18" y="72"/>
              </a:cxn>
              <a:cxn ang="0">
                <a:pos x="18" y="72"/>
              </a:cxn>
              <a:cxn ang="0">
                <a:pos x="0" y="72"/>
              </a:cxn>
              <a:cxn ang="0">
                <a:pos x="0" y="72"/>
              </a:cxn>
              <a:cxn ang="0">
                <a:pos x="0" y="54"/>
              </a:cxn>
              <a:cxn ang="0">
                <a:pos x="0" y="36"/>
              </a:cxn>
              <a:cxn ang="0">
                <a:pos x="0" y="36"/>
              </a:cxn>
              <a:cxn ang="0">
                <a:pos x="0" y="36"/>
              </a:cxn>
              <a:cxn ang="0">
                <a:pos x="0" y="18"/>
              </a:cxn>
              <a:cxn ang="0">
                <a:pos x="0" y="18"/>
              </a:cxn>
              <a:cxn ang="0">
                <a:pos x="0" y="18"/>
              </a:cxn>
              <a:cxn ang="0">
                <a:pos x="18" y="0"/>
              </a:cxn>
              <a:cxn ang="0">
                <a:pos x="18" y="0"/>
              </a:cxn>
              <a:cxn ang="0">
                <a:pos x="36" y="0"/>
              </a:cxn>
              <a:cxn ang="0">
                <a:pos x="54" y="18"/>
              </a:cxn>
              <a:cxn ang="0">
                <a:pos x="54" y="18"/>
              </a:cxn>
              <a:cxn ang="0">
                <a:pos x="54" y="18"/>
              </a:cxn>
              <a:cxn ang="0">
                <a:pos x="72" y="36"/>
              </a:cxn>
              <a:cxn ang="0">
                <a:pos x="54" y="54"/>
              </a:cxn>
            </a:cxnLst>
            <a:rect l="0" t="0" r="r" b="b"/>
            <a:pathLst>
              <a:path w="72" h="72">
                <a:moveTo>
                  <a:pt x="54" y="54"/>
                </a:move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18" y="18"/>
                </a:lnTo>
                <a:lnTo>
                  <a:pt x="36" y="18"/>
                </a:lnTo>
                <a:lnTo>
                  <a:pt x="36" y="18"/>
                </a:lnTo>
                <a:lnTo>
                  <a:pt x="18" y="36"/>
                </a:lnTo>
                <a:lnTo>
                  <a:pt x="18" y="18"/>
                </a:lnTo>
                <a:lnTo>
                  <a:pt x="18" y="18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54"/>
                </a:lnTo>
                <a:lnTo>
                  <a:pt x="0" y="54"/>
                </a:lnTo>
                <a:lnTo>
                  <a:pt x="0" y="54"/>
                </a:lnTo>
                <a:lnTo>
                  <a:pt x="18" y="54"/>
                </a:lnTo>
                <a:lnTo>
                  <a:pt x="18" y="54"/>
                </a:lnTo>
                <a:lnTo>
                  <a:pt x="18" y="54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54" y="36"/>
                </a:lnTo>
                <a:lnTo>
                  <a:pt x="54" y="36"/>
                </a:lnTo>
                <a:lnTo>
                  <a:pt x="72" y="54"/>
                </a:lnTo>
                <a:lnTo>
                  <a:pt x="72" y="54"/>
                </a:lnTo>
                <a:lnTo>
                  <a:pt x="54" y="72"/>
                </a:lnTo>
                <a:lnTo>
                  <a:pt x="54" y="72"/>
                </a:lnTo>
                <a:lnTo>
                  <a:pt x="36" y="72"/>
                </a:lnTo>
                <a:lnTo>
                  <a:pt x="18" y="72"/>
                </a:lnTo>
                <a:lnTo>
                  <a:pt x="18" y="72"/>
                </a:lnTo>
                <a:lnTo>
                  <a:pt x="18" y="72"/>
                </a:lnTo>
                <a:lnTo>
                  <a:pt x="0" y="72"/>
                </a:lnTo>
                <a:lnTo>
                  <a:pt x="0" y="72"/>
                </a:lnTo>
                <a:lnTo>
                  <a:pt x="0" y="54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8" y="0"/>
                </a:lnTo>
                <a:lnTo>
                  <a:pt x="18" y="0"/>
                </a:lnTo>
                <a:lnTo>
                  <a:pt x="36" y="0"/>
                </a:lnTo>
                <a:lnTo>
                  <a:pt x="54" y="18"/>
                </a:lnTo>
                <a:lnTo>
                  <a:pt x="54" y="18"/>
                </a:lnTo>
                <a:lnTo>
                  <a:pt x="54" y="18"/>
                </a:lnTo>
                <a:lnTo>
                  <a:pt x="72" y="36"/>
                </a:lnTo>
                <a:lnTo>
                  <a:pt x="54" y="5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8" name="Freeform 58"/>
          <p:cNvSpPr>
            <a:spLocks/>
          </p:cNvSpPr>
          <p:nvPr/>
        </p:nvSpPr>
        <p:spPr bwMode="auto">
          <a:xfrm>
            <a:off x="4781550" y="2397125"/>
            <a:ext cx="28575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  <a:cxn ang="0">
                <a:pos x="18" y="0"/>
              </a:cxn>
              <a:cxn ang="0">
                <a:pos x="18" y="18"/>
              </a:cxn>
              <a:cxn ang="0">
                <a:pos x="18" y="18"/>
              </a:cxn>
              <a:cxn ang="0">
                <a:pos x="0" y="0"/>
              </a:cxn>
            </a:cxnLst>
            <a:rect l="0" t="0" r="r" b="b"/>
            <a:pathLst>
              <a:path w="18"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9" name="Line 59"/>
          <p:cNvSpPr>
            <a:spLocks noChangeShapeType="1"/>
          </p:cNvSpPr>
          <p:nvPr/>
        </p:nvSpPr>
        <p:spPr bwMode="auto">
          <a:xfrm>
            <a:off x="4391025" y="29432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66300" name="Line 60"/>
          <p:cNvSpPr>
            <a:spLocks noChangeShapeType="1"/>
          </p:cNvSpPr>
          <p:nvPr/>
        </p:nvSpPr>
        <p:spPr bwMode="auto">
          <a:xfrm>
            <a:off x="4391025" y="23336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54B9-DA70-473F-B055-67D4593BA293}" type="slidenum">
              <a:rPr lang="en-US"/>
              <a:pPr/>
              <a:t>29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6550"/>
            <a:ext cx="7772400" cy="782638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0335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Digital integrated circuits have come a long way and still have quite some potential left for the coming decades</a:t>
            </a:r>
          </a:p>
          <a:p>
            <a:pPr>
              <a:lnSpc>
                <a:spcPct val="90000"/>
              </a:lnSpc>
            </a:pPr>
            <a:r>
              <a:rPr lang="en-US" sz="2800"/>
              <a:t>Some interesting challenges ahead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Getting a clear perspective on the challenges and potential solutions is the purpose of this book</a:t>
            </a:r>
          </a:p>
          <a:p>
            <a:pPr>
              <a:lnSpc>
                <a:spcPct val="90000"/>
              </a:lnSpc>
            </a:pPr>
            <a:r>
              <a:rPr lang="en-US" sz="2800"/>
              <a:t>Understanding the design metrics that govern digital design is crucial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Cost, reliability, speed, power and energy dissipation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C7E0-EEDB-4F7E-8E86-D0A0D9172762}" type="slidenum">
              <a:rPr lang="en-US"/>
              <a:pPr/>
              <a:t>3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/>
              <a:t>The First Computer</a:t>
            </a:r>
          </a:p>
        </p:txBody>
      </p:sp>
      <p:pic>
        <p:nvPicPr>
          <p:cNvPr id="78857" name="Picture 9" descr="Babb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4157663" cy="4495800"/>
          </a:xfrm>
          <a:prstGeom prst="rect">
            <a:avLst/>
          </a:prstGeom>
          <a:noFill/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14800"/>
            <a:ext cx="2593975" cy="182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9CADA-93D6-44E4-8AD0-9DB5CA7ADC4C}" type="slidenum">
              <a:rPr lang="en-US"/>
              <a:pPr/>
              <a:t>4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sz="3600"/>
              <a:t>ENIAC - The first electronic computer (1946)</a:t>
            </a:r>
            <a:endParaRPr lang="en-US">
              <a:latin typeface="Arial" charset="0"/>
            </a:endParaRP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24000"/>
            <a:ext cx="5715000" cy="441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F9D8-8321-48EC-8BB6-9AEC1B57E9F6}" type="slidenum">
              <a:rPr lang="en-US"/>
              <a:pPr/>
              <a:t>5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4000"/>
              <a:t>The Transistor Revolution</a:t>
            </a:r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62960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6934200" y="5105400"/>
            <a:ext cx="17986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>
                <a:latin typeface="Times New Roman" pitchFamily="18" charset="0"/>
              </a:rPr>
              <a:t>First transistor</a:t>
            </a:r>
          </a:p>
          <a:p>
            <a:r>
              <a:rPr lang="en-US" sz="2000" i="0">
                <a:latin typeface="Times New Roman" pitchFamily="18" charset="0"/>
              </a:rPr>
              <a:t>Bell Labs, 1948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31B5-B7DB-4E77-8610-34D14661C0A2}" type="slidenum">
              <a:rPr lang="en-US"/>
              <a:pPr/>
              <a:t>6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/>
              <a:t>The First Integrated Circuits 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45624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5715000" y="1905000"/>
            <a:ext cx="17986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Bipolar logic</a:t>
            </a:r>
          </a:p>
          <a:p>
            <a:r>
              <a:rPr lang="en-US">
                <a:latin typeface="Times New Roman" pitchFamily="18" charset="0"/>
              </a:rPr>
              <a:t>1960’s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5715000" y="5105400"/>
            <a:ext cx="20034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>
                <a:latin typeface="Times New Roman" pitchFamily="18" charset="0"/>
              </a:rPr>
              <a:t>ECL 3-input Gate</a:t>
            </a:r>
          </a:p>
          <a:p>
            <a:r>
              <a:rPr lang="en-US" sz="2000" i="0">
                <a:latin typeface="Times New Roman" pitchFamily="18" charset="0"/>
              </a:rPr>
              <a:t>Motorola 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E3728-9BE3-4A24-B546-456D1DE77C77}" type="slidenum">
              <a:rPr lang="en-US"/>
              <a:pPr/>
              <a:t>7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Moore’s Law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buClr>
                <a:schemeClr val="accent1"/>
              </a:buClr>
              <a:buSzPts val="2400"/>
              <a:buFont typeface="Monotype Sorts" pitchFamily="2" charset="2"/>
              <a:buChar char="l"/>
            </a:pPr>
            <a:r>
              <a:rPr lang="en-US" sz="3200" i="0"/>
              <a:t>In 1965, Gordon Moore noted that the number of transistors on a chip doubled every 18 to 24 months. </a:t>
            </a:r>
          </a:p>
          <a:p>
            <a:pPr>
              <a:buClr>
                <a:schemeClr val="accent1"/>
              </a:buClr>
              <a:buSzPts val="2400"/>
              <a:buFont typeface="Monotype Sorts" pitchFamily="2" charset="2"/>
              <a:buChar char="l"/>
            </a:pPr>
            <a:r>
              <a:rPr lang="en-US" sz="3200" i="0"/>
              <a:t>He made a prediction that  semiconductor technology will double its effectiveness every 18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3202-FACF-4043-A16D-899AD240593D}" type="slidenum">
              <a:rPr lang="en-US"/>
              <a:pPr/>
              <a:t>8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Moore’s Law</a:t>
            </a:r>
          </a:p>
        </p:txBody>
      </p:sp>
      <p:pic>
        <p:nvPicPr>
          <p:cNvPr id="188419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513" y="1636713"/>
            <a:ext cx="581342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52500" y="5856288"/>
            <a:ext cx="3060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Book Antiqua" pitchFamily="18" charset="0"/>
              </a:rPr>
              <a:t>Electronics</a:t>
            </a:r>
            <a:r>
              <a:rPr lang="en-US" sz="2000" i="0">
                <a:solidFill>
                  <a:schemeClr val="tx2"/>
                </a:solidFill>
                <a:latin typeface="Book Antiqua" pitchFamily="18" charset="0"/>
              </a:rPr>
              <a:t>, April 19, 1965.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ED7C2-3728-4F3D-A295-C1F5F9607E62}" type="slidenum">
              <a:rPr lang="en-US"/>
              <a:pPr/>
              <a:t>9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4000"/>
              <a:t>Design Abstraction Levels</a:t>
            </a:r>
            <a:endParaRPr lang="en-US" sz="4000">
              <a:latin typeface="Arial" charset="0"/>
            </a:endParaRPr>
          </a:p>
        </p:txBody>
      </p:sp>
      <p:sp>
        <p:nvSpPr>
          <p:cNvPr id="155652" name="AutoShape 4"/>
          <p:cNvSpPr>
            <a:spLocks noChangeAspect="1" noChangeArrowheads="1" noTextEdit="1"/>
          </p:cNvSpPr>
          <p:nvPr/>
        </p:nvSpPr>
        <p:spPr bwMode="auto">
          <a:xfrm>
            <a:off x="1219200" y="1219200"/>
            <a:ext cx="67056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4" name="Freeform 6"/>
          <p:cNvSpPr>
            <a:spLocks/>
          </p:cNvSpPr>
          <p:nvPr/>
        </p:nvSpPr>
        <p:spPr bwMode="auto">
          <a:xfrm>
            <a:off x="2154238" y="2395538"/>
            <a:ext cx="5673725" cy="3459162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84" y="8"/>
              </a:cxn>
              <a:cxn ang="0">
                <a:pos x="46" y="39"/>
              </a:cxn>
              <a:cxn ang="0">
                <a:pos x="16" y="85"/>
              </a:cxn>
              <a:cxn ang="0">
                <a:pos x="0" y="138"/>
              </a:cxn>
              <a:cxn ang="0">
                <a:pos x="0" y="1086"/>
              </a:cxn>
              <a:cxn ang="0">
                <a:pos x="0" y="2041"/>
              </a:cxn>
              <a:cxn ang="0">
                <a:pos x="16" y="2095"/>
              </a:cxn>
              <a:cxn ang="0">
                <a:pos x="46" y="2141"/>
              </a:cxn>
              <a:cxn ang="0">
                <a:pos x="84" y="2171"/>
              </a:cxn>
              <a:cxn ang="0">
                <a:pos x="138" y="2179"/>
              </a:cxn>
              <a:cxn ang="0">
                <a:pos x="1783" y="2179"/>
              </a:cxn>
              <a:cxn ang="0">
                <a:pos x="3436" y="2179"/>
              </a:cxn>
              <a:cxn ang="0">
                <a:pos x="3490" y="2171"/>
              </a:cxn>
              <a:cxn ang="0">
                <a:pos x="3528" y="2141"/>
              </a:cxn>
              <a:cxn ang="0">
                <a:pos x="3558" y="2095"/>
              </a:cxn>
              <a:cxn ang="0">
                <a:pos x="3574" y="2041"/>
              </a:cxn>
              <a:cxn ang="0">
                <a:pos x="3574" y="1086"/>
              </a:cxn>
              <a:cxn ang="0">
                <a:pos x="3574" y="138"/>
              </a:cxn>
              <a:cxn ang="0">
                <a:pos x="3558" y="85"/>
              </a:cxn>
              <a:cxn ang="0">
                <a:pos x="3528" y="39"/>
              </a:cxn>
              <a:cxn ang="0">
                <a:pos x="3490" y="8"/>
              </a:cxn>
              <a:cxn ang="0">
                <a:pos x="3436" y="0"/>
              </a:cxn>
              <a:cxn ang="0">
                <a:pos x="1783" y="0"/>
              </a:cxn>
              <a:cxn ang="0">
                <a:pos x="138" y="0"/>
              </a:cxn>
            </a:cxnLst>
            <a:rect l="0" t="0" r="r" b="b"/>
            <a:pathLst>
              <a:path w="3574" h="2179">
                <a:moveTo>
                  <a:pt x="138" y="0"/>
                </a:moveTo>
                <a:lnTo>
                  <a:pt x="84" y="8"/>
                </a:lnTo>
                <a:lnTo>
                  <a:pt x="46" y="39"/>
                </a:lnTo>
                <a:lnTo>
                  <a:pt x="16" y="85"/>
                </a:lnTo>
                <a:lnTo>
                  <a:pt x="0" y="138"/>
                </a:lnTo>
                <a:lnTo>
                  <a:pt x="0" y="1086"/>
                </a:lnTo>
                <a:lnTo>
                  <a:pt x="0" y="2041"/>
                </a:lnTo>
                <a:lnTo>
                  <a:pt x="16" y="2095"/>
                </a:lnTo>
                <a:lnTo>
                  <a:pt x="46" y="2141"/>
                </a:lnTo>
                <a:lnTo>
                  <a:pt x="84" y="2171"/>
                </a:lnTo>
                <a:lnTo>
                  <a:pt x="138" y="2179"/>
                </a:lnTo>
                <a:lnTo>
                  <a:pt x="1783" y="2179"/>
                </a:lnTo>
                <a:lnTo>
                  <a:pt x="3436" y="2179"/>
                </a:lnTo>
                <a:lnTo>
                  <a:pt x="3490" y="2171"/>
                </a:lnTo>
                <a:lnTo>
                  <a:pt x="3528" y="2141"/>
                </a:lnTo>
                <a:lnTo>
                  <a:pt x="3558" y="2095"/>
                </a:lnTo>
                <a:lnTo>
                  <a:pt x="3574" y="2041"/>
                </a:lnTo>
                <a:lnTo>
                  <a:pt x="3574" y="1086"/>
                </a:lnTo>
                <a:lnTo>
                  <a:pt x="3574" y="138"/>
                </a:lnTo>
                <a:lnTo>
                  <a:pt x="3558" y="85"/>
                </a:lnTo>
                <a:lnTo>
                  <a:pt x="3528" y="39"/>
                </a:lnTo>
                <a:lnTo>
                  <a:pt x="3490" y="8"/>
                </a:lnTo>
                <a:lnTo>
                  <a:pt x="3436" y="0"/>
                </a:lnTo>
                <a:lnTo>
                  <a:pt x="1783" y="0"/>
                </a:lnTo>
                <a:lnTo>
                  <a:pt x="138" y="0"/>
                </a:lnTo>
                <a:close/>
              </a:path>
            </a:pathLst>
          </a:custGeom>
          <a:solidFill>
            <a:srgbClr val="7B84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5" name="Freeform 7"/>
          <p:cNvSpPr>
            <a:spLocks/>
          </p:cNvSpPr>
          <p:nvPr/>
        </p:nvSpPr>
        <p:spPr bwMode="auto">
          <a:xfrm>
            <a:off x="2154238" y="2395538"/>
            <a:ext cx="5684837" cy="3470275"/>
          </a:xfrm>
          <a:custGeom>
            <a:avLst/>
            <a:gdLst/>
            <a:ahLst/>
            <a:cxnLst>
              <a:cxn ang="0">
                <a:pos x="92" y="16"/>
              </a:cxn>
              <a:cxn ang="0">
                <a:pos x="54" y="46"/>
              </a:cxn>
              <a:cxn ang="0">
                <a:pos x="23" y="85"/>
              </a:cxn>
              <a:cxn ang="0">
                <a:pos x="8" y="138"/>
              </a:cxn>
              <a:cxn ang="0">
                <a:pos x="8" y="1086"/>
              </a:cxn>
              <a:cxn ang="0">
                <a:pos x="8" y="2041"/>
              </a:cxn>
              <a:cxn ang="0">
                <a:pos x="23" y="2095"/>
              </a:cxn>
              <a:cxn ang="0">
                <a:pos x="54" y="2141"/>
              </a:cxn>
              <a:cxn ang="0">
                <a:pos x="84" y="2171"/>
              </a:cxn>
              <a:cxn ang="0">
                <a:pos x="138" y="2179"/>
              </a:cxn>
              <a:cxn ang="0">
                <a:pos x="1783" y="2179"/>
              </a:cxn>
              <a:cxn ang="0">
                <a:pos x="3436" y="2179"/>
              </a:cxn>
              <a:cxn ang="0">
                <a:pos x="3490" y="2171"/>
              </a:cxn>
              <a:cxn ang="0">
                <a:pos x="3528" y="2141"/>
              </a:cxn>
              <a:cxn ang="0">
                <a:pos x="3558" y="2095"/>
              </a:cxn>
              <a:cxn ang="0">
                <a:pos x="3574" y="2041"/>
              </a:cxn>
              <a:cxn ang="0">
                <a:pos x="3574" y="1086"/>
              </a:cxn>
              <a:cxn ang="0">
                <a:pos x="3574" y="138"/>
              </a:cxn>
              <a:cxn ang="0">
                <a:pos x="3558" y="92"/>
              </a:cxn>
              <a:cxn ang="0">
                <a:pos x="3528" y="46"/>
              </a:cxn>
              <a:cxn ang="0">
                <a:pos x="3490" y="16"/>
              </a:cxn>
              <a:cxn ang="0">
                <a:pos x="3436" y="8"/>
              </a:cxn>
              <a:cxn ang="0">
                <a:pos x="1783" y="8"/>
              </a:cxn>
              <a:cxn ang="0">
                <a:pos x="138" y="8"/>
              </a:cxn>
              <a:cxn ang="0">
                <a:pos x="1783" y="0"/>
              </a:cxn>
              <a:cxn ang="0">
                <a:pos x="3436" y="0"/>
              </a:cxn>
              <a:cxn ang="0">
                <a:pos x="3490" y="8"/>
              </a:cxn>
              <a:cxn ang="0">
                <a:pos x="3536" y="39"/>
              </a:cxn>
              <a:cxn ang="0">
                <a:pos x="3566" y="85"/>
              </a:cxn>
              <a:cxn ang="0">
                <a:pos x="3581" y="138"/>
              </a:cxn>
              <a:cxn ang="0">
                <a:pos x="3581" y="1086"/>
              </a:cxn>
              <a:cxn ang="0">
                <a:pos x="3581" y="2041"/>
              </a:cxn>
              <a:cxn ang="0">
                <a:pos x="3566" y="2095"/>
              </a:cxn>
              <a:cxn ang="0">
                <a:pos x="3536" y="2148"/>
              </a:cxn>
              <a:cxn ang="0">
                <a:pos x="3497" y="2179"/>
              </a:cxn>
              <a:cxn ang="0">
                <a:pos x="3436" y="2186"/>
              </a:cxn>
              <a:cxn ang="0">
                <a:pos x="1783" y="2186"/>
              </a:cxn>
              <a:cxn ang="0">
                <a:pos x="138" y="2186"/>
              </a:cxn>
              <a:cxn ang="0">
                <a:pos x="84" y="2179"/>
              </a:cxn>
              <a:cxn ang="0">
                <a:pos x="46" y="2148"/>
              </a:cxn>
              <a:cxn ang="0">
                <a:pos x="16" y="2102"/>
              </a:cxn>
              <a:cxn ang="0">
                <a:pos x="0" y="2041"/>
              </a:cxn>
              <a:cxn ang="0">
                <a:pos x="0" y="1086"/>
              </a:cxn>
              <a:cxn ang="0">
                <a:pos x="0" y="138"/>
              </a:cxn>
              <a:cxn ang="0">
                <a:pos x="16" y="85"/>
              </a:cxn>
              <a:cxn ang="0">
                <a:pos x="46" y="39"/>
              </a:cxn>
              <a:cxn ang="0">
                <a:pos x="84" y="8"/>
              </a:cxn>
              <a:cxn ang="0">
                <a:pos x="138" y="0"/>
              </a:cxn>
            </a:cxnLst>
            <a:rect l="0" t="0" r="r" b="b"/>
            <a:pathLst>
              <a:path w="3581" h="2186">
                <a:moveTo>
                  <a:pt x="138" y="8"/>
                </a:moveTo>
                <a:lnTo>
                  <a:pt x="84" y="16"/>
                </a:lnTo>
                <a:lnTo>
                  <a:pt x="92" y="16"/>
                </a:lnTo>
                <a:lnTo>
                  <a:pt x="92" y="16"/>
                </a:lnTo>
                <a:lnTo>
                  <a:pt x="54" y="46"/>
                </a:lnTo>
                <a:lnTo>
                  <a:pt x="54" y="46"/>
                </a:lnTo>
                <a:lnTo>
                  <a:pt x="54" y="46"/>
                </a:lnTo>
                <a:lnTo>
                  <a:pt x="23" y="92"/>
                </a:lnTo>
                <a:lnTo>
                  <a:pt x="23" y="85"/>
                </a:lnTo>
                <a:lnTo>
                  <a:pt x="23" y="85"/>
                </a:lnTo>
                <a:lnTo>
                  <a:pt x="8" y="138"/>
                </a:lnTo>
                <a:lnTo>
                  <a:pt x="8" y="138"/>
                </a:lnTo>
                <a:lnTo>
                  <a:pt x="8" y="138"/>
                </a:lnTo>
                <a:lnTo>
                  <a:pt x="8" y="1086"/>
                </a:lnTo>
                <a:lnTo>
                  <a:pt x="8" y="1086"/>
                </a:lnTo>
                <a:lnTo>
                  <a:pt x="8" y="1086"/>
                </a:lnTo>
                <a:lnTo>
                  <a:pt x="8" y="2041"/>
                </a:lnTo>
                <a:lnTo>
                  <a:pt x="8" y="2041"/>
                </a:lnTo>
                <a:lnTo>
                  <a:pt x="8" y="2041"/>
                </a:lnTo>
                <a:lnTo>
                  <a:pt x="23" y="2095"/>
                </a:lnTo>
                <a:lnTo>
                  <a:pt x="23" y="2095"/>
                </a:lnTo>
                <a:lnTo>
                  <a:pt x="23" y="2095"/>
                </a:lnTo>
                <a:lnTo>
                  <a:pt x="54" y="2141"/>
                </a:lnTo>
                <a:lnTo>
                  <a:pt x="54" y="2141"/>
                </a:lnTo>
                <a:lnTo>
                  <a:pt x="54" y="2141"/>
                </a:lnTo>
                <a:lnTo>
                  <a:pt x="92" y="2171"/>
                </a:lnTo>
                <a:lnTo>
                  <a:pt x="84" y="2171"/>
                </a:lnTo>
                <a:lnTo>
                  <a:pt x="84" y="2171"/>
                </a:lnTo>
                <a:lnTo>
                  <a:pt x="138" y="2179"/>
                </a:lnTo>
                <a:lnTo>
                  <a:pt x="138" y="2179"/>
                </a:lnTo>
                <a:lnTo>
                  <a:pt x="138" y="2179"/>
                </a:lnTo>
                <a:lnTo>
                  <a:pt x="1783" y="2179"/>
                </a:lnTo>
                <a:lnTo>
                  <a:pt x="1783" y="2179"/>
                </a:lnTo>
                <a:lnTo>
                  <a:pt x="1783" y="2179"/>
                </a:lnTo>
                <a:lnTo>
                  <a:pt x="3436" y="2179"/>
                </a:lnTo>
                <a:lnTo>
                  <a:pt x="3436" y="2179"/>
                </a:lnTo>
                <a:lnTo>
                  <a:pt x="3436" y="2179"/>
                </a:lnTo>
                <a:lnTo>
                  <a:pt x="3490" y="2171"/>
                </a:lnTo>
                <a:lnTo>
                  <a:pt x="3490" y="2171"/>
                </a:lnTo>
                <a:lnTo>
                  <a:pt x="3490" y="2171"/>
                </a:lnTo>
                <a:lnTo>
                  <a:pt x="3528" y="2141"/>
                </a:lnTo>
                <a:lnTo>
                  <a:pt x="3528" y="2141"/>
                </a:lnTo>
                <a:lnTo>
                  <a:pt x="3528" y="2141"/>
                </a:lnTo>
                <a:lnTo>
                  <a:pt x="3558" y="2095"/>
                </a:lnTo>
                <a:lnTo>
                  <a:pt x="3558" y="2095"/>
                </a:lnTo>
                <a:lnTo>
                  <a:pt x="3558" y="2095"/>
                </a:lnTo>
                <a:lnTo>
                  <a:pt x="3574" y="2041"/>
                </a:lnTo>
                <a:lnTo>
                  <a:pt x="3574" y="2041"/>
                </a:lnTo>
                <a:lnTo>
                  <a:pt x="3574" y="2041"/>
                </a:lnTo>
                <a:lnTo>
                  <a:pt x="3574" y="1086"/>
                </a:lnTo>
                <a:lnTo>
                  <a:pt x="3574" y="1086"/>
                </a:lnTo>
                <a:lnTo>
                  <a:pt x="3574" y="1086"/>
                </a:lnTo>
                <a:lnTo>
                  <a:pt x="3574" y="138"/>
                </a:lnTo>
                <a:lnTo>
                  <a:pt x="3574" y="138"/>
                </a:lnTo>
                <a:lnTo>
                  <a:pt x="3574" y="138"/>
                </a:lnTo>
                <a:lnTo>
                  <a:pt x="3558" y="85"/>
                </a:lnTo>
                <a:lnTo>
                  <a:pt x="3558" y="92"/>
                </a:lnTo>
                <a:lnTo>
                  <a:pt x="3558" y="92"/>
                </a:lnTo>
                <a:lnTo>
                  <a:pt x="3528" y="46"/>
                </a:lnTo>
                <a:lnTo>
                  <a:pt x="3528" y="46"/>
                </a:lnTo>
                <a:lnTo>
                  <a:pt x="3528" y="46"/>
                </a:lnTo>
                <a:lnTo>
                  <a:pt x="3490" y="16"/>
                </a:lnTo>
                <a:lnTo>
                  <a:pt x="3490" y="16"/>
                </a:lnTo>
                <a:lnTo>
                  <a:pt x="3490" y="16"/>
                </a:lnTo>
                <a:lnTo>
                  <a:pt x="3436" y="8"/>
                </a:lnTo>
                <a:lnTo>
                  <a:pt x="3436" y="8"/>
                </a:lnTo>
                <a:lnTo>
                  <a:pt x="3436" y="8"/>
                </a:lnTo>
                <a:lnTo>
                  <a:pt x="1783" y="8"/>
                </a:lnTo>
                <a:lnTo>
                  <a:pt x="1783" y="8"/>
                </a:lnTo>
                <a:lnTo>
                  <a:pt x="1783" y="8"/>
                </a:lnTo>
                <a:lnTo>
                  <a:pt x="138" y="8"/>
                </a:lnTo>
                <a:lnTo>
                  <a:pt x="138" y="8"/>
                </a:lnTo>
                <a:lnTo>
                  <a:pt x="138" y="0"/>
                </a:lnTo>
                <a:lnTo>
                  <a:pt x="138" y="0"/>
                </a:lnTo>
                <a:lnTo>
                  <a:pt x="1783" y="0"/>
                </a:lnTo>
                <a:lnTo>
                  <a:pt x="1783" y="0"/>
                </a:lnTo>
                <a:lnTo>
                  <a:pt x="1783" y="0"/>
                </a:lnTo>
                <a:lnTo>
                  <a:pt x="3436" y="0"/>
                </a:lnTo>
                <a:lnTo>
                  <a:pt x="3436" y="0"/>
                </a:lnTo>
                <a:lnTo>
                  <a:pt x="3436" y="0"/>
                </a:lnTo>
                <a:lnTo>
                  <a:pt x="3490" y="8"/>
                </a:lnTo>
                <a:lnTo>
                  <a:pt x="3490" y="8"/>
                </a:lnTo>
                <a:lnTo>
                  <a:pt x="3497" y="8"/>
                </a:lnTo>
                <a:lnTo>
                  <a:pt x="3536" y="39"/>
                </a:lnTo>
                <a:lnTo>
                  <a:pt x="3536" y="39"/>
                </a:lnTo>
                <a:lnTo>
                  <a:pt x="3536" y="39"/>
                </a:lnTo>
                <a:lnTo>
                  <a:pt x="3566" y="85"/>
                </a:lnTo>
                <a:lnTo>
                  <a:pt x="3566" y="85"/>
                </a:lnTo>
                <a:lnTo>
                  <a:pt x="3566" y="85"/>
                </a:lnTo>
                <a:lnTo>
                  <a:pt x="3581" y="138"/>
                </a:lnTo>
                <a:lnTo>
                  <a:pt x="3581" y="138"/>
                </a:lnTo>
                <a:lnTo>
                  <a:pt x="3581" y="138"/>
                </a:lnTo>
                <a:lnTo>
                  <a:pt x="3581" y="1086"/>
                </a:lnTo>
                <a:lnTo>
                  <a:pt x="3581" y="1086"/>
                </a:lnTo>
                <a:lnTo>
                  <a:pt x="3581" y="1086"/>
                </a:lnTo>
                <a:lnTo>
                  <a:pt x="3581" y="2041"/>
                </a:lnTo>
                <a:lnTo>
                  <a:pt x="3581" y="2041"/>
                </a:lnTo>
                <a:lnTo>
                  <a:pt x="3581" y="2041"/>
                </a:lnTo>
                <a:lnTo>
                  <a:pt x="3566" y="2095"/>
                </a:lnTo>
                <a:lnTo>
                  <a:pt x="3566" y="2095"/>
                </a:lnTo>
                <a:lnTo>
                  <a:pt x="3566" y="2102"/>
                </a:lnTo>
                <a:lnTo>
                  <a:pt x="3536" y="2148"/>
                </a:lnTo>
                <a:lnTo>
                  <a:pt x="3536" y="2148"/>
                </a:lnTo>
                <a:lnTo>
                  <a:pt x="3536" y="2148"/>
                </a:lnTo>
                <a:lnTo>
                  <a:pt x="3497" y="2179"/>
                </a:lnTo>
                <a:lnTo>
                  <a:pt x="3497" y="2179"/>
                </a:lnTo>
                <a:lnTo>
                  <a:pt x="3490" y="2179"/>
                </a:lnTo>
                <a:lnTo>
                  <a:pt x="3436" y="2186"/>
                </a:lnTo>
                <a:lnTo>
                  <a:pt x="3436" y="2186"/>
                </a:lnTo>
                <a:lnTo>
                  <a:pt x="3436" y="2186"/>
                </a:lnTo>
                <a:lnTo>
                  <a:pt x="1783" y="2186"/>
                </a:lnTo>
                <a:lnTo>
                  <a:pt x="1783" y="2186"/>
                </a:lnTo>
                <a:lnTo>
                  <a:pt x="1783" y="2186"/>
                </a:lnTo>
                <a:lnTo>
                  <a:pt x="138" y="2186"/>
                </a:lnTo>
                <a:lnTo>
                  <a:pt x="138" y="2186"/>
                </a:lnTo>
                <a:lnTo>
                  <a:pt x="138" y="2186"/>
                </a:lnTo>
                <a:lnTo>
                  <a:pt x="84" y="2179"/>
                </a:lnTo>
                <a:lnTo>
                  <a:pt x="84" y="2179"/>
                </a:lnTo>
                <a:lnTo>
                  <a:pt x="84" y="2179"/>
                </a:lnTo>
                <a:lnTo>
                  <a:pt x="46" y="2148"/>
                </a:lnTo>
                <a:lnTo>
                  <a:pt x="46" y="2148"/>
                </a:lnTo>
                <a:lnTo>
                  <a:pt x="46" y="2148"/>
                </a:lnTo>
                <a:lnTo>
                  <a:pt x="16" y="2102"/>
                </a:lnTo>
                <a:lnTo>
                  <a:pt x="16" y="2102"/>
                </a:lnTo>
                <a:lnTo>
                  <a:pt x="16" y="2095"/>
                </a:lnTo>
                <a:lnTo>
                  <a:pt x="0" y="2041"/>
                </a:lnTo>
                <a:lnTo>
                  <a:pt x="0" y="2041"/>
                </a:lnTo>
                <a:lnTo>
                  <a:pt x="0" y="2041"/>
                </a:lnTo>
                <a:lnTo>
                  <a:pt x="0" y="1086"/>
                </a:lnTo>
                <a:lnTo>
                  <a:pt x="0" y="1086"/>
                </a:lnTo>
                <a:lnTo>
                  <a:pt x="0" y="1086"/>
                </a:lnTo>
                <a:lnTo>
                  <a:pt x="0" y="138"/>
                </a:lnTo>
                <a:lnTo>
                  <a:pt x="0" y="138"/>
                </a:lnTo>
                <a:lnTo>
                  <a:pt x="0" y="138"/>
                </a:lnTo>
                <a:lnTo>
                  <a:pt x="16" y="85"/>
                </a:lnTo>
                <a:lnTo>
                  <a:pt x="16" y="85"/>
                </a:lnTo>
                <a:lnTo>
                  <a:pt x="16" y="85"/>
                </a:lnTo>
                <a:lnTo>
                  <a:pt x="46" y="39"/>
                </a:lnTo>
                <a:lnTo>
                  <a:pt x="46" y="39"/>
                </a:lnTo>
                <a:lnTo>
                  <a:pt x="46" y="39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138" y="0"/>
                </a:lnTo>
                <a:lnTo>
                  <a:pt x="13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6" name="Freeform 8"/>
          <p:cNvSpPr>
            <a:spLocks/>
          </p:cNvSpPr>
          <p:nvPr/>
        </p:nvSpPr>
        <p:spPr bwMode="auto">
          <a:xfrm>
            <a:off x="2373313" y="2395538"/>
            <a:ext cx="158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7" name="Freeform 9"/>
          <p:cNvSpPr>
            <a:spLocks/>
          </p:cNvSpPr>
          <p:nvPr/>
        </p:nvSpPr>
        <p:spPr bwMode="auto">
          <a:xfrm>
            <a:off x="3224213" y="3281363"/>
            <a:ext cx="4614862" cy="2597150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84" y="8"/>
              </a:cxn>
              <a:cxn ang="0">
                <a:pos x="38" y="39"/>
              </a:cxn>
              <a:cxn ang="0">
                <a:pos x="7" y="84"/>
              </a:cxn>
              <a:cxn ang="0">
                <a:pos x="0" y="138"/>
              </a:cxn>
              <a:cxn ang="0">
                <a:pos x="0" y="818"/>
              </a:cxn>
              <a:cxn ang="0">
                <a:pos x="0" y="1499"/>
              </a:cxn>
              <a:cxn ang="0">
                <a:pos x="7" y="1552"/>
              </a:cxn>
              <a:cxn ang="0">
                <a:pos x="38" y="1590"/>
              </a:cxn>
              <a:cxn ang="0">
                <a:pos x="84" y="1621"/>
              </a:cxn>
              <a:cxn ang="0">
                <a:pos x="137" y="1636"/>
              </a:cxn>
              <a:cxn ang="0">
                <a:pos x="1454" y="1636"/>
              </a:cxn>
              <a:cxn ang="0">
                <a:pos x="2770" y="1636"/>
              </a:cxn>
              <a:cxn ang="0">
                <a:pos x="2823" y="1621"/>
              </a:cxn>
              <a:cxn ang="0">
                <a:pos x="2862" y="1590"/>
              </a:cxn>
              <a:cxn ang="0">
                <a:pos x="2892" y="1552"/>
              </a:cxn>
              <a:cxn ang="0">
                <a:pos x="2907" y="1499"/>
              </a:cxn>
              <a:cxn ang="0">
                <a:pos x="2907" y="818"/>
              </a:cxn>
              <a:cxn ang="0">
                <a:pos x="2907" y="138"/>
              </a:cxn>
              <a:cxn ang="0">
                <a:pos x="2892" y="84"/>
              </a:cxn>
              <a:cxn ang="0">
                <a:pos x="2862" y="39"/>
              </a:cxn>
              <a:cxn ang="0">
                <a:pos x="2823" y="8"/>
              </a:cxn>
              <a:cxn ang="0">
                <a:pos x="2770" y="0"/>
              </a:cxn>
              <a:cxn ang="0">
                <a:pos x="1454" y="0"/>
              </a:cxn>
              <a:cxn ang="0">
                <a:pos x="137" y="0"/>
              </a:cxn>
            </a:cxnLst>
            <a:rect l="0" t="0" r="r" b="b"/>
            <a:pathLst>
              <a:path w="2907" h="1636">
                <a:moveTo>
                  <a:pt x="137" y="0"/>
                </a:moveTo>
                <a:lnTo>
                  <a:pt x="84" y="8"/>
                </a:lnTo>
                <a:lnTo>
                  <a:pt x="38" y="39"/>
                </a:lnTo>
                <a:lnTo>
                  <a:pt x="7" y="84"/>
                </a:lnTo>
                <a:lnTo>
                  <a:pt x="0" y="138"/>
                </a:lnTo>
                <a:lnTo>
                  <a:pt x="0" y="818"/>
                </a:lnTo>
                <a:lnTo>
                  <a:pt x="0" y="1499"/>
                </a:lnTo>
                <a:lnTo>
                  <a:pt x="7" y="1552"/>
                </a:lnTo>
                <a:lnTo>
                  <a:pt x="38" y="1590"/>
                </a:lnTo>
                <a:lnTo>
                  <a:pt x="84" y="1621"/>
                </a:lnTo>
                <a:lnTo>
                  <a:pt x="137" y="1636"/>
                </a:lnTo>
                <a:lnTo>
                  <a:pt x="1454" y="1636"/>
                </a:lnTo>
                <a:lnTo>
                  <a:pt x="2770" y="1636"/>
                </a:lnTo>
                <a:lnTo>
                  <a:pt x="2823" y="1621"/>
                </a:lnTo>
                <a:lnTo>
                  <a:pt x="2862" y="1590"/>
                </a:lnTo>
                <a:lnTo>
                  <a:pt x="2892" y="1552"/>
                </a:lnTo>
                <a:lnTo>
                  <a:pt x="2907" y="1499"/>
                </a:lnTo>
                <a:lnTo>
                  <a:pt x="2907" y="818"/>
                </a:lnTo>
                <a:lnTo>
                  <a:pt x="2907" y="138"/>
                </a:lnTo>
                <a:lnTo>
                  <a:pt x="2892" y="84"/>
                </a:lnTo>
                <a:lnTo>
                  <a:pt x="2862" y="39"/>
                </a:lnTo>
                <a:lnTo>
                  <a:pt x="2823" y="8"/>
                </a:lnTo>
                <a:lnTo>
                  <a:pt x="2770" y="0"/>
                </a:lnTo>
                <a:lnTo>
                  <a:pt x="1454" y="0"/>
                </a:lnTo>
                <a:lnTo>
                  <a:pt x="137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8" name="Freeform 10"/>
          <p:cNvSpPr>
            <a:spLocks/>
          </p:cNvSpPr>
          <p:nvPr/>
        </p:nvSpPr>
        <p:spPr bwMode="auto">
          <a:xfrm>
            <a:off x="3224213" y="3281363"/>
            <a:ext cx="4627562" cy="2609850"/>
          </a:xfrm>
          <a:custGeom>
            <a:avLst/>
            <a:gdLst/>
            <a:ahLst/>
            <a:cxnLst>
              <a:cxn ang="0">
                <a:pos x="91" y="16"/>
              </a:cxn>
              <a:cxn ang="0">
                <a:pos x="46" y="46"/>
              </a:cxn>
              <a:cxn ang="0">
                <a:pos x="15" y="84"/>
              </a:cxn>
              <a:cxn ang="0">
                <a:pos x="7" y="138"/>
              </a:cxn>
              <a:cxn ang="0">
                <a:pos x="7" y="818"/>
              </a:cxn>
              <a:cxn ang="0">
                <a:pos x="7" y="1499"/>
              </a:cxn>
              <a:cxn ang="0">
                <a:pos x="15" y="1552"/>
              </a:cxn>
              <a:cxn ang="0">
                <a:pos x="46" y="1590"/>
              </a:cxn>
              <a:cxn ang="0">
                <a:pos x="84" y="1621"/>
              </a:cxn>
              <a:cxn ang="0">
                <a:pos x="137" y="1636"/>
              </a:cxn>
              <a:cxn ang="0">
                <a:pos x="1454" y="1636"/>
              </a:cxn>
              <a:cxn ang="0">
                <a:pos x="2770" y="1636"/>
              </a:cxn>
              <a:cxn ang="0">
                <a:pos x="2823" y="1621"/>
              </a:cxn>
              <a:cxn ang="0">
                <a:pos x="2862" y="1590"/>
              </a:cxn>
              <a:cxn ang="0">
                <a:pos x="2892" y="1552"/>
              </a:cxn>
              <a:cxn ang="0">
                <a:pos x="2907" y="1499"/>
              </a:cxn>
              <a:cxn ang="0">
                <a:pos x="2907" y="818"/>
              </a:cxn>
              <a:cxn ang="0">
                <a:pos x="2907" y="138"/>
              </a:cxn>
              <a:cxn ang="0">
                <a:pos x="2892" y="92"/>
              </a:cxn>
              <a:cxn ang="0">
                <a:pos x="2862" y="46"/>
              </a:cxn>
              <a:cxn ang="0">
                <a:pos x="2823" y="16"/>
              </a:cxn>
              <a:cxn ang="0">
                <a:pos x="2770" y="8"/>
              </a:cxn>
              <a:cxn ang="0">
                <a:pos x="1454" y="8"/>
              </a:cxn>
              <a:cxn ang="0">
                <a:pos x="137" y="8"/>
              </a:cxn>
              <a:cxn ang="0">
                <a:pos x="1454" y="0"/>
              </a:cxn>
              <a:cxn ang="0">
                <a:pos x="2770" y="0"/>
              </a:cxn>
              <a:cxn ang="0">
                <a:pos x="2823" y="8"/>
              </a:cxn>
              <a:cxn ang="0">
                <a:pos x="2869" y="39"/>
              </a:cxn>
              <a:cxn ang="0">
                <a:pos x="2900" y="84"/>
              </a:cxn>
              <a:cxn ang="0">
                <a:pos x="2915" y="138"/>
              </a:cxn>
              <a:cxn ang="0">
                <a:pos x="2915" y="818"/>
              </a:cxn>
              <a:cxn ang="0">
                <a:pos x="2915" y="1499"/>
              </a:cxn>
              <a:cxn ang="0">
                <a:pos x="2900" y="1552"/>
              </a:cxn>
              <a:cxn ang="0">
                <a:pos x="2869" y="1598"/>
              </a:cxn>
              <a:cxn ang="0">
                <a:pos x="2831" y="1628"/>
              </a:cxn>
              <a:cxn ang="0">
                <a:pos x="2770" y="1644"/>
              </a:cxn>
              <a:cxn ang="0">
                <a:pos x="1454" y="1644"/>
              </a:cxn>
              <a:cxn ang="0">
                <a:pos x="137" y="1644"/>
              </a:cxn>
              <a:cxn ang="0">
                <a:pos x="84" y="1628"/>
              </a:cxn>
              <a:cxn ang="0">
                <a:pos x="38" y="1598"/>
              </a:cxn>
              <a:cxn ang="0">
                <a:pos x="7" y="1560"/>
              </a:cxn>
              <a:cxn ang="0">
                <a:pos x="0" y="1499"/>
              </a:cxn>
              <a:cxn ang="0">
                <a:pos x="0" y="818"/>
              </a:cxn>
              <a:cxn ang="0">
                <a:pos x="0" y="138"/>
              </a:cxn>
              <a:cxn ang="0">
                <a:pos x="7" y="84"/>
              </a:cxn>
              <a:cxn ang="0">
                <a:pos x="38" y="39"/>
              </a:cxn>
              <a:cxn ang="0">
                <a:pos x="84" y="8"/>
              </a:cxn>
              <a:cxn ang="0">
                <a:pos x="137" y="0"/>
              </a:cxn>
            </a:cxnLst>
            <a:rect l="0" t="0" r="r" b="b"/>
            <a:pathLst>
              <a:path w="2915" h="1644">
                <a:moveTo>
                  <a:pt x="137" y="8"/>
                </a:moveTo>
                <a:lnTo>
                  <a:pt x="84" y="16"/>
                </a:lnTo>
                <a:lnTo>
                  <a:pt x="91" y="16"/>
                </a:lnTo>
                <a:lnTo>
                  <a:pt x="91" y="16"/>
                </a:lnTo>
                <a:lnTo>
                  <a:pt x="46" y="46"/>
                </a:lnTo>
                <a:lnTo>
                  <a:pt x="46" y="46"/>
                </a:lnTo>
                <a:lnTo>
                  <a:pt x="46" y="46"/>
                </a:lnTo>
                <a:lnTo>
                  <a:pt x="15" y="92"/>
                </a:lnTo>
                <a:lnTo>
                  <a:pt x="15" y="84"/>
                </a:lnTo>
                <a:lnTo>
                  <a:pt x="15" y="84"/>
                </a:lnTo>
                <a:lnTo>
                  <a:pt x="7" y="138"/>
                </a:lnTo>
                <a:lnTo>
                  <a:pt x="7" y="138"/>
                </a:lnTo>
                <a:lnTo>
                  <a:pt x="7" y="138"/>
                </a:lnTo>
                <a:lnTo>
                  <a:pt x="7" y="818"/>
                </a:lnTo>
                <a:lnTo>
                  <a:pt x="7" y="818"/>
                </a:lnTo>
                <a:lnTo>
                  <a:pt x="7" y="818"/>
                </a:lnTo>
                <a:lnTo>
                  <a:pt x="7" y="1499"/>
                </a:lnTo>
                <a:lnTo>
                  <a:pt x="7" y="1499"/>
                </a:lnTo>
                <a:lnTo>
                  <a:pt x="7" y="1499"/>
                </a:lnTo>
                <a:lnTo>
                  <a:pt x="15" y="1552"/>
                </a:lnTo>
                <a:lnTo>
                  <a:pt x="15" y="1552"/>
                </a:lnTo>
                <a:lnTo>
                  <a:pt x="15" y="1552"/>
                </a:lnTo>
                <a:lnTo>
                  <a:pt x="46" y="1590"/>
                </a:lnTo>
                <a:lnTo>
                  <a:pt x="46" y="1590"/>
                </a:lnTo>
                <a:lnTo>
                  <a:pt x="46" y="1590"/>
                </a:lnTo>
                <a:lnTo>
                  <a:pt x="91" y="1621"/>
                </a:lnTo>
                <a:lnTo>
                  <a:pt x="84" y="1621"/>
                </a:lnTo>
                <a:lnTo>
                  <a:pt x="84" y="1621"/>
                </a:lnTo>
                <a:lnTo>
                  <a:pt x="137" y="1636"/>
                </a:lnTo>
                <a:lnTo>
                  <a:pt x="137" y="1636"/>
                </a:lnTo>
                <a:lnTo>
                  <a:pt x="137" y="1636"/>
                </a:lnTo>
                <a:lnTo>
                  <a:pt x="1454" y="1636"/>
                </a:lnTo>
                <a:lnTo>
                  <a:pt x="1454" y="1636"/>
                </a:lnTo>
                <a:lnTo>
                  <a:pt x="1454" y="1636"/>
                </a:lnTo>
                <a:lnTo>
                  <a:pt x="2770" y="1636"/>
                </a:lnTo>
                <a:lnTo>
                  <a:pt x="2770" y="1636"/>
                </a:lnTo>
                <a:lnTo>
                  <a:pt x="2770" y="1636"/>
                </a:lnTo>
                <a:lnTo>
                  <a:pt x="2823" y="1621"/>
                </a:lnTo>
                <a:lnTo>
                  <a:pt x="2823" y="1621"/>
                </a:lnTo>
                <a:lnTo>
                  <a:pt x="2823" y="1621"/>
                </a:lnTo>
                <a:lnTo>
                  <a:pt x="2862" y="1590"/>
                </a:lnTo>
                <a:lnTo>
                  <a:pt x="2862" y="1590"/>
                </a:lnTo>
                <a:lnTo>
                  <a:pt x="2862" y="1590"/>
                </a:lnTo>
                <a:lnTo>
                  <a:pt x="2892" y="1552"/>
                </a:lnTo>
                <a:lnTo>
                  <a:pt x="2892" y="1552"/>
                </a:lnTo>
                <a:lnTo>
                  <a:pt x="2892" y="1552"/>
                </a:lnTo>
                <a:lnTo>
                  <a:pt x="2907" y="1499"/>
                </a:lnTo>
                <a:lnTo>
                  <a:pt x="2907" y="1499"/>
                </a:lnTo>
                <a:lnTo>
                  <a:pt x="2907" y="1499"/>
                </a:lnTo>
                <a:lnTo>
                  <a:pt x="2907" y="818"/>
                </a:lnTo>
                <a:lnTo>
                  <a:pt x="2907" y="818"/>
                </a:lnTo>
                <a:lnTo>
                  <a:pt x="2907" y="818"/>
                </a:lnTo>
                <a:lnTo>
                  <a:pt x="2907" y="138"/>
                </a:lnTo>
                <a:lnTo>
                  <a:pt x="2907" y="138"/>
                </a:lnTo>
                <a:lnTo>
                  <a:pt x="2907" y="138"/>
                </a:lnTo>
                <a:lnTo>
                  <a:pt x="2892" y="84"/>
                </a:lnTo>
                <a:lnTo>
                  <a:pt x="2892" y="92"/>
                </a:lnTo>
                <a:lnTo>
                  <a:pt x="2892" y="92"/>
                </a:lnTo>
                <a:lnTo>
                  <a:pt x="2862" y="46"/>
                </a:lnTo>
                <a:lnTo>
                  <a:pt x="2862" y="46"/>
                </a:lnTo>
                <a:lnTo>
                  <a:pt x="2862" y="46"/>
                </a:lnTo>
                <a:lnTo>
                  <a:pt x="2823" y="16"/>
                </a:lnTo>
                <a:lnTo>
                  <a:pt x="2823" y="16"/>
                </a:lnTo>
                <a:lnTo>
                  <a:pt x="2823" y="16"/>
                </a:lnTo>
                <a:lnTo>
                  <a:pt x="2770" y="8"/>
                </a:lnTo>
                <a:lnTo>
                  <a:pt x="2770" y="8"/>
                </a:lnTo>
                <a:lnTo>
                  <a:pt x="2770" y="8"/>
                </a:lnTo>
                <a:lnTo>
                  <a:pt x="1454" y="8"/>
                </a:lnTo>
                <a:lnTo>
                  <a:pt x="1454" y="8"/>
                </a:lnTo>
                <a:lnTo>
                  <a:pt x="1454" y="8"/>
                </a:lnTo>
                <a:lnTo>
                  <a:pt x="137" y="8"/>
                </a:lnTo>
                <a:lnTo>
                  <a:pt x="137" y="8"/>
                </a:lnTo>
                <a:lnTo>
                  <a:pt x="137" y="0"/>
                </a:lnTo>
                <a:lnTo>
                  <a:pt x="137" y="0"/>
                </a:lnTo>
                <a:lnTo>
                  <a:pt x="1454" y="0"/>
                </a:lnTo>
                <a:lnTo>
                  <a:pt x="1454" y="0"/>
                </a:lnTo>
                <a:lnTo>
                  <a:pt x="1454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823" y="8"/>
                </a:lnTo>
                <a:lnTo>
                  <a:pt x="2823" y="8"/>
                </a:lnTo>
                <a:lnTo>
                  <a:pt x="2831" y="8"/>
                </a:lnTo>
                <a:lnTo>
                  <a:pt x="2869" y="39"/>
                </a:lnTo>
                <a:lnTo>
                  <a:pt x="2869" y="39"/>
                </a:lnTo>
                <a:lnTo>
                  <a:pt x="2869" y="39"/>
                </a:lnTo>
                <a:lnTo>
                  <a:pt x="2900" y="84"/>
                </a:lnTo>
                <a:lnTo>
                  <a:pt x="2900" y="84"/>
                </a:lnTo>
                <a:lnTo>
                  <a:pt x="2900" y="84"/>
                </a:lnTo>
                <a:lnTo>
                  <a:pt x="2915" y="138"/>
                </a:lnTo>
                <a:lnTo>
                  <a:pt x="2915" y="138"/>
                </a:lnTo>
                <a:lnTo>
                  <a:pt x="2915" y="138"/>
                </a:lnTo>
                <a:lnTo>
                  <a:pt x="2915" y="818"/>
                </a:lnTo>
                <a:lnTo>
                  <a:pt x="2915" y="818"/>
                </a:lnTo>
                <a:lnTo>
                  <a:pt x="2915" y="818"/>
                </a:lnTo>
                <a:lnTo>
                  <a:pt x="2915" y="1499"/>
                </a:lnTo>
                <a:lnTo>
                  <a:pt x="2915" y="1499"/>
                </a:lnTo>
                <a:lnTo>
                  <a:pt x="2915" y="1499"/>
                </a:lnTo>
                <a:lnTo>
                  <a:pt x="2900" y="1552"/>
                </a:lnTo>
                <a:lnTo>
                  <a:pt x="2900" y="1552"/>
                </a:lnTo>
                <a:lnTo>
                  <a:pt x="2900" y="1560"/>
                </a:lnTo>
                <a:lnTo>
                  <a:pt x="2869" y="1598"/>
                </a:lnTo>
                <a:lnTo>
                  <a:pt x="2869" y="1598"/>
                </a:lnTo>
                <a:lnTo>
                  <a:pt x="2869" y="1598"/>
                </a:lnTo>
                <a:lnTo>
                  <a:pt x="2831" y="1628"/>
                </a:lnTo>
                <a:lnTo>
                  <a:pt x="2831" y="1628"/>
                </a:lnTo>
                <a:lnTo>
                  <a:pt x="2823" y="1628"/>
                </a:lnTo>
                <a:lnTo>
                  <a:pt x="2770" y="1644"/>
                </a:lnTo>
                <a:lnTo>
                  <a:pt x="2770" y="1644"/>
                </a:lnTo>
                <a:lnTo>
                  <a:pt x="2770" y="1644"/>
                </a:lnTo>
                <a:lnTo>
                  <a:pt x="1454" y="1644"/>
                </a:lnTo>
                <a:lnTo>
                  <a:pt x="1454" y="1644"/>
                </a:lnTo>
                <a:lnTo>
                  <a:pt x="1454" y="1644"/>
                </a:lnTo>
                <a:lnTo>
                  <a:pt x="137" y="1644"/>
                </a:lnTo>
                <a:lnTo>
                  <a:pt x="137" y="1644"/>
                </a:lnTo>
                <a:lnTo>
                  <a:pt x="137" y="1644"/>
                </a:lnTo>
                <a:lnTo>
                  <a:pt x="84" y="1628"/>
                </a:lnTo>
                <a:lnTo>
                  <a:pt x="84" y="1628"/>
                </a:lnTo>
                <a:lnTo>
                  <a:pt x="84" y="1628"/>
                </a:lnTo>
                <a:lnTo>
                  <a:pt x="38" y="1598"/>
                </a:lnTo>
                <a:lnTo>
                  <a:pt x="38" y="1598"/>
                </a:lnTo>
                <a:lnTo>
                  <a:pt x="38" y="1598"/>
                </a:lnTo>
                <a:lnTo>
                  <a:pt x="7" y="1560"/>
                </a:lnTo>
                <a:lnTo>
                  <a:pt x="7" y="1560"/>
                </a:lnTo>
                <a:lnTo>
                  <a:pt x="7" y="1552"/>
                </a:lnTo>
                <a:lnTo>
                  <a:pt x="0" y="1499"/>
                </a:lnTo>
                <a:lnTo>
                  <a:pt x="0" y="1499"/>
                </a:lnTo>
                <a:lnTo>
                  <a:pt x="0" y="1499"/>
                </a:lnTo>
                <a:lnTo>
                  <a:pt x="0" y="818"/>
                </a:lnTo>
                <a:lnTo>
                  <a:pt x="0" y="818"/>
                </a:lnTo>
                <a:lnTo>
                  <a:pt x="0" y="818"/>
                </a:lnTo>
                <a:lnTo>
                  <a:pt x="0" y="138"/>
                </a:lnTo>
                <a:lnTo>
                  <a:pt x="0" y="138"/>
                </a:lnTo>
                <a:lnTo>
                  <a:pt x="0" y="138"/>
                </a:lnTo>
                <a:lnTo>
                  <a:pt x="7" y="84"/>
                </a:lnTo>
                <a:lnTo>
                  <a:pt x="7" y="84"/>
                </a:lnTo>
                <a:lnTo>
                  <a:pt x="7" y="84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137" y="0"/>
                </a:lnTo>
                <a:lnTo>
                  <a:pt x="13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9" name="Freeform 11"/>
          <p:cNvSpPr>
            <a:spLocks/>
          </p:cNvSpPr>
          <p:nvPr/>
        </p:nvSpPr>
        <p:spPr bwMode="auto">
          <a:xfrm>
            <a:off x="3441700" y="3281363"/>
            <a:ext cx="1588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0" name="Freeform 12"/>
          <p:cNvSpPr>
            <a:spLocks/>
          </p:cNvSpPr>
          <p:nvPr/>
        </p:nvSpPr>
        <p:spPr bwMode="auto">
          <a:xfrm>
            <a:off x="4352925" y="3876675"/>
            <a:ext cx="3486150" cy="2001838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84" y="8"/>
              </a:cxn>
              <a:cxn ang="0">
                <a:pos x="39" y="38"/>
              </a:cxn>
              <a:cxn ang="0">
                <a:pos x="8" y="84"/>
              </a:cxn>
              <a:cxn ang="0">
                <a:pos x="0" y="138"/>
              </a:cxn>
              <a:cxn ang="0">
                <a:pos x="0" y="627"/>
              </a:cxn>
              <a:cxn ang="0">
                <a:pos x="0" y="1124"/>
              </a:cxn>
              <a:cxn ang="0">
                <a:pos x="8" y="1177"/>
              </a:cxn>
              <a:cxn ang="0">
                <a:pos x="39" y="1215"/>
              </a:cxn>
              <a:cxn ang="0">
                <a:pos x="84" y="1246"/>
              </a:cxn>
              <a:cxn ang="0">
                <a:pos x="138" y="1261"/>
              </a:cxn>
              <a:cxn ang="0">
                <a:pos x="1095" y="1261"/>
              </a:cxn>
              <a:cxn ang="0">
                <a:pos x="2059" y="1261"/>
              </a:cxn>
              <a:cxn ang="0">
                <a:pos x="2112" y="1246"/>
              </a:cxn>
              <a:cxn ang="0">
                <a:pos x="2151" y="1215"/>
              </a:cxn>
              <a:cxn ang="0">
                <a:pos x="2181" y="1177"/>
              </a:cxn>
              <a:cxn ang="0">
                <a:pos x="2196" y="1124"/>
              </a:cxn>
              <a:cxn ang="0">
                <a:pos x="2196" y="627"/>
              </a:cxn>
              <a:cxn ang="0">
                <a:pos x="2196" y="138"/>
              </a:cxn>
              <a:cxn ang="0">
                <a:pos x="2181" y="84"/>
              </a:cxn>
              <a:cxn ang="0">
                <a:pos x="2151" y="38"/>
              </a:cxn>
              <a:cxn ang="0">
                <a:pos x="2112" y="8"/>
              </a:cxn>
              <a:cxn ang="0">
                <a:pos x="2059" y="0"/>
              </a:cxn>
              <a:cxn ang="0">
                <a:pos x="1095" y="0"/>
              </a:cxn>
              <a:cxn ang="0">
                <a:pos x="138" y="0"/>
              </a:cxn>
            </a:cxnLst>
            <a:rect l="0" t="0" r="r" b="b"/>
            <a:pathLst>
              <a:path w="2196" h="1261">
                <a:moveTo>
                  <a:pt x="138" y="0"/>
                </a:moveTo>
                <a:lnTo>
                  <a:pt x="84" y="8"/>
                </a:lnTo>
                <a:lnTo>
                  <a:pt x="39" y="38"/>
                </a:lnTo>
                <a:lnTo>
                  <a:pt x="8" y="84"/>
                </a:lnTo>
                <a:lnTo>
                  <a:pt x="0" y="138"/>
                </a:lnTo>
                <a:lnTo>
                  <a:pt x="0" y="627"/>
                </a:lnTo>
                <a:lnTo>
                  <a:pt x="0" y="1124"/>
                </a:lnTo>
                <a:lnTo>
                  <a:pt x="8" y="1177"/>
                </a:lnTo>
                <a:lnTo>
                  <a:pt x="39" y="1215"/>
                </a:lnTo>
                <a:lnTo>
                  <a:pt x="84" y="1246"/>
                </a:lnTo>
                <a:lnTo>
                  <a:pt x="138" y="1261"/>
                </a:lnTo>
                <a:lnTo>
                  <a:pt x="1095" y="1261"/>
                </a:lnTo>
                <a:lnTo>
                  <a:pt x="2059" y="1261"/>
                </a:lnTo>
                <a:lnTo>
                  <a:pt x="2112" y="1246"/>
                </a:lnTo>
                <a:lnTo>
                  <a:pt x="2151" y="1215"/>
                </a:lnTo>
                <a:lnTo>
                  <a:pt x="2181" y="1177"/>
                </a:lnTo>
                <a:lnTo>
                  <a:pt x="2196" y="1124"/>
                </a:lnTo>
                <a:lnTo>
                  <a:pt x="2196" y="627"/>
                </a:lnTo>
                <a:lnTo>
                  <a:pt x="2196" y="138"/>
                </a:lnTo>
                <a:lnTo>
                  <a:pt x="2181" y="84"/>
                </a:lnTo>
                <a:lnTo>
                  <a:pt x="2151" y="38"/>
                </a:lnTo>
                <a:lnTo>
                  <a:pt x="2112" y="8"/>
                </a:lnTo>
                <a:lnTo>
                  <a:pt x="2059" y="0"/>
                </a:lnTo>
                <a:lnTo>
                  <a:pt x="1095" y="0"/>
                </a:lnTo>
                <a:lnTo>
                  <a:pt x="138" y="0"/>
                </a:lnTo>
                <a:close/>
              </a:path>
            </a:pathLst>
          </a:custGeom>
          <a:solidFill>
            <a:srgbClr val="7B84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1" name="Freeform 13"/>
          <p:cNvSpPr>
            <a:spLocks/>
          </p:cNvSpPr>
          <p:nvPr/>
        </p:nvSpPr>
        <p:spPr bwMode="auto">
          <a:xfrm>
            <a:off x="4352925" y="3876675"/>
            <a:ext cx="3498850" cy="2014538"/>
          </a:xfrm>
          <a:custGeom>
            <a:avLst/>
            <a:gdLst/>
            <a:ahLst/>
            <a:cxnLst>
              <a:cxn ang="0">
                <a:pos x="92" y="15"/>
              </a:cxn>
              <a:cxn ang="0">
                <a:pos x="46" y="46"/>
              </a:cxn>
              <a:cxn ang="0">
                <a:pos x="16" y="84"/>
              </a:cxn>
              <a:cxn ang="0">
                <a:pos x="8" y="138"/>
              </a:cxn>
              <a:cxn ang="0">
                <a:pos x="8" y="627"/>
              </a:cxn>
              <a:cxn ang="0">
                <a:pos x="8" y="1124"/>
              </a:cxn>
              <a:cxn ang="0">
                <a:pos x="16" y="1177"/>
              </a:cxn>
              <a:cxn ang="0">
                <a:pos x="46" y="1215"/>
              </a:cxn>
              <a:cxn ang="0">
                <a:pos x="84" y="1246"/>
              </a:cxn>
              <a:cxn ang="0">
                <a:pos x="138" y="1261"/>
              </a:cxn>
              <a:cxn ang="0">
                <a:pos x="1095" y="1261"/>
              </a:cxn>
              <a:cxn ang="0">
                <a:pos x="2059" y="1261"/>
              </a:cxn>
              <a:cxn ang="0">
                <a:pos x="2112" y="1246"/>
              </a:cxn>
              <a:cxn ang="0">
                <a:pos x="2151" y="1215"/>
              </a:cxn>
              <a:cxn ang="0">
                <a:pos x="2181" y="1177"/>
              </a:cxn>
              <a:cxn ang="0">
                <a:pos x="2196" y="1124"/>
              </a:cxn>
              <a:cxn ang="0">
                <a:pos x="2196" y="627"/>
              </a:cxn>
              <a:cxn ang="0">
                <a:pos x="2196" y="138"/>
              </a:cxn>
              <a:cxn ang="0">
                <a:pos x="2181" y="92"/>
              </a:cxn>
              <a:cxn ang="0">
                <a:pos x="2151" y="46"/>
              </a:cxn>
              <a:cxn ang="0">
                <a:pos x="2112" y="15"/>
              </a:cxn>
              <a:cxn ang="0">
                <a:pos x="2059" y="8"/>
              </a:cxn>
              <a:cxn ang="0">
                <a:pos x="1095" y="8"/>
              </a:cxn>
              <a:cxn ang="0">
                <a:pos x="138" y="8"/>
              </a:cxn>
              <a:cxn ang="0">
                <a:pos x="1095" y="0"/>
              </a:cxn>
              <a:cxn ang="0">
                <a:pos x="2059" y="0"/>
              </a:cxn>
              <a:cxn ang="0">
                <a:pos x="2112" y="8"/>
              </a:cxn>
              <a:cxn ang="0">
                <a:pos x="2158" y="38"/>
              </a:cxn>
              <a:cxn ang="0">
                <a:pos x="2189" y="84"/>
              </a:cxn>
              <a:cxn ang="0">
                <a:pos x="2204" y="138"/>
              </a:cxn>
              <a:cxn ang="0">
                <a:pos x="2204" y="627"/>
              </a:cxn>
              <a:cxn ang="0">
                <a:pos x="2204" y="1124"/>
              </a:cxn>
              <a:cxn ang="0">
                <a:pos x="2189" y="1177"/>
              </a:cxn>
              <a:cxn ang="0">
                <a:pos x="2158" y="1223"/>
              </a:cxn>
              <a:cxn ang="0">
                <a:pos x="2120" y="1253"/>
              </a:cxn>
              <a:cxn ang="0">
                <a:pos x="2059" y="1269"/>
              </a:cxn>
              <a:cxn ang="0">
                <a:pos x="1095" y="1269"/>
              </a:cxn>
              <a:cxn ang="0">
                <a:pos x="138" y="1269"/>
              </a:cxn>
              <a:cxn ang="0">
                <a:pos x="84" y="1253"/>
              </a:cxn>
              <a:cxn ang="0">
                <a:pos x="39" y="1223"/>
              </a:cxn>
              <a:cxn ang="0">
                <a:pos x="8" y="1185"/>
              </a:cxn>
              <a:cxn ang="0">
                <a:pos x="0" y="1124"/>
              </a:cxn>
              <a:cxn ang="0">
                <a:pos x="0" y="627"/>
              </a:cxn>
              <a:cxn ang="0">
                <a:pos x="0" y="138"/>
              </a:cxn>
              <a:cxn ang="0">
                <a:pos x="8" y="84"/>
              </a:cxn>
              <a:cxn ang="0">
                <a:pos x="39" y="38"/>
              </a:cxn>
              <a:cxn ang="0">
                <a:pos x="84" y="8"/>
              </a:cxn>
              <a:cxn ang="0">
                <a:pos x="138" y="0"/>
              </a:cxn>
            </a:cxnLst>
            <a:rect l="0" t="0" r="r" b="b"/>
            <a:pathLst>
              <a:path w="2204" h="1269">
                <a:moveTo>
                  <a:pt x="138" y="8"/>
                </a:moveTo>
                <a:lnTo>
                  <a:pt x="84" y="15"/>
                </a:lnTo>
                <a:lnTo>
                  <a:pt x="92" y="15"/>
                </a:lnTo>
                <a:lnTo>
                  <a:pt x="92" y="15"/>
                </a:lnTo>
                <a:lnTo>
                  <a:pt x="46" y="46"/>
                </a:lnTo>
                <a:lnTo>
                  <a:pt x="46" y="46"/>
                </a:lnTo>
                <a:lnTo>
                  <a:pt x="46" y="46"/>
                </a:lnTo>
                <a:lnTo>
                  <a:pt x="16" y="92"/>
                </a:lnTo>
                <a:lnTo>
                  <a:pt x="16" y="84"/>
                </a:lnTo>
                <a:lnTo>
                  <a:pt x="16" y="84"/>
                </a:lnTo>
                <a:lnTo>
                  <a:pt x="8" y="138"/>
                </a:lnTo>
                <a:lnTo>
                  <a:pt x="8" y="138"/>
                </a:lnTo>
                <a:lnTo>
                  <a:pt x="8" y="138"/>
                </a:lnTo>
                <a:lnTo>
                  <a:pt x="8" y="627"/>
                </a:lnTo>
                <a:lnTo>
                  <a:pt x="8" y="627"/>
                </a:lnTo>
                <a:lnTo>
                  <a:pt x="8" y="627"/>
                </a:lnTo>
                <a:lnTo>
                  <a:pt x="8" y="1124"/>
                </a:lnTo>
                <a:lnTo>
                  <a:pt x="8" y="1124"/>
                </a:lnTo>
                <a:lnTo>
                  <a:pt x="8" y="1124"/>
                </a:lnTo>
                <a:lnTo>
                  <a:pt x="16" y="1177"/>
                </a:lnTo>
                <a:lnTo>
                  <a:pt x="16" y="1177"/>
                </a:lnTo>
                <a:lnTo>
                  <a:pt x="16" y="1177"/>
                </a:lnTo>
                <a:lnTo>
                  <a:pt x="46" y="1215"/>
                </a:lnTo>
                <a:lnTo>
                  <a:pt x="46" y="1215"/>
                </a:lnTo>
                <a:lnTo>
                  <a:pt x="46" y="1215"/>
                </a:lnTo>
                <a:lnTo>
                  <a:pt x="92" y="1246"/>
                </a:lnTo>
                <a:lnTo>
                  <a:pt x="84" y="1246"/>
                </a:lnTo>
                <a:lnTo>
                  <a:pt x="84" y="1246"/>
                </a:lnTo>
                <a:lnTo>
                  <a:pt x="138" y="1261"/>
                </a:lnTo>
                <a:lnTo>
                  <a:pt x="138" y="1261"/>
                </a:lnTo>
                <a:lnTo>
                  <a:pt x="138" y="1261"/>
                </a:lnTo>
                <a:lnTo>
                  <a:pt x="1095" y="1261"/>
                </a:lnTo>
                <a:lnTo>
                  <a:pt x="1095" y="1261"/>
                </a:lnTo>
                <a:lnTo>
                  <a:pt x="1095" y="1261"/>
                </a:lnTo>
                <a:lnTo>
                  <a:pt x="2059" y="1261"/>
                </a:lnTo>
                <a:lnTo>
                  <a:pt x="2059" y="1261"/>
                </a:lnTo>
                <a:lnTo>
                  <a:pt x="2059" y="1261"/>
                </a:lnTo>
                <a:lnTo>
                  <a:pt x="2112" y="1246"/>
                </a:lnTo>
                <a:lnTo>
                  <a:pt x="2112" y="1246"/>
                </a:lnTo>
                <a:lnTo>
                  <a:pt x="2112" y="1246"/>
                </a:lnTo>
                <a:lnTo>
                  <a:pt x="2151" y="1215"/>
                </a:lnTo>
                <a:lnTo>
                  <a:pt x="2151" y="1215"/>
                </a:lnTo>
                <a:lnTo>
                  <a:pt x="2151" y="1215"/>
                </a:lnTo>
                <a:lnTo>
                  <a:pt x="2181" y="1177"/>
                </a:lnTo>
                <a:lnTo>
                  <a:pt x="2181" y="1177"/>
                </a:lnTo>
                <a:lnTo>
                  <a:pt x="2181" y="1177"/>
                </a:lnTo>
                <a:lnTo>
                  <a:pt x="2196" y="1124"/>
                </a:lnTo>
                <a:lnTo>
                  <a:pt x="2196" y="1124"/>
                </a:lnTo>
                <a:lnTo>
                  <a:pt x="2196" y="1124"/>
                </a:lnTo>
                <a:lnTo>
                  <a:pt x="2196" y="627"/>
                </a:lnTo>
                <a:lnTo>
                  <a:pt x="2196" y="627"/>
                </a:lnTo>
                <a:lnTo>
                  <a:pt x="2196" y="627"/>
                </a:lnTo>
                <a:lnTo>
                  <a:pt x="2196" y="138"/>
                </a:lnTo>
                <a:lnTo>
                  <a:pt x="2196" y="138"/>
                </a:lnTo>
                <a:lnTo>
                  <a:pt x="2196" y="138"/>
                </a:lnTo>
                <a:lnTo>
                  <a:pt x="2181" y="84"/>
                </a:lnTo>
                <a:lnTo>
                  <a:pt x="2181" y="92"/>
                </a:lnTo>
                <a:lnTo>
                  <a:pt x="2181" y="92"/>
                </a:lnTo>
                <a:lnTo>
                  <a:pt x="2151" y="46"/>
                </a:lnTo>
                <a:lnTo>
                  <a:pt x="2151" y="46"/>
                </a:lnTo>
                <a:lnTo>
                  <a:pt x="2151" y="46"/>
                </a:lnTo>
                <a:lnTo>
                  <a:pt x="2112" y="15"/>
                </a:lnTo>
                <a:lnTo>
                  <a:pt x="2112" y="15"/>
                </a:lnTo>
                <a:lnTo>
                  <a:pt x="2112" y="15"/>
                </a:lnTo>
                <a:lnTo>
                  <a:pt x="2059" y="8"/>
                </a:lnTo>
                <a:lnTo>
                  <a:pt x="2059" y="8"/>
                </a:lnTo>
                <a:lnTo>
                  <a:pt x="2059" y="8"/>
                </a:lnTo>
                <a:lnTo>
                  <a:pt x="1095" y="8"/>
                </a:lnTo>
                <a:lnTo>
                  <a:pt x="1095" y="8"/>
                </a:lnTo>
                <a:lnTo>
                  <a:pt x="1095" y="8"/>
                </a:lnTo>
                <a:lnTo>
                  <a:pt x="138" y="8"/>
                </a:lnTo>
                <a:lnTo>
                  <a:pt x="138" y="8"/>
                </a:lnTo>
                <a:lnTo>
                  <a:pt x="138" y="0"/>
                </a:lnTo>
                <a:lnTo>
                  <a:pt x="138" y="0"/>
                </a:lnTo>
                <a:lnTo>
                  <a:pt x="1095" y="0"/>
                </a:lnTo>
                <a:lnTo>
                  <a:pt x="1095" y="0"/>
                </a:lnTo>
                <a:lnTo>
                  <a:pt x="1095" y="0"/>
                </a:lnTo>
                <a:lnTo>
                  <a:pt x="2059" y="0"/>
                </a:lnTo>
                <a:lnTo>
                  <a:pt x="2059" y="0"/>
                </a:lnTo>
                <a:lnTo>
                  <a:pt x="2059" y="0"/>
                </a:lnTo>
                <a:lnTo>
                  <a:pt x="2112" y="8"/>
                </a:lnTo>
                <a:lnTo>
                  <a:pt x="2112" y="8"/>
                </a:lnTo>
                <a:lnTo>
                  <a:pt x="2120" y="8"/>
                </a:lnTo>
                <a:lnTo>
                  <a:pt x="2158" y="38"/>
                </a:lnTo>
                <a:lnTo>
                  <a:pt x="2158" y="38"/>
                </a:lnTo>
                <a:lnTo>
                  <a:pt x="2158" y="38"/>
                </a:lnTo>
                <a:lnTo>
                  <a:pt x="2189" y="84"/>
                </a:lnTo>
                <a:lnTo>
                  <a:pt x="2189" y="84"/>
                </a:lnTo>
                <a:lnTo>
                  <a:pt x="2189" y="84"/>
                </a:lnTo>
                <a:lnTo>
                  <a:pt x="2204" y="138"/>
                </a:lnTo>
                <a:lnTo>
                  <a:pt x="2204" y="138"/>
                </a:lnTo>
                <a:lnTo>
                  <a:pt x="2204" y="138"/>
                </a:lnTo>
                <a:lnTo>
                  <a:pt x="2204" y="627"/>
                </a:lnTo>
                <a:lnTo>
                  <a:pt x="2204" y="627"/>
                </a:lnTo>
                <a:lnTo>
                  <a:pt x="2204" y="627"/>
                </a:lnTo>
                <a:lnTo>
                  <a:pt x="2204" y="1124"/>
                </a:lnTo>
                <a:lnTo>
                  <a:pt x="2204" y="1124"/>
                </a:lnTo>
                <a:lnTo>
                  <a:pt x="2204" y="1124"/>
                </a:lnTo>
                <a:lnTo>
                  <a:pt x="2189" y="1177"/>
                </a:lnTo>
                <a:lnTo>
                  <a:pt x="2189" y="1177"/>
                </a:lnTo>
                <a:lnTo>
                  <a:pt x="2189" y="1185"/>
                </a:lnTo>
                <a:lnTo>
                  <a:pt x="2158" y="1223"/>
                </a:lnTo>
                <a:lnTo>
                  <a:pt x="2158" y="1223"/>
                </a:lnTo>
                <a:lnTo>
                  <a:pt x="2158" y="1223"/>
                </a:lnTo>
                <a:lnTo>
                  <a:pt x="2120" y="1253"/>
                </a:lnTo>
                <a:lnTo>
                  <a:pt x="2120" y="1253"/>
                </a:lnTo>
                <a:lnTo>
                  <a:pt x="2112" y="1253"/>
                </a:lnTo>
                <a:lnTo>
                  <a:pt x="2059" y="1269"/>
                </a:lnTo>
                <a:lnTo>
                  <a:pt x="2059" y="1269"/>
                </a:lnTo>
                <a:lnTo>
                  <a:pt x="2059" y="1269"/>
                </a:lnTo>
                <a:lnTo>
                  <a:pt x="1095" y="1269"/>
                </a:lnTo>
                <a:lnTo>
                  <a:pt x="1095" y="1269"/>
                </a:lnTo>
                <a:lnTo>
                  <a:pt x="1095" y="1269"/>
                </a:lnTo>
                <a:lnTo>
                  <a:pt x="138" y="1269"/>
                </a:lnTo>
                <a:lnTo>
                  <a:pt x="138" y="1269"/>
                </a:lnTo>
                <a:lnTo>
                  <a:pt x="138" y="1269"/>
                </a:lnTo>
                <a:lnTo>
                  <a:pt x="84" y="1253"/>
                </a:lnTo>
                <a:lnTo>
                  <a:pt x="84" y="1253"/>
                </a:lnTo>
                <a:lnTo>
                  <a:pt x="84" y="1253"/>
                </a:lnTo>
                <a:lnTo>
                  <a:pt x="39" y="1223"/>
                </a:lnTo>
                <a:lnTo>
                  <a:pt x="39" y="1223"/>
                </a:lnTo>
                <a:lnTo>
                  <a:pt x="39" y="1223"/>
                </a:lnTo>
                <a:lnTo>
                  <a:pt x="8" y="1185"/>
                </a:lnTo>
                <a:lnTo>
                  <a:pt x="8" y="1185"/>
                </a:lnTo>
                <a:lnTo>
                  <a:pt x="8" y="1177"/>
                </a:lnTo>
                <a:lnTo>
                  <a:pt x="0" y="1124"/>
                </a:lnTo>
                <a:lnTo>
                  <a:pt x="0" y="1124"/>
                </a:lnTo>
                <a:lnTo>
                  <a:pt x="0" y="1124"/>
                </a:lnTo>
                <a:lnTo>
                  <a:pt x="0" y="627"/>
                </a:lnTo>
                <a:lnTo>
                  <a:pt x="0" y="627"/>
                </a:lnTo>
                <a:lnTo>
                  <a:pt x="0" y="627"/>
                </a:lnTo>
                <a:lnTo>
                  <a:pt x="0" y="138"/>
                </a:lnTo>
                <a:lnTo>
                  <a:pt x="0" y="138"/>
                </a:lnTo>
                <a:lnTo>
                  <a:pt x="0" y="138"/>
                </a:lnTo>
                <a:lnTo>
                  <a:pt x="8" y="84"/>
                </a:lnTo>
                <a:lnTo>
                  <a:pt x="8" y="84"/>
                </a:lnTo>
                <a:lnTo>
                  <a:pt x="8" y="84"/>
                </a:lnTo>
                <a:lnTo>
                  <a:pt x="39" y="38"/>
                </a:lnTo>
                <a:lnTo>
                  <a:pt x="39" y="38"/>
                </a:lnTo>
                <a:lnTo>
                  <a:pt x="39" y="3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138" y="0"/>
                </a:lnTo>
                <a:lnTo>
                  <a:pt x="13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2" name="Freeform 14"/>
          <p:cNvSpPr>
            <a:spLocks/>
          </p:cNvSpPr>
          <p:nvPr/>
        </p:nvSpPr>
        <p:spPr bwMode="auto">
          <a:xfrm>
            <a:off x="4572000" y="3876675"/>
            <a:ext cx="1588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3" name="Freeform 15"/>
          <p:cNvSpPr>
            <a:spLocks/>
          </p:cNvSpPr>
          <p:nvPr/>
        </p:nvSpPr>
        <p:spPr bwMode="auto">
          <a:xfrm>
            <a:off x="5434013" y="4738688"/>
            <a:ext cx="2405062" cy="1139825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84" y="15"/>
              </a:cxn>
              <a:cxn ang="0">
                <a:pos x="39" y="46"/>
              </a:cxn>
              <a:cxn ang="0">
                <a:pos x="16" y="84"/>
              </a:cxn>
              <a:cxn ang="0">
                <a:pos x="0" y="137"/>
              </a:cxn>
              <a:cxn ang="0">
                <a:pos x="0" y="359"/>
              </a:cxn>
              <a:cxn ang="0">
                <a:pos x="0" y="581"/>
              </a:cxn>
              <a:cxn ang="0">
                <a:pos x="16" y="634"/>
              </a:cxn>
              <a:cxn ang="0">
                <a:pos x="39" y="672"/>
              </a:cxn>
              <a:cxn ang="0">
                <a:pos x="84" y="703"/>
              </a:cxn>
              <a:cxn ang="0">
                <a:pos x="138" y="718"/>
              </a:cxn>
              <a:cxn ang="0">
                <a:pos x="758" y="718"/>
              </a:cxn>
              <a:cxn ang="0">
                <a:pos x="1378" y="718"/>
              </a:cxn>
              <a:cxn ang="0">
                <a:pos x="1431" y="703"/>
              </a:cxn>
              <a:cxn ang="0">
                <a:pos x="1470" y="672"/>
              </a:cxn>
              <a:cxn ang="0">
                <a:pos x="1500" y="634"/>
              </a:cxn>
              <a:cxn ang="0">
                <a:pos x="1515" y="581"/>
              </a:cxn>
              <a:cxn ang="0">
                <a:pos x="1515" y="359"/>
              </a:cxn>
              <a:cxn ang="0">
                <a:pos x="1515" y="137"/>
              </a:cxn>
              <a:cxn ang="0">
                <a:pos x="1500" y="84"/>
              </a:cxn>
              <a:cxn ang="0">
                <a:pos x="1470" y="46"/>
              </a:cxn>
              <a:cxn ang="0">
                <a:pos x="1431" y="15"/>
              </a:cxn>
              <a:cxn ang="0">
                <a:pos x="1378" y="0"/>
              </a:cxn>
              <a:cxn ang="0">
                <a:pos x="758" y="0"/>
              </a:cxn>
              <a:cxn ang="0">
                <a:pos x="138" y="0"/>
              </a:cxn>
            </a:cxnLst>
            <a:rect l="0" t="0" r="r" b="b"/>
            <a:pathLst>
              <a:path w="1515" h="718">
                <a:moveTo>
                  <a:pt x="138" y="0"/>
                </a:moveTo>
                <a:lnTo>
                  <a:pt x="84" y="15"/>
                </a:lnTo>
                <a:lnTo>
                  <a:pt x="39" y="46"/>
                </a:lnTo>
                <a:lnTo>
                  <a:pt x="16" y="84"/>
                </a:lnTo>
                <a:lnTo>
                  <a:pt x="0" y="137"/>
                </a:lnTo>
                <a:lnTo>
                  <a:pt x="0" y="359"/>
                </a:lnTo>
                <a:lnTo>
                  <a:pt x="0" y="581"/>
                </a:lnTo>
                <a:lnTo>
                  <a:pt x="16" y="634"/>
                </a:lnTo>
                <a:lnTo>
                  <a:pt x="39" y="672"/>
                </a:lnTo>
                <a:lnTo>
                  <a:pt x="84" y="703"/>
                </a:lnTo>
                <a:lnTo>
                  <a:pt x="138" y="718"/>
                </a:lnTo>
                <a:lnTo>
                  <a:pt x="758" y="718"/>
                </a:lnTo>
                <a:lnTo>
                  <a:pt x="1378" y="718"/>
                </a:lnTo>
                <a:lnTo>
                  <a:pt x="1431" y="703"/>
                </a:lnTo>
                <a:lnTo>
                  <a:pt x="1470" y="672"/>
                </a:lnTo>
                <a:lnTo>
                  <a:pt x="1500" y="634"/>
                </a:lnTo>
                <a:lnTo>
                  <a:pt x="1515" y="581"/>
                </a:lnTo>
                <a:lnTo>
                  <a:pt x="1515" y="359"/>
                </a:lnTo>
                <a:lnTo>
                  <a:pt x="1515" y="137"/>
                </a:lnTo>
                <a:lnTo>
                  <a:pt x="1500" y="84"/>
                </a:lnTo>
                <a:lnTo>
                  <a:pt x="1470" y="46"/>
                </a:lnTo>
                <a:lnTo>
                  <a:pt x="1431" y="15"/>
                </a:lnTo>
                <a:lnTo>
                  <a:pt x="1378" y="0"/>
                </a:lnTo>
                <a:lnTo>
                  <a:pt x="758" y="0"/>
                </a:lnTo>
                <a:lnTo>
                  <a:pt x="13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4" name="Freeform 16"/>
          <p:cNvSpPr>
            <a:spLocks/>
          </p:cNvSpPr>
          <p:nvPr/>
        </p:nvSpPr>
        <p:spPr bwMode="auto">
          <a:xfrm>
            <a:off x="5434013" y="4738688"/>
            <a:ext cx="2417762" cy="1152525"/>
          </a:xfrm>
          <a:custGeom>
            <a:avLst/>
            <a:gdLst/>
            <a:ahLst/>
            <a:cxnLst>
              <a:cxn ang="0">
                <a:pos x="92" y="23"/>
              </a:cxn>
              <a:cxn ang="0">
                <a:pos x="46" y="53"/>
              </a:cxn>
              <a:cxn ang="0">
                <a:pos x="23" y="84"/>
              </a:cxn>
              <a:cxn ang="0">
                <a:pos x="8" y="137"/>
              </a:cxn>
              <a:cxn ang="0">
                <a:pos x="8" y="359"/>
              </a:cxn>
              <a:cxn ang="0">
                <a:pos x="8" y="581"/>
              </a:cxn>
              <a:cxn ang="0">
                <a:pos x="23" y="634"/>
              </a:cxn>
              <a:cxn ang="0">
                <a:pos x="46" y="672"/>
              </a:cxn>
              <a:cxn ang="0">
                <a:pos x="84" y="703"/>
              </a:cxn>
              <a:cxn ang="0">
                <a:pos x="138" y="718"/>
              </a:cxn>
              <a:cxn ang="0">
                <a:pos x="758" y="718"/>
              </a:cxn>
              <a:cxn ang="0">
                <a:pos x="1378" y="718"/>
              </a:cxn>
              <a:cxn ang="0">
                <a:pos x="1431" y="703"/>
              </a:cxn>
              <a:cxn ang="0">
                <a:pos x="1470" y="672"/>
              </a:cxn>
              <a:cxn ang="0">
                <a:pos x="1500" y="634"/>
              </a:cxn>
              <a:cxn ang="0">
                <a:pos x="1515" y="581"/>
              </a:cxn>
              <a:cxn ang="0">
                <a:pos x="1515" y="359"/>
              </a:cxn>
              <a:cxn ang="0">
                <a:pos x="1515" y="137"/>
              </a:cxn>
              <a:cxn ang="0">
                <a:pos x="1500" y="91"/>
              </a:cxn>
              <a:cxn ang="0">
                <a:pos x="1470" y="53"/>
              </a:cxn>
              <a:cxn ang="0">
                <a:pos x="1431" y="23"/>
              </a:cxn>
              <a:cxn ang="0">
                <a:pos x="1378" y="7"/>
              </a:cxn>
              <a:cxn ang="0">
                <a:pos x="758" y="7"/>
              </a:cxn>
              <a:cxn ang="0">
                <a:pos x="138" y="7"/>
              </a:cxn>
              <a:cxn ang="0">
                <a:pos x="758" y="0"/>
              </a:cxn>
              <a:cxn ang="0">
                <a:pos x="1378" y="0"/>
              </a:cxn>
              <a:cxn ang="0">
                <a:pos x="1431" y="15"/>
              </a:cxn>
              <a:cxn ang="0">
                <a:pos x="1477" y="46"/>
              </a:cxn>
              <a:cxn ang="0">
                <a:pos x="1508" y="84"/>
              </a:cxn>
              <a:cxn ang="0">
                <a:pos x="1523" y="137"/>
              </a:cxn>
              <a:cxn ang="0">
                <a:pos x="1523" y="359"/>
              </a:cxn>
              <a:cxn ang="0">
                <a:pos x="1523" y="581"/>
              </a:cxn>
              <a:cxn ang="0">
                <a:pos x="1508" y="634"/>
              </a:cxn>
              <a:cxn ang="0">
                <a:pos x="1477" y="680"/>
              </a:cxn>
              <a:cxn ang="0">
                <a:pos x="1439" y="710"/>
              </a:cxn>
              <a:cxn ang="0">
                <a:pos x="1378" y="726"/>
              </a:cxn>
              <a:cxn ang="0">
                <a:pos x="758" y="726"/>
              </a:cxn>
              <a:cxn ang="0">
                <a:pos x="138" y="726"/>
              </a:cxn>
              <a:cxn ang="0">
                <a:pos x="84" y="710"/>
              </a:cxn>
              <a:cxn ang="0">
                <a:pos x="39" y="680"/>
              </a:cxn>
              <a:cxn ang="0">
                <a:pos x="16" y="642"/>
              </a:cxn>
              <a:cxn ang="0">
                <a:pos x="0" y="581"/>
              </a:cxn>
              <a:cxn ang="0">
                <a:pos x="0" y="359"/>
              </a:cxn>
              <a:cxn ang="0">
                <a:pos x="0" y="137"/>
              </a:cxn>
              <a:cxn ang="0">
                <a:pos x="16" y="84"/>
              </a:cxn>
              <a:cxn ang="0">
                <a:pos x="39" y="46"/>
              </a:cxn>
              <a:cxn ang="0">
                <a:pos x="84" y="15"/>
              </a:cxn>
              <a:cxn ang="0">
                <a:pos x="138" y="0"/>
              </a:cxn>
            </a:cxnLst>
            <a:rect l="0" t="0" r="r" b="b"/>
            <a:pathLst>
              <a:path w="1523" h="726">
                <a:moveTo>
                  <a:pt x="138" y="7"/>
                </a:moveTo>
                <a:lnTo>
                  <a:pt x="84" y="23"/>
                </a:lnTo>
                <a:lnTo>
                  <a:pt x="92" y="23"/>
                </a:lnTo>
                <a:lnTo>
                  <a:pt x="92" y="23"/>
                </a:lnTo>
                <a:lnTo>
                  <a:pt x="46" y="53"/>
                </a:lnTo>
                <a:lnTo>
                  <a:pt x="46" y="53"/>
                </a:lnTo>
                <a:lnTo>
                  <a:pt x="46" y="53"/>
                </a:lnTo>
                <a:lnTo>
                  <a:pt x="23" y="91"/>
                </a:lnTo>
                <a:lnTo>
                  <a:pt x="23" y="84"/>
                </a:lnTo>
                <a:lnTo>
                  <a:pt x="23" y="84"/>
                </a:lnTo>
                <a:lnTo>
                  <a:pt x="8" y="137"/>
                </a:lnTo>
                <a:lnTo>
                  <a:pt x="8" y="137"/>
                </a:lnTo>
                <a:lnTo>
                  <a:pt x="8" y="137"/>
                </a:lnTo>
                <a:lnTo>
                  <a:pt x="8" y="359"/>
                </a:lnTo>
                <a:lnTo>
                  <a:pt x="8" y="359"/>
                </a:lnTo>
                <a:lnTo>
                  <a:pt x="8" y="359"/>
                </a:lnTo>
                <a:lnTo>
                  <a:pt x="8" y="581"/>
                </a:lnTo>
                <a:lnTo>
                  <a:pt x="8" y="581"/>
                </a:lnTo>
                <a:lnTo>
                  <a:pt x="8" y="581"/>
                </a:lnTo>
                <a:lnTo>
                  <a:pt x="23" y="634"/>
                </a:lnTo>
                <a:lnTo>
                  <a:pt x="23" y="634"/>
                </a:lnTo>
                <a:lnTo>
                  <a:pt x="23" y="634"/>
                </a:lnTo>
                <a:lnTo>
                  <a:pt x="46" y="672"/>
                </a:lnTo>
                <a:lnTo>
                  <a:pt x="46" y="672"/>
                </a:lnTo>
                <a:lnTo>
                  <a:pt x="46" y="672"/>
                </a:lnTo>
                <a:lnTo>
                  <a:pt x="92" y="703"/>
                </a:lnTo>
                <a:lnTo>
                  <a:pt x="84" y="703"/>
                </a:lnTo>
                <a:lnTo>
                  <a:pt x="84" y="703"/>
                </a:lnTo>
                <a:lnTo>
                  <a:pt x="138" y="718"/>
                </a:lnTo>
                <a:lnTo>
                  <a:pt x="138" y="718"/>
                </a:lnTo>
                <a:lnTo>
                  <a:pt x="138" y="718"/>
                </a:lnTo>
                <a:lnTo>
                  <a:pt x="758" y="718"/>
                </a:lnTo>
                <a:lnTo>
                  <a:pt x="758" y="718"/>
                </a:lnTo>
                <a:lnTo>
                  <a:pt x="758" y="718"/>
                </a:lnTo>
                <a:lnTo>
                  <a:pt x="1378" y="718"/>
                </a:lnTo>
                <a:lnTo>
                  <a:pt x="1378" y="718"/>
                </a:lnTo>
                <a:lnTo>
                  <a:pt x="1378" y="718"/>
                </a:lnTo>
                <a:lnTo>
                  <a:pt x="1431" y="703"/>
                </a:lnTo>
                <a:lnTo>
                  <a:pt x="1431" y="703"/>
                </a:lnTo>
                <a:lnTo>
                  <a:pt x="1431" y="703"/>
                </a:lnTo>
                <a:lnTo>
                  <a:pt x="1470" y="672"/>
                </a:lnTo>
                <a:lnTo>
                  <a:pt x="1470" y="672"/>
                </a:lnTo>
                <a:lnTo>
                  <a:pt x="1470" y="672"/>
                </a:lnTo>
                <a:lnTo>
                  <a:pt x="1500" y="634"/>
                </a:lnTo>
                <a:lnTo>
                  <a:pt x="1500" y="634"/>
                </a:lnTo>
                <a:lnTo>
                  <a:pt x="1500" y="634"/>
                </a:lnTo>
                <a:lnTo>
                  <a:pt x="1515" y="581"/>
                </a:lnTo>
                <a:lnTo>
                  <a:pt x="1515" y="581"/>
                </a:lnTo>
                <a:lnTo>
                  <a:pt x="1515" y="581"/>
                </a:lnTo>
                <a:lnTo>
                  <a:pt x="1515" y="359"/>
                </a:lnTo>
                <a:lnTo>
                  <a:pt x="1515" y="359"/>
                </a:lnTo>
                <a:lnTo>
                  <a:pt x="1515" y="359"/>
                </a:lnTo>
                <a:lnTo>
                  <a:pt x="1515" y="137"/>
                </a:lnTo>
                <a:lnTo>
                  <a:pt x="1515" y="137"/>
                </a:lnTo>
                <a:lnTo>
                  <a:pt x="1515" y="137"/>
                </a:lnTo>
                <a:lnTo>
                  <a:pt x="1500" y="84"/>
                </a:lnTo>
                <a:lnTo>
                  <a:pt x="1500" y="91"/>
                </a:lnTo>
                <a:lnTo>
                  <a:pt x="1500" y="91"/>
                </a:lnTo>
                <a:lnTo>
                  <a:pt x="1470" y="53"/>
                </a:lnTo>
                <a:lnTo>
                  <a:pt x="1470" y="53"/>
                </a:lnTo>
                <a:lnTo>
                  <a:pt x="1470" y="53"/>
                </a:lnTo>
                <a:lnTo>
                  <a:pt x="1431" y="23"/>
                </a:lnTo>
                <a:lnTo>
                  <a:pt x="1431" y="23"/>
                </a:lnTo>
                <a:lnTo>
                  <a:pt x="1431" y="23"/>
                </a:lnTo>
                <a:lnTo>
                  <a:pt x="1378" y="7"/>
                </a:lnTo>
                <a:lnTo>
                  <a:pt x="1378" y="7"/>
                </a:lnTo>
                <a:lnTo>
                  <a:pt x="1378" y="7"/>
                </a:lnTo>
                <a:lnTo>
                  <a:pt x="758" y="7"/>
                </a:lnTo>
                <a:lnTo>
                  <a:pt x="758" y="7"/>
                </a:lnTo>
                <a:lnTo>
                  <a:pt x="758" y="7"/>
                </a:lnTo>
                <a:lnTo>
                  <a:pt x="138" y="7"/>
                </a:lnTo>
                <a:lnTo>
                  <a:pt x="138" y="7"/>
                </a:lnTo>
                <a:lnTo>
                  <a:pt x="138" y="0"/>
                </a:lnTo>
                <a:lnTo>
                  <a:pt x="138" y="0"/>
                </a:lnTo>
                <a:lnTo>
                  <a:pt x="758" y="0"/>
                </a:lnTo>
                <a:lnTo>
                  <a:pt x="758" y="0"/>
                </a:lnTo>
                <a:lnTo>
                  <a:pt x="758" y="0"/>
                </a:lnTo>
                <a:lnTo>
                  <a:pt x="1378" y="0"/>
                </a:lnTo>
                <a:lnTo>
                  <a:pt x="1378" y="0"/>
                </a:lnTo>
                <a:lnTo>
                  <a:pt x="1378" y="0"/>
                </a:lnTo>
                <a:lnTo>
                  <a:pt x="1431" y="15"/>
                </a:lnTo>
                <a:lnTo>
                  <a:pt x="1431" y="15"/>
                </a:lnTo>
                <a:lnTo>
                  <a:pt x="1439" y="15"/>
                </a:lnTo>
                <a:lnTo>
                  <a:pt x="1477" y="46"/>
                </a:lnTo>
                <a:lnTo>
                  <a:pt x="1477" y="46"/>
                </a:lnTo>
                <a:lnTo>
                  <a:pt x="1477" y="46"/>
                </a:lnTo>
                <a:lnTo>
                  <a:pt x="1508" y="84"/>
                </a:lnTo>
                <a:lnTo>
                  <a:pt x="1508" y="84"/>
                </a:lnTo>
                <a:lnTo>
                  <a:pt x="1508" y="84"/>
                </a:lnTo>
                <a:lnTo>
                  <a:pt x="1523" y="137"/>
                </a:lnTo>
                <a:lnTo>
                  <a:pt x="1523" y="137"/>
                </a:lnTo>
                <a:lnTo>
                  <a:pt x="1523" y="137"/>
                </a:lnTo>
                <a:lnTo>
                  <a:pt x="1523" y="359"/>
                </a:lnTo>
                <a:lnTo>
                  <a:pt x="1523" y="359"/>
                </a:lnTo>
                <a:lnTo>
                  <a:pt x="1523" y="359"/>
                </a:lnTo>
                <a:lnTo>
                  <a:pt x="1523" y="581"/>
                </a:lnTo>
                <a:lnTo>
                  <a:pt x="1523" y="581"/>
                </a:lnTo>
                <a:lnTo>
                  <a:pt x="1523" y="581"/>
                </a:lnTo>
                <a:lnTo>
                  <a:pt x="1508" y="634"/>
                </a:lnTo>
                <a:lnTo>
                  <a:pt x="1508" y="634"/>
                </a:lnTo>
                <a:lnTo>
                  <a:pt x="1508" y="642"/>
                </a:lnTo>
                <a:lnTo>
                  <a:pt x="1477" y="680"/>
                </a:lnTo>
                <a:lnTo>
                  <a:pt x="1477" y="680"/>
                </a:lnTo>
                <a:lnTo>
                  <a:pt x="1477" y="680"/>
                </a:lnTo>
                <a:lnTo>
                  <a:pt x="1439" y="710"/>
                </a:lnTo>
                <a:lnTo>
                  <a:pt x="1439" y="710"/>
                </a:lnTo>
                <a:lnTo>
                  <a:pt x="1431" y="710"/>
                </a:lnTo>
                <a:lnTo>
                  <a:pt x="1378" y="726"/>
                </a:lnTo>
                <a:lnTo>
                  <a:pt x="1378" y="726"/>
                </a:lnTo>
                <a:lnTo>
                  <a:pt x="1378" y="726"/>
                </a:lnTo>
                <a:lnTo>
                  <a:pt x="758" y="726"/>
                </a:lnTo>
                <a:lnTo>
                  <a:pt x="758" y="726"/>
                </a:lnTo>
                <a:lnTo>
                  <a:pt x="758" y="726"/>
                </a:lnTo>
                <a:lnTo>
                  <a:pt x="138" y="726"/>
                </a:lnTo>
                <a:lnTo>
                  <a:pt x="138" y="726"/>
                </a:lnTo>
                <a:lnTo>
                  <a:pt x="138" y="726"/>
                </a:lnTo>
                <a:lnTo>
                  <a:pt x="84" y="710"/>
                </a:lnTo>
                <a:lnTo>
                  <a:pt x="84" y="710"/>
                </a:lnTo>
                <a:lnTo>
                  <a:pt x="84" y="710"/>
                </a:lnTo>
                <a:lnTo>
                  <a:pt x="39" y="680"/>
                </a:lnTo>
                <a:lnTo>
                  <a:pt x="39" y="680"/>
                </a:lnTo>
                <a:lnTo>
                  <a:pt x="39" y="680"/>
                </a:lnTo>
                <a:lnTo>
                  <a:pt x="16" y="642"/>
                </a:lnTo>
                <a:lnTo>
                  <a:pt x="16" y="642"/>
                </a:lnTo>
                <a:lnTo>
                  <a:pt x="16" y="634"/>
                </a:lnTo>
                <a:lnTo>
                  <a:pt x="0" y="581"/>
                </a:lnTo>
                <a:lnTo>
                  <a:pt x="0" y="581"/>
                </a:lnTo>
                <a:lnTo>
                  <a:pt x="0" y="581"/>
                </a:lnTo>
                <a:lnTo>
                  <a:pt x="0" y="359"/>
                </a:lnTo>
                <a:lnTo>
                  <a:pt x="0" y="359"/>
                </a:lnTo>
                <a:lnTo>
                  <a:pt x="0" y="359"/>
                </a:lnTo>
                <a:lnTo>
                  <a:pt x="0" y="137"/>
                </a:lnTo>
                <a:lnTo>
                  <a:pt x="0" y="137"/>
                </a:lnTo>
                <a:lnTo>
                  <a:pt x="0" y="137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138" y="0"/>
                </a:lnTo>
                <a:lnTo>
                  <a:pt x="138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5" name="Freeform 17"/>
          <p:cNvSpPr>
            <a:spLocks/>
          </p:cNvSpPr>
          <p:nvPr/>
        </p:nvSpPr>
        <p:spPr bwMode="auto">
          <a:xfrm>
            <a:off x="5653088" y="4738688"/>
            <a:ext cx="1587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7"/>
              </a:cxn>
              <a:cxn ang="0">
                <a:pos x="0" y="7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7"/>
              </a:cxn>
            </a:cxnLst>
            <a:rect l="0" t="0" r="r" b="b"/>
            <a:pathLst>
              <a:path h="7">
                <a:moveTo>
                  <a:pt x="0" y="7"/>
                </a:move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6" name="Freeform 18"/>
          <p:cNvSpPr>
            <a:spLocks/>
          </p:cNvSpPr>
          <p:nvPr/>
        </p:nvSpPr>
        <p:spPr bwMode="auto">
          <a:xfrm>
            <a:off x="5629275" y="5454650"/>
            <a:ext cx="595313" cy="2413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0" y="0"/>
              </a:cxn>
              <a:cxn ang="0">
                <a:pos x="375" y="0"/>
              </a:cxn>
              <a:cxn ang="0">
                <a:pos x="0" y="152"/>
              </a:cxn>
            </a:cxnLst>
            <a:rect l="0" t="0" r="r" b="b"/>
            <a:pathLst>
              <a:path w="375" h="152">
                <a:moveTo>
                  <a:pt x="0" y="152"/>
                </a:moveTo>
                <a:lnTo>
                  <a:pt x="0" y="0"/>
                </a:lnTo>
                <a:lnTo>
                  <a:pt x="375" y="0"/>
                </a:lnTo>
                <a:lnTo>
                  <a:pt x="0" y="152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5629275" y="5454650"/>
            <a:ext cx="11113" cy="2413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8" name="Freeform 20"/>
          <p:cNvSpPr>
            <a:spLocks/>
          </p:cNvSpPr>
          <p:nvPr/>
        </p:nvSpPr>
        <p:spPr bwMode="auto">
          <a:xfrm>
            <a:off x="5629275" y="5454650"/>
            <a:ext cx="595313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5" y="0"/>
              </a:cxn>
              <a:cxn ang="0">
                <a:pos x="375" y="7"/>
              </a:cxn>
              <a:cxn ang="0">
                <a:pos x="375" y="7"/>
              </a:cxn>
              <a:cxn ang="0">
                <a:pos x="0" y="160"/>
              </a:cxn>
              <a:cxn ang="0">
                <a:pos x="0" y="160"/>
              </a:cxn>
              <a:cxn ang="0">
                <a:pos x="0" y="152"/>
              </a:cxn>
              <a:cxn ang="0">
                <a:pos x="0" y="152"/>
              </a:cxn>
              <a:cxn ang="0">
                <a:pos x="375" y="0"/>
              </a:cxn>
              <a:cxn ang="0">
                <a:pos x="375" y="0"/>
              </a:cxn>
              <a:cxn ang="0">
                <a:pos x="375" y="7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w="375" h="160">
                <a:moveTo>
                  <a:pt x="0" y="0"/>
                </a:moveTo>
                <a:lnTo>
                  <a:pt x="375" y="0"/>
                </a:lnTo>
                <a:lnTo>
                  <a:pt x="375" y="7"/>
                </a:lnTo>
                <a:lnTo>
                  <a:pt x="375" y="7"/>
                </a:lnTo>
                <a:lnTo>
                  <a:pt x="0" y="160"/>
                </a:lnTo>
                <a:lnTo>
                  <a:pt x="0" y="160"/>
                </a:lnTo>
                <a:lnTo>
                  <a:pt x="0" y="152"/>
                </a:lnTo>
                <a:lnTo>
                  <a:pt x="0" y="152"/>
                </a:lnTo>
                <a:lnTo>
                  <a:pt x="375" y="0"/>
                </a:lnTo>
                <a:lnTo>
                  <a:pt x="375" y="0"/>
                </a:lnTo>
                <a:lnTo>
                  <a:pt x="375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9" name="Freeform 21"/>
          <p:cNvSpPr>
            <a:spLocks/>
          </p:cNvSpPr>
          <p:nvPr/>
        </p:nvSpPr>
        <p:spPr bwMode="auto">
          <a:xfrm>
            <a:off x="5629275" y="5441950"/>
            <a:ext cx="606425" cy="26670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222" y="168"/>
              </a:cxn>
              <a:cxn ang="0">
                <a:pos x="336" y="145"/>
              </a:cxn>
              <a:cxn ang="0">
                <a:pos x="359" y="130"/>
              </a:cxn>
              <a:cxn ang="0">
                <a:pos x="375" y="99"/>
              </a:cxn>
              <a:cxn ang="0">
                <a:pos x="382" y="0"/>
              </a:cxn>
              <a:cxn ang="0">
                <a:pos x="0" y="168"/>
              </a:cxn>
            </a:cxnLst>
            <a:rect l="0" t="0" r="r" b="b"/>
            <a:pathLst>
              <a:path w="382" h="168">
                <a:moveTo>
                  <a:pt x="0" y="168"/>
                </a:moveTo>
                <a:lnTo>
                  <a:pt x="222" y="168"/>
                </a:lnTo>
                <a:lnTo>
                  <a:pt x="336" y="145"/>
                </a:lnTo>
                <a:lnTo>
                  <a:pt x="359" y="130"/>
                </a:lnTo>
                <a:lnTo>
                  <a:pt x="375" y="99"/>
                </a:lnTo>
                <a:lnTo>
                  <a:pt x="382" y="0"/>
                </a:lnTo>
                <a:lnTo>
                  <a:pt x="0" y="16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5629275" y="570865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1" name="Freeform 23"/>
          <p:cNvSpPr>
            <a:spLocks/>
          </p:cNvSpPr>
          <p:nvPr/>
        </p:nvSpPr>
        <p:spPr bwMode="auto">
          <a:xfrm>
            <a:off x="5629275" y="5648325"/>
            <a:ext cx="582613" cy="730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22" y="38"/>
              </a:cxn>
              <a:cxn ang="0">
                <a:pos x="222" y="38"/>
              </a:cxn>
              <a:cxn ang="0">
                <a:pos x="222" y="38"/>
              </a:cxn>
              <a:cxn ang="0">
                <a:pos x="336" y="15"/>
              </a:cxn>
              <a:cxn ang="0">
                <a:pos x="336" y="15"/>
              </a:cxn>
              <a:cxn ang="0">
                <a:pos x="336" y="15"/>
              </a:cxn>
              <a:cxn ang="0">
                <a:pos x="359" y="0"/>
              </a:cxn>
              <a:cxn ang="0">
                <a:pos x="359" y="0"/>
              </a:cxn>
              <a:cxn ang="0">
                <a:pos x="367" y="0"/>
              </a:cxn>
              <a:cxn ang="0">
                <a:pos x="367" y="8"/>
              </a:cxn>
              <a:cxn ang="0">
                <a:pos x="344" y="23"/>
              </a:cxn>
              <a:cxn ang="0">
                <a:pos x="344" y="23"/>
              </a:cxn>
              <a:cxn ang="0">
                <a:pos x="336" y="23"/>
              </a:cxn>
              <a:cxn ang="0">
                <a:pos x="222" y="46"/>
              </a:cxn>
              <a:cxn ang="0">
                <a:pos x="222" y="46"/>
              </a:cxn>
              <a:cxn ang="0">
                <a:pos x="222" y="46"/>
              </a:cxn>
              <a:cxn ang="0">
                <a:pos x="0" y="46"/>
              </a:cxn>
              <a:cxn ang="0">
                <a:pos x="0" y="38"/>
              </a:cxn>
            </a:cxnLst>
            <a:rect l="0" t="0" r="r" b="b"/>
            <a:pathLst>
              <a:path w="367" h="46">
                <a:moveTo>
                  <a:pt x="0" y="38"/>
                </a:moveTo>
                <a:lnTo>
                  <a:pt x="222" y="38"/>
                </a:lnTo>
                <a:lnTo>
                  <a:pt x="222" y="38"/>
                </a:lnTo>
                <a:lnTo>
                  <a:pt x="222" y="38"/>
                </a:lnTo>
                <a:lnTo>
                  <a:pt x="336" y="15"/>
                </a:lnTo>
                <a:lnTo>
                  <a:pt x="336" y="15"/>
                </a:lnTo>
                <a:lnTo>
                  <a:pt x="336" y="15"/>
                </a:lnTo>
                <a:lnTo>
                  <a:pt x="359" y="0"/>
                </a:lnTo>
                <a:lnTo>
                  <a:pt x="359" y="0"/>
                </a:lnTo>
                <a:lnTo>
                  <a:pt x="367" y="0"/>
                </a:lnTo>
                <a:lnTo>
                  <a:pt x="367" y="8"/>
                </a:lnTo>
                <a:lnTo>
                  <a:pt x="344" y="23"/>
                </a:lnTo>
                <a:lnTo>
                  <a:pt x="344" y="23"/>
                </a:lnTo>
                <a:lnTo>
                  <a:pt x="336" y="23"/>
                </a:lnTo>
                <a:lnTo>
                  <a:pt x="222" y="46"/>
                </a:lnTo>
                <a:lnTo>
                  <a:pt x="222" y="46"/>
                </a:lnTo>
                <a:lnTo>
                  <a:pt x="222" y="46"/>
                </a:lnTo>
                <a:lnTo>
                  <a:pt x="0" y="46"/>
                </a:lnTo>
                <a:lnTo>
                  <a:pt x="0" y="3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2" name="Freeform 24"/>
          <p:cNvSpPr>
            <a:spLocks/>
          </p:cNvSpPr>
          <p:nvPr/>
        </p:nvSpPr>
        <p:spPr bwMode="auto">
          <a:xfrm>
            <a:off x="6199188" y="5599113"/>
            <a:ext cx="36512" cy="4921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6" y="0"/>
              </a:cxn>
              <a:cxn ang="0">
                <a:pos x="16" y="0"/>
              </a:cxn>
              <a:cxn ang="0">
                <a:pos x="23" y="0"/>
              </a:cxn>
              <a:cxn ang="0">
                <a:pos x="23" y="0"/>
              </a:cxn>
              <a:cxn ang="0">
                <a:pos x="8" y="31"/>
              </a:cxn>
              <a:cxn ang="0">
                <a:pos x="0" y="31"/>
              </a:cxn>
            </a:cxnLst>
            <a:rect l="0" t="0" r="r" b="b"/>
            <a:pathLst>
              <a:path w="23" h="31">
                <a:moveTo>
                  <a:pt x="0" y="31"/>
                </a:moveTo>
                <a:lnTo>
                  <a:pt x="16" y="0"/>
                </a:lnTo>
                <a:lnTo>
                  <a:pt x="16" y="0"/>
                </a:lnTo>
                <a:lnTo>
                  <a:pt x="23" y="0"/>
                </a:lnTo>
                <a:lnTo>
                  <a:pt x="23" y="0"/>
                </a:lnTo>
                <a:lnTo>
                  <a:pt x="8" y="31"/>
                </a:lnTo>
                <a:lnTo>
                  <a:pt x="0" y="31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3" name="Rectangle 25"/>
          <p:cNvSpPr>
            <a:spLocks noChangeArrowheads="1"/>
          </p:cNvSpPr>
          <p:nvPr/>
        </p:nvSpPr>
        <p:spPr bwMode="auto">
          <a:xfrm>
            <a:off x="6235700" y="54419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4" name="Freeform 26"/>
          <p:cNvSpPr>
            <a:spLocks/>
          </p:cNvSpPr>
          <p:nvPr/>
        </p:nvSpPr>
        <p:spPr bwMode="auto">
          <a:xfrm>
            <a:off x="6224588" y="5441950"/>
            <a:ext cx="23812" cy="1571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7" y="99"/>
              </a:cxn>
              <a:cxn ang="0">
                <a:pos x="15" y="0"/>
              </a:cxn>
              <a:cxn ang="0">
                <a:pos x="7" y="0"/>
              </a:cxn>
              <a:cxn ang="0">
                <a:pos x="0" y="99"/>
              </a:cxn>
            </a:cxnLst>
            <a:rect l="0" t="0" r="r" b="b"/>
            <a:pathLst>
              <a:path w="15" h="99">
                <a:moveTo>
                  <a:pt x="0" y="99"/>
                </a:moveTo>
                <a:lnTo>
                  <a:pt x="7" y="99"/>
                </a:lnTo>
                <a:lnTo>
                  <a:pt x="15" y="0"/>
                </a:lnTo>
                <a:lnTo>
                  <a:pt x="7" y="0"/>
                </a:lnTo>
                <a:lnTo>
                  <a:pt x="0" y="9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5" name="Freeform 27"/>
          <p:cNvSpPr>
            <a:spLocks/>
          </p:cNvSpPr>
          <p:nvPr/>
        </p:nvSpPr>
        <p:spPr bwMode="auto">
          <a:xfrm>
            <a:off x="7073900" y="5441950"/>
            <a:ext cx="558800" cy="266700"/>
          </a:xfrm>
          <a:custGeom>
            <a:avLst/>
            <a:gdLst/>
            <a:ahLst/>
            <a:cxnLst>
              <a:cxn ang="0">
                <a:pos x="352" y="168"/>
              </a:cxn>
              <a:cxn ang="0">
                <a:pos x="153" y="168"/>
              </a:cxn>
              <a:cxn ang="0">
                <a:pos x="46" y="145"/>
              </a:cxn>
              <a:cxn ang="0">
                <a:pos x="23" y="130"/>
              </a:cxn>
              <a:cxn ang="0">
                <a:pos x="8" y="99"/>
              </a:cxn>
              <a:cxn ang="0">
                <a:pos x="0" y="0"/>
              </a:cxn>
              <a:cxn ang="0">
                <a:pos x="352" y="168"/>
              </a:cxn>
            </a:cxnLst>
            <a:rect l="0" t="0" r="r" b="b"/>
            <a:pathLst>
              <a:path w="352" h="168">
                <a:moveTo>
                  <a:pt x="352" y="168"/>
                </a:moveTo>
                <a:lnTo>
                  <a:pt x="153" y="168"/>
                </a:lnTo>
                <a:lnTo>
                  <a:pt x="46" y="145"/>
                </a:lnTo>
                <a:lnTo>
                  <a:pt x="23" y="130"/>
                </a:lnTo>
                <a:lnTo>
                  <a:pt x="8" y="99"/>
                </a:lnTo>
                <a:lnTo>
                  <a:pt x="0" y="0"/>
                </a:lnTo>
                <a:lnTo>
                  <a:pt x="352" y="16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6" name="Rectangle 28"/>
          <p:cNvSpPr>
            <a:spLocks noChangeArrowheads="1"/>
          </p:cNvSpPr>
          <p:nvPr/>
        </p:nvSpPr>
        <p:spPr bwMode="auto">
          <a:xfrm>
            <a:off x="7632700" y="570865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7" name="Freeform 29"/>
          <p:cNvSpPr>
            <a:spLocks/>
          </p:cNvSpPr>
          <p:nvPr/>
        </p:nvSpPr>
        <p:spPr bwMode="auto">
          <a:xfrm>
            <a:off x="7110413" y="5648325"/>
            <a:ext cx="522287" cy="73025"/>
          </a:xfrm>
          <a:custGeom>
            <a:avLst/>
            <a:gdLst/>
            <a:ahLst/>
            <a:cxnLst>
              <a:cxn ang="0">
                <a:pos x="329" y="46"/>
              </a:cxn>
              <a:cxn ang="0">
                <a:pos x="130" y="46"/>
              </a:cxn>
              <a:cxn ang="0">
                <a:pos x="130" y="46"/>
              </a:cxn>
              <a:cxn ang="0">
                <a:pos x="130" y="46"/>
              </a:cxn>
              <a:cxn ang="0">
                <a:pos x="23" y="23"/>
              </a:cxn>
              <a:cxn ang="0">
                <a:pos x="23" y="23"/>
              </a:cxn>
              <a:cxn ang="0">
                <a:pos x="23" y="23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31" y="15"/>
              </a:cxn>
              <a:cxn ang="0">
                <a:pos x="31" y="15"/>
              </a:cxn>
              <a:cxn ang="0">
                <a:pos x="23" y="15"/>
              </a:cxn>
              <a:cxn ang="0">
                <a:pos x="130" y="38"/>
              </a:cxn>
              <a:cxn ang="0">
                <a:pos x="130" y="38"/>
              </a:cxn>
              <a:cxn ang="0">
                <a:pos x="130" y="38"/>
              </a:cxn>
              <a:cxn ang="0">
                <a:pos x="329" y="38"/>
              </a:cxn>
              <a:cxn ang="0">
                <a:pos x="329" y="46"/>
              </a:cxn>
            </a:cxnLst>
            <a:rect l="0" t="0" r="r" b="b"/>
            <a:pathLst>
              <a:path w="329" h="46">
                <a:moveTo>
                  <a:pt x="329" y="46"/>
                </a:moveTo>
                <a:lnTo>
                  <a:pt x="130" y="46"/>
                </a:lnTo>
                <a:lnTo>
                  <a:pt x="130" y="46"/>
                </a:lnTo>
                <a:lnTo>
                  <a:pt x="130" y="46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31" y="15"/>
                </a:lnTo>
                <a:lnTo>
                  <a:pt x="31" y="15"/>
                </a:lnTo>
                <a:lnTo>
                  <a:pt x="23" y="15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329" y="38"/>
                </a:lnTo>
                <a:lnTo>
                  <a:pt x="329" y="4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8" name="Freeform 30"/>
          <p:cNvSpPr>
            <a:spLocks/>
          </p:cNvSpPr>
          <p:nvPr/>
        </p:nvSpPr>
        <p:spPr bwMode="auto">
          <a:xfrm>
            <a:off x="7086600" y="5599113"/>
            <a:ext cx="36513" cy="49212"/>
          </a:xfrm>
          <a:custGeom>
            <a:avLst/>
            <a:gdLst/>
            <a:ahLst/>
            <a:cxnLst>
              <a:cxn ang="0">
                <a:pos x="15" y="31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23" y="31"/>
              </a:cxn>
              <a:cxn ang="0">
                <a:pos x="15" y="31"/>
              </a:cxn>
            </a:cxnLst>
            <a:rect l="0" t="0" r="r" b="b"/>
            <a:pathLst>
              <a:path w="23" h="31">
                <a:moveTo>
                  <a:pt x="15" y="31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23" y="31"/>
                </a:lnTo>
                <a:lnTo>
                  <a:pt x="15" y="31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9" name="Rectangle 31"/>
          <p:cNvSpPr>
            <a:spLocks noChangeArrowheads="1"/>
          </p:cNvSpPr>
          <p:nvPr/>
        </p:nvSpPr>
        <p:spPr bwMode="auto">
          <a:xfrm>
            <a:off x="7073900" y="54419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0" name="Freeform 32"/>
          <p:cNvSpPr>
            <a:spLocks/>
          </p:cNvSpPr>
          <p:nvPr/>
        </p:nvSpPr>
        <p:spPr bwMode="auto">
          <a:xfrm>
            <a:off x="7073900" y="5441950"/>
            <a:ext cx="25400" cy="157163"/>
          </a:xfrm>
          <a:custGeom>
            <a:avLst/>
            <a:gdLst/>
            <a:ahLst/>
            <a:cxnLst>
              <a:cxn ang="0">
                <a:pos x="8" y="99"/>
              </a:cxn>
              <a:cxn ang="0">
                <a:pos x="16" y="99"/>
              </a:cxn>
              <a:cxn ang="0">
                <a:pos x="8" y="0"/>
              </a:cxn>
              <a:cxn ang="0">
                <a:pos x="0" y="0"/>
              </a:cxn>
              <a:cxn ang="0">
                <a:pos x="8" y="99"/>
              </a:cxn>
            </a:cxnLst>
            <a:rect l="0" t="0" r="r" b="b"/>
            <a:pathLst>
              <a:path w="16" h="99">
                <a:moveTo>
                  <a:pt x="8" y="99"/>
                </a:moveTo>
                <a:lnTo>
                  <a:pt x="16" y="99"/>
                </a:lnTo>
                <a:lnTo>
                  <a:pt x="8" y="0"/>
                </a:lnTo>
                <a:lnTo>
                  <a:pt x="0" y="0"/>
                </a:lnTo>
                <a:lnTo>
                  <a:pt x="8" y="9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1" name="Freeform 33"/>
          <p:cNvSpPr>
            <a:spLocks/>
          </p:cNvSpPr>
          <p:nvPr/>
        </p:nvSpPr>
        <p:spPr bwMode="auto">
          <a:xfrm>
            <a:off x="7099300" y="5454650"/>
            <a:ext cx="533400" cy="241300"/>
          </a:xfrm>
          <a:custGeom>
            <a:avLst/>
            <a:gdLst/>
            <a:ahLst/>
            <a:cxnLst>
              <a:cxn ang="0">
                <a:pos x="336" y="152"/>
              </a:cxn>
              <a:cxn ang="0">
                <a:pos x="336" y="0"/>
              </a:cxn>
              <a:cxn ang="0">
                <a:pos x="0" y="0"/>
              </a:cxn>
              <a:cxn ang="0">
                <a:pos x="336" y="152"/>
              </a:cxn>
            </a:cxnLst>
            <a:rect l="0" t="0" r="r" b="b"/>
            <a:pathLst>
              <a:path w="336" h="152">
                <a:moveTo>
                  <a:pt x="336" y="152"/>
                </a:moveTo>
                <a:lnTo>
                  <a:pt x="336" y="0"/>
                </a:lnTo>
                <a:lnTo>
                  <a:pt x="0" y="0"/>
                </a:lnTo>
                <a:lnTo>
                  <a:pt x="336" y="152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2" name="Rectangle 34"/>
          <p:cNvSpPr>
            <a:spLocks noChangeArrowheads="1"/>
          </p:cNvSpPr>
          <p:nvPr/>
        </p:nvSpPr>
        <p:spPr bwMode="auto">
          <a:xfrm>
            <a:off x="7632700" y="5454650"/>
            <a:ext cx="12700" cy="2413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3" name="Freeform 35"/>
          <p:cNvSpPr>
            <a:spLocks/>
          </p:cNvSpPr>
          <p:nvPr/>
        </p:nvSpPr>
        <p:spPr bwMode="auto">
          <a:xfrm>
            <a:off x="7099300" y="5454650"/>
            <a:ext cx="546100" cy="254000"/>
          </a:xfrm>
          <a:custGeom>
            <a:avLst/>
            <a:gdLst/>
            <a:ahLst/>
            <a:cxnLst>
              <a:cxn ang="0">
                <a:pos x="336" y="7"/>
              </a:cxn>
              <a:cxn ang="0">
                <a:pos x="0" y="7"/>
              </a:cxn>
              <a:cxn ang="0">
                <a:pos x="0" y="0"/>
              </a:cxn>
              <a:cxn ang="0">
                <a:pos x="0" y="0"/>
              </a:cxn>
              <a:cxn ang="0">
                <a:pos x="336" y="152"/>
              </a:cxn>
              <a:cxn ang="0">
                <a:pos x="344" y="152"/>
              </a:cxn>
              <a:cxn ang="0">
                <a:pos x="344" y="160"/>
              </a:cxn>
              <a:cxn ang="0">
                <a:pos x="336" y="160"/>
              </a:cxn>
              <a:cxn ang="0">
                <a:pos x="0" y="7"/>
              </a:cxn>
              <a:cxn ang="0">
                <a:pos x="0" y="7"/>
              </a:cxn>
              <a:cxn ang="0">
                <a:pos x="0" y="0"/>
              </a:cxn>
              <a:cxn ang="0">
                <a:pos x="336" y="0"/>
              </a:cxn>
              <a:cxn ang="0">
                <a:pos x="336" y="7"/>
              </a:cxn>
            </a:cxnLst>
            <a:rect l="0" t="0" r="r" b="b"/>
            <a:pathLst>
              <a:path w="344" h="160">
                <a:moveTo>
                  <a:pt x="336" y="7"/>
                </a:move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lnTo>
                  <a:pt x="336" y="152"/>
                </a:lnTo>
                <a:lnTo>
                  <a:pt x="344" y="152"/>
                </a:lnTo>
                <a:lnTo>
                  <a:pt x="344" y="160"/>
                </a:lnTo>
                <a:lnTo>
                  <a:pt x="336" y="160"/>
                </a:ln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  <a:lnTo>
                  <a:pt x="336" y="0"/>
                </a:lnTo>
                <a:lnTo>
                  <a:pt x="336" y="7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4" name="Rectangle 36"/>
          <p:cNvSpPr>
            <a:spLocks noChangeArrowheads="1"/>
          </p:cNvSpPr>
          <p:nvPr/>
        </p:nvSpPr>
        <p:spPr bwMode="auto">
          <a:xfrm>
            <a:off x="6151563" y="5332413"/>
            <a:ext cx="984250" cy="109537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5" name="Rectangle 37"/>
          <p:cNvSpPr>
            <a:spLocks noChangeArrowheads="1"/>
          </p:cNvSpPr>
          <p:nvPr/>
        </p:nvSpPr>
        <p:spPr bwMode="auto">
          <a:xfrm>
            <a:off x="6151563" y="5332413"/>
            <a:ext cx="995362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6" name="Rectangle 38"/>
          <p:cNvSpPr>
            <a:spLocks noChangeArrowheads="1"/>
          </p:cNvSpPr>
          <p:nvPr/>
        </p:nvSpPr>
        <p:spPr bwMode="auto">
          <a:xfrm>
            <a:off x="7135813" y="5332413"/>
            <a:ext cx="11112" cy="1222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7" name="Rectangle 39"/>
          <p:cNvSpPr>
            <a:spLocks noChangeArrowheads="1"/>
          </p:cNvSpPr>
          <p:nvPr/>
        </p:nvSpPr>
        <p:spPr bwMode="auto">
          <a:xfrm>
            <a:off x="6151563" y="5441950"/>
            <a:ext cx="98425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8" name="Rectangle 40"/>
          <p:cNvSpPr>
            <a:spLocks noChangeArrowheads="1"/>
          </p:cNvSpPr>
          <p:nvPr/>
        </p:nvSpPr>
        <p:spPr bwMode="auto">
          <a:xfrm>
            <a:off x="6151563" y="5332413"/>
            <a:ext cx="11112" cy="1095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9" name="Freeform 41"/>
          <p:cNvSpPr>
            <a:spLocks/>
          </p:cNvSpPr>
          <p:nvPr/>
        </p:nvSpPr>
        <p:spPr bwMode="auto">
          <a:xfrm>
            <a:off x="6151563" y="5211763"/>
            <a:ext cx="995362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61" y="0"/>
              </a:cxn>
              <a:cxn ang="0">
                <a:pos x="574" y="0"/>
              </a:cxn>
              <a:cxn ang="0">
                <a:pos x="627" y="84"/>
              </a:cxn>
              <a:cxn ang="0">
                <a:pos x="0" y="84"/>
              </a:cxn>
            </a:cxnLst>
            <a:rect l="0" t="0" r="r" b="b"/>
            <a:pathLst>
              <a:path w="627" h="84">
                <a:moveTo>
                  <a:pt x="0" y="84"/>
                </a:moveTo>
                <a:lnTo>
                  <a:pt x="61" y="0"/>
                </a:lnTo>
                <a:lnTo>
                  <a:pt x="574" y="0"/>
                </a:lnTo>
                <a:lnTo>
                  <a:pt x="627" y="84"/>
                </a:lnTo>
                <a:lnTo>
                  <a:pt x="0" y="84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0" name="Freeform 42"/>
          <p:cNvSpPr>
            <a:spLocks/>
          </p:cNvSpPr>
          <p:nvPr/>
        </p:nvSpPr>
        <p:spPr bwMode="auto">
          <a:xfrm>
            <a:off x="6151563" y="5211763"/>
            <a:ext cx="1020762" cy="144462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61" y="0"/>
              </a:cxn>
              <a:cxn ang="0">
                <a:pos x="61" y="0"/>
              </a:cxn>
              <a:cxn ang="0">
                <a:pos x="61" y="0"/>
              </a:cxn>
              <a:cxn ang="0">
                <a:pos x="574" y="0"/>
              </a:cxn>
              <a:cxn ang="0">
                <a:pos x="581" y="0"/>
              </a:cxn>
              <a:cxn ang="0">
                <a:pos x="581" y="0"/>
              </a:cxn>
              <a:cxn ang="0">
                <a:pos x="635" y="84"/>
              </a:cxn>
              <a:cxn ang="0">
                <a:pos x="643" y="91"/>
              </a:cxn>
              <a:cxn ang="0">
                <a:pos x="627" y="91"/>
              </a:cxn>
              <a:cxn ang="0">
                <a:pos x="627" y="91"/>
              </a:cxn>
              <a:cxn ang="0">
                <a:pos x="574" y="7"/>
              </a:cxn>
              <a:cxn ang="0">
                <a:pos x="581" y="0"/>
              </a:cxn>
              <a:cxn ang="0">
                <a:pos x="574" y="7"/>
              </a:cxn>
              <a:cxn ang="0">
                <a:pos x="61" y="7"/>
              </a:cxn>
              <a:cxn ang="0">
                <a:pos x="61" y="0"/>
              </a:cxn>
              <a:cxn ang="0">
                <a:pos x="69" y="7"/>
              </a:cxn>
              <a:cxn ang="0">
                <a:pos x="7" y="91"/>
              </a:cxn>
              <a:cxn ang="0">
                <a:pos x="0" y="84"/>
              </a:cxn>
            </a:cxnLst>
            <a:rect l="0" t="0" r="r" b="b"/>
            <a:pathLst>
              <a:path w="643" h="91">
                <a:moveTo>
                  <a:pt x="0" y="84"/>
                </a:moveTo>
                <a:lnTo>
                  <a:pt x="61" y="0"/>
                </a:lnTo>
                <a:lnTo>
                  <a:pt x="61" y="0"/>
                </a:lnTo>
                <a:lnTo>
                  <a:pt x="61" y="0"/>
                </a:lnTo>
                <a:lnTo>
                  <a:pt x="574" y="0"/>
                </a:lnTo>
                <a:lnTo>
                  <a:pt x="581" y="0"/>
                </a:lnTo>
                <a:lnTo>
                  <a:pt x="581" y="0"/>
                </a:lnTo>
                <a:lnTo>
                  <a:pt x="635" y="84"/>
                </a:lnTo>
                <a:lnTo>
                  <a:pt x="643" y="91"/>
                </a:lnTo>
                <a:lnTo>
                  <a:pt x="627" y="91"/>
                </a:lnTo>
                <a:lnTo>
                  <a:pt x="627" y="91"/>
                </a:lnTo>
                <a:lnTo>
                  <a:pt x="574" y="7"/>
                </a:lnTo>
                <a:lnTo>
                  <a:pt x="581" y="0"/>
                </a:lnTo>
                <a:lnTo>
                  <a:pt x="574" y="7"/>
                </a:lnTo>
                <a:lnTo>
                  <a:pt x="61" y="7"/>
                </a:lnTo>
                <a:lnTo>
                  <a:pt x="61" y="0"/>
                </a:lnTo>
                <a:lnTo>
                  <a:pt x="69" y="7"/>
                </a:lnTo>
                <a:lnTo>
                  <a:pt x="7" y="91"/>
                </a:lnTo>
                <a:lnTo>
                  <a:pt x="0" y="84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1" name="Freeform 43"/>
          <p:cNvSpPr>
            <a:spLocks/>
          </p:cNvSpPr>
          <p:nvPr/>
        </p:nvSpPr>
        <p:spPr bwMode="auto">
          <a:xfrm>
            <a:off x="6138863" y="5345113"/>
            <a:ext cx="1008062" cy="11112"/>
          </a:xfrm>
          <a:custGeom>
            <a:avLst/>
            <a:gdLst/>
            <a:ahLst/>
            <a:cxnLst>
              <a:cxn ang="0">
                <a:pos x="635" y="7"/>
              </a:cxn>
              <a:cxn ang="0">
                <a:pos x="8" y="7"/>
              </a:cxn>
              <a:cxn ang="0">
                <a:pos x="0" y="7"/>
              </a:cxn>
              <a:cxn ang="0">
                <a:pos x="8" y="0"/>
              </a:cxn>
              <a:cxn ang="0">
                <a:pos x="8" y="0"/>
              </a:cxn>
              <a:cxn ang="0">
                <a:pos x="635" y="0"/>
              </a:cxn>
              <a:cxn ang="0">
                <a:pos x="635" y="7"/>
              </a:cxn>
            </a:cxnLst>
            <a:rect l="0" t="0" r="r" b="b"/>
            <a:pathLst>
              <a:path w="635" h="7">
                <a:moveTo>
                  <a:pt x="635" y="7"/>
                </a:moveTo>
                <a:lnTo>
                  <a:pt x="8" y="7"/>
                </a:lnTo>
                <a:lnTo>
                  <a:pt x="0" y="7"/>
                </a:lnTo>
                <a:lnTo>
                  <a:pt x="8" y="0"/>
                </a:lnTo>
                <a:lnTo>
                  <a:pt x="8" y="0"/>
                </a:lnTo>
                <a:lnTo>
                  <a:pt x="635" y="0"/>
                </a:lnTo>
                <a:lnTo>
                  <a:pt x="635" y="7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2" name="Rectangle 44"/>
          <p:cNvSpPr>
            <a:spLocks noChangeArrowheads="1"/>
          </p:cNvSpPr>
          <p:nvPr/>
        </p:nvSpPr>
        <p:spPr bwMode="auto">
          <a:xfrm>
            <a:off x="7329488" y="5441950"/>
            <a:ext cx="1762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0">
                <a:solidFill>
                  <a:srgbClr val="000000"/>
                </a:solidFill>
                <a:latin typeface="Times New Roman" pitchFamily="18" charset="0"/>
              </a:rPr>
              <a:t>n+</a:t>
            </a:r>
            <a:endParaRPr lang="en-US" i="0"/>
          </a:p>
        </p:txBody>
      </p:sp>
      <p:sp>
        <p:nvSpPr>
          <p:cNvPr id="155693" name="Rectangle 45"/>
          <p:cNvSpPr>
            <a:spLocks noChangeArrowheads="1"/>
          </p:cNvSpPr>
          <p:nvPr/>
        </p:nvSpPr>
        <p:spPr bwMode="auto">
          <a:xfrm>
            <a:off x="5872163" y="5441950"/>
            <a:ext cx="1762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0">
                <a:solidFill>
                  <a:srgbClr val="000000"/>
                </a:solidFill>
                <a:latin typeface="Times New Roman" pitchFamily="18" charset="0"/>
              </a:rPr>
              <a:t>n+</a:t>
            </a:r>
            <a:endParaRPr lang="en-US" i="0"/>
          </a:p>
        </p:txBody>
      </p:sp>
      <p:sp>
        <p:nvSpPr>
          <p:cNvPr id="155694" name="Rectangle 46"/>
          <p:cNvSpPr>
            <a:spLocks noChangeArrowheads="1"/>
          </p:cNvSpPr>
          <p:nvPr/>
        </p:nvSpPr>
        <p:spPr bwMode="auto">
          <a:xfrm>
            <a:off x="5811838" y="523557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n-US" i="0"/>
          </a:p>
        </p:txBody>
      </p:sp>
      <p:sp>
        <p:nvSpPr>
          <p:cNvPr id="155695" name="Rectangle 47"/>
          <p:cNvSpPr>
            <a:spLocks noChangeArrowheads="1"/>
          </p:cNvSpPr>
          <p:nvPr/>
        </p:nvSpPr>
        <p:spPr bwMode="auto">
          <a:xfrm>
            <a:off x="6697663" y="5016500"/>
            <a:ext cx="1190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en-US" i="0"/>
          </a:p>
        </p:txBody>
      </p:sp>
      <p:sp>
        <p:nvSpPr>
          <p:cNvPr id="155696" name="Rectangle 48"/>
          <p:cNvSpPr>
            <a:spLocks noChangeArrowheads="1"/>
          </p:cNvSpPr>
          <p:nvPr/>
        </p:nvSpPr>
        <p:spPr bwMode="auto">
          <a:xfrm>
            <a:off x="6624638" y="52117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7" name="Rectangle 49"/>
          <p:cNvSpPr>
            <a:spLocks noChangeArrowheads="1"/>
          </p:cNvSpPr>
          <p:nvPr/>
        </p:nvSpPr>
        <p:spPr bwMode="auto">
          <a:xfrm>
            <a:off x="6624638" y="500538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8" name="Rectangle 50"/>
          <p:cNvSpPr>
            <a:spLocks noChangeArrowheads="1"/>
          </p:cNvSpPr>
          <p:nvPr/>
        </p:nvSpPr>
        <p:spPr bwMode="auto">
          <a:xfrm>
            <a:off x="6624638" y="5005388"/>
            <a:ext cx="12700" cy="2063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9" name="Freeform 51"/>
          <p:cNvSpPr>
            <a:spLocks/>
          </p:cNvSpPr>
          <p:nvPr/>
        </p:nvSpPr>
        <p:spPr bwMode="auto">
          <a:xfrm>
            <a:off x="6600825" y="4932363"/>
            <a:ext cx="73025" cy="84137"/>
          </a:xfrm>
          <a:custGeom>
            <a:avLst/>
            <a:gdLst/>
            <a:ahLst/>
            <a:cxnLst>
              <a:cxn ang="0">
                <a:pos x="38" y="23"/>
              </a:cxn>
              <a:cxn ang="0">
                <a:pos x="31" y="8"/>
              </a:cxn>
              <a:cxn ang="0">
                <a:pos x="31" y="15"/>
              </a:cxn>
              <a:cxn ang="0">
                <a:pos x="31" y="15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15" y="15"/>
              </a:cxn>
              <a:cxn ang="0">
                <a:pos x="15" y="8"/>
              </a:cxn>
              <a:cxn ang="0">
                <a:pos x="15" y="8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15" y="38"/>
              </a:cxn>
              <a:cxn ang="0">
                <a:pos x="15" y="38"/>
              </a:cxn>
              <a:cxn ang="0">
                <a:pos x="15" y="38"/>
              </a:cxn>
              <a:cxn ang="0">
                <a:pos x="23" y="46"/>
              </a:cxn>
              <a:cxn ang="0">
                <a:pos x="15" y="46"/>
              </a:cxn>
              <a:cxn ang="0">
                <a:pos x="15" y="46"/>
              </a:cxn>
              <a:cxn ang="0">
                <a:pos x="31" y="38"/>
              </a:cxn>
              <a:cxn ang="0">
                <a:pos x="31" y="38"/>
              </a:cxn>
              <a:cxn ang="0">
                <a:pos x="31" y="38"/>
              </a:cxn>
              <a:cxn ang="0">
                <a:pos x="38" y="23"/>
              </a:cxn>
              <a:cxn ang="0">
                <a:pos x="38" y="23"/>
              </a:cxn>
              <a:cxn ang="0">
                <a:pos x="46" y="23"/>
              </a:cxn>
              <a:cxn ang="0">
                <a:pos x="46" y="23"/>
              </a:cxn>
              <a:cxn ang="0">
                <a:pos x="38" y="38"/>
              </a:cxn>
              <a:cxn ang="0">
                <a:pos x="38" y="38"/>
              </a:cxn>
              <a:cxn ang="0">
                <a:pos x="31" y="46"/>
              </a:cxn>
              <a:cxn ang="0">
                <a:pos x="15" y="53"/>
              </a:cxn>
              <a:cxn ang="0">
                <a:pos x="15" y="53"/>
              </a:cxn>
              <a:cxn ang="0">
                <a:pos x="15" y="53"/>
              </a:cxn>
              <a:cxn ang="0">
                <a:pos x="8" y="46"/>
              </a:cxn>
              <a:cxn ang="0">
                <a:pos x="8" y="46"/>
              </a:cxn>
              <a:cxn ang="0">
                <a:pos x="8" y="38"/>
              </a:cxn>
              <a:cxn ang="0">
                <a:pos x="0" y="23"/>
              </a:cxn>
              <a:cxn ang="0">
                <a:pos x="0" y="23"/>
              </a:cxn>
              <a:cxn ang="0">
                <a:pos x="0" y="23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31" y="8"/>
              </a:cxn>
              <a:cxn ang="0">
                <a:pos x="31" y="8"/>
              </a:cxn>
              <a:cxn ang="0">
                <a:pos x="38" y="8"/>
              </a:cxn>
              <a:cxn ang="0">
                <a:pos x="46" y="23"/>
              </a:cxn>
              <a:cxn ang="0">
                <a:pos x="38" y="23"/>
              </a:cxn>
            </a:cxnLst>
            <a:rect l="0" t="0" r="r" b="b"/>
            <a:pathLst>
              <a:path w="46" h="53">
                <a:moveTo>
                  <a:pt x="38" y="23"/>
                </a:moveTo>
                <a:lnTo>
                  <a:pt x="31" y="8"/>
                </a:lnTo>
                <a:lnTo>
                  <a:pt x="31" y="15"/>
                </a:lnTo>
                <a:lnTo>
                  <a:pt x="31" y="15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15" y="15"/>
                </a:lnTo>
                <a:lnTo>
                  <a:pt x="15" y="8"/>
                </a:lnTo>
                <a:lnTo>
                  <a:pt x="15" y="8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15" y="38"/>
                </a:lnTo>
                <a:lnTo>
                  <a:pt x="15" y="38"/>
                </a:lnTo>
                <a:lnTo>
                  <a:pt x="15" y="38"/>
                </a:lnTo>
                <a:lnTo>
                  <a:pt x="23" y="46"/>
                </a:lnTo>
                <a:lnTo>
                  <a:pt x="15" y="46"/>
                </a:lnTo>
                <a:lnTo>
                  <a:pt x="15" y="46"/>
                </a:lnTo>
                <a:lnTo>
                  <a:pt x="31" y="38"/>
                </a:lnTo>
                <a:lnTo>
                  <a:pt x="31" y="38"/>
                </a:lnTo>
                <a:lnTo>
                  <a:pt x="31" y="38"/>
                </a:lnTo>
                <a:lnTo>
                  <a:pt x="38" y="23"/>
                </a:lnTo>
                <a:lnTo>
                  <a:pt x="38" y="23"/>
                </a:lnTo>
                <a:lnTo>
                  <a:pt x="46" y="23"/>
                </a:lnTo>
                <a:lnTo>
                  <a:pt x="46" y="23"/>
                </a:lnTo>
                <a:lnTo>
                  <a:pt x="38" y="38"/>
                </a:lnTo>
                <a:lnTo>
                  <a:pt x="38" y="38"/>
                </a:lnTo>
                <a:lnTo>
                  <a:pt x="31" y="46"/>
                </a:lnTo>
                <a:lnTo>
                  <a:pt x="15" y="53"/>
                </a:lnTo>
                <a:lnTo>
                  <a:pt x="15" y="53"/>
                </a:lnTo>
                <a:lnTo>
                  <a:pt x="15" y="53"/>
                </a:lnTo>
                <a:lnTo>
                  <a:pt x="8" y="46"/>
                </a:lnTo>
                <a:lnTo>
                  <a:pt x="8" y="46"/>
                </a:lnTo>
                <a:lnTo>
                  <a:pt x="8" y="38"/>
                </a:lnTo>
                <a:lnTo>
                  <a:pt x="0" y="23"/>
                </a:lnTo>
                <a:lnTo>
                  <a:pt x="0" y="23"/>
                </a:lnTo>
                <a:lnTo>
                  <a:pt x="0" y="23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31" y="8"/>
                </a:lnTo>
                <a:lnTo>
                  <a:pt x="31" y="8"/>
                </a:lnTo>
                <a:lnTo>
                  <a:pt x="38" y="8"/>
                </a:lnTo>
                <a:lnTo>
                  <a:pt x="46" y="23"/>
                </a:lnTo>
                <a:lnTo>
                  <a:pt x="38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0" name="Freeform 52"/>
          <p:cNvSpPr>
            <a:spLocks/>
          </p:cNvSpPr>
          <p:nvPr/>
        </p:nvSpPr>
        <p:spPr bwMode="auto">
          <a:xfrm>
            <a:off x="6661150" y="49688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1" name="Rectangle 53"/>
          <p:cNvSpPr>
            <a:spLocks noChangeArrowheads="1"/>
          </p:cNvSpPr>
          <p:nvPr/>
        </p:nvSpPr>
        <p:spPr bwMode="auto">
          <a:xfrm>
            <a:off x="5629275" y="544195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2" name="Rectangle 54"/>
          <p:cNvSpPr>
            <a:spLocks noChangeArrowheads="1"/>
          </p:cNvSpPr>
          <p:nvPr/>
        </p:nvSpPr>
        <p:spPr bwMode="auto">
          <a:xfrm>
            <a:off x="7645400" y="544195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3" name="Rectangle 55"/>
          <p:cNvSpPr>
            <a:spLocks noChangeArrowheads="1"/>
          </p:cNvSpPr>
          <p:nvPr/>
        </p:nvSpPr>
        <p:spPr bwMode="auto">
          <a:xfrm>
            <a:off x="5629275" y="5441950"/>
            <a:ext cx="201612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4" name="Rectangle 56"/>
          <p:cNvSpPr>
            <a:spLocks noChangeArrowheads="1"/>
          </p:cNvSpPr>
          <p:nvPr/>
        </p:nvSpPr>
        <p:spPr bwMode="auto">
          <a:xfrm>
            <a:off x="7475538" y="54419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5" name="Rectangle 57"/>
          <p:cNvSpPr>
            <a:spLocks noChangeArrowheads="1"/>
          </p:cNvSpPr>
          <p:nvPr/>
        </p:nvSpPr>
        <p:spPr bwMode="auto">
          <a:xfrm>
            <a:off x="7475538" y="52355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6" name="Rectangle 58"/>
          <p:cNvSpPr>
            <a:spLocks noChangeArrowheads="1"/>
          </p:cNvSpPr>
          <p:nvPr/>
        </p:nvSpPr>
        <p:spPr bwMode="auto">
          <a:xfrm>
            <a:off x="7475538" y="5235575"/>
            <a:ext cx="12700" cy="2063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7" name="Freeform 59"/>
          <p:cNvSpPr>
            <a:spLocks/>
          </p:cNvSpPr>
          <p:nvPr/>
        </p:nvSpPr>
        <p:spPr bwMode="auto">
          <a:xfrm>
            <a:off x="7451725" y="5162550"/>
            <a:ext cx="71438" cy="85725"/>
          </a:xfrm>
          <a:custGeom>
            <a:avLst/>
            <a:gdLst/>
            <a:ahLst/>
            <a:cxnLst>
              <a:cxn ang="0">
                <a:pos x="38" y="23"/>
              </a:cxn>
              <a:cxn ang="0">
                <a:pos x="30" y="8"/>
              </a:cxn>
              <a:cxn ang="0">
                <a:pos x="30" y="15"/>
              </a:cxn>
              <a:cxn ang="0">
                <a:pos x="30" y="15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15" y="15"/>
              </a:cxn>
              <a:cxn ang="0">
                <a:pos x="15" y="8"/>
              </a:cxn>
              <a:cxn ang="0">
                <a:pos x="15" y="8"/>
              </a:cxn>
              <a:cxn ang="0">
                <a:pos x="7" y="23"/>
              </a:cxn>
              <a:cxn ang="0">
                <a:pos x="7" y="23"/>
              </a:cxn>
              <a:cxn ang="0">
                <a:pos x="7" y="23"/>
              </a:cxn>
              <a:cxn ang="0">
                <a:pos x="15" y="38"/>
              </a:cxn>
              <a:cxn ang="0">
                <a:pos x="15" y="38"/>
              </a:cxn>
              <a:cxn ang="0">
                <a:pos x="15" y="38"/>
              </a:cxn>
              <a:cxn ang="0">
                <a:pos x="23" y="46"/>
              </a:cxn>
              <a:cxn ang="0">
                <a:pos x="15" y="46"/>
              </a:cxn>
              <a:cxn ang="0">
                <a:pos x="15" y="46"/>
              </a:cxn>
              <a:cxn ang="0">
                <a:pos x="30" y="38"/>
              </a:cxn>
              <a:cxn ang="0">
                <a:pos x="30" y="38"/>
              </a:cxn>
              <a:cxn ang="0">
                <a:pos x="30" y="38"/>
              </a:cxn>
              <a:cxn ang="0">
                <a:pos x="38" y="23"/>
              </a:cxn>
              <a:cxn ang="0">
                <a:pos x="38" y="23"/>
              </a:cxn>
              <a:cxn ang="0">
                <a:pos x="45" y="23"/>
              </a:cxn>
              <a:cxn ang="0">
                <a:pos x="45" y="23"/>
              </a:cxn>
              <a:cxn ang="0">
                <a:pos x="38" y="38"/>
              </a:cxn>
              <a:cxn ang="0">
                <a:pos x="38" y="38"/>
              </a:cxn>
              <a:cxn ang="0">
                <a:pos x="30" y="46"/>
              </a:cxn>
              <a:cxn ang="0">
                <a:pos x="15" y="54"/>
              </a:cxn>
              <a:cxn ang="0">
                <a:pos x="15" y="54"/>
              </a:cxn>
              <a:cxn ang="0">
                <a:pos x="15" y="54"/>
              </a:cxn>
              <a:cxn ang="0">
                <a:pos x="7" y="46"/>
              </a:cxn>
              <a:cxn ang="0">
                <a:pos x="7" y="46"/>
              </a:cxn>
              <a:cxn ang="0">
                <a:pos x="7" y="38"/>
              </a:cxn>
              <a:cxn ang="0">
                <a:pos x="0" y="23"/>
              </a:cxn>
              <a:cxn ang="0">
                <a:pos x="0" y="23"/>
              </a:cxn>
              <a:cxn ang="0">
                <a:pos x="0" y="23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30" y="8"/>
              </a:cxn>
              <a:cxn ang="0">
                <a:pos x="30" y="8"/>
              </a:cxn>
              <a:cxn ang="0">
                <a:pos x="38" y="8"/>
              </a:cxn>
              <a:cxn ang="0">
                <a:pos x="45" y="23"/>
              </a:cxn>
              <a:cxn ang="0">
                <a:pos x="38" y="23"/>
              </a:cxn>
            </a:cxnLst>
            <a:rect l="0" t="0" r="r" b="b"/>
            <a:pathLst>
              <a:path w="45" h="54">
                <a:moveTo>
                  <a:pt x="38" y="23"/>
                </a:moveTo>
                <a:lnTo>
                  <a:pt x="30" y="8"/>
                </a:lnTo>
                <a:lnTo>
                  <a:pt x="30" y="15"/>
                </a:lnTo>
                <a:lnTo>
                  <a:pt x="30" y="15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15" y="15"/>
                </a:lnTo>
                <a:lnTo>
                  <a:pt x="15" y="8"/>
                </a:lnTo>
                <a:lnTo>
                  <a:pt x="15" y="8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15" y="38"/>
                </a:lnTo>
                <a:lnTo>
                  <a:pt x="15" y="38"/>
                </a:lnTo>
                <a:lnTo>
                  <a:pt x="15" y="38"/>
                </a:lnTo>
                <a:lnTo>
                  <a:pt x="23" y="46"/>
                </a:lnTo>
                <a:lnTo>
                  <a:pt x="15" y="46"/>
                </a:lnTo>
                <a:lnTo>
                  <a:pt x="15" y="46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8" y="23"/>
                </a:lnTo>
                <a:lnTo>
                  <a:pt x="38" y="23"/>
                </a:lnTo>
                <a:lnTo>
                  <a:pt x="45" y="23"/>
                </a:lnTo>
                <a:lnTo>
                  <a:pt x="45" y="23"/>
                </a:lnTo>
                <a:lnTo>
                  <a:pt x="38" y="38"/>
                </a:lnTo>
                <a:lnTo>
                  <a:pt x="38" y="38"/>
                </a:lnTo>
                <a:lnTo>
                  <a:pt x="30" y="46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7" y="46"/>
                </a:lnTo>
                <a:lnTo>
                  <a:pt x="7" y="46"/>
                </a:lnTo>
                <a:lnTo>
                  <a:pt x="7" y="38"/>
                </a:lnTo>
                <a:lnTo>
                  <a:pt x="0" y="23"/>
                </a:lnTo>
                <a:lnTo>
                  <a:pt x="0" y="23"/>
                </a:lnTo>
                <a:lnTo>
                  <a:pt x="0" y="23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30" y="8"/>
                </a:lnTo>
                <a:lnTo>
                  <a:pt x="30" y="8"/>
                </a:lnTo>
                <a:lnTo>
                  <a:pt x="38" y="8"/>
                </a:lnTo>
                <a:lnTo>
                  <a:pt x="45" y="23"/>
                </a:lnTo>
                <a:lnTo>
                  <a:pt x="38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8" name="Freeform 60"/>
          <p:cNvSpPr>
            <a:spLocks/>
          </p:cNvSpPr>
          <p:nvPr/>
        </p:nvSpPr>
        <p:spPr bwMode="auto">
          <a:xfrm>
            <a:off x="7512050" y="519906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9" name="Rectangle 61"/>
          <p:cNvSpPr>
            <a:spLocks noChangeArrowheads="1"/>
          </p:cNvSpPr>
          <p:nvPr/>
        </p:nvSpPr>
        <p:spPr bwMode="auto">
          <a:xfrm>
            <a:off x="7535863" y="5199063"/>
            <a:ext cx="1190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US" i="0"/>
          </a:p>
        </p:txBody>
      </p:sp>
      <p:sp>
        <p:nvSpPr>
          <p:cNvPr id="155710" name="Rectangle 62"/>
          <p:cNvSpPr>
            <a:spLocks noChangeArrowheads="1"/>
          </p:cNvSpPr>
          <p:nvPr/>
        </p:nvSpPr>
        <p:spPr bwMode="auto">
          <a:xfrm>
            <a:off x="5969000" y="54419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1" name="Rectangle 63"/>
          <p:cNvSpPr>
            <a:spLocks noChangeArrowheads="1"/>
          </p:cNvSpPr>
          <p:nvPr/>
        </p:nvSpPr>
        <p:spPr bwMode="auto">
          <a:xfrm>
            <a:off x="5969000" y="52355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2" name="Rectangle 64"/>
          <p:cNvSpPr>
            <a:spLocks noChangeArrowheads="1"/>
          </p:cNvSpPr>
          <p:nvPr/>
        </p:nvSpPr>
        <p:spPr bwMode="auto">
          <a:xfrm>
            <a:off x="5969000" y="5235575"/>
            <a:ext cx="12700" cy="2063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3" name="Freeform 65"/>
          <p:cNvSpPr>
            <a:spLocks/>
          </p:cNvSpPr>
          <p:nvPr/>
        </p:nvSpPr>
        <p:spPr bwMode="auto">
          <a:xfrm>
            <a:off x="5945188" y="5162550"/>
            <a:ext cx="73025" cy="85725"/>
          </a:xfrm>
          <a:custGeom>
            <a:avLst/>
            <a:gdLst/>
            <a:ahLst/>
            <a:cxnLst>
              <a:cxn ang="0">
                <a:pos x="38" y="23"/>
              </a:cxn>
              <a:cxn ang="0">
                <a:pos x="30" y="8"/>
              </a:cxn>
              <a:cxn ang="0">
                <a:pos x="30" y="15"/>
              </a:cxn>
              <a:cxn ang="0">
                <a:pos x="30" y="15"/>
              </a:cxn>
              <a:cxn ang="0">
                <a:pos x="15" y="8"/>
              </a:cxn>
              <a:cxn ang="0">
                <a:pos x="15" y="8"/>
              </a:cxn>
              <a:cxn ang="0">
                <a:pos x="15" y="8"/>
              </a:cxn>
              <a:cxn ang="0">
                <a:pos x="0" y="15"/>
              </a:cxn>
              <a:cxn ang="0">
                <a:pos x="7" y="8"/>
              </a:cxn>
              <a:cxn ang="0">
                <a:pos x="7" y="8"/>
              </a:cxn>
              <a:cxn ang="0">
                <a:pos x="7" y="23"/>
              </a:cxn>
              <a:cxn ang="0">
                <a:pos x="7" y="23"/>
              </a:cxn>
              <a:cxn ang="0">
                <a:pos x="7" y="23"/>
              </a:cxn>
              <a:cxn ang="0">
                <a:pos x="7" y="38"/>
              </a:cxn>
              <a:cxn ang="0">
                <a:pos x="0" y="38"/>
              </a:cxn>
              <a:cxn ang="0">
                <a:pos x="0" y="38"/>
              </a:cxn>
              <a:cxn ang="0">
                <a:pos x="15" y="46"/>
              </a:cxn>
              <a:cxn ang="0">
                <a:pos x="15" y="46"/>
              </a:cxn>
              <a:cxn ang="0">
                <a:pos x="15" y="46"/>
              </a:cxn>
              <a:cxn ang="0">
                <a:pos x="30" y="38"/>
              </a:cxn>
              <a:cxn ang="0">
                <a:pos x="30" y="38"/>
              </a:cxn>
              <a:cxn ang="0">
                <a:pos x="30" y="38"/>
              </a:cxn>
              <a:cxn ang="0">
                <a:pos x="38" y="23"/>
              </a:cxn>
              <a:cxn ang="0">
                <a:pos x="38" y="23"/>
              </a:cxn>
              <a:cxn ang="0">
                <a:pos x="46" y="23"/>
              </a:cxn>
              <a:cxn ang="0">
                <a:pos x="46" y="23"/>
              </a:cxn>
              <a:cxn ang="0">
                <a:pos x="38" y="38"/>
              </a:cxn>
              <a:cxn ang="0">
                <a:pos x="38" y="38"/>
              </a:cxn>
              <a:cxn ang="0">
                <a:pos x="30" y="46"/>
              </a:cxn>
              <a:cxn ang="0">
                <a:pos x="15" y="54"/>
              </a:cxn>
              <a:cxn ang="0">
                <a:pos x="15" y="54"/>
              </a:cxn>
              <a:cxn ang="0">
                <a:pos x="15" y="54"/>
              </a:cxn>
              <a:cxn ang="0">
                <a:pos x="0" y="46"/>
              </a:cxn>
              <a:cxn ang="0">
                <a:pos x="0" y="46"/>
              </a:cxn>
              <a:cxn ang="0">
                <a:pos x="0" y="38"/>
              </a:cxn>
              <a:cxn ang="0">
                <a:pos x="0" y="23"/>
              </a:cxn>
              <a:cxn ang="0">
                <a:pos x="0" y="23"/>
              </a:cxn>
              <a:cxn ang="0">
                <a:pos x="0" y="23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30" y="8"/>
              </a:cxn>
              <a:cxn ang="0">
                <a:pos x="30" y="8"/>
              </a:cxn>
              <a:cxn ang="0">
                <a:pos x="38" y="8"/>
              </a:cxn>
              <a:cxn ang="0">
                <a:pos x="46" y="23"/>
              </a:cxn>
              <a:cxn ang="0">
                <a:pos x="38" y="23"/>
              </a:cxn>
            </a:cxnLst>
            <a:rect l="0" t="0" r="r" b="b"/>
            <a:pathLst>
              <a:path w="46" h="54">
                <a:moveTo>
                  <a:pt x="38" y="23"/>
                </a:moveTo>
                <a:lnTo>
                  <a:pt x="30" y="8"/>
                </a:lnTo>
                <a:lnTo>
                  <a:pt x="30" y="15"/>
                </a:lnTo>
                <a:lnTo>
                  <a:pt x="30" y="15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0" y="15"/>
                </a:lnTo>
                <a:lnTo>
                  <a:pt x="7" y="8"/>
                </a:lnTo>
                <a:lnTo>
                  <a:pt x="7" y="8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7" y="38"/>
                </a:lnTo>
                <a:lnTo>
                  <a:pt x="0" y="38"/>
                </a:lnTo>
                <a:lnTo>
                  <a:pt x="0" y="38"/>
                </a:lnTo>
                <a:lnTo>
                  <a:pt x="15" y="46"/>
                </a:lnTo>
                <a:lnTo>
                  <a:pt x="15" y="46"/>
                </a:lnTo>
                <a:lnTo>
                  <a:pt x="15" y="46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8" y="23"/>
                </a:lnTo>
                <a:lnTo>
                  <a:pt x="38" y="23"/>
                </a:lnTo>
                <a:lnTo>
                  <a:pt x="46" y="23"/>
                </a:lnTo>
                <a:lnTo>
                  <a:pt x="46" y="23"/>
                </a:lnTo>
                <a:lnTo>
                  <a:pt x="38" y="38"/>
                </a:lnTo>
                <a:lnTo>
                  <a:pt x="38" y="38"/>
                </a:lnTo>
                <a:lnTo>
                  <a:pt x="30" y="46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0" y="46"/>
                </a:lnTo>
                <a:lnTo>
                  <a:pt x="0" y="46"/>
                </a:lnTo>
                <a:lnTo>
                  <a:pt x="0" y="38"/>
                </a:lnTo>
                <a:lnTo>
                  <a:pt x="0" y="23"/>
                </a:lnTo>
                <a:lnTo>
                  <a:pt x="0" y="23"/>
                </a:lnTo>
                <a:lnTo>
                  <a:pt x="0" y="23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30" y="8"/>
                </a:lnTo>
                <a:lnTo>
                  <a:pt x="30" y="8"/>
                </a:lnTo>
                <a:lnTo>
                  <a:pt x="38" y="8"/>
                </a:lnTo>
                <a:lnTo>
                  <a:pt x="46" y="23"/>
                </a:lnTo>
                <a:lnTo>
                  <a:pt x="38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4" name="Freeform 66"/>
          <p:cNvSpPr>
            <a:spLocks/>
          </p:cNvSpPr>
          <p:nvPr/>
        </p:nvSpPr>
        <p:spPr bwMode="auto">
          <a:xfrm>
            <a:off x="6005513" y="519906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5" name="Rectangle 67"/>
          <p:cNvSpPr>
            <a:spLocks noChangeArrowheads="1"/>
          </p:cNvSpPr>
          <p:nvPr/>
        </p:nvSpPr>
        <p:spPr bwMode="auto">
          <a:xfrm>
            <a:off x="4875213" y="46529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6" name="Rectangle 68"/>
          <p:cNvSpPr>
            <a:spLocks noChangeArrowheads="1"/>
          </p:cNvSpPr>
          <p:nvPr/>
        </p:nvSpPr>
        <p:spPr bwMode="auto">
          <a:xfrm>
            <a:off x="4875213" y="49688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7" name="Rectangle 69"/>
          <p:cNvSpPr>
            <a:spLocks noChangeArrowheads="1"/>
          </p:cNvSpPr>
          <p:nvPr/>
        </p:nvSpPr>
        <p:spPr bwMode="auto">
          <a:xfrm>
            <a:off x="4875213" y="4652963"/>
            <a:ext cx="12700" cy="3159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8" name="Rectangle 70"/>
          <p:cNvSpPr>
            <a:spLocks noChangeArrowheads="1"/>
          </p:cNvSpPr>
          <p:nvPr/>
        </p:nvSpPr>
        <p:spPr bwMode="auto">
          <a:xfrm>
            <a:off x="4997450" y="49196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9" name="Rectangle 71"/>
          <p:cNvSpPr>
            <a:spLocks noChangeArrowheads="1"/>
          </p:cNvSpPr>
          <p:nvPr/>
        </p:nvSpPr>
        <p:spPr bwMode="auto">
          <a:xfrm>
            <a:off x="4875213" y="4919663"/>
            <a:ext cx="12223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0" name="Rectangle 72"/>
          <p:cNvSpPr>
            <a:spLocks noChangeArrowheads="1"/>
          </p:cNvSpPr>
          <p:nvPr/>
        </p:nvSpPr>
        <p:spPr bwMode="auto">
          <a:xfrm>
            <a:off x="4875213" y="4702175"/>
            <a:ext cx="12700" cy="2174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1" name="Rectangle 73"/>
          <p:cNvSpPr>
            <a:spLocks noChangeArrowheads="1"/>
          </p:cNvSpPr>
          <p:nvPr/>
        </p:nvSpPr>
        <p:spPr bwMode="auto">
          <a:xfrm>
            <a:off x="4997450" y="4702175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2" name="Rectangle 74"/>
          <p:cNvSpPr>
            <a:spLocks noChangeArrowheads="1"/>
          </p:cNvSpPr>
          <p:nvPr/>
        </p:nvSpPr>
        <p:spPr bwMode="auto">
          <a:xfrm>
            <a:off x="4875213" y="4702175"/>
            <a:ext cx="122237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3" name="Rectangle 75"/>
          <p:cNvSpPr>
            <a:spLocks noChangeArrowheads="1"/>
          </p:cNvSpPr>
          <p:nvPr/>
        </p:nvSpPr>
        <p:spPr bwMode="auto">
          <a:xfrm>
            <a:off x="4997450" y="4702175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4" name="Rectangle 76"/>
          <p:cNvSpPr>
            <a:spLocks noChangeArrowheads="1"/>
          </p:cNvSpPr>
          <p:nvPr/>
        </p:nvSpPr>
        <p:spPr bwMode="auto">
          <a:xfrm>
            <a:off x="4997450" y="4592638"/>
            <a:ext cx="111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5" name="Rectangle 77"/>
          <p:cNvSpPr>
            <a:spLocks noChangeArrowheads="1"/>
          </p:cNvSpPr>
          <p:nvPr/>
        </p:nvSpPr>
        <p:spPr bwMode="auto">
          <a:xfrm>
            <a:off x="4997450" y="4592638"/>
            <a:ext cx="11113" cy="1095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6" name="Rectangle 78"/>
          <p:cNvSpPr>
            <a:spLocks noChangeArrowheads="1"/>
          </p:cNvSpPr>
          <p:nvPr/>
        </p:nvSpPr>
        <p:spPr bwMode="auto">
          <a:xfrm>
            <a:off x="4997450" y="4919663"/>
            <a:ext cx="111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7" name="Rectangle 79"/>
          <p:cNvSpPr>
            <a:spLocks noChangeArrowheads="1"/>
          </p:cNvSpPr>
          <p:nvPr/>
        </p:nvSpPr>
        <p:spPr bwMode="auto">
          <a:xfrm>
            <a:off x="4997450" y="5016500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8" name="Rectangle 80"/>
          <p:cNvSpPr>
            <a:spLocks noChangeArrowheads="1"/>
          </p:cNvSpPr>
          <p:nvPr/>
        </p:nvSpPr>
        <p:spPr bwMode="auto">
          <a:xfrm>
            <a:off x="4997450" y="4919663"/>
            <a:ext cx="11113" cy="968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9" name="Rectangle 81"/>
          <p:cNvSpPr>
            <a:spLocks noChangeArrowheads="1"/>
          </p:cNvSpPr>
          <p:nvPr/>
        </p:nvSpPr>
        <p:spPr bwMode="auto">
          <a:xfrm>
            <a:off x="4802188" y="47021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0" name="Rectangle 82"/>
          <p:cNvSpPr>
            <a:spLocks noChangeArrowheads="1"/>
          </p:cNvSpPr>
          <p:nvPr/>
        </p:nvSpPr>
        <p:spPr bwMode="auto">
          <a:xfrm>
            <a:off x="4802188" y="49196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1" name="Rectangle 83"/>
          <p:cNvSpPr>
            <a:spLocks noChangeArrowheads="1"/>
          </p:cNvSpPr>
          <p:nvPr/>
        </p:nvSpPr>
        <p:spPr bwMode="auto">
          <a:xfrm>
            <a:off x="4802188" y="4702175"/>
            <a:ext cx="12700" cy="2174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2" name="Rectangle 84"/>
          <p:cNvSpPr>
            <a:spLocks noChangeArrowheads="1"/>
          </p:cNvSpPr>
          <p:nvPr/>
        </p:nvSpPr>
        <p:spPr bwMode="auto">
          <a:xfrm>
            <a:off x="4705350" y="48228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3" name="Rectangle 85"/>
          <p:cNvSpPr>
            <a:spLocks noChangeArrowheads="1"/>
          </p:cNvSpPr>
          <p:nvPr/>
        </p:nvSpPr>
        <p:spPr bwMode="auto">
          <a:xfrm>
            <a:off x="4802188" y="48228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4" name="Rectangle 86"/>
          <p:cNvSpPr>
            <a:spLocks noChangeArrowheads="1"/>
          </p:cNvSpPr>
          <p:nvPr/>
        </p:nvSpPr>
        <p:spPr bwMode="auto">
          <a:xfrm>
            <a:off x="4705350" y="4822825"/>
            <a:ext cx="9683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5" name="Rectangle 87"/>
          <p:cNvSpPr>
            <a:spLocks noChangeArrowheads="1"/>
          </p:cNvSpPr>
          <p:nvPr/>
        </p:nvSpPr>
        <p:spPr bwMode="auto">
          <a:xfrm>
            <a:off x="4875213" y="40592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6" name="Rectangle 88"/>
          <p:cNvSpPr>
            <a:spLocks noChangeArrowheads="1"/>
          </p:cNvSpPr>
          <p:nvPr/>
        </p:nvSpPr>
        <p:spPr bwMode="auto">
          <a:xfrm>
            <a:off x="4875213" y="43735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7" name="Rectangle 89"/>
          <p:cNvSpPr>
            <a:spLocks noChangeArrowheads="1"/>
          </p:cNvSpPr>
          <p:nvPr/>
        </p:nvSpPr>
        <p:spPr bwMode="auto">
          <a:xfrm>
            <a:off x="4875213" y="4059238"/>
            <a:ext cx="12700" cy="3143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8" name="Rectangle 90"/>
          <p:cNvSpPr>
            <a:spLocks noChangeArrowheads="1"/>
          </p:cNvSpPr>
          <p:nvPr/>
        </p:nvSpPr>
        <p:spPr bwMode="auto">
          <a:xfrm>
            <a:off x="4997450" y="4325938"/>
            <a:ext cx="1588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9" name="Rectangle 91"/>
          <p:cNvSpPr>
            <a:spLocks noChangeArrowheads="1"/>
          </p:cNvSpPr>
          <p:nvPr/>
        </p:nvSpPr>
        <p:spPr bwMode="auto">
          <a:xfrm>
            <a:off x="4875213" y="4325938"/>
            <a:ext cx="122237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0" name="Rectangle 92"/>
          <p:cNvSpPr>
            <a:spLocks noChangeArrowheads="1"/>
          </p:cNvSpPr>
          <p:nvPr/>
        </p:nvSpPr>
        <p:spPr bwMode="auto">
          <a:xfrm>
            <a:off x="4875213" y="4106863"/>
            <a:ext cx="12700" cy="2190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1" name="Rectangle 93"/>
          <p:cNvSpPr>
            <a:spLocks noChangeArrowheads="1"/>
          </p:cNvSpPr>
          <p:nvPr/>
        </p:nvSpPr>
        <p:spPr bwMode="auto">
          <a:xfrm>
            <a:off x="4997450" y="41068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2" name="Rectangle 94"/>
          <p:cNvSpPr>
            <a:spLocks noChangeArrowheads="1"/>
          </p:cNvSpPr>
          <p:nvPr/>
        </p:nvSpPr>
        <p:spPr bwMode="auto">
          <a:xfrm>
            <a:off x="4875213" y="4106863"/>
            <a:ext cx="12223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3" name="Rectangle 95"/>
          <p:cNvSpPr>
            <a:spLocks noChangeArrowheads="1"/>
          </p:cNvSpPr>
          <p:nvPr/>
        </p:nvSpPr>
        <p:spPr bwMode="auto">
          <a:xfrm>
            <a:off x="4997450" y="4106863"/>
            <a:ext cx="111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4" name="Rectangle 96"/>
          <p:cNvSpPr>
            <a:spLocks noChangeArrowheads="1"/>
          </p:cNvSpPr>
          <p:nvPr/>
        </p:nvSpPr>
        <p:spPr bwMode="auto">
          <a:xfrm>
            <a:off x="4997450" y="3997325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5" name="Rectangle 97"/>
          <p:cNvSpPr>
            <a:spLocks noChangeArrowheads="1"/>
          </p:cNvSpPr>
          <p:nvPr/>
        </p:nvSpPr>
        <p:spPr bwMode="auto">
          <a:xfrm>
            <a:off x="4997450" y="3997325"/>
            <a:ext cx="11113" cy="10953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6" name="Rectangle 98"/>
          <p:cNvSpPr>
            <a:spLocks noChangeArrowheads="1"/>
          </p:cNvSpPr>
          <p:nvPr/>
        </p:nvSpPr>
        <p:spPr bwMode="auto">
          <a:xfrm>
            <a:off x="4997450" y="4325938"/>
            <a:ext cx="111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7" name="Rectangle 99"/>
          <p:cNvSpPr>
            <a:spLocks noChangeArrowheads="1"/>
          </p:cNvSpPr>
          <p:nvPr/>
        </p:nvSpPr>
        <p:spPr bwMode="auto">
          <a:xfrm>
            <a:off x="4997450" y="4422775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8" name="Rectangle 100"/>
          <p:cNvSpPr>
            <a:spLocks noChangeArrowheads="1"/>
          </p:cNvSpPr>
          <p:nvPr/>
        </p:nvSpPr>
        <p:spPr bwMode="auto">
          <a:xfrm>
            <a:off x="4997450" y="4325938"/>
            <a:ext cx="11113" cy="968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9" name="Rectangle 101"/>
          <p:cNvSpPr>
            <a:spLocks noChangeArrowheads="1"/>
          </p:cNvSpPr>
          <p:nvPr/>
        </p:nvSpPr>
        <p:spPr bwMode="auto">
          <a:xfrm>
            <a:off x="4802188" y="41068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0" name="Rectangle 102"/>
          <p:cNvSpPr>
            <a:spLocks noChangeArrowheads="1"/>
          </p:cNvSpPr>
          <p:nvPr/>
        </p:nvSpPr>
        <p:spPr bwMode="auto">
          <a:xfrm>
            <a:off x="4802188" y="43259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1" name="Rectangle 103"/>
          <p:cNvSpPr>
            <a:spLocks noChangeArrowheads="1"/>
          </p:cNvSpPr>
          <p:nvPr/>
        </p:nvSpPr>
        <p:spPr bwMode="auto">
          <a:xfrm>
            <a:off x="4802188" y="4106863"/>
            <a:ext cx="12700" cy="2190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2" name="Freeform 104"/>
          <p:cNvSpPr>
            <a:spLocks/>
          </p:cNvSpPr>
          <p:nvPr/>
        </p:nvSpPr>
        <p:spPr bwMode="auto">
          <a:xfrm>
            <a:off x="4729163" y="4179888"/>
            <a:ext cx="85725" cy="85725"/>
          </a:xfrm>
          <a:custGeom>
            <a:avLst/>
            <a:gdLst/>
            <a:ahLst/>
            <a:cxnLst>
              <a:cxn ang="0">
                <a:pos x="46" y="23"/>
              </a:cxn>
              <a:cxn ang="0">
                <a:pos x="39" y="8"/>
              </a:cxn>
              <a:cxn ang="0">
                <a:pos x="39" y="15"/>
              </a:cxn>
              <a:cxn ang="0">
                <a:pos x="39" y="15"/>
              </a:cxn>
              <a:cxn ang="0">
                <a:pos x="23" y="8"/>
              </a:cxn>
              <a:cxn ang="0">
                <a:pos x="23" y="8"/>
              </a:cxn>
              <a:cxn ang="0">
                <a:pos x="23" y="8"/>
              </a:cxn>
              <a:cxn ang="0">
                <a:pos x="8" y="15"/>
              </a:cxn>
              <a:cxn ang="0">
                <a:pos x="16" y="8"/>
              </a:cxn>
              <a:cxn ang="0">
                <a:pos x="16" y="8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16" y="38"/>
              </a:cxn>
              <a:cxn ang="0">
                <a:pos x="8" y="38"/>
              </a:cxn>
              <a:cxn ang="0">
                <a:pos x="8" y="38"/>
              </a:cxn>
              <a:cxn ang="0">
                <a:pos x="23" y="46"/>
              </a:cxn>
              <a:cxn ang="0">
                <a:pos x="23" y="46"/>
              </a:cxn>
              <a:cxn ang="0">
                <a:pos x="23" y="46"/>
              </a:cxn>
              <a:cxn ang="0">
                <a:pos x="39" y="38"/>
              </a:cxn>
              <a:cxn ang="0">
                <a:pos x="39" y="38"/>
              </a:cxn>
              <a:cxn ang="0">
                <a:pos x="39" y="38"/>
              </a:cxn>
              <a:cxn ang="0">
                <a:pos x="46" y="23"/>
              </a:cxn>
              <a:cxn ang="0">
                <a:pos x="46" y="23"/>
              </a:cxn>
              <a:cxn ang="0">
                <a:pos x="54" y="23"/>
              </a:cxn>
              <a:cxn ang="0">
                <a:pos x="54" y="23"/>
              </a:cxn>
              <a:cxn ang="0">
                <a:pos x="46" y="38"/>
              </a:cxn>
              <a:cxn ang="0">
                <a:pos x="46" y="38"/>
              </a:cxn>
              <a:cxn ang="0">
                <a:pos x="39" y="46"/>
              </a:cxn>
              <a:cxn ang="0">
                <a:pos x="23" y="54"/>
              </a:cxn>
              <a:cxn ang="0">
                <a:pos x="23" y="54"/>
              </a:cxn>
              <a:cxn ang="0">
                <a:pos x="23" y="54"/>
              </a:cxn>
              <a:cxn ang="0">
                <a:pos x="8" y="46"/>
              </a:cxn>
              <a:cxn ang="0">
                <a:pos x="8" y="46"/>
              </a:cxn>
              <a:cxn ang="0">
                <a:pos x="8" y="38"/>
              </a:cxn>
              <a:cxn ang="0">
                <a:pos x="0" y="23"/>
              </a:cxn>
              <a:cxn ang="0">
                <a:pos x="0" y="23"/>
              </a:cxn>
              <a:cxn ang="0">
                <a:pos x="0" y="23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  <a:cxn ang="0">
                <a:pos x="23" y="0"/>
              </a:cxn>
              <a:cxn ang="0">
                <a:pos x="23" y="0"/>
              </a:cxn>
              <a:cxn ang="0">
                <a:pos x="23" y="0"/>
              </a:cxn>
              <a:cxn ang="0">
                <a:pos x="39" y="8"/>
              </a:cxn>
              <a:cxn ang="0">
                <a:pos x="39" y="8"/>
              </a:cxn>
              <a:cxn ang="0">
                <a:pos x="46" y="8"/>
              </a:cxn>
              <a:cxn ang="0">
                <a:pos x="54" y="23"/>
              </a:cxn>
              <a:cxn ang="0">
                <a:pos x="46" y="23"/>
              </a:cxn>
            </a:cxnLst>
            <a:rect l="0" t="0" r="r" b="b"/>
            <a:pathLst>
              <a:path w="54" h="54">
                <a:moveTo>
                  <a:pt x="46" y="23"/>
                </a:moveTo>
                <a:lnTo>
                  <a:pt x="39" y="8"/>
                </a:lnTo>
                <a:lnTo>
                  <a:pt x="39" y="15"/>
                </a:lnTo>
                <a:lnTo>
                  <a:pt x="39" y="15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8" y="15"/>
                </a:lnTo>
                <a:lnTo>
                  <a:pt x="16" y="8"/>
                </a:lnTo>
                <a:lnTo>
                  <a:pt x="16" y="8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16" y="38"/>
                </a:lnTo>
                <a:lnTo>
                  <a:pt x="8" y="38"/>
                </a:lnTo>
                <a:lnTo>
                  <a:pt x="8" y="38"/>
                </a:lnTo>
                <a:lnTo>
                  <a:pt x="23" y="46"/>
                </a:lnTo>
                <a:lnTo>
                  <a:pt x="23" y="46"/>
                </a:lnTo>
                <a:lnTo>
                  <a:pt x="23" y="46"/>
                </a:lnTo>
                <a:lnTo>
                  <a:pt x="39" y="38"/>
                </a:lnTo>
                <a:lnTo>
                  <a:pt x="39" y="38"/>
                </a:lnTo>
                <a:lnTo>
                  <a:pt x="39" y="38"/>
                </a:lnTo>
                <a:lnTo>
                  <a:pt x="46" y="23"/>
                </a:lnTo>
                <a:lnTo>
                  <a:pt x="46" y="23"/>
                </a:lnTo>
                <a:lnTo>
                  <a:pt x="54" y="23"/>
                </a:lnTo>
                <a:lnTo>
                  <a:pt x="54" y="23"/>
                </a:lnTo>
                <a:lnTo>
                  <a:pt x="46" y="38"/>
                </a:lnTo>
                <a:lnTo>
                  <a:pt x="46" y="38"/>
                </a:lnTo>
                <a:lnTo>
                  <a:pt x="39" y="46"/>
                </a:lnTo>
                <a:lnTo>
                  <a:pt x="23" y="54"/>
                </a:lnTo>
                <a:lnTo>
                  <a:pt x="23" y="54"/>
                </a:lnTo>
                <a:lnTo>
                  <a:pt x="23" y="54"/>
                </a:lnTo>
                <a:lnTo>
                  <a:pt x="8" y="46"/>
                </a:lnTo>
                <a:lnTo>
                  <a:pt x="8" y="46"/>
                </a:lnTo>
                <a:lnTo>
                  <a:pt x="8" y="38"/>
                </a:lnTo>
                <a:lnTo>
                  <a:pt x="0" y="23"/>
                </a:lnTo>
                <a:lnTo>
                  <a:pt x="0" y="23"/>
                </a:lnTo>
                <a:lnTo>
                  <a:pt x="0" y="23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39" y="8"/>
                </a:lnTo>
                <a:lnTo>
                  <a:pt x="39" y="8"/>
                </a:lnTo>
                <a:lnTo>
                  <a:pt x="46" y="8"/>
                </a:lnTo>
                <a:lnTo>
                  <a:pt x="54" y="23"/>
                </a:lnTo>
                <a:lnTo>
                  <a:pt x="46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3" name="Freeform 105"/>
          <p:cNvSpPr>
            <a:spLocks/>
          </p:cNvSpPr>
          <p:nvPr/>
        </p:nvSpPr>
        <p:spPr bwMode="auto">
          <a:xfrm>
            <a:off x="4802188" y="421640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4" name="Rectangle 106"/>
          <p:cNvSpPr>
            <a:spLocks noChangeArrowheads="1"/>
          </p:cNvSpPr>
          <p:nvPr/>
        </p:nvSpPr>
        <p:spPr bwMode="auto">
          <a:xfrm>
            <a:off x="4657725" y="421640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5" name="Rectangle 107"/>
          <p:cNvSpPr>
            <a:spLocks noChangeArrowheads="1"/>
          </p:cNvSpPr>
          <p:nvPr/>
        </p:nvSpPr>
        <p:spPr bwMode="auto">
          <a:xfrm>
            <a:off x="4729163" y="4216400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6" name="Rectangle 108"/>
          <p:cNvSpPr>
            <a:spLocks noChangeArrowheads="1"/>
          </p:cNvSpPr>
          <p:nvPr/>
        </p:nvSpPr>
        <p:spPr bwMode="auto">
          <a:xfrm>
            <a:off x="4657725" y="4216400"/>
            <a:ext cx="7143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7" name="Rectangle 109"/>
          <p:cNvSpPr>
            <a:spLocks noChangeArrowheads="1"/>
          </p:cNvSpPr>
          <p:nvPr/>
        </p:nvSpPr>
        <p:spPr bwMode="auto">
          <a:xfrm>
            <a:off x="5287963" y="476250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8" name="Rectangle 110"/>
          <p:cNvSpPr>
            <a:spLocks noChangeArrowheads="1"/>
          </p:cNvSpPr>
          <p:nvPr/>
        </p:nvSpPr>
        <p:spPr bwMode="auto">
          <a:xfrm>
            <a:off x="5287963" y="46529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9" name="Rectangle 111"/>
          <p:cNvSpPr>
            <a:spLocks noChangeArrowheads="1"/>
          </p:cNvSpPr>
          <p:nvPr/>
        </p:nvSpPr>
        <p:spPr bwMode="auto">
          <a:xfrm>
            <a:off x="5287963" y="4652963"/>
            <a:ext cx="12700" cy="1095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0" name="Rectangle 112"/>
          <p:cNvSpPr>
            <a:spLocks noChangeArrowheads="1"/>
          </p:cNvSpPr>
          <p:nvPr/>
        </p:nvSpPr>
        <p:spPr bwMode="auto">
          <a:xfrm>
            <a:off x="5180013" y="465296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1" name="Rectangle 113"/>
          <p:cNvSpPr>
            <a:spLocks noChangeArrowheads="1"/>
          </p:cNvSpPr>
          <p:nvPr/>
        </p:nvSpPr>
        <p:spPr bwMode="auto">
          <a:xfrm>
            <a:off x="5397500" y="46529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2" name="Rectangle 114"/>
          <p:cNvSpPr>
            <a:spLocks noChangeArrowheads="1"/>
          </p:cNvSpPr>
          <p:nvPr/>
        </p:nvSpPr>
        <p:spPr bwMode="auto">
          <a:xfrm>
            <a:off x="5180013" y="4652963"/>
            <a:ext cx="2174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3" name="Rectangle 115"/>
          <p:cNvSpPr>
            <a:spLocks noChangeArrowheads="1"/>
          </p:cNvSpPr>
          <p:nvPr/>
        </p:nvSpPr>
        <p:spPr bwMode="auto">
          <a:xfrm>
            <a:off x="5287963" y="451961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4" name="Rectangle 116"/>
          <p:cNvSpPr>
            <a:spLocks noChangeArrowheads="1"/>
          </p:cNvSpPr>
          <p:nvPr/>
        </p:nvSpPr>
        <p:spPr bwMode="auto">
          <a:xfrm>
            <a:off x="5287963" y="46291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5" name="Rectangle 117"/>
          <p:cNvSpPr>
            <a:spLocks noChangeArrowheads="1"/>
          </p:cNvSpPr>
          <p:nvPr/>
        </p:nvSpPr>
        <p:spPr bwMode="auto">
          <a:xfrm>
            <a:off x="5287963" y="4519613"/>
            <a:ext cx="12700" cy="1095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6" name="Rectangle 118"/>
          <p:cNvSpPr>
            <a:spLocks noChangeArrowheads="1"/>
          </p:cNvSpPr>
          <p:nvPr/>
        </p:nvSpPr>
        <p:spPr bwMode="auto">
          <a:xfrm>
            <a:off x="5180013" y="4629150"/>
            <a:ext cx="1587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7" name="Rectangle 119"/>
          <p:cNvSpPr>
            <a:spLocks noChangeArrowheads="1"/>
          </p:cNvSpPr>
          <p:nvPr/>
        </p:nvSpPr>
        <p:spPr bwMode="auto">
          <a:xfrm>
            <a:off x="5397500" y="4629150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8" name="Rectangle 120"/>
          <p:cNvSpPr>
            <a:spLocks noChangeArrowheads="1"/>
          </p:cNvSpPr>
          <p:nvPr/>
        </p:nvSpPr>
        <p:spPr bwMode="auto">
          <a:xfrm>
            <a:off x="5180013" y="4629150"/>
            <a:ext cx="217487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9" name="Freeform 121"/>
          <p:cNvSpPr>
            <a:spLocks/>
          </p:cNvSpPr>
          <p:nvPr/>
        </p:nvSpPr>
        <p:spPr bwMode="auto">
          <a:xfrm>
            <a:off x="5045075" y="5089525"/>
            <a:ext cx="12700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0" name="Freeform 122"/>
          <p:cNvSpPr>
            <a:spLocks/>
          </p:cNvSpPr>
          <p:nvPr/>
        </p:nvSpPr>
        <p:spPr bwMode="auto">
          <a:xfrm>
            <a:off x="4937125" y="5089525"/>
            <a:ext cx="11113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1" name="Rectangle 123"/>
          <p:cNvSpPr>
            <a:spLocks noChangeArrowheads="1"/>
          </p:cNvSpPr>
          <p:nvPr/>
        </p:nvSpPr>
        <p:spPr bwMode="auto">
          <a:xfrm>
            <a:off x="4937125" y="5089525"/>
            <a:ext cx="10795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2" name="Freeform 124"/>
          <p:cNvSpPr>
            <a:spLocks/>
          </p:cNvSpPr>
          <p:nvPr/>
        </p:nvSpPr>
        <p:spPr bwMode="auto">
          <a:xfrm>
            <a:off x="5106988" y="5053013"/>
            <a:ext cx="11112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3" name="Freeform 125"/>
          <p:cNvSpPr>
            <a:spLocks/>
          </p:cNvSpPr>
          <p:nvPr/>
        </p:nvSpPr>
        <p:spPr bwMode="auto">
          <a:xfrm>
            <a:off x="4887913" y="5053013"/>
            <a:ext cx="12700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4" name="Rectangle 126"/>
          <p:cNvSpPr>
            <a:spLocks noChangeArrowheads="1"/>
          </p:cNvSpPr>
          <p:nvPr/>
        </p:nvSpPr>
        <p:spPr bwMode="auto">
          <a:xfrm>
            <a:off x="4887913" y="5053013"/>
            <a:ext cx="21907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5" name="Freeform 127"/>
          <p:cNvSpPr>
            <a:spLocks/>
          </p:cNvSpPr>
          <p:nvPr/>
        </p:nvSpPr>
        <p:spPr bwMode="auto">
          <a:xfrm>
            <a:off x="5154613" y="5016500"/>
            <a:ext cx="12700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6" name="Freeform 128"/>
          <p:cNvSpPr>
            <a:spLocks/>
          </p:cNvSpPr>
          <p:nvPr/>
        </p:nvSpPr>
        <p:spPr bwMode="auto">
          <a:xfrm>
            <a:off x="4827588" y="5016500"/>
            <a:ext cx="11112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7" name="Rectangle 129"/>
          <p:cNvSpPr>
            <a:spLocks noChangeArrowheads="1"/>
          </p:cNvSpPr>
          <p:nvPr/>
        </p:nvSpPr>
        <p:spPr bwMode="auto">
          <a:xfrm>
            <a:off x="4827588" y="5016500"/>
            <a:ext cx="32702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8" name="Freeform 130"/>
          <p:cNvSpPr>
            <a:spLocks/>
          </p:cNvSpPr>
          <p:nvPr/>
        </p:nvSpPr>
        <p:spPr bwMode="auto">
          <a:xfrm>
            <a:off x="5337175" y="4811713"/>
            <a:ext cx="12700" cy="11112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7"/>
              </a:cxn>
              <a:cxn ang="0">
                <a:pos x="0" y="7"/>
              </a:cxn>
              <a:cxn ang="0">
                <a:pos x="8" y="7"/>
              </a:cxn>
              <a:cxn ang="0">
                <a:pos x="8" y="7"/>
              </a:cxn>
              <a:cxn ang="0">
                <a:pos x="8" y="7"/>
              </a:cxn>
            </a:cxnLst>
            <a:rect l="0" t="0" r="r" b="b"/>
            <a:pathLst>
              <a:path w="8" h="7">
                <a:moveTo>
                  <a:pt x="8" y="7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9" name="Freeform 131"/>
          <p:cNvSpPr>
            <a:spLocks/>
          </p:cNvSpPr>
          <p:nvPr/>
        </p:nvSpPr>
        <p:spPr bwMode="auto">
          <a:xfrm>
            <a:off x="5240338" y="4811713"/>
            <a:ext cx="12700" cy="11112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7"/>
              </a:cxn>
              <a:cxn ang="0">
                <a:pos x="0" y="7"/>
              </a:cxn>
              <a:cxn ang="0">
                <a:pos x="8" y="7"/>
              </a:cxn>
              <a:cxn ang="0">
                <a:pos x="8" y="7"/>
              </a:cxn>
              <a:cxn ang="0">
                <a:pos x="8" y="7"/>
              </a:cxn>
            </a:cxnLst>
            <a:rect l="0" t="0" r="r" b="b"/>
            <a:pathLst>
              <a:path w="8" h="7">
                <a:moveTo>
                  <a:pt x="8" y="7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0" name="Rectangle 132"/>
          <p:cNvSpPr>
            <a:spLocks noChangeArrowheads="1"/>
          </p:cNvSpPr>
          <p:nvPr/>
        </p:nvSpPr>
        <p:spPr bwMode="auto">
          <a:xfrm>
            <a:off x="5240338" y="4811713"/>
            <a:ext cx="96837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1" name="Freeform 133"/>
          <p:cNvSpPr>
            <a:spLocks/>
          </p:cNvSpPr>
          <p:nvPr/>
        </p:nvSpPr>
        <p:spPr bwMode="auto">
          <a:xfrm>
            <a:off x="5386388" y="4786313"/>
            <a:ext cx="11112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2" name="Freeform 134"/>
          <p:cNvSpPr>
            <a:spLocks/>
          </p:cNvSpPr>
          <p:nvPr/>
        </p:nvSpPr>
        <p:spPr bwMode="auto">
          <a:xfrm>
            <a:off x="5203825" y="4786313"/>
            <a:ext cx="12700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3" name="Rectangle 135"/>
          <p:cNvSpPr>
            <a:spLocks noChangeArrowheads="1"/>
          </p:cNvSpPr>
          <p:nvPr/>
        </p:nvSpPr>
        <p:spPr bwMode="auto">
          <a:xfrm>
            <a:off x="5203825" y="4786313"/>
            <a:ext cx="182563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4" name="Freeform 136"/>
          <p:cNvSpPr>
            <a:spLocks/>
          </p:cNvSpPr>
          <p:nvPr/>
        </p:nvSpPr>
        <p:spPr bwMode="auto">
          <a:xfrm>
            <a:off x="5422900" y="4762500"/>
            <a:ext cx="11113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5" name="Freeform 137"/>
          <p:cNvSpPr>
            <a:spLocks/>
          </p:cNvSpPr>
          <p:nvPr/>
        </p:nvSpPr>
        <p:spPr bwMode="auto">
          <a:xfrm>
            <a:off x="5154613" y="4762500"/>
            <a:ext cx="12700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6" name="Rectangle 138"/>
          <p:cNvSpPr>
            <a:spLocks noChangeArrowheads="1"/>
          </p:cNvSpPr>
          <p:nvPr/>
        </p:nvSpPr>
        <p:spPr bwMode="auto">
          <a:xfrm>
            <a:off x="5154613" y="4762500"/>
            <a:ext cx="2682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7" name="Rectangle 139"/>
          <p:cNvSpPr>
            <a:spLocks noChangeArrowheads="1"/>
          </p:cNvSpPr>
          <p:nvPr/>
        </p:nvSpPr>
        <p:spPr bwMode="auto">
          <a:xfrm>
            <a:off x="4997450" y="45196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8" name="Rectangle 140"/>
          <p:cNvSpPr>
            <a:spLocks noChangeArrowheads="1"/>
          </p:cNvSpPr>
          <p:nvPr/>
        </p:nvSpPr>
        <p:spPr bwMode="auto">
          <a:xfrm>
            <a:off x="5470525" y="45196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9" name="Rectangle 141"/>
          <p:cNvSpPr>
            <a:spLocks noChangeArrowheads="1"/>
          </p:cNvSpPr>
          <p:nvPr/>
        </p:nvSpPr>
        <p:spPr bwMode="auto">
          <a:xfrm>
            <a:off x="4997450" y="4519613"/>
            <a:ext cx="47307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0" name="Rectangle 142"/>
          <p:cNvSpPr>
            <a:spLocks noChangeArrowheads="1"/>
          </p:cNvSpPr>
          <p:nvPr/>
        </p:nvSpPr>
        <p:spPr bwMode="auto">
          <a:xfrm>
            <a:off x="4997450" y="4410075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1" name="Rectangle 143"/>
          <p:cNvSpPr>
            <a:spLocks noChangeArrowheads="1"/>
          </p:cNvSpPr>
          <p:nvPr/>
        </p:nvSpPr>
        <p:spPr bwMode="auto">
          <a:xfrm>
            <a:off x="4997450" y="4616450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2" name="Rectangle 144"/>
          <p:cNvSpPr>
            <a:spLocks noChangeArrowheads="1"/>
          </p:cNvSpPr>
          <p:nvPr/>
        </p:nvSpPr>
        <p:spPr bwMode="auto">
          <a:xfrm>
            <a:off x="4997450" y="4410075"/>
            <a:ext cx="11113" cy="2063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3" name="Rectangle 145"/>
          <p:cNvSpPr>
            <a:spLocks noChangeArrowheads="1"/>
          </p:cNvSpPr>
          <p:nvPr/>
        </p:nvSpPr>
        <p:spPr bwMode="auto">
          <a:xfrm>
            <a:off x="4718050" y="48228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4" name="Rectangle 146"/>
          <p:cNvSpPr>
            <a:spLocks noChangeArrowheads="1"/>
          </p:cNvSpPr>
          <p:nvPr/>
        </p:nvSpPr>
        <p:spPr bwMode="auto">
          <a:xfrm>
            <a:off x="4657725" y="4822825"/>
            <a:ext cx="6032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5" name="Rectangle 147"/>
          <p:cNvSpPr>
            <a:spLocks noChangeArrowheads="1"/>
          </p:cNvSpPr>
          <p:nvPr/>
        </p:nvSpPr>
        <p:spPr bwMode="auto">
          <a:xfrm>
            <a:off x="4657725" y="4216400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6" name="Rectangle 148"/>
          <p:cNvSpPr>
            <a:spLocks noChangeArrowheads="1"/>
          </p:cNvSpPr>
          <p:nvPr/>
        </p:nvSpPr>
        <p:spPr bwMode="auto">
          <a:xfrm>
            <a:off x="4657725" y="4216400"/>
            <a:ext cx="11113" cy="6064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7" name="Rectangle 149"/>
          <p:cNvSpPr>
            <a:spLocks noChangeArrowheads="1"/>
          </p:cNvSpPr>
          <p:nvPr/>
        </p:nvSpPr>
        <p:spPr bwMode="auto">
          <a:xfrm>
            <a:off x="4462463" y="45196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8" name="Rectangle 150"/>
          <p:cNvSpPr>
            <a:spLocks noChangeArrowheads="1"/>
          </p:cNvSpPr>
          <p:nvPr/>
        </p:nvSpPr>
        <p:spPr bwMode="auto">
          <a:xfrm>
            <a:off x="4657725" y="45196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9" name="Rectangle 151"/>
          <p:cNvSpPr>
            <a:spLocks noChangeArrowheads="1"/>
          </p:cNvSpPr>
          <p:nvPr/>
        </p:nvSpPr>
        <p:spPr bwMode="auto">
          <a:xfrm>
            <a:off x="4462463" y="4519613"/>
            <a:ext cx="195262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0" name="Rectangle 152"/>
          <p:cNvSpPr>
            <a:spLocks noChangeArrowheads="1"/>
          </p:cNvSpPr>
          <p:nvPr/>
        </p:nvSpPr>
        <p:spPr bwMode="auto">
          <a:xfrm>
            <a:off x="4924425" y="39973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1" name="Rectangle 153"/>
          <p:cNvSpPr>
            <a:spLocks noChangeArrowheads="1"/>
          </p:cNvSpPr>
          <p:nvPr/>
        </p:nvSpPr>
        <p:spPr bwMode="auto">
          <a:xfrm>
            <a:off x="5081588" y="39973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2" name="Rectangle 154"/>
          <p:cNvSpPr>
            <a:spLocks noChangeArrowheads="1"/>
          </p:cNvSpPr>
          <p:nvPr/>
        </p:nvSpPr>
        <p:spPr bwMode="auto">
          <a:xfrm>
            <a:off x="4924425" y="3997325"/>
            <a:ext cx="157163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3" name="Freeform 155"/>
          <p:cNvSpPr>
            <a:spLocks/>
          </p:cNvSpPr>
          <p:nvPr/>
        </p:nvSpPr>
        <p:spPr bwMode="auto">
          <a:xfrm>
            <a:off x="4984750" y="4506913"/>
            <a:ext cx="23813" cy="25400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8"/>
              </a:cxn>
              <a:cxn ang="0">
                <a:pos x="8" y="0"/>
              </a:cxn>
              <a:cxn ang="0">
                <a:pos x="0" y="8"/>
              </a:cxn>
              <a:cxn ang="0">
                <a:pos x="0" y="8"/>
              </a:cxn>
              <a:cxn ang="0">
                <a:pos x="0" y="16"/>
              </a:cxn>
              <a:cxn ang="0">
                <a:pos x="8" y="16"/>
              </a:cxn>
              <a:cxn ang="0">
                <a:pos x="15" y="16"/>
              </a:cxn>
              <a:cxn ang="0">
                <a:pos x="15" y="8"/>
              </a:cxn>
            </a:cxnLst>
            <a:rect l="0" t="0" r="r" b="b"/>
            <a:pathLst>
              <a:path w="15" h="16">
                <a:moveTo>
                  <a:pt x="15" y="8"/>
                </a:moveTo>
                <a:lnTo>
                  <a:pt x="15" y="8"/>
                </a:lnTo>
                <a:lnTo>
                  <a:pt x="8" y="0"/>
                </a:lnTo>
                <a:lnTo>
                  <a:pt x="0" y="8"/>
                </a:lnTo>
                <a:lnTo>
                  <a:pt x="0" y="8"/>
                </a:lnTo>
                <a:lnTo>
                  <a:pt x="0" y="16"/>
                </a:lnTo>
                <a:lnTo>
                  <a:pt x="8" y="16"/>
                </a:lnTo>
                <a:lnTo>
                  <a:pt x="15" y="16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4" name="Freeform 156"/>
          <p:cNvSpPr>
            <a:spLocks/>
          </p:cNvSpPr>
          <p:nvPr/>
        </p:nvSpPr>
        <p:spPr bwMode="auto">
          <a:xfrm>
            <a:off x="4984750" y="4506913"/>
            <a:ext cx="36513" cy="36512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23" y="8"/>
              </a:cxn>
              <a:cxn ang="0">
                <a:pos x="15" y="16"/>
              </a:cxn>
              <a:cxn ang="0">
                <a:pos x="15" y="16"/>
              </a:cxn>
              <a:cxn ang="0">
                <a:pos x="8" y="8"/>
              </a:cxn>
              <a:cxn ang="0">
                <a:pos x="15" y="8"/>
              </a:cxn>
              <a:cxn ang="0">
                <a:pos x="15" y="8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8"/>
              </a:cxn>
              <a:cxn ang="0">
                <a:pos x="8" y="8"/>
              </a:cxn>
              <a:cxn ang="0">
                <a:pos x="8" y="16"/>
              </a:cxn>
              <a:cxn ang="0">
                <a:pos x="0" y="16"/>
              </a:cxn>
              <a:cxn ang="0">
                <a:pos x="0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23" y="16"/>
              </a:cxn>
              <a:cxn ang="0">
                <a:pos x="23" y="16"/>
              </a:cxn>
              <a:cxn ang="0">
                <a:pos x="15" y="23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0" y="23"/>
              </a:cxn>
              <a:cxn ang="0">
                <a:pos x="0" y="23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8" y="0"/>
              </a:cxn>
              <a:cxn ang="0">
                <a:pos x="8" y="0"/>
              </a:cxn>
              <a:cxn ang="0">
                <a:pos x="15" y="0"/>
              </a:cxn>
              <a:cxn ang="0">
                <a:pos x="23" y="8"/>
              </a:cxn>
              <a:cxn ang="0">
                <a:pos x="23" y="8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</a:cxnLst>
            <a:rect l="0" t="0" r="r" b="b"/>
            <a:pathLst>
              <a:path w="23" h="23">
                <a:moveTo>
                  <a:pt x="23" y="8"/>
                </a:moveTo>
                <a:lnTo>
                  <a:pt x="23" y="8"/>
                </a:lnTo>
                <a:lnTo>
                  <a:pt x="15" y="16"/>
                </a:lnTo>
                <a:lnTo>
                  <a:pt x="15" y="16"/>
                </a:lnTo>
                <a:lnTo>
                  <a:pt x="8" y="8"/>
                </a:lnTo>
                <a:lnTo>
                  <a:pt x="15" y="8"/>
                </a:lnTo>
                <a:lnTo>
                  <a:pt x="15" y="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8"/>
                </a:ln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15" y="16"/>
                </a:lnTo>
                <a:lnTo>
                  <a:pt x="15" y="16"/>
                </a:lnTo>
                <a:lnTo>
                  <a:pt x="15" y="16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23" y="16"/>
                </a:lnTo>
                <a:lnTo>
                  <a:pt x="23" y="16"/>
                </a:lnTo>
                <a:lnTo>
                  <a:pt x="15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8" y="0"/>
                </a:lnTo>
                <a:lnTo>
                  <a:pt x="8" y="0"/>
                </a:lnTo>
                <a:lnTo>
                  <a:pt x="15" y="0"/>
                </a:lnTo>
                <a:lnTo>
                  <a:pt x="23" y="8"/>
                </a:lnTo>
                <a:lnTo>
                  <a:pt x="23" y="8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5" name="Freeform 157"/>
          <p:cNvSpPr>
            <a:spLocks/>
          </p:cNvSpPr>
          <p:nvPr/>
        </p:nvSpPr>
        <p:spPr bwMode="auto">
          <a:xfrm>
            <a:off x="5008563" y="451961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6" name="Freeform 158"/>
          <p:cNvSpPr>
            <a:spLocks/>
          </p:cNvSpPr>
          <p:nvPr/>
        </p:nvSpPr>
        <p:spPr bwMode="auto">
          <a:xfrm>
            <a:off x="4645025" y="4506913"/>
            <a:ext cx="23813" cy="25400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8"/>
              </a:cxn>
              <a:cxn ang="0">
                <a:pos x="8" y="0"/>
              </a:cxn>
              <a:cxn ang="0">
                <a:pos x="0" y="8"/>
              </a:cxn>
              <a:cxn ang="0">
                <a:pos x="0" y="8"/>
              </a:cxn>
              <a:cxn ang="0">
                <a:pos x="0" y="16"/>
              </a:cxn>
              <a:cxn ang="0">
                <a:pos x="8" y="16"/>
              </a:cxn>
              <a:cxn ang="0">
                <a:pos x="15" y="16"/>
              </a:cxn>
              <a:cxn ang="0">
                <a:pos x="15" y="8"/>
              </a:cxn>
            </a:cxnLst>
            <a:rect l="0" t="0" r="r" b="b"/>
            <a:pathLst>
              <a:path w="15" h="16">
                <a:moveTo>
                  <a:pt x="15" y="8"/>
                </a:moveTo>
                <a:lnTo>
                  <a:pt x="15" y="8"/>
                </a:lnTo>
                <a:lnTo>
                  <a:pt x="8" y="0"/>
                </a:lnTo>
                <a:lnTo>
                  <a:pt x="0" y="8"/>
                </a:lnTo>
                <a:lnTo>
                  <a:pt x="0" y="8"/>
                </a:lnTo>
                <a:lnTo>
                  <a:pt x="0" y="16"/>
                </a:lnTo>
                <a:lnTo>
                  <a:pt x="8" y="16"/>
                </a:lnTo>
                <a:lnTo>
                  <a:pt x="15" y="16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7" name="Freeform 159"/>
          <p:cNvSpPr>
            <a:spLocks/>
          </p:cNvSpPr>
          <p:nvPr/>
        </p:nvSpPr>
        <p:spPr bwMode="auto">
          <a:xfrm>
            <a:off x="4645025" y="4506913"/>
            <a:ext cx="36513" cy="36512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23" y="8"/>
              </a:cxn>
              <a:cxn ang="0">
                <a:pos x="15" y="16"/>
              </a:cxn>
              <a:cxn ang="0">
                <a:pos x="15" y="16"/>
              </a:cxn>
              <a:cxn ang="0">
                <a:pos x="8" y="8"/>
              </a:cxn>
              <a:cxn ang="0">
                <a:pos x="15" y="8"/>
              </a:cxn>
              <a:cxn ang="0">
                <a:pos x="15" y="8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8"/>
              </a:cxn>
              <a:cxn ang="0">
                <a:pos x="8" y="8"/>
              </a:cxn>
              <a:cxn ang="0">
                <a:pos x="8" y="16"/>
              </a:cxn>
              <a:cxn ang="0">
                <a:pos x="0" y="16"/>
              </a:cxn>
              <a:cxn ang="0">
                <a:pos x="0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23" y="16"/>
              </a:cxn>
              <a:cxn ang="0">
                <a:pos x="23" y="16"/>
              </a:cxn>
              <a:cxn ang="0">
                <a:pos x="15" y="23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0" y="23"/>
              </a:cxn>
              <a:cxn ang="0">
                <a:pos x="0" y="23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8" y="0"/>
              </a:cxn>
              <a:cxn ang="0">
                <a:pos x="8" y="0"/>
              </a:cxn>
              <a:cxn ang="0">
                <a:pos x="15" y="0"/>
              </a:cxn>
              <a:cxn ang="0">
                <a:pos x="23" y="8"/>
              </a:cxn>
              <a:cxn ang="0">
                <a:pos x="23" y="8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</a:cxnLst>
            <a:rect l="0" t="0" r="r" b="b"/>
            <a:pathLst>
              <a:path w="23" h="23">
                <a:moveTo>
                  <a:pt x="23" y="8"/>
                </a:moveTo>
                <a:lnTo>
                  <a:pt x="23" y="8"/>
                </a:lnTo>
                <a:lnTo>
                  <a:pt x="15" y="16"/>
                </a:lnTo>
                <a:lnTo>
                  <a:pt x="15" y="16"/>
                </a:lnTo>
                <a:lnTo>
                  <a:pt x="8" y="8"/>
                </a:lnTo>
                <a:lnTo>
                  <a:pt x="15" y="8"/>
                </a:lnTo>
                <a:lnTo>
                  <a:pt x="15" y="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8"/>
                </a:ln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15" y="16"/>
                </a:lnTo>
                <a:lnTo>
                  <a:pt x="15" y="16"/>
                </a:lnTo>
                <a:lnTo>
                  <a:pt x="15" y="16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23" y="16"/>
                </a:lnTo>
                <a:lnTo>
                  <a:pt x="23" y="16"/>
                </a:lnTo>
                <a:lnTo>
                  <a:pt x="15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8" y="0"/>
                </a:lnTo>
                <a:lnTo>
                  <a:pt x="8" y="0"/>
                </a:lnTo>
                <a:lnTo>
                  <a:pt x="15" y="0"/>
                </a:lnTo>
                <a:lnTo>
                  <a:pt x="23" y="8"/>
                </a:lnTo>
                <a:lnTo>
                  <a:pt x="23" y="8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8" name="Freeform 160"/>
          <p:cNvSpPr>
            <a:spLocks/>
          </p:cNvSpPr>
          <p:nvPr/>
        </p:nvSpPr>
        <p:spPr bwMode="auto">
          <a:xfrm>
            <a:off x="4668838" y="451961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9" name="Freeform 161"/>
          <p:cNvSpPr>
            <a:spLocks/>
          </p:cNvSpPr>
          <p:nvPr/>
        </p:nvSpPr>
        <p:spPr bwMode="auto">
          <a:xfrm>
            <a:off x="5276850" y="4506913"/>
            <a:ext cx="23813" cy="25400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8"/>
              </a:cxn>
              <a:cxn ang="0">
                <a:pos x="7" y="0"/>
              </a:cxn>
              <a:cxn ang="0">
                <a:pos x="0" y="8"/>
              </a:cxn>
              <a:cxn ang="0">
                <a:pos x="0" y="8"/>
              </a:cxn>
              <a:cxn ang="0">
                <a:pos x="0" y="16"/>
              </a:cxn>
              <a:cxn ang="0">
                <a:pos x="7" y="16"/>
              </a:cxn>
              <a:cxn ang="0">
                <a:pos x="15" y="16"/>
              </a:cxn>
              <a:cxn ang="0">
                <a:pos x="15" y="8"/>
              </a:cxn>
            </a:cxnLst>
            <a:rect l="0" t="0" r="r" b="b"/>
            <a:pathLst>
              <a:path w="15" h="16">
                <a:moveTo>
                  <a:pt x="15" y="8"/>
                </a:moveTo>
                <a:lnTo>
                  <a:pt x="15" y="8"/>
                </a:lnTo>
                <a:lnTo>
                  <a:pt x="7" y="0"/>
                </a:lnTo>
                <a:lnTo>
                  <a:pt x="0" y="8"/>
                </a:lnTo>
                <a:lnTo>
                  <a:pt x="0" y="8"/>
                </a:lnTo>
                <a:lnTo>
                  <a:pt x="0" y="16"/>
                </a:lnTo>
                <a:lnTo>
                  <a:pt x="7" y="16"/>
                </a:lnTo>
                <a:lnTo>
                  <a:pt x="15" y="16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0" name="Freeform 162"/>
          <p:cNvSpPr>
            <a:spLocks/>
          </p:cNvSpPr>
          <p:nvPr/>
        </p:nvSpPr>
        <p:spPr bwMode="auto">
          <a:xfrm>
            <a:off x="5276850" y="4506913"/>
            <a:ext cx="36513" cy="36512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23" y="8"/>
              </a:cxn>
              <a:cxn ang="0">
                <a:pos x="15" y="16"/>
              </a:cxn>
              <a:cxn ang="0">
                <a:pos x="15" y="16"/>
              </a:cxn>
              <a:cxn ang="0">
                <a:pos x="7" y="8"/>
              </a:cxn>
              <a:cxn ang="0">
                <a:pos x="15" y="8"/>
              </a:cxn>
              <a:cxn ang="0">
                <a:pos x="15" y="8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8"/>
              </a:cxn>
              <a:cxn ang="0">
                <a:pos x="7" y="8"/>
              </a:cxn>
              <a:cxn ang="0">
                <a:pos x="7" y="16"/>
              </a:cxn>
              <a:cxn ang="0">
                <a:pos x="0" y="16"/>
              </a:cxn>
              <a:cxn ang="0">
                <a:pos x="0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23" y="16"/>
              </a:cxn>
              <a:cxn ang="0">
                <a:pos x="23" y="16"/>
              </a:cxn>
              <a:cxn ang="0">
                <a:pos x="15" y="23"/>
              </a:cxn>
              <a:cxn ang="0">
                <a:pos x="7" y="23"/>
              </a:cxn>
              <a:cxn ang="0">
                <a:pos x="7" y="23"/>
              </a:cxn>
              <a:cxn ang="0">
                <a:pos x="7" y="23"/>
              </a:cxn>
              <a:cxn ang="0">
                <a:pos x="0" y="23"/>
              </a:cxn>
              <a:cxn ang="0">
                <a:pos x="0" y="23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7" y="0"/>
              </a:cxn>
              <a:cxn ang="0">
                <a:pos x="7" y="0"/>
              </a:cxn>
              <a:cxn ang="0">
                <a:pos x="15" y="0"/>
              </a:cxn>
              <a:cxn ang="0">
                <a:pos x="23" y="8"/>
              </a:cxn>
              <a:cxn ang="0">
                <a:pos x="23" y="8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</a:cxnLst>
            <a:rect l="0" t="0" r="r" b="b"/>
            <a:pathLst>
              <a:path w="23" h="23">
                <a:moveTo>
                  <a:pt x="23" y="8"/>
                </a:moveTo>
                <a:lnTo>
                  <a:pt x="23" y="8"/>
                </a:lnTo>
                <a:lnTo>
                  <a:pt x="15" y="16"/>
                </a:lnTo>
                <a:lnTo>
                  <a:pt x="15" y="16"/>
                </a:lnTo>
                <a:lnTo>
                  <a:pt x="7" y="8"/>
                </a:lnTo>
                <a:lnTo>
                  <a:pt x="15" y="8"/>
                </a:lnTo>
                <a:lnTo>
                  <a:pt x="15" y="8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8"/>
                </a:lnTo>
                <a:lnTo>
                  <a:pt x="7" y="8"/>
                </a:lnTo>
                <a:lnTo>
                  <a:pt x="7" y="16"/>
                </a:lnTo>
                <a:lnTo>
                  <a:pt x="0" y="16"/>
                </a:lnTo>
                <a:lnTo>
                  <a:pt x="0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15" y="16"/>
                </a:lnTo>
                <a:lnTo>
                  <a:pt x="15" y="16"/>
                </a:lnTo>
                <a:lnTo>
                  <a:pt x="15" y="16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23" y="16"/>
                </a:lnTo>
                <a:lnTo>
                  <a:pt x="23" y="16"/>
                </a:lnTo>
                <a:lnTo>
                  <a:pt x="15" y="23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7" y="0"/>
                </a:lnTo>
                <a:lnTo>
                  <a:pt x="7" y="0"/>
                </a:lnTo>
                <a:lnTo>
                  <a:pt x="15" y="0"/>
                </a:lnTo>
                <a:lnTo>
                  <a:pt x="23" y="8"/>
                </a:lnTo>
                <a:lnTo>
                  <a:pt x="23" y="8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1" name="Freeform 163"/>
          <p:cNvSpPr>
            <a:spLocks/>
          </p:cNvSpPr>
          <p:nvPr/>
        </p:nvSpPr>
        <p:spPr bwMode="auto">
          <a:xfrm>
            <a:off x="5300663" y="451961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2" name="Freeform 164"/>
          <p:cNvSpPr>
            <a:spLocks/>
          </p:cNvSpPr>
          <p:nvPr/>
        </p:nvSpPr>
        <p:spPr bwMode="auto">
          <a:xfrm>
            <a:off x="5470525" y="4506913"/>
            <a:ext cx="25400" cy="25400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8" y="8"/>
              </a:cxn>
              <a:cxn ang="0">
                <a:pos x="8" y="0"/>
              </a:cxn>
              <a:cxn ang="0">
                <a:pos x="0" y="8"/>
              </a:cxn>
              <a:cxn ang="0">
                <a:pos x="0" y="8"/>
              </a:cxn>
              <a:cxn ang="0">
                <a:pos x="0" y="16"/>
              </a:cxn>
              <a:cxn ang="0">
                <a:pos x="8" y="16"/>
              </a:cxn>
              <a:cxn ang="0">
                <a:pos x="8" y="16"/>
              </a:cxn>
              <a:cxn ang="0">
                <a:pos x="16" y="8"/>
              </a:cxn>
            </a:cxnLst>
            <a:rect l="0" t="0" r="r" b="b"/>
            <a:pathLst>
              <a:path w="16" h="16">
                <a:moveTo>
                  <a:pt x="16" y="8"/>
                </a:moveTo>
                <a:lnTo>
                  <a:pt x="8" y="8"/>
                </a:lnTo>
                <a:lnTo>
                  <a:pt x="8" y="0"/>
                </a:lnTo>
                <a:lnTo>
                  <a:pt x="0" y="8"/>
                </a:lnTo>
                <a:lnTo>
                  <a:pt x="0" y="8"/>
                </a:lnTo>
                <a:lnTo>
                  <a:pt x="0" y="16"/>
                </a:lnTo>
                <a:lnTo>
                  <a:pt x="8" y="16"/>
                </a:lnTo>
                <a:lnTo>
                  <a:pt x="8" y="16"/>
                </a:lnTo>
                <a:lnTo>
                  <a:pt x="16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3" name="Freeform 165"/>
          <p:cNvSpPr>
            <a:spLocks/>
          </p:cNvSpPr>
          <p:nvPr/>
        </p:nvSpPr>
        <p:spPr bwMode="auto">
          <a:xfrm>
            <a:off x="5470525" y="4506913"/>
            <a:ext cx="36513" cy="36512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8" y="16"/>
              </a:cxn>
              <a:cxn ang="0">
                <a:pos x="8" y="8"/>
              </a:cxn>
              <a:cxn ang="0">
                <a:pos x="8" y="8"/>
              </a:cxn>
              <a:cxn ang="0">
                <a:pos x="8" y="0"/>
              </a:cxn>
              <a:cxn ang="0">
                <a:pos x="16" y="8"/>
              </a:cxn>
              <a:cxn ang="0">
                <a:pos x="16" y="8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8"/>
              </a:cxn>
              <a:cxn ang="0">
                <a:pos x="8" y="8"/>
              </a:cxn>
              <a:cxn ang="0">
                <a:pos x="8" y="16"/>
              </a:cxn>
              <a:cxn ang="0">
                <a:pos x="0" y="16"/>
              </a:cxn>
              <a:cxn ang="0">
                <a:pos x="0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16" y="8"/>
              </a:cxn>
              <a:cxn ang="0">
                <a:pos x="16" y="8"/>
              </a:cxn>
              <a:cxn ang="0">
                <a:pos x="23" y="16"/>
              </a:cxn>
              <a:cxn ang="0">
                <a:pos x="23" y="16"/>
              </a:cxn>
              <a:cxn ang="0">
                <a:pos x="16" y="23"/>
              </a:cxn>
              <a:cxn ang="0">
                <a:pos x="16" y="23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0" y="23"/>
              </a:cxn>
              <a:cxn ang="0">
                <a:pos x="0" y="23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8" y="0"/>
              </a:cxn>
              <a:cxn ang="0">
                <a:pos x="8" y="0"/>
              </a:cxn>
              <a:cxn ang="0">
                <a:pos x="16" y="0"/>
              </a:cxn>
              <a:cxn ang="0">
                <a:pos x="16" y="8"/>
              </a:cxn>
              <a:cxn ang="0">
                <a:pos x="16" y="8"/>
              </a:cxn>
              <a:cxn ang="0">
                <a:pos x="8" y="8"/>
              </a:cxn>
              <a:cxn ang="0">
                <a:pos x="16" y="8"/>
              </a:cxn>
              <a:cxn ang="0">
                <a:pos x="16" y="16"/>
              </a:cxn>
            </a:cxnLst>
            <a:rect l="0" t="0" r="r" b="b"/>
            <a:pathLst>
              <a:path w="23" h="23">
                <a:moveTo>
                  <a:pt x="16" y="16"/>
                </a:moveTo>
                <a:lnTo>
                  <a:pt x="8" y="16"/>
                </a:lnTo>
                <a:lnTo>
                  <a:pt x="8" y="8"/>
                </a:lnTo>
                <a:lnTo>
                  <a:pt x="8" y="8"/>
                </a:lnTo>
                <a:lnTo>
                  <a:pt x="8" y="0"/>
                </a:lnTo>
                <a:lnTo>
                  <a:pt x="16" y="8"/>
                </a:lnTo>
                <a:lnTo>
                  <a:pt x="16" y="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8"/>
                </a:ln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16" y="8"/>
                </a:lnTo>
                <a:lnTo>
                  <a:pt x="16" y="8"/>
                </a:lnTo>
                <a:lnTo>
                  <a:pt x="23" y="16"/>
                </a:lnTo>
                <a:lnTo>
                  <a:pt x="23" y="16"/>
                </a:lnTo>
                <a:lnTo>
                  <a:pt x="16" y="23"/>
                </a:lnTo>
                <a:lnTo>
                  <a:pt x="16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8" y="0"/>
                </a:lnTo>
                <a:lnTo>
                  <a:pt x="8" y="0"/>
                </a:lnTo>
                <a:lnTo>
                  <a:pt x="16" y="0"/>
                </a:lnTo>
                <a:lnTo>
                  <a:pt x="16" y="8"/>
                </a:lnTo>
                <a:lnTo>
                  <a:pt x="16" y="8"/>
                </a:lnTo>
                <a:lnTo>
                  <a:pt x="8" y="8"/>
                </a:lnTo>
                <a:lnTo>
                  <a:pt x="16" y="8"/>
                </a:lnTo>
                <a:lnTo>
                  <a:pt x="16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4" name="Freeform 166"/>
          <p:cNvSpPr>
            <a:spLocks/>
          </p:cNvSpPr>
          <p:nvPr/>
        </p:nvSpPr>
        <p:spPr bwMode="auto">
          <a:xfrm>
            <a:off x="5495925" y="4519613"/>
            <a:ext cx="11113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8"/>
              </a:cxn>
              <a:cxn ang="0">
                <a:pos x="0" y="0"/>
              </a:cxn>
              <a:cxn ang="0">
                <a:pos x="7" y="8"/>
              </a:cxn>
              <a:cxn ang="0">
                <a:pos x="7" y="8"/>
              </a:cxn>
              <a:cxn ang="0">
                <a:pos x="0" y="0"/>
              </a:cxn>
            </a:cxnLst>
            <a:rect l="0" t="0" r="r" b="b"/>
            <a:pathLst>
              <a:path w="7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lnTo>
                  <a:pt x="7" y="8"/>
                </a:lnTo>
                <a:lnTo>
                  <a:pt x="7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5" name="Freeform 167"/>
          <p:cNvSpPr>
            <a:spLocks/>
          </p:cNvSpPr>
          <p:nvPr/>
        </p:nvSpPr>
        <p:spPr bwMode="auto">
          <a:xfrm>
            <a:off x="4438650" y="4506913"/>
            <a:ext cx="23813" cy="25400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8"/>
              </a:cxn>
              <a:cxn ang="0">
                <a:pos x="7" y="0"/>
              </a:cxn>
              <a:cxn ang="0">
                <a:pos x="0" y="8"/>
              </a:cxn>
              <a:cxn ang="0">
                <a:pos x="0" y="8"/>
              </a:cxn>
              <a:cxn ang="0">
                <a:pos x="0" y="16"/>
              </a:cxn>
              <a:cxn ang="0">
                <a:pos x="7" y="16"/>
              </a:cxn>
              <a:cxn ang="0">
                <a:pos x="15" y="16"/>
              </a:cxn>
              <a:cxn ang="0">
                <a:pos x="15" y="8"/>
              </a:cxn>
            </a:cxnLst>
            <a:rect l="0" t="0" r="r" b="b"/>
            <a:pathLst>
              <a:path w="15" h="16">
                <a:moveTo>
                  <a:pt x="15" y="8"/>
                </a:moveTo>
                <a:lnTo>
                  <a:pt x="15" y="8"/>
                </a:lnTo>
                <a:lnTo>
                  <a:pt x="7" y="0"/>
                </a:lnTo>
                <a:lnTo>
                  <a:pt x="0" y="8"/>
                </a:lnTo>
                <a:lnTo>
                  <a:pt x="0" y="8"/>
                </a:lnTo>
                <a:lnTo>
                  <a:pt x="0" y="16"/>
                </a:lnTo>
                <a:lnTo>
                  <a:pt x="7" y="16"/>
                </a:lnTo>
                <a:lnTo>
                  <a:pt x="15" y="16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6" name="Freeform 168"/>
          <p:cNvSpPr>
            <a:spLocks/>
          </p:cNvSpPr>
          <p:nvPr/>
        </p:nvSpPr>
        <p:spPr bwMode="auto">
          <a:xfrm>
            <a:off x="4438650" y="4506913"/>
            <a:ext cx="36513" cy="36512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23" y="8"/>
              </a:cxn>
              <a:cxn ang="0">
                <a:pos x="15" y="16"/>
              </a:cxn>
              <a:cxn ang="0">
                <a:pos x="15" y="16"/>
              </a:cxn>
              <a:cxn ang="0">
                <a:pos x="7" y="8"/>
              </a:cxn>
              <a:cxn ang="0">
                <a:pos x="15" y="8"/>
              </a:cxn>
              <a:cxn ang="0">
                <a:pos x="15" y="8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8"/>
              </a:cxn>
              <a:cxn ang="0">
                <a:pos x="7" y="8"/>
              </a:cxn>
              <a:cxn ang="0">
                <a:pos x="7" y="16"/>
              </a:cxn>
              <a:cxn ang="0">
                <a:pos x="0" y="16"/>
              </a:cxn>
              <a:cxn ang="0">
                <a:pos x="0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23" y="16"/>
              </a:cxn>
              <a:cxn ang="0">
                <a:pos x="23" y="16"/>
              </a:cxn>
              <a:cxn ang="0">
                <a:pos x="15" y="23"/>
              </a:cxn>
              <a:cxn ang="0">
                <a:pos x="7" y="23"/>
              </a:cxn>
              <a:cxn ang="0">
                <a:pos x="7" y="23"/>
              </a:cxn>
              <a:cxn ang="0">
                <a:pos x="7" y="23"/>
              </a:cxn>
              <a:cxn ang="0">
                <a:pos x="0" y="23"/>
              </a:cxn>
              <a:cxn ang="0">
                <a:pos x="0" y="23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7" y="0"/>
              </a:cxn>
              <a:cxn ang="0">
                <a:pos x="7" y="0"/>
              </a:cxn>
              <a:cxn ang="0">
                <a:pos x="15" y="0"/>
              </a:cxn>
              <a:cxn ang="0">
                <a:pos x="23" y="8"/>
              </a:cxn>
              <a:cxn ang="0">
                <a:pos x="23" y="8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</a:cxnLst>
            <a:rect l="0" t="0" r="r" b="b"/>
            <a:pathLst>
              <a:path w="23" h="23">
                <a:moveTo>
                  <a:pt x="23" y="8"/>
                </a:moveTo>
                <a:lnTo>
                  <a:pt x="23" y="8"/>
                </a:lnTo>
                <a:lnTo>
                  <a:pt x="15" y="16"/>
                </a:lnTo>
                <a:lnTo>
                  <a:pt x="15" y="16"/>
                </a:lnTo>
                <a:lnTo>
                  <a:pt x="7" y="8"/>
                </a:lnTo>
                <a:lnTo>
                  <a:pt x="15" y="8"/>
                </a:lnTo>
                <a:lnTo>
                  <a:pt x="15" y="8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8"/>
                </a:lnTo>
                <a:lnTo>
                  <a:pt x="7" y="8"/>
                </a:lnTo>
                <a:lnTo>
                  <a:pt x="7" y="16"/>
                </a:lnTo>
                <a:lnTo>
                  <a:pt x="0" y="16"/>
                </a:lnTo>
                <a:lnTo>
                  <a:pt x="0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15" y="16"/>
                </a:lnTo>
                <a:lnTo>
                  <a:pt x="15" y="16"/>
                </a:lnTo>
                <a:lnTo>
                  <a:pt x="15" y="16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23" y="16"/>
                </a:lnTo>
                <a:lnTo>
                  <a:pt x="23" y="16"/>
                </a:lnTo>
                <a:lnTo>
                  <a:pt x="15" y="23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7" y="0"/>
                </a:lnTo>
                <a:lnTo>
                  <a:pt x="7" y="0"/>
                </a:lnTo>
                <a:lnTo>
                  <a:pt x="15" y="0"/>
                </a:lnTo>
                <a:lnTo>
                  <a:pt x="23" y="8"/>
                </a:lnTo>
                <a:lnTo>
                  <a:pt x="23" y="8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7" name="Freeform 169"/>
          <p:cNvSpPr>
            <a:spLocks/>
          </p:cNvSpPr>
          <p:nvPr/>
        </p:nvSpPr>
        <p:spPr bwMode="auto">
          <a:xfrm>
            <a:off x="4462463" y="451961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8" name="Rectangle 170"/>
          <p:cNvSpPr>
            <a:spLocks noChangeArrowheads="1"/>
          </p:cNvSpPr>
          <p:nvPr/>
        </p:nvSpPr>
        <p:spPr bwMode="auto">
          <a:xfrm>
            <a:off x="3733800" y="35004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9" name="Rectangle 171"/>
          <p:cNvSpPr>
            <a:spLocks noChangeArrowheads="1"/>
          </p:cNvSpPr>
          <p:nvPr/>
        </p:nvSpPr>
        <p:spPr bwMode="auto">
          <a:xfrm>
            <a:off x="3733800" y="41433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0" name="Rectangle 172"/>
          <p:cNvSpPr>
            <a:spLocks noChangeArrowheads="1"/>
          </p:cNvSpPr>
          <p:nvPr/>
        </p:nvSpPr>
        <p:spPr bwMode="auto">
          <a:xfrm>
            <a:off x="3733800" y="3500438"/>
            <a:ext cx="12700" cy="6429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1" name="Freeform 173"/>
          <p:cNvSpPr>
            <a:spLocks/>
          </p:cNvSpPr>
          <p:nvPr/>
        </p:nvSpPr>
        <p:spPr bwMode="auto">
          <a:xfrm>
            <a:off x="3733800" y="3500438"/>
            <a:ext cx="449263" cy="642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8"/>
              </a:cxn>
              <a:cxn ang="0">
                <a:pos x="207" y="38"/>
              </a:cxn>
              <a:cxn ang="0">
                <a:pos x="237" y="69"/>
              </a:cxn>
              <a:cxn ang="0">
                <a:pos x="268" y="99"/>
              </a:cxn>
              <a:cxn ang="0">
                <a:pos x="283" y="206"/>
              </a:cxn>
              <a:cxn ang="0">
                <a:pos x="268" y="306"/>
              </a:cxn>
              <a:cxn ang="0">
                <a:pos x="237" y="344"/>
              </a:cxn>
              <a:cxn ang="0">
                <a:pos x="207" y="367"/>
              </a:cxn>
              <a:cxn ang="0">
                <a:pos x="122" y="397"/>
              </a:cxn>
              <a:cxn ang="0">
                <a:pos x="0" y="405"/>
              </a:cxn>
              <a:cxn ang="0">
                <a:pos x="0" y="0"/>
              </a:cxn>
            </a:cxnLst>
            <a:rect l="0" t="0" r="r" b="b"/>
            <a:pathLst>
              <a:path w="283" h="405">
                <a:moveTo>
                  <a:pt x="0" y="0"/>
                </a:moveTo>
                <a:lnTo>
                  <a:pt x="122" y="8"/>
                </a:lnTo>
                <a:lnTo>
                  <a:pt x="207" y="38"/>
                </a:lnTo>
                <a:lnTo>
                  <a:pt x="237" y="69"/>
                </a:lnTo>
                <a:lnTo>
                  <a:pt x="268" y="99"/>
                </a:lnTo>
                <a:lnTo>
                  <a:pt x="283" y="206"/>
                </a:lnTo>
                <a:lnTo>
                  <a:pt x="268" y="306"/>
                </a:lnTo>
                <a:lnTo>
                  <a:pt x="237" y="344"/>
                </a:lnTo>
                <a:lnTo>
                  <a:pt x="207" y="367"/>
                </a:lnTo>
                <a:lnTo>
                  <a:pt x="122" y="397"/>
                </a:lnTo>
                <a:lnTo>
                  <a:pt x="0" y="40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2" name="Rectangle 174"/>
          <p:cNvSpPr>
            <a:spLocks noChangeArrowheads="1"/>
          </p:cNvSpPr>
          <p:nvPr/>
        </p:nvSpPr>
        <p:spPr bwMode="auto">
          <a:xfrm>
            <a:off x="3733800" y="3500438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3" name="Freeform 175"/>
          <p:cNvSpPr>
            <a:spLocks/>
          </p:cNvSpPr>
          <p:nvPr/>
        </p:nvSpPr>
        <p:spPr bwMode="auto">
          <a:xfrm>
            <a:off x="3733800" y="3500438"/>
            <a:ext cx="461963" cy="595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8"/>
              </a:cxn>
              <a:cxn ang="0">
                <a:pos x="122" y="8"/>
              </a:cxn>
              <a:cxn ang="0">
                <a:pos x="122" y="8"/>
              </a:cxn>
              <a:cxn ang="0">
                <a:pos x="207" y="38"/>
              </a:cxn>
              <a:cxn ang="0">
                <a:pos x="214" y="38"/>
              </a:cxn>
              <a:cxn ang="0">
                <a:pos x="214" y="38"/>
              </a:cxn>
              <a:cxn ang="0">
                <a:pos x="245" y="69"/>
              </a:cxn>
              <a:cxn ang="0">
                <a:pos x="245" y="69"/>
              </a:cxn>
              <a:cxn ang="0">
                <a:pos x="245" y="69"/>
              </a:cxn>
              <a:cxn ang="0">
                <a:pos x="275" y="99"/>
              </a:cxn>
              <a:cxn ang="0">
                <a:pos x="275" y="99"/>
              </a:cxn>
              <a:cxn ang="0">
                <a:pos x="275" y="99"/>
              </a:cxn>
              <a:cxn ang="0">
                <a:pos x="291" y="206"/>
              </a:cxn>
              <a:cxn ang="0">
                <a:pos x="291" y="206"/>
              </a:cxn>
              <a:cxn ang="0">
                <a:pos x="291" y="206"/>
              </a:cxn>
              <a:cxn ang="0">
                <a:pos x="275" y="306"/>
              </a:cxn>
              <a:cxn ang="0">
                <a:pos x="275" y="313"/>
              </a:cxn>
              <a:cxn ang="0">
                <a:pos x="275" y="313"/>
              </a:cxn>
              <a:cxn ang="0">
                <a:pos x="245" y="352"/>
              </a:cxn>
              <a:cxn ang="0">
                <a:pos x="245" y="352"/>
              </a:cxn>
              <a:cxn ang="0">
                <a:pos x="245" y="352"/>
              </a:cxn>
              <a:cxn ang="0">
                <a:pos x="214" y="375"/>
              </a:cxn>
              <a:cxn ang="0">
                <a:pos x="207" y="375"/>
              </a:cxn>
              <a:cxn ang="0">
                <a:pos x="207" y="367"/>
              </a:cxn>
              <a:cxn ang="0">
                <a:pos x="207" y="367"/>
              </a:cxn>
              <a:cxn ang="0">
                <a:pos x="237" y="344"/>
              </a:cxn>
              <a:cxn ang="0">
                <a:pos x="237" y="344"/>
              </a:cxn>
              <a:cxn ang="0">
                <a:pos x="237" y="344"/>
              </a:cxn>
              <a:cxn ang="0">
                <a:pos x="268" y="306"/>
              </a:cxn>
              <a:cxn ang="0">
                <a:pos x="268" y="306"/>
              </a:cxn>
              <a:cxn ang="0">
                <a:pos x="268" y="306"/>
              </a:cxn>
              <a:cxn ang="0">
                <a:pos x="283" y="206"/>
              </a:cxn>
              <a:cxn ang="0">
                <a:pos x="283" y="206"/>
              </a:cxn>
              <a:cxn ang="0">
                <a:pos x="283" y="206"/>
              </a:cxn>
              <a:cxn ang="0">
                <a:pos x="268" y="99"/>
              </a:cxn>
              <a:cxn ang="0">
                <a:pos x="268" y="99"/>
              </a:cxn>
              <a:cxn ang="0">
                <a:pos x="268" y="107"/>
              </a:cxn>
              <a:cxn ang="0">
                <a:pos x="237" y="76"/>
              </a:cxn>
              <a:cxn ang="0">
                <a:pos x="237" y="76"/>
              </a:cxn>
              <a:cxn ang="0">
                <a:pos x="237" y="76"/>
              </a:cxn>
              <a:cxn ang="0">
                <a:pos x="207" y="46"/>
              </a:cxn>
              <a:cxn ang="0">
                <a:pos x="207" y="46"/>
              </a:cxn>
              <a:cxn ang="0">
                <a:pos x="207" y="46"/>
              </a:cxn>
              <a:cxn ang="0">
                <a:pos x="122" y="15"/>
              </a:cxn>
              <a:cxn ang="0">
                <a:pos x="122" y="15"/>
              </a:cxn>
              <a:cxn ang="0">
                <a:pos x="122" y="15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291" h="375">
                <a:moveTo>
                  <a:pt x="0" y="0"/>
                </a:move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207" y="38"/>
                </a:lnTo>
                <a:lnTo>
                  <a:pt x="214" y="38"/>
                </a:lnTo>
                <a:lnTo>
                  <a:pt x="214" y="38"/>
                </a:lnTo>
                <a:lnTo>
                  <a:pt x="245" y="69"/>
                </a:lnTo>
                <a:lnTo>
                  <a:pt x="245" y="69"/>
                </a:lnTo>
                <a:lnTo>
                  <a:pt x="245" y="69"/>
                </a:lnTo>
                <a:lnTo>
                  <a:pt x="275" y="99"/>
                </a:lnTo>
                <a:lnTo>
                  <a:pt x="275" y="99"/>
                </a:lnTo>
                <a:lnTo>
                  <a:pt x="275" y="99"/>
                </a:lnTo>
                <a:lnTo>
                  <a:pt x="291" y="206"/>
                </a:lnTo>
                <a:lnTo>
                  <a:pt x="291" y="206"/>
                </a:lnTo>
                <a:lnTo>
                  <a:pt x="291" y="206"/>
                </a:lnTo>
                <a:lnTo>
                  <a:pt x="275" y="306"/>
                </a:lnTo>
                <a:lnTo>
                  <a:pt x="275" y="313"/>
                </a:lnTo>
                <a:lnTo>
                  <a:pt x="275" y="313"/>
                </a:lnTo>
                <a:lnTo>
                  <a:pt x="245" y="352"/>
                </a:lnTo>
                <a:lnTo>
                  <a:pt x="245" y="352"/>
                </a:lnTo>
                <a:lnTo>
                  <a:pt x="245" y="352"/>
                </a:lnTo>
                <a:lnTo>
                  <a:pt x="214" y="375"/>
                </a:lnTo>
                <a:lnTo>
                  <a:pt x="207" y="375"/>
                </a:lnTo>
                <a:lnTo>
                  <a:pt x="207" y="367"/>
                </a:lnTo>
                <a:lnTo>
                  <a:pt x="207" y="367"/>
                </a:lnTo>
                <a:lnTo>
                  <a:pt x="237" y="344"/>
                </a:lnTo>
                <a:lnTo>
                  <a:pt x="237" y="344"/>
                </a:lnTo>
                <a:lnTo>
                  <a:pt x="237" y="344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83" y="206"/>
                </a:lnTo>
                <a:lnTo>
                  <a:pt x="283" y="206"/>
                </a:lnTo>
                <a:lnTo>
                  <a:pt x="283" y="206"/>
                </a:lnTo>
                <a:lnTo>
                  <a:pt x="268" y="99"/>
                </a:lnTo>
                <a:lnTo>
                  <a:pt x="268" y="99"/>
                </a:lnTo>
                <a:lnTo>
                  <a:pt x="268" y="107"/>
                </a:lnTo>
                <a:lnTo>
                  <a:pt x="237" y="76"/>
                </a:lnTo>
                <a:lnTo>
                  <a:pt x="237" y="76"/>
                </a:lnTo>
                <a:lnTo>
                  <a:pt x="237" y="76"/>
                </a:lnTo>
                <a:lnTo>
                  <a:pt x="207" y="46"/>
                </a:lnTo>
                <a:lnTo>
                  <a:pt x="207" y="46"/>
                </a:lnTo>
                <a:lnTo>
                  <a:pt x="207" y="46"/>
                </a:lnTo>
                <a:lnTo>
                  <a:pt x="122" y="15"/>
                </a:lnTo>
                <a:lnTo>
                  <a:pt x="122" y="15"/>
                </a:lnTo>
                <a:lnTo>
                  <a:pt x="122" y="15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4" name="Freeform 176"/>
          <p:cNvSpPr>
            <a:spLocks/>
          </p:cNvSpPr>
          <p:nvPr/>
        </p:nvSpPr>
        <p:spPr bwMode="auto">
          <a:xfrm>
            <a:off x="3927475" y="4083050"/>
            <a:ext cx="134938" cy="60325"/>
          </a:xfrm>
          <a:custGeom>
            <a:avLst/>
            <a:gdLst/>
            <a:ahLst/>
            <a:cxnLst>
              <a:cxn ang="0">
                <a:pos x="85" y="8"/>
              </a:cxn>
              <a:cxn ang="0">
                <a:pos x="0" y="38"/>
              </a:cxn>
              <a:cxn ang="0">
                <a:pos x="0" y="38"/>
              </a:cxn>
              <a:cxn ang="0">
                <a:pos x="0" y="30"/>
              </a:cxn>
              <a:cxn ang="0">
                <a:pos x="0" y="30"/>
              </a:cxn>
              <a:cxn ang="0">
                <a:pos x="85" y="0"/>
              </a:cxn>
              <a:cxn ang="0">
                <a:pos x="85" y="8"/>
              </a:cxn>
            </a:cxnLst>
            <a:rect l="0" t="0" r="r" b="b"/>
            <a:pathLst>
              <a:path w="85" h="38">
                <a:moveTo>
                  <a:pt x="85" y="8"/>
                </a:moveTo>
                <a:lnTo>
                  <a:pt x="0" y="38"/>
                </a:lnTo>
                <a:lnTo>
                  <a:pt x="0" y="38"/>
                </a:lnTo>
                <a:lnTo>
                  <a:pt x="0" y="30"/>
                </a:lnTo>
                <a:lnTo>
                  <a:pt x="0" y="30"/>
                </a:lnTo>
                <a:lnTo>
                  <a:pt x="85" y="0"/>
                </a:lnTo>
                <a:lnTo>
                  <a:pt x="8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5" name="Rectangle 177"/>
          <p:cNvSpPr>
            <a:spLocks noChangeArrowheads="1"/>
          </p:cNvSpPr>
          <p:nvPr/>
        </p:nvSpPr>
        <p:spPr bwMode="auto">
          <a:xfrm>
            <a:off x="3733800" y="414337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6" name="Freeform 178"/>
          <p:cNvSpPr>
            <a:spLocks/>
          </p:cNvSpPr>
          <p:nvPr/>
        </p:nvSpPr>
        <p:spPr bwMode="auto">
          <a:xfrm>
            <a:off x="3733800" y="4130675"/>
            <a:ext cx="193675" cy="25400"/>
          </a:xfrm>
          <a:custGeom>
            <a:avLst/>
            <a:gdLst/>
            <a:ahLst/>
            <a:cxnLst>
              <a:cxn ang="0">
                <a:pos x="122" y="8"/>
              </a:cxn>
              <a:cxn ang="0">
                <a:pos x="122" y="0"/>
              </a:cxn>
              <a:cxn ang="0">
                <a:pos x="0" y="8"/>
              </a:cxn>
              <a:cxn ang="0">
                <a:pos x="0" y="16"/>
              </a:cxn>
              <a:cxn ang="0">
                <a:pos x="122" y="8"/>
              </a:cxn>
            </a:cxnLst>
            <a:rect l="0" t="0" r="r" b="b"/>
            <a:pathLst>
              <a:path w="122" h="16">
                <a:moveTo>
                  <a:pt x="122" y="8"/>
                </a:moveTo>
                <a:lnTo>
                  <a:pt x="122" y="0"/>
                </a:lnTo>
                <a:lnTo>
                  <a:pt x="0" y="8"/>
                </a:lnTo>
                <a:lnTo>
                  <a:pt x="0" y="16"/>
                </a:lnTo>
                <a:lnTo>
                  <a:pt x="122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7" name="Rectangle 179"/>
          <p:cNvSpPr>
            <a:spLocks noChangeArrowheads="1"/>
          </p:cNvSpPr>
          <p:nvPr/>
        </p:nvSpPr>
        <p:spPr bwMode="auto">
          <a:xfrm>
            <a:off x="3441700" y="35734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8" name="Rectangle 180"/>
          <p:cNvSpPr>
            <a:spLocks noChangeArrowheads="1"/>
          </p:cNvSpPr>
          <p:nvPr/>
        </p:nvSpPr>
        <p:spPr bwMode="auto">
          <a:xfrm>
            <a:off x="3746500" y="35734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9" name="Rectangle 181"/>
          <p:cNvSpPr>
            <a:spLocks noChangeArrowheads="1"/>
          </p:cNvSpPr>
          <p:nvPr/>
        </p:nvSpPr>
        <p:spPr bwMode="auto">
          <a:xfrm>
            <a:off x="3441700" y="3573463"/>
            <a:ext cx="3048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0" name="Rectangle 182"/>
          <p:cNvSpPr>
            <a:spLocks noChangeArrowheads="1"/>
          </p:cNvSpPr>
          <p:nvPr/>
        </p:nvSpPr>
        <p:spPr bwMode="auto">
          <a:xfrm>
            <a:off x="3441700" y="37068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1" name="Rectangle 183"/>
          <p:cNvSpPr>
            <a:spLocks noChangeArrowheads="1"/>
          </p:cNvSpPr>
          <p:nvPr/>
        </p:nvSpPr>
        <p:spPr bwMode="auto">
          <a:xfrm>
            <a:off x="3746500" y="37068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2" name="Rectangle 184"/>
          <p:cNvSpPr>
            <a:spLocks noChangeArrowheads="1"/>
          </p:cNvSpPr>
          <p:nvPr/>
        </p:nvSpPr>
        <p:spPr bwMode="auto">
          <a:xfrm>
            <a:off x="3441700" y="3706813"/>
            <a:ext cx="3048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3" name="Rectangle 185"/>
          <p:cNvSpPr>
            <a:spLocks noChangeArrowheads="1"/>
          </p:cNvSpPr>
          <p:nvPr/>
        </p:nvSpPr>
        <p:spPr bwMode="auto">
          <a:xfrm>
            <a:off x="3441700" y="38274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4" name="Rectangle 186"/>
          <p:cNvSpPr>
            <a:spLocks noChangeArrowheads="1"/>
          </p:cNvSpPr>
          <p:nvPr/>
        </p:nvSpPr>
        <p:spPr bwMode="auto">
          <a:xfrm>
            <a:off x="3746500" y="38274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5" name="Rectangle 187"/>
          <p:cNvSpPr>
            <a:spLocks noChangeArrowheads="1"/>
          </p:cNvSpPr>
          <p:nvPr/>
        </p:nvSpPr>
        <p:spPr bwMode="auto">
          <a:xfrm>
            <a:off x="3441700" y="3827463"/>
            <a:ext cx="3048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6" name="Rectangle 188"/>
          <p:cNvSpPr>
            <a:spLocks noChangeArrowheads="1"/>
          </p:cNvSpPr>
          <p:nvPr/>
        </p:nvSpPr>
        <p:spPr bwMode="auto">
          <a:xfrm>
            <a:off x="3441700" y="39735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7" name="Rectangle 189"/>
          <p:cNvSpPr>
            <a:spLocks noChangeArrowheads="1"/>
          </p:cNvSpPr>
          <p:nvPr/>
        </p:nvSpPr>
        <p:spPr bwMode="auto">
          <a:xfrm>
            <a:off x="3733800" y="39735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8" name="Rectangle 190"/>
          <p:cNvSpPr>
            <a:spLocks noChangeArrowheads="1"/>
          </p:cNvSpPr>
          <p:nvPr/>
        </p:nvSpPr>
        <p:spPr bwMode="auto">
          <a:xfrm>
            <a:off x="3441700" y="3973513"/>
            <a:ext cx="2921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9" name="Rectangle 191"/>
          <p:cNvSpPr>
            <a:spLocks noChangeArrowheads="1"/>
          </p:cNvSpPr>
          <p:nvPr/>
        </p:nvSpPr>
        <p:spPr bwMode="auto">
          <a:xfrm>
            <a:off x="4183063" y="3816350"/>
            <a:ext cx="1587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0" name="Rectangle 192"/>
          <p:cNvSpPr>
            <a:spLocks noChangeArrowheads="1"/>
          </p:cNvSpPr>
          <p:nvPr/>
        </p:nvSpPr>
        <p:spPr bwMode="auto">
          <a:xfrm>
            <a:off x="4279900" y="3816350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1" name="Rectangle 193"/>
          <p:cNvSpPr>
            <a:spLocks noChangeArrowheads="1"/>
          </p:cNvSpPr>
          <p:nvPr/>
        </p:nvSpPr>
        <p:spPr bwMode="auto">
          <a:xfrm>
            <a:off x="4183063" y="3816350"/>
            <a:ext cx="96837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2" name="Rectangle 194"/>
          <p:cNvSpPr>
            <a:spLocks noChangeArrowheads="1"/>
          </p:cNvSpPr>
          <p:nvPr/>
        </p:nvSpPr>
        <p:spPr bwMode="auto">
          <a:xfrm>
            <a:off x="3441700" y="4095750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3" name="Rectangle 195"/>
          <p:cNvSpPr>
            <a:spLocks noChangeArrowheads="1"/>
          </p:cNvSpPr>
          <p:nvPr/>
        </p:nvSpPr>
        <p:spPr bwMode="auto">
          <a:xfrm>
            <a:off x="3733800" y="4095750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4" name="Rectangle 196"/>
          <p:cNvSpPr>
            <a:spLocks noChangeArrowheads="1"/>
          </p:cNvSpPr>
          <p:nvPr/>
        </p:nvSpPr>
        <p:spPr bwMode="auto">
          <a:xfrm>
            <a:off x="3441700" y="4095750"/>
            <a:ext cx="292100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5" name="Rectangle 197"/>
          <p:cNvSpPr>
            <a:spLocks noChangeArrowheads="1"/>
          </p:cNvSpPr>
          <p:nvPr/>
        </p:nvSpPr>
        <p:spPr bwMode="auto">
          <a:xfrm>
            <a:off x="3733800" y="35004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6" name="Rectangle 198"/>
          <p:cNvSpPr>
            <a:spLocks noChangeArrowheads="1"/>
          </p:cNvSpPr>
          <p:nvPr/>
        </p:nvSpPr>
        <p:spPr bwMode="auto">
          <a:xfrm>
            <a:off x="3733800" y="41433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7" name="Rectangle 199"/>
          <p:cNvSpPr>
            <a:spLocks noChangeArrowheads="1"/>
          </p:cNvSpPr>
          <p:nvPr/>
        </p:nvSpPr>
        <p:spPr bwMode="auto">
          <a:xfrm>
            <a:off x="3733800" y="3500438"/>
            <a:ext cx="12700" cy="6429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8" name="Freeform 200"/>
          <p:cNvSpPr>
            <a:spLocks/>
          </p:cNvSpPr>
          <p:nvPr/>
        </p:nvSpPr>
        <p:spPr bwMode="auto">
          <a:xfrm>
            <a:off x="2798763" y="2541588"/>
            <a:ext cx="352425" cy="849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9"/>
              </a:cxn>
              <a:cxn ang="0">
                <a:pos x="115" y="268"/>
              </a:cxn>
              <a:cxn ang="0">
                <a:pos x="0" y="336"/>
              </a:cxn>
              <a:cxn ang="0">
                <a:pos x="0" y="535"/>
              </a:cxn>
              <a:cxn ang="0">
                <a:pos x="222" y="405"/>
              </a:cxn>
              <a:cxn ang="0">
                <a:pos x="222" y="138"/>
              </a:cxn>
              <a:cxn ang="0">
                <a:pos x="0" y="0"/>
              </a:cxn>
            </a:cxnLst>
            <a:rect l="0" t="0" r="r" b="b"/>
            <a:pathLst>
              <a:path w="222" h="535">
                <a:moveTo>
                  <a:pt x="0" y="0"/>
                </a:moveTo>
                <a:lnTo>
                  <a:pt x="0" y="199"/>
                </a:lnTo>
                <a:lnTo>
                  <a:pt x="115" y="268"/>
                </a:lnTo>
                <a:lnTo>
                  <a:pt x="0" y="336"/>
                </a:lnTo>
                <a:lnTo>
                  <a:pt x="0" y="535"/>
                </a:lnTo>
                <a:lnTo>
                  <a:pt x="222" y="405"/>
                </a:lnTo>
                <a:lnTo>
                  <a:pt x="222" y="13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9" name="Freeform 201"/>
          <p:cNvSpPr>
            <a:spLocks/>
          </p:cNvSpPr>
          <p:nvPr/>
        </p:nvSpPr>
        <p:spPr bwMode="auto">
          <a:xfrm>
            <a:off x="2798763" y="2541588"/>
            <a:ext cx="363537" cy="8731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199"/>
              </a:cxn>
              <a:cxn ang="0">
                <a:pos x="0" y="207"/>
              </a:cxn>
              <a:cxn ang="0">
                <a:pos x="7" y="199"/>
              </a:cxn>
              <a:cxn ang="0">
                <a:pos x="122" y="268"/>
              </a:cxn>
              <a:cxn ang="0">
                <a:pos x="138" y="268"/>
              </a:cxn>
              <a:cxn ang="0">
                <a:pos x="122" y="275"/>
              </a:cxn>
              <a:cxn ang="0">
                <a:pos x="7" y="344"/>
              </a:cxn>
              <a:cxn ang="0">
                <a:pos x="0" y="336"/>
              </a:cxn>
              <a:cxn ang="0">
                <a:pos x="7" y="336"/>
              </a:cxn>
              <a:cxn ang="0">
                <a:pos x="7" y="535"/>
              </a:cxn>
              <a:cxn ang="0">
                <a:pos x="7" y="543"/>
              </a:cxn>
              <a:cxn ang="0">
                <a:pos x="0" y="535"/>
              </a:cxn>
              <a:cxn ang="0">
                <a:pos x="222" y="405"/>
              </a:cxn>
              <a:cxn ang="0">
                <a:pos x="229" y="405"/>
              </a:cxn>
              <a:cxn ang="0">
                <a:pos x="222" y="405"/>
              </a:cxn>
              <a:cxn ang="0">
                <a:pos x="222" y="138"/>
              </a:cxn>
              <a:cxn ang="0">
                <a:pos x="229" y="138"/>
              </a:cxn>
              <a:cxn ang="0">
                <a:pos x="229" y="138"/>
              </a:cxn>
              <a:cxn ang="0">
                <a:pos x="229" y="138"/>
              </a:cxn>
              <a:cxn ang="0">
                <a:pos x="229" y="405"/>
              </a:cxn>
              <a:cxn ang="0">
                <a:pos x="229" y="413"/>
              </a:cxn>
              <a:cxn ang="0">
                <a:pos x="229" y="413"/>
              </a:cxn>
              <a:cxn ang="0">
                <a:pos x="7" y="543"/>
              </a:cxn>
              <a:cxn ang="0">
                <a:pos x="0" y="550"/>
              </a:cxn>
              <a:cxn ang="0">
                <a:pos x="0" y="535"/>
              </a:cxn>
              <a:cxn ang="0">
                <a:pos x="0" y="336"/>
              </a:cxn>
              <a:cxn ang="0">
                <a:pos x="0" y="336"/>
              </a:cxn>
              <a:cxn ang="0">
                <a:pos x="0" y="336"/>
              </a:cxn>
              <a:cxn ang="0">
                <a:pos x="115" y="268"/>
              </a:cxn>
              <a:cxn ang="0">
                <a:pos x="122" y="275"/>
              </a:cxn>
              <a:cxn ang="0">
                <a:pos x="115" y="275"/>
              </a:cxn>
              <a:cxn ang="0">
                <a:pos x="0" y="207"/>
              </a:cxn>
              <a:cxn ang="0">
                <a:pos x="0" y="207"/>
              </a:cxn>
              <a:cxn ang="0">
                <a:pos x="0" y="199"/>
              </a:cxn>
              <a:cxn ang="0">
                <a:pos x="0" y="0"/>
              </a:cxn>
              <a:cxn ang="0">
                <a:pos x="7" y="0"/>
              </a:cxn>
            </a:cxnLst>
            <a:rect l="0" t="0" r="r" b="b"/>
            <a:pathLst>
              <a:path w="229" h="550">
                <a:moveTo>
                  <a:pt x="7" y="0"/>
                </a:moveTo>
                <a:lnTo>
                  <a:pt x="7" y="199"/>
                </a:lnTo>
                <a:lnTo>
                  <a:pt x="0" y="207"/>
                </a:lnTo>
                <a:lnTo>
                  <a:pt x="7" y="199"/>
                </a:lnTo>
                <a:lnTo>
                  <a:pt x="122" y="268"/>
                </a:lnTo>
                <a:lnTo>
                  <a:pt x="138" y="268"/>
                </a:lnTo>
                <a:lnTo>
                  <a:pt x="122" y="275"/>
                </a:lnTo>
                <a:lnTo>
                  <a:pt x="7" y="344"/>
                </a:lnTo>
                <a:lnTo>
                  <a:pt x="0" y="336"/>
                </a:lnTo>
                <a:lnTo>
                  <a:pt x="7" y="336"/>
                </a:lnTo>
                <a:lnTo>
                  <a:pt x="7" y="535"/>
                </a:lnTo>
                <a:lnTo>
                  <a:pt x="7" y="543"/>
                </a:lnTo>
                <a:lnTo>
                  <a:pt x="0" y="535"/>
                </a:lnTo>
                <a:lnTo>
                  <a:pt x="222" y="405"/>
                </a:lnTo>
                <a:lnTo>
                  <a:pt x="229" y="405"/>
                </a:lnTo>
                <a:lnTo>
                  <a:pt x="222" y="405"/>
                </a:lnTo>
                <a:lnTo>
                  <a:pt x="222" y="138"/>
                </a:lnTo>
                <a:lnTo>
                  <a:pt x="229" y="138"/>
                </a:lnTo>
                <a:lnTo>
                  <a:pt x="229" y="138"/>
                </a:lnTo>
                <a:lnTo>
                  <a:pt x="229" y="138"/>
                </a:lnTo>
                <a:lnTo>
                  <a:pt x="229" y="405"/>
                </a:lnTo>
                <a:lnTo>
                  <a:pt x="229" y="413"/>
                </a:lnTo>
                <a:lnTo>
                  <a:pt x="229" y="413"/>
                </a:lnTo>
                <a:lnTo>
                  <a:pt x="7" y="543"/>
                </a:lnTo>
                <a:lnTo>
                  <a:pt x="0" y="550"/>
                </a:lnTo>
                <a:lnTo>
                  <a:pt x="0" y="535"/>
                </a:lnTo>
                <a:lnTo>
                  <a:pt x="0" y="336"/>
                </a:lnTo>
                <a:lnTo>
                  <a:pt x="0" y="336"/>
                </a:lnTo>
                <a:lnTo>
                  <a:pt x="0" y="336"/>
                </a:lnTo>
                <a:lnTo>
                  <a:pt x="115" y="268"/>
                </a:lnTo>
                <a:lnTo>
                  <a:pt x="122" y="275"/>
                </a:lnTo>
                <a:lnTo>
                  <a:pt x="115" y="275"/>
                </a:lnTo>
                <a:lnTo>
                  <a:pt x="0" y="207"/>
                </a:lnTo>
                <a:lnTo>
                  <a:pt x="0" y="207"/>
                </a:lnTo>
                <a:lnTo>
                  <a:pt x="0" y="199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0" name="Freeform 202"/>
          <p:cNvSpPr>
            <a:spLocks/>
          </p:cNvSpPr>
          <p:nvPr/>
        </p:nvSpPr>
        <p:spPr bwMode="auto">
          <a:xfrm>
            <a:off x="2798763" y="2530475"/>
            <a:ext cx="363537" cy="241300"/>
          </a:xfrm>
          <a:custGeom>
            <a:avLst/>
            <a:gdLst/>
            <a:ahLst/>
            <a:cxnLst>
              <a:cxn ang="0">
                <a:pos x="222" y="152"/>
              </a:cxn>
              <a:cxn ang="0">
                <a:pos x="0" y="15"/>
              </a:cxn>
              <a:cxn ang="0">
                <a:pos x="0" y="7"/>
              </a:cxn>
              <a:cxn ang="0">
                <a:pos x="0" y="0"/>
              </a:cxn>
              <a:cxn ang="0">
                <a:pos x="7" y="7"/>
              </a:cxn>
              <a:cxn ang="0">
                <a:pos x="229" y="145"/>
              </a:cxn>
              <a:cxn ang="0">
                <a:pos x="222" y="152"/>
              </a:cxn>
            </a:cxnLst>
            <a:rect l="0" t="0" r="r" b="b"/>
            <a:pathLst>
              <a:path w="229" h="152">
                <a:moveTo>
                  <a:pt x="222" y="152"/>
                </a:moveTo>
                <a:lnTo>
                  <a:pt x="0" y="15"/>
                </a:lnTo>
                <a:lnTo>
                  <a:pt x="0" y="7"/>
                </a:lnTo>
                <a:lnTo>
                  <a:pt x="0" y="0"/>
                </a:lnTo>
                <a:lnTo>
                  <a:pt x="7" y="7"/>
                </a:lnTo>
                <a:lnTo>
                  <a:pt x="229" y="145"/>
                </a:lnTo>
                <a:lnTo>
                  <a:pt x="222" y="15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1" name="Freeform 203"/>
          <p:cNvSpPr>
            <a:spLocks/>
          </p:cNvSpPr>
          <p:nvPr/>
        </p:nvSpPr>
        <p:spPr bwMode="auto">
          <a:xfrm>
            <a:off x="2738438" y="2627313"/>
            <a:ext cx="71437" cy="60325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0" y="15"/>
              </a:cxn>
              <a:cxn ang="0">
                <a:pos x="45" y="15"/>
              </a:cxn>
              <a:cxn ang="0">
                <a:pos x="30" y="23"/>
              </a:cxn>
              <a:cxn ang="0">
                <a:pos x="0" y="38"/>
              </a:cxn>
              <a:cxn ang="0">
                <a:pos x="0" y="38"/>
              </a:cxn>
              <a:cxn ang="0">
                <a:pos x="0" y="30"/>
              </a:cxn>
              <a:cxn ang="0">
                <a:pos x="0" y="30"/>
              </a:cxn>
              <a:cxn ang="0">
                <a:pos x="30" y="15"/>
              </a:cxn>
              <a:cxn ang="0">
                <a:pos x="30" y="23"/>
              </a:cxn>
              <a:cxn ang="0">
                <a:pos x="30" y="23"/>
              </a:cxn>
              <a:cxn ang="0">
                <a:pos x="0" y="7"/>
              </a:cxn>
              <a:cxn ang="0">
                <a:pos x="0" y="0"/>
              </a:cxn>
              <a:cxn ang="0">
                <a:pos x="7" y="0"/>
              </a:cxn>
              <a:cxn ang="0">
                <a:pos x="7" y="15"/>
              </a:cxn>
              <a:cxn ang="0">
                <a:pos x="0" y="15"/>
              </a:cxn>
            </a:cxnLst>
            <a:rect l="0" t="0" r="r" b="b"/>
            <a:pathLst>
              <a:path w="45" h="38">
                <a:moveTo>
                  <a:pt x="0" y="1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" y="15"/>
                </a:lnTo>
                <a:lnTo>
                  <a:pt x="45" y="15"/>
                </a:lnTo>
                <a:lnTo>
                  <a:pt x="30" y="23"/>
                </a:lnTo>
                <a:lnTo>
                  <a:pt x="0" y="38"/>
                </a:lnTo>
                <a:lnTo>
                  <a:pt x="0" y="38"/>
                </a:lnTo>
                <a:lnTo>
                  <a:pt x="0" y="30"/>
                </a:lnTo>
                <a:lnTo>
                  <a:pt x="0" y="30"/>
                </a:lnTo>
                <a:lnTo>
                  <a:pt x="30" y="15"/>
                </a:lnTo>
                <a:lnTo>
                  <a:pt x="30" y="23"/>
                </a:lnTo>
                <a:lnTo>
                  <a:pt x="30" y="23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7" y="15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2" name="Freeform 204"/>
          <p:cNvSpPr>
            <a:spLocks/>
          </p:cNvSpPr>
          <p:nvPr/>
        </p:nvSpPr>
        <p:spPr bwMode="auto">
          <a:xfrm>
            <a:off x="2738438" y="2651125"/>
            <a:ext cx="11112" cy="2381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15"/>
              </a:cxn>
              <a:cxn ang="0">
                <a:pos x="0" y="15"/>
              </a:cxn>
            </a:cxnLst>
            <a:rect l="0" t="0" r="r" b="b"/>
            <a:pathLst>
              <a:path w="7" h="15">
                <a:moveTo>
                  <a:pt x="0" y="15"/>
                </a:move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15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3" name="Freeform 205"/>
          <p:cNvSpPr>
            <a:spLocks/>
          </p:cNvSpPr>
          <p:nvPr/>
        </p:nvSpPr>
        <p:spPr bwMode="auto">
          <a:xfrm>
            <a:off x="2738438" y="2627313"/>
            <a:ext cx="47625" cy="47625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30" y="15"/>
              </a:cxn>
              <a:cxn ang="0">
                <a:pos x="0" y="30"/>
              </a:cxn>
              <a:cxn ang="0">
                <a:pos x="0" y="15"/>
              </a:cxn>
            </a:cxnLst>
            <a:rect l="0" t="0" r="r" b="b"/>
            <a:pathLst>
              <a:path w="30" h="30">
                <a:moveTo>
                  <a:pt x="0" y="15"/>
                </a:moveTo>
                <a:lnTo>
                  <a:pt x="0" y="0"/>
                </a:lnTo>
                <a:lnTo>
                  <a:pt x="30" y="15"/>
                </a:lnTo>
                <a:lnTo>
                  <a:pt x="0" y="30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5" name="Rectangle 207"/>
          <p:cNvSpPr>
            <a:spLocks noChangeArrowheads="1"/>
          </p:cNvSpPr>
          <p:nvPr/>
        </p:nvSpPr>
        <p:spPr bwMode="auto">
          <a:xfrm>
            <a:off x="2446338" y="26511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6" name="Rectangle 208"/>
          <p:cNvSpPr>
            <a:spLocks noChangeArrowheads="1"/>
          </p:cNvSpPr>
          <p:nvPr/>
        </p:nvSpPr>
        <p:spPr bwMode="auto">
          <a:xfrm>
            <a:off x="2738438" y="26511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7" name="Rectangle 209"/>
          <p:cNvSpPr>
            <a:spLocks noChangeArrowheads="1"/>
          </p:cNvSpPr>
          <p:nvPr/>
        </p:nvSpPr>
        <p:spPr bwMode="auto">
          <a:xfrm>
            <a:off x="2446338" y="2651125"/>
            <a:ext cx="2921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8" name="Freeform 210"/>
          <p:cNvSpPr>
            <a:spLocks/>
          </p:cNvSpPr>
          <p:nvPr/>
        </p:nvSpPr>
        <p:spPr bwMode="auto">
          <a:xfrm>
            <a:off x="2738438" y="3257550"/>
            <a:ext cx="71437" cy="60325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0" y="15"/>
              </a:cxn>
              <a:cxn ang="0">
                <a:pos x="45" y="15"/>
              </a:cxn>
              <a:cxn ang="0">
                <a:pos x="30" y="23"/>
              </a:cxn>
              <a:cxn ang="0">
                <a:pos x="0" y="38"/>
              </a:cxn>
              <a:cxn ang="0">
                <a:pos x="0" y="38"/>
              </a:cxn>
              <a:cxn ang="0">
                <a:pos x="0" y="31"/>
              </a:cxn>
              <a:cxn ang="0">
                <a:pos x="0" y="31"/>
              </a:cxn>
              <a:cxn ang="0">
                <a:pos x="30" y="15"/>
              </a:cxn>
              <a:cxn ang="0">
                <a:pos x="30" y="23"/>
              </a:cxn>
              <a:cxn ang="0">
                <a:pos x="30" y="23"/>
              </a:cxn>
              <a:cxn ang="0">
                <a:pos x="0" y="8"/>
              </a:cxn>
              <a:cxn ang="0">
                <a:pos x="0" y="0"/>
              </a:cxn>
              <a:cxn ang="0">
                <a:pos x="7" y="0"/>
              </a:cxn>
              <a:cxn ang="0">
                <a:pos x="7" y="15"/>
              </a:cxn>
              <a:cxn ang="0">
                <a:pos x="0" y="15"/>
              </a:cxn>
            </a:cxnLst>
            <a:rect l="0" t="0" r="r" b="b"/>
            <a:pathLst>
              <a:path w="45" h="38">
                <a:moveTo>
                  <a:pt x="0" y="1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" y="15"/>
                </a:lnTo>
                <a:lnTo>
                  <a:pt x="45" y="15"/>
                </a:lnTo>
                <a:lnTo>
                  <a:pt x="30" y="23"/>
                </a:lnTo>
                <a:lnTo>
                  <a:pt x="0" y="38"/>
                </a:lnTo>
                <a:lnTo>
                  <a:pt x="0" y="38"/>
                </a:lnTo>
                <a:lnTo>
                  <a:pt x="0" y="31"/>
                </a:lnTo>
                <a:lnTo>
                  <a:pt x="0" y="31"/>
                </a:lnTo>
                <a:lnTo>
                  <a:pt x="30" y="15"/>
                </a:lnTo>
                <a:lnTo>
                  <a:pt x="30" y="23"/>
                </a:lnTo>
                <a:lnTo>
                  <a:pt x="30" y="23"/>
                </a:lnTo>
                <a:lnTo>
                  <a:pt x="0" y="8"/>
                </a:lnTo>
                <a:lnTo>
                  <a:pt x="0" y="0"/>
                </a:lnTo>
                <a:lnTo>
                  <a:pt x="7" y="0"/>
                </a:lnTo>
                <a:lnTo>
                  <a:pt x="7" y="15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9" name="Freeform 211"/>
          <p:cNvSpPr>
            <a:spLocks/>
          </p:cNvSpPr>
          <p:nvPr/>
        </p:nvSpPr>
        <p:spPr bwMode="auto">
          <a:xfrm>
            <a:off x="2738438" y="3281363"/>
            <a:ext cx="11112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16"/>
              </a:cxn>
              <a:cxn ang="0">
                <a:pos x="0" y="16"/>
              </a:cxn>
            </a:cxnLst>
            <a:rect l="0" t="0" r="r" b="b"/>
            <a:pathLst>
              <a:path w="7" h="16">
                <a:moveTo>
                  <a:pt x="0" y="16"/>
                </a:move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16"/>
                </a:lnTo>
                <a:lnTo>
                  <a:pt x="0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0" name="Freeform 212"/>
          <p:cNvSpPr>
            <a:spLocks/>
          </p:cNvSpPr>
          <p:nvPr/>
        </p:nvSpPr>
        <p:spPr bwMode="auto">
          <a:xfrm>
            <a:off x="2738438" y="3257550"/>
            <a:ext cx="47625" cy="4921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30" y="15"/>
              </a:cxn>
              <a:cxn ang="0">
                <a:pos x="0" y="31"/>
              </a:cxn>
              <a:cxn ang="0">
                <a:pos x="0" y="15"/>
              </a:cxn>
            </a:cxnLst>
            <a:rect l="0" t="0" r="r" b="b"/>
            <a:pathLst>
              <a:path w="30" h="31">
                <a:moveTo>
                  <a:pt x="0" y="15"/>
                </a:moveTo>
                <a:lnTo>
                  <a:pt x="0" y="0"/>
                </a:lnTo>
                <a:lnTo>
                  <a:pt x="30" y="15"/>
                </a:lnTo>
                <a:lnTo>
                  <a:pt x="0" y="31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1" name="Rectangle 213"/>
          <p:cNvSpPr>
            <a:spLocks noChangeArrowheads="1"/>
          </p:cNvSpPr>
          <p:nvPr/>
        </p:nvSpPr>
        <p:spPr bwMode="auto">
          <a:xfrm>
            <a:off x="2446338" y="328136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2" name="Rectangle 214"/>
          <p:cNvSpPr>
            <a:spLocks noChangeArrowheads="1"/>
          </p:cNvSpPr>
          <p:nvPr/>
        </p:nvSpPr>
        <p:spPr bwMode="auto">
          <a:xfrm>
            <a:off x="2738438" y="328136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3" name="Rectangle 215"/>
          <p:cNvSpPr>
            <a:spLocks noChangeArrowheads="1"/>
          </p:cNvSpPr>
          <p:nvPr/>
        </p:nvSpPr>
        <p:spPr bwMode="auto">
          <a:xfrm>
            <a:off x="2446338" y="3281363"/>
            <a:ext cx="2921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4" name="Freeform 216"/>
          <p:cNvSpPr>
            <a:spLocks/>
          </p:cNvSpPr>
          <p:nvPr/>
        </p:nvSpPr>
        <p:spPr bwMode="auto">
          <a:xfrm>
            <a:off x="3271838" y="2941638"/>
            <a:ext cx="73025" cy="6191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1" y="16"/>
              </a:cxn>
              <a:cxn ang="0">
                <a:pos x="46" y="16"/>
              </a:cxn>
              <a:cxn ang="0">
                <a:pos x="31" y="23"/>
              </a:cxn>
              <a:cxn ang="0">
                <a:pos x="0" y="39"/>
              </a:cxn>
              <a:cxn ang="0">
                <a:pos x="0" y="39"/>
              </a:cxn>
              <a:cxn ang="0">
                <a:pos x="0" y="31"/>
              </a:cxn>
              <a:cxn ang="0">
                <a:pos x="0" y="31"/>
              </a:cxn>
              <a:cxn ang="0">
                <a:pos x="31" y="16"/>
              </a:cxn>
              <a:cxn ang="0">
                <a:pos x="31" y="23"/>
              </a:cxn>
              <a:cxn ang="0">
                <a:pos x="31" y="23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16"/>
              </a:cxn>
              <a:cxn ang="0">
                <a:pos x="0" y="16"/>
              </a:cxn>
            </a:cxnLst>
            <a:rect l="0" t="0" r="r" b="b"/>
            <a:pathLst>
              <a:path w="46" h="39">
                <a:moveTo>
                  <a:pt x="0" y="16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1" y="16"/>
                </a:lnTo>
                <a:lnTo>
                  <a:pt x="46" y="16"/>
                </a:lnTo>
                <a:lnTo>
                  <a:pt x="31" y="23"/>
                </a:lnTo>
                <a:lnTo>
                  <a:pt x="0" y="39"/>
                </a:lnTo>
                <a:lnTo>
                  <a:pt x="0" y="39"/>
                </a:lnTo>
                <a:lnTo>
                  <a:pt x="0" y="31"/>
                </a:lnTo>
                <a:lnTo>
                  <a:pt x="0" y="31"/>
                </a:lnTo>
                <a:lnTo>
                  <a:pt x="31" y="16"/>
                </a:lnTo>
                <a:lnTo>
                  <a:pt x="31" y="23"/>
                </a:lnTo>
                <a:lnTo>
                  <a:pt x="31" y="23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0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5" name="Freeform 217"/>
          <p:cNvSpPr>
            <a:spLocks/>
          </p:cNvSpPr>
          <p:nvPr/>
        </p:nvSpPr>
        <p:spPr bwMode="auto">
          <a:xfrm>
            <a:off x="3271838" y="2967038"/>
            <a:ext cx="12700" cy="2381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8" y="15"/>
              </a:cxn>
              <a:cxn ang="0">
                <a:pos x="0" y="15"/>
              </a:cxn>
            </a:cxnLst>
            <a:rect l="0" t="0" r="r" b="b"/>
            <a:pathLst>
              <a:path w="8" h="15">
                <a:moveTo>
                  <a:pt x="0" y="15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15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6" name="Freeform 218"/>
          <p:cNvSpPr>
            <a:spLocks/>
          </p:cNvSpPr>
          <p:nvPr/>
        </p:nvSpPr>
        <p:spPr bwMode="auto">
          <a:xfrm>
            <a:off x="3271838" y="2941638"/>
            <a:ext cx="49212" cy="4921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31" y="16"/>
              </a:cxn>
              <a:cxn ang="0">
                <a:pos x="0" y="31"/>
              </a:cxn>
              <a:cxn ang="0">
                <a:pos x="0" y="16"/>
              </a:cxn>
            </a:cxnLst>
            <a:rect l="0" t="0" r="r" b="b"/>
            <a:pathLst>
              <a:path w="31" h="31">
                <a:moveTo>
                  <a:pt x="0" y="16"/>
                </a:moveTo>
                <a:lnTo>
                  <a:pt x="0" y="0"/>
                </a:lnTo>
                <a:lnTo>
                  <a:pt x="31" y="16"/>
                </a:lnTo>
                <a:lnTo>
                  <a:pt x="0" y="31"/>
                </a:lnTo>
                <a:lnTo>
                  <a:pt x="0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7" name="Rectangle 219"/>
          <p:cNvSpPr>
            <a:spLocks noChangeArrowheads="1"/>
          </p:cNvSpPr>
          <p:nvPr/>
        </p:nvSpPr>
        <p:spPr bwMode="auto">
          <a:xfrm>
            <a:off x="3151188" y="2967038"/>
            <a:ext cx="1587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8" name="Rectangle 220"/>
          <p:cNvSpPr>
            <a:spLocks noChangeArrowheads="1"/>
          </p:cNvSpPr>
          <p:nvPr/>
        </p:nvSpPr>
        <p:spPr bwMode="auto">
          <a:xfrm>
            <a:off x="3271838" y="2967038"/>
            <a:ext cx="1587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9" name="Rectangle 221"/>
          <p:cNvSpPr>
            <a:spLocks noChangeArrowheads="1"/>
          </p:cNvSpPr>
          <p:nvPr/>
        </p:nvSpPr>
        <p:spPr bwMode="auto">
          <a:xfrm>
            <a:off x="3151188" y="2967038"/>
            <a:ext cx="120650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70" name="Rectangle 222"/>
          <p:cNvSpPr>
            <a:spLocks noChangeArrowheads="1"/>
          </p:cNvSpPr>
          <p:nvPr/>
        </p:nvSpPr>
        <p:spPr bwMode="auto">
          <a:xfrm>
            <a:off x="3017838" y="2833688"/>
            <a:ext cx="936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i="0"/>
          </a:p>
        </p:txBody>
      </p:sp>
      <p:sp>
        <p:nvSpPr>
          <p:cNvPr id="155871" name="Rectangle 223"/>
          <p:cNvSpPr>
            <a:spLocks noChangeArrowheads="1"/>
          </p:cNvSpPr>
          <p:nvPr/>
        </p:nvSpPr>
        <p:spPr bwMode="auto">
          <a:xfrm>
            <a:off x="7062788" y="4775200"/>
            <a:ext cx="6397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rgbClr val="315263"/>
                </a:solidFill>
                <a:latin typeface="Times New Roman" pitchFamily="18" charset="0"/>
              </a:rPr>
              <a:t>DEVICE</a:t>
            </a:r>
            <a:endParaRPr lang="en-US" i="0">
              <a:solidFill>
                <a:srgbClr val="315263"/>
              </a:solidFill>
            </a:endParaRPr>
          </a:p>
        </p:txBody>
      </p:sp>
      <p:sp>
        <p:nvSpPr>
          <p:cNvPr id="155872" name="Rectangle 224"/>
          <p:cNvSpPr>
            <a:spLocks noChangeArrowheads="1"/>
          </p:cNvSpPr>
          <p:nvPr/>
        </p:nvSpPr>
        <p:spPr bwMode="auto">
          <a:xfrm>
            <a:off x="6977063" y="3960813"/>
            <a:ext cx="7127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Times New Roman" pitchFamily="18" charset="0"/>
              </a:rPr>
              <a:t>CIRCUIT</a:t>
            </a:r>
            <a:endParaRPr lang="en-US" i="0">
              <a:solidFill>
                <a:schemeClr val="bg1"/>
              </a:solidFill>
            </a:endParaRPr>
          </a:p>
        </p:txBody>
      </p:sp>
      <p:sp>
        <p:nvSpPr>
          <p:cNvPr id="155873" name="Rectangle 225"/>
          <p:cNvSpPr>
            <a:spLocks noChangeArrowheads="1"/>
          </p:cNvSpPr>
          <p:nvPr/>
        </p:nvSpPr>
        <p:spPr bwMode="auto">
          <a:xfrm>
            <a:off x="7243763" y="3343275"/>
            <a:ext cx="466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rgbClr val="315263"/>
                </a:solidFill>
                <a:latin typeface="Times New Roman" pitchFamily="18" charset="0"/>
              </a:rPr>
              <a:t>GATE</a:t>
            </a:r>
            <a:endParaRPr lang="en-US" i="0">
              <a:solidFill>
                <a:srgbClr val="315263"/>
              </a:solidFill>
            </a:endParaRPr>
          </a:p>
        </p:txBody>
      </p:sp>
      <p:sp>
        <p:nvSpPr>
          <p:cNvPr id="155874" name="Rectangle 226"/>
          <p:cNvSpPr>
            <a:spLocks noChangeArrowheads="1"/>
          </p:cNvSpPr>
          <p:nvPr/>
        </p:nvSpPr>
        <p:spPr bwMode="auto">
          <a:xfrm>
            <a:off x="6953250" y="2505075"/>
            <a:ext cx="7413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Times New Roman" pitchFamily="18" charset="0"/>
              </a:rPr>
              <a:t>MODULE</a:t>
            </a:r>
            <a:endParaRPr lang="en-US" i="0">
              <a:solidFill>
                <a:schemeClr val="bg1"/>
              </a:solidFill>
            </a:endParaRPr>
          </a:p>
        </p:txBody>
      </p:sp>
      <p:sp>
        <p:nvSpPr>
          <p:cNvPr id="155875" name="Freeform 227"/>
          <p:cNvSpPr>
            <a:spLocks/>
          </p:cNvSpPr>
          <p:nvPr/>
        </p:nvSpPr>
        <p:spPr bwMode="auto">
          <a:xfrm>
            <a:off x="2713038" y="1911350"/>
            <a:ext cx="36512" cy="16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0"/>
              </a:cxn>
              <a:cxn ang="0">
                <a:pos x="23" y="53"/>
              </a:cxn>
              <a:cxn ang="0">
                <a:pos x="16" y="61"/>
              </a:cxn>
              <a:cxn ang="0">
                <a:pos x="16" y="107"/>
              </a:cxn>
              <a:cxn ang="0">
                <a:pos x="8" y="107"/>
              </a:cxn>
              <a:cxn ang="0">
                <a:pos x="8" y="61"/>
              </a:cxn>
              <a:cxn ang="0">
                <a:pos x="0" y="53"/>
              </a:cxn>
              <a:cxn ang="0">
                <a:pos x="0" y="0"/>
              </a:cxn>
            </a:cxnLst>
            <a:rect l="0" t="0" r="r" b="b"/>
            <a:pathLst>
              <a:path w="23" h="107">
                <a:moveTo>
                  <a:pt x="0" y="0"/>
                </a:moveTo>
                <a:lnTo>
                  <a:pt x="23" y="0"/>
                </a:lnTo>
                <a:lnTo>
                  <a:pt x="23" y="53"/>
                </a:lnTo>
                <a:lnTo>
                  <a:pt x="16" y="61"/>
                </a:lnTo>
                <a:lnTo>
                  <a:pt x="16" y="107"/>
                </a:lnTo>
                <a:lnTo>
                  <a:pt x="8" y="107"/>
                </a:lnTo>
                <a:lnTo>
                  <a:pt x="8" y="61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76" name="Rectangle 228"/>
          <p:cNvSpPr>
            <a:spLocks noChangeArrowheads="1"/>
          </p:cNvSpPr>
          <p:nvPr/>
        </p:nvSpPr>
        <p:spPr bwMode="auto">
          <a:xfrm>
            <a:off x="2713038" y="1911350"/>
            <a:ext cx="49212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77" name="Freeform 229"/>
          <p:cNvSpPr>
            <a:spLocks/>
          </p:cNvSpPr>
          <p:nvPr/>
        </p:nvSpPr>
        <p:spPr bwMode="auto">
          <a:xfrm>
            <a:off x="2738438" y="1911350"/>
            <a:ext cx="23812" cy="10795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53"/>
              </a:cxn>
              <a:cxn ang="0">
                <a:pos x="15" y="61"/>
              </a:cxn>
              <a:cxn ang="0">
                <a:pos x="15" y="61"/>
              </a:cxn>
              <a:cxn ang="0">
                <a:pos x="7" y="68"/>
              </a:cxn>
              <a:cxn ang="0">
                <a:pos x="0" y="61"/>
              </a:cxn>
              <a:cxn ang="0">
                <a:pos x="0" y="61"/>
              </a:cxn>
              <a:cxn ang="0">
                <a:pos x="0" y="61"/>
              </a:cxn>
              <a:cxn ang="0">
                <a:pos x="7" y="53"/>
              </a:cxn>
              <a:cxn ang="0">
                <a:pos x="15" y="61"/>
              </a:cxn>
              <a:cxn ang="0">
                <a:pos x="7" y="53"/>
              </a:cxn>
              <a:cxn ang="0">
                <a:pos x="7" y="0"/>
              </a:cxn>
              <a:cxn ang="0">
                <a:pos x="15" y="0"/>
              </a:cxn>
            </a:cxnLst>
            <a:rect l="0" t="0" r="r" b="b"/>
            <a:pathLst>
              <a:path w="15" h="68">
                <a:moveTo>
                  <a:pt x="15" y="0"/>
                </a:moveTo>
                <a:lnTo>
                  <a:pt x="15" y="53"/>
                </a:lnTo>
                <a:lnTo>
                  <a:pt x="15" y="61"/>
                </a:lnTo>
                <a:lnTo>
                  <a:pt x="15" y="61"/>
                </a:lnTo>
                <a:lnTo>
                  <a:pt x="7" y="68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lnTo>
                  <a:pt x="7" y="53"/>
                </a:lnTo>
                <a:lnTo>
                  <a:pt x="15" y="61"/>
                </a:lnTo>
                <a:lnTo>
                  <a:pt x="7" y="53"/>
                </a:lnTo>
                <a:lnTo>
                  <a:pt x="7" y="0"/>
                </a:lnTo>
                <a:lnTo>
                  <a:pt x="15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78" name="Rectangle 230"/>
          <p:cNvSpPr>
            <a:spLocks noChangeArrowheads="1"/>
          </p:cNvSpPr>
          <p:nvPr/>
        </p:nvSpPr>
        <p:spPr bwMode="auto">
          <a:xfrm>
            <a:off x="2738438" y="2008188"/>
            <a:ext cx="11112" cy="841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79" name="Rectangle 231"/>
          <p:cNvSpPr>
            <a:spLocks noChangeArrowheads="1"/>
          </p:cNvSpPr>
          <p:nvPr/>
        </p:nvSpPr>
        <p:spPr bwMode="auto">
          <a:xfrm>
            <a:off x="2725738" y="2081213"/>
            <a:ext cx="12700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0" name="Freeform 232"/>
          <p:cNvSpPr>
            <a:spLocks/>
          </p:cNvSpPr>
          <p:nvPr/>
        </p:nvSpPr>
        <p:spPr bwMode="auto">
          <a:xfrm>
            <a:off x="2713038" y="1995488"/>
            <a:ext cx="25400" cy="85725"/>
          </a:xfrm>
          <a:custGeom>
            <a:avLst/>
            <a:gdLst/>
            <a:ahLst/>
            <a:cxnLst>
              <a:cxn ang="0">
                <a:pos x="8" y="54"/>
              </a:cxn>
              <a:cxn ang="0">
                <a:pos x="8" y="8"/>
              </a:cxn>
              <a:cxn ang="0">
                <a:pos x="16" y="8"/>
              </a:cxn>
              <a:cxn ang="0">
                <a:pos x="8" y="15"/>
              </a:cxn>
              <a:cxn ang="0">
                <a:pos x="0" y="8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16" y="8"/>
              </a:cxn>
              <a:cxn ang="0">
                <a:pos x="16" y="8"/>
              </a:cxn>
              <a:cxn ang="0">
                <a:pos x="16" y="8"/>
              </a:cxn>
              <a:cxn ang="0">
                <a:pos x="16" y="54"/>
              </a:cxn>
              <a:cxn ang="0">
                <a:pos x="8" y="54"/>
              </a:cxn>
            </a:cxnLst>
            <a:rect l="0" t="0" r="r" b="b"/>
            <a:pathLst>
              <a:path w="16" h="54">
                <a:moveTo>
                  <a:pt x="8" y="54"/>
                </a:moveTo>
                <a:lnTo>
                  <a:pt x="8" y="8"/>
                </a:lnTo>
                <a:lnTo>
                  <a:pt x="16" y="8"/>
                </a:lnTo>
                <a:lnTo>
                  <a:pt x="8" y="15"/>
                </a:lnTo>
                <a:lnTo>
                  <a:pt x="0" y="8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54"/>
                </a:lnTo>
                <a:lnTo>
                  <a:pt x="8" y="5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1" name="Rectangle 233"/>
          <p:cNvSpPr>
            <a:spLocks noChangeArrowheads="1"/>
          </p:cNvSpPr>
          <p:nvPr/>
        </p:nvSpPr>
        <p:spPr bwMode="auto">
          <a:xfrm>
            <a:off x="2713038" y="1911350"/>
            <a:ext cx="12700" cy="8413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2" name="Freeform 234"/>
          <p:cNvSpPr>
            <a:spLocks/>
          </p:cNvSpPr>
          <p:nvPr/>
        </p:nvSpPr>
        <p:spPr bwMode="auto">
          <a:xfrm>
            <a:off x="1911350" y="1958975"/>
            <a:ext cx="36513" cy="16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0"/>
              </a:cxn>
              <a:cxn ang="0">
                <a:pos x="23" y="54"/>
              </a:cxn>
              <a:cxn ang="0">
                <a:pos x="15" y="61"/>
              </a:cxn>
              <a:cxn ang="0">
                <a:pos x="15" y="107"/>
              </a:cxn>
              <a:cxn ang="0">
                <a:pos x="15" y="107"/>
              </a:cxn>
              <a:cxn ang="0">
                <a:pos x="8" y="61"/>
              </a:cxn>
              <a:cxn ang="0">
                <a:pos x="0" y="54"/>
              </a:cxn>
              <a:cxn ang="0">
                <a:pos x="0" y="0"/>
              </a:cxn>
            </a:cxnLst>
            <a:rect l="0" t="0" r="r" b="b"/>
            <a:pathLst>
              <a:path w="23" h="107">
                <a:moveTo>
                  <a:pt x="0" y="0"/>
                </a:moveTo>
                <a:lnTo>
                  <a:pt x="23" y="0"/>
                </a:lnTo>
                <a:lnTo>
                  <a:pt x="23" y="54"/>
                </a:lnTo>
                <a:lnTo>
                  <a:pt x="15" y="61"/>
                </a:lnTo>
                <a:lnTo>
                  <a:pt x="15" y="107"/>
                </a:lnTo>
                <a:lnTo>
                  <a:pt x="15" y="107"/>
                </a:lnTo>
                <a:lnTo>
                  <a:pt x="8" y="61"/>
                </a:lnTo>
                <a:lnTo>
                  <a:pt x="0" y="5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3" name="Rectangle 235"/>
          <p:cNvSpPr>
            <a:spLocks noChangeArrowheads="1"/>
          </p:cNvSpPr>
          <p:nvPr/>
        </p:nvSpPr>
        <p:spPr bwMode="auto">
          <a:xfrm>
            <a:off x="1911350" y="1958975"/>
            <a:ext cx="49213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4" name="Freeform 236"/>
          <p:cNvSpPr>
            <a:spLocks/>
          </p:cNvSpPr>
          <p:nvPr/>
        </p:nvSpPr>
        <p:spPr bwMode="auto">
          <a:xfrm>
            <a:off x="1911350" y="1958975"/>
            <a:ext cx="49213" cy="169863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1" y="54"/>
              </a:cxn>
              <a:cxn ang="0">
                <a:pos x="31" y="61"/>
              </a:cxn>
              <a:cxn ang="0">
                <a:pos x="31" y="61"/>
              </a:cxn>
              <a:cxn ang="0">
                <a:pos x="23" y="69"/>
              </a:cxn>
              <a:cxn ang="0">
                <a:pos x="15" y="61"/>
              </a:cxn>
              <a:cxn ang="0">
                <a:pos x="23" y="61"/>
              </a:cxn>
              <a:cxn ang="0">
                <a:pos x="23" y="107"/>
              </a:cxn>
              <a:cxn ang="0">
                <a:pos x="15" y="107"/>
              </a:cxn>
              <a:cxn ang="0">
                <a:pos x="15" y="107"/>
              </a:cxn>
              <a:cxn ang="0">
                <a:pos x="8" y="61"/>
              </a:cxn>
              <a:cxn ang="0">
                <a:pos x="15" y="61"/>
              </a:cxn>
              <a:cxn ang="0">
                <a:pos x="8" y="69"/>
              </a:cxn>
              <a:cxn ang="0">
                <a:pos x="0" y="61"/>
              </a:cxn>
              <a:cxn ang="0">
                <a:pos x="0" y="61"/>
              </a:cxn>
              <a:cxn ang="0">
                <a:pos x="0" y="54"/>
              </a:cxn>
              <a:cxn ang="0">
                <a:pos x="8" y="54"/>
              </a:cxn>
              <a:cxn ang="0">
                <a:pos x="15" y="61"/>
              </a:cxn>
              <a:cxn ang="0">
                <a:pos x="15" y="61"/>
              </a:cxn>
              <a:cxn ang="0">
                <a:pos x="15" y="61"/>
              </a:cxn>
              <a:cxn ang="0">
                <a:pos x="23" y="107"/>
              </a:cxn>
              <a:cxn ang="0">
                <a:pos x="23" y="107"/>
              </a:cxn>
              <a:cxn ang="0">
                <a:pos x="15" y="107"/>
              </a:cxn>
              <a:cxn ang="0">
                <a:pos x="15" y="61"/>
              </a:cxn>
              <a:cxn ang="0">
                <a:pos x="15" y="61"/>
              </a:cxn>
              <a:cxn ang="0">
                <a:pos x="15" y="61"/>
              </a:cxn>
              <a:cxn ang="0">
                <a:pos x="23" y="54"/>
              </a:cxn>
              <a:cxn ang="0">
                <a:pos x="31" y="61"/>
              </a:cxn>
              <a:cxn ang="0">
                <a:pos x="23" y="54"/>
              </a:cxn>
              <a:cxn ang="0">
                <a:pos x="23" y="0"/>
              </a:cxn>
              <a:cxn ang="0">
                <a:pos x="31" y="0"/>
              </a:cxn>
            </a:cxnLst>
            <a:rect l="0" t="0" r="r" b="b"/>
            <a:pathLst>
              <a:path w="31" h="107">
                <a:moveTo>
                  <a:pt x="31" y="0"/>
                </a:moveTo>
                <a:lnTo>
                  <a:pt x="31" y="54"/>
                </a:lnTo>
                <a:lnTo>
                  <a:pt x="31" y="61"/>
                </a:lnTo>
                <a:lnTo>
                  <a:pt x="31" y="61"/>
                </a:lnTo>
                <a:lnTo>
                  <a:pt x="23" y="69"/>
                </a:lnTo>
                <a:lnTo>
                  <a:pt x="15" y="61"/>
                </a:lnTo>
                <a:lnTo>
                  <a:pt x="23" y="61"/>
                </a:lnTo>
                <a:lnTo>
                  <a:pt x="23" y="107"/>
                </a:lnTo>
                <a:lnTo>
                  <a:pt x="15" y="107"/>
                </a:lnTo>
                <a:lnTo>
                  <a:pt x="15" y="107"/>
                </a:lnTo>
                <a:lnTo>
                  <a:pt x="8" y="61"/>
                </a:lnTo>
                <a:lnTo>
                  <a:pt x="15" y="61"/>
                </a:lnTo>
                <a:lnTo>
                  <a:pt x="8" y="69"/>
                </a:lnTo>
                <a:lnTo>
                  <a:pt x="0" y="61"/>
                </a:lnTo>
                <a:lnTo>
                  <a:pt x="0" y="61"/>
                </a:lnTo>
                <a:lnTo>
                  <a:pt x="0" y="54"/>
                </a:lnTo>
                <a:lnTo>
                  <a:pt x="8" y="54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23" y="107"/>
                </a:lnTo>
                <a:lnTo>
                  <a:pt x="23" y="107"/>
                </a:lnTo>
                <a:lnTo>
                  <a:pt x="15" y="107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23" y="54"/>
                </a:lnTo>
                <a:lnTo>
                  <a:pt x="31" y="61"/>
                </a:lnTo>
                <a:lnTo>
                  <a:pt x="23" y="54"/>
                </a:lnTo>
                <a:lnTo>
                  <a:pt x="23" y="0"/>
                </a:lnTo>
                <a:lnTo>
                  <a:pt x="31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5" name="Rectangle 237"/>
          <p:cNvSpPr>
            <a:spLocks noChangeArrowheads="1"/>
          </p:cNvSpPr>
          <p:nvPr/>
        </p:nvSpPr>
        <p:spPr bwMode="auto">
          <a:xfrm>
            <a:off x="1911350" y="1958975"/>
            <a:ext cx="12700" cy="857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6" name="Freeform 238"/>
          <p:cNvSpPr>
            <a:spLocks/>
          </p:cNvSpPr>
          <p:nvPr/>
        </p:nvSpPr>
        <p:spPr bwMode="auto">
          <a:xfrm>
            <a:off x="1511300" y="1825625"/>
            <a:ext cx="47625" cy="16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0"/>
              </a:cxn>
              <a:cxn ang="0">
                <a:pos x="30" y="54"/>
              </a:cxn>
              <a:cxn ang="0">
                <a:pos x="23" y="61"/>
              </a:cxn>
              <a:cxn ang="0">
                <a:pos x="23" y="107"/>
              </a:cxn>
              <a:cxn ang="0">
                <a:pos x="15" y="107"/>
              </a:cxn>
              <a:cxn ang="0">
                <a:pos x="15" y="61"/>
              </a:cxn>
              <a:cxn ang="0">
                <a:pos x="7" y="54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30" h="107">
                <a:moveTo>
                  <a:pt x="0" y="0"/>
                </a:moveTo>
                <a:lnTo>
                  <a:pt x="30" y="0"/>
                </a:lnTo>
                <a:lnTo>
                  <a:pt x="30" y="54"/>
                </a:lnTo>
                <a:lnTo>
                  <a:pt x="23" y="61"/>
                </a:lnTo>
                <a:lnTo>
                  <a:pt x="23" y="107"/>
                </a:lnTo>
                <a:lnTo>
                  <a:pt x="15" y="107"/>
                </a:lnTo>
                <a:lnTo>
                  <a:pt x="15" y="61"/>
                </a:lnTo>
                <a:lnTo>
                  <a:pt x="7" y="54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7" name="Rectangle 239"/>
          <p:cNvSpPr>
            <a:spLocks noChangeArrowheads="1"/>
          </p:cNvSpPr>
          <p:nvPr/>
        </p:nvSpPr>
        <p:spPr bwMode="auto">
          <a:xfrm>
            <a:off x="1511300" y="1825625"/>
            <a:ext cx="6032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8" name="Freeform 240"/>
          <p:cNvSpPr>
            <a:spLocks/>
          </p:cNvSpPr>
          <p:nvPr/>
        </p:nvSpPr>
        <p:spPr bwMode="auto">
          <a:xfrm>
            <a:off x="1547813" y="1825625"/>
            <a:ext cx="23812" cy="10953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54"/>
              </a:cxn>
              <a:cxn ang="0">
                <a:pos x="15" y="61"/>
              </a:cxn>
              <a:cxn ang="0">
                <a:pos x="15" y="61"/>
              </a:cxn>
              <a:cxn ang="0">
                <a:pos x="7" y="69"/>
              </a:cxn>
              <a:cxn ang="0">
                <a:pos x="0" y="61"/>
              </a:cxn>
              <a:cxn ang="0">
                <a:pos x="0" y="61"/>
              </a:cxn>
              <a:cxn ang="0">
                <a:pos x="0" y="61"/>
              </a:cxn>
              <a:cxn ang="0">
                <a:pos x="7" y="54"/>
              </a:cxn>
              <a:cxn ang="0">
                <a:pos x="15" y="61"/>
              </a:cxn>
              <a:cxn ang="0">
                <a:pos x="7" y="54"/>
              </a:cxn>
              <a:cxn ang="0">
                <a:pos x="7" y="0"/>
              </a:cxn>
              <a:cxn ang="0">
                <a:pos x="15" y="0"/>
              </a:cxn>
            </a:cxnLst>
            <a:rect l="0" t="0" r="r" b="b"/>
            <a:pathLst>
              <a:path w="15" h="69">
                <a:moveTo>
                  <a:pt x="15" y="0"/>
                </a:moveTo>
                <a:lnTo>
                  <a:pt x="15" y="54"/>
                </a:lnTo>
                <a:lnTo>
                  <a:pt x="15" y="61"/>
                </a:lnTo>
                <a:lnTo>
                  <a:pt x="15" y="61"/>
                </a:lnTo>
                <a:lnTo>
                  <a:pt x="7" y="69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lnTo>
                  <a:pt x="7" y="54"/>
                </a:lnTo>
                <a:lnTo>
                  <a:pt x="15" y="61"/>
                </a:lnTo>
                <a:lnTo>
                  <a:pt x="7" y="54"/>
                </a:lnTo>
                <a:lnTo>
                  <a:pt x="7" y="0"/>
                </a:lnTo>
                <a:lnTo>
                  <a:pt x="15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9" name="Rectangle 241"/>
          <p:cNvSpPr>
            <a:spLocks noChangeArrowheads="1"/>
          </p:cNvSpPr>
          <p:nvPr/>
        </p:nvSpPr>
        <p:spPr bwMode="auto">
          <a:xfrm>
            <a:off x="1547813" y="1922463"/>
            <a:ext cx="11112" cy="857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0" name="Rectangle 242"/>
          <p:cNvSpPr>
            <a:spLocks noChangeArrowheads="1"/>
          </p:cNvSpPr>
          <p:nvPr/>
        </p:nvSpPr>
        <p:spPr bwMode="auto">
          <a:xfrm>
            <a:off x="1535113" y="1995488"/>
            <a:ext cx="127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1" name="Freeform 243"/>
          <p:cNvSpPr>
            <a:spLocks/>
          </p:cNvSpPr>
          <p:nvPr/>
        </p:nvSpPr>
        <p:spPr bwMode="auto">
          <a:xfrm>
            <a:off x="1522413" y="1911350"/>
            <a:ext cx="25400" cy="84138"/>
          </a:xfrm>
          <a:custGeom>
            <a:avLst/>
            <a:gdLst/>
            <a:ahLst/>
            <a:cxnLst>
              <a:cxn ang="0">
                <a:pos x="8" y="53"/>
              </a:cxn>
              <a:cxn ang="0">
                <a:pos x="8" y="7"/>
              </a:cxn>
              <a:cxn ang="0">
                <a:pos x="16" y="7"/>
              </a:cxn>
              <a:cxn ang="0">
                <a:pos x="8" y="15"/>
              </a:cxn>
              <a:cxn ang="0">
                <a:pos x="0" y="7"/>
              </a:cxn>
              <a:cxn ang="0">
                <a:pos x="0" y="7"/>
              </a:cxn>
              <a:cxn ang="0">
                <a:pos x="0" y="0"/>
              </a:cxn>
              <a:cxn ang="0">
                <a:pos x="8" y="0"/>
              </a:cxn>
              <a:cxn ang="0">
                <a:pos x="16" y="7"/>
              </a:cxn>
              <a:cxn ang="0">
                <a:pos x="16" y="7"/>
              </a:cxn>
              <a:cxn ang="0">
                <a:pos x="16" y="7"/>
              </a:cxn>
              <a:cxn ang="0">
                <a:pos x="16" y="53"/>
              </a:cxn>
              <a:cxn ang="0">
                <a:pos x="8" y="53"/>
              </a:cxn>
            </a:cxnLst>
            <a:rect l="0" t="0" r="r" b="b"/>
            <a:pathLst>
              <a:path w="16" h="53">
                <a:moveTo>
                  <a:pt x="8" y="53"/>
                </a:moveTo>
                <a:lnTo>
                  <a:pt x="8" y="7"/>
                </a:lnTo>
                <a:lnTo>
                  <a:pt x="16" y="7"/>
                </a:lnTo>
                <a:lnTo>
                  <a:pt x="8" y="15"/>
                </a:ln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  <a:lnTo>
                  <a:pt x="8" y="0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53"/>
                </a:lnTo>
                <a:lnTo>
                  <a:pt x="8" y="5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2" name="Rectangle 244"/>
          <p:cNvSpPr>
            <a:spLocks noChangeArrowheads="1"/>
          </p:cNvSpPr>
          <p:nvPr/>
        </p:nvSpPr>
        <p:spPr bwMode="auto">
          <a:xfrm>
            <a:off x="1522413" y="1825625"/>
            <a:ext cx="12700" cy="857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3" name="Freeform 245"/>
          <p:cNvSpPr>
            <a:spLocks/>
          </p:cNvSpPr>
          <p:nvPr/>
        </p:nvSpPr>
        <p:spPr bwMode="auto">
          <a:xfrm>
            <a:off x="1511300" y="1825625"/>
            <a:ext cx="11113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0" y="8"/>
              </a:cxn>
              <a:cxn ang="0">
                <a:pos x="0" y="0"/>
              </a:cxn>
              <a:cxn ang="0">
                <a:pos x="0" y="8"/>
              </a:cxn>
              <a:cxn ang="0">
                <a:pos x="0" y="0"/>
              </a:cxn>
              <a:cxn ang="0">
                <a:pos x="7" y="0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lnTo>
                  <a:pt x="7" y="0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4" name="Freeform 246"/>
          <p:cNvSpPr>
            <a:spLocks/>
          </p:cNvSpPr>
          <p:nvPr/>
        </p:nvSpPr>
        <p:spPr bwMode="auto">
          <a:xfrm>
            <a:off x="2287588" y="2081213"/>
            <a:ext cx="49212" cy="180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" y="0"/>
              </a:cxn>
              <a:cxn ang="0">
                <a:pos x="31" y="53"/>
              </a:cxn>
              <a:cxn ang="0">
                <a:pos x="23" y="61"/>
              </a:cxn>
              <a:cxn ang="0">
                <a:pos x="23" y="114"/>
              </a:cxn>
              <a:cxn ang="0">
                <a:pos x="16" y="107"/>
              </a:cxn>
              <a:cxn ang="0">
                <a:pos x="16" y="61"/>
              </a:cxn>
              <a:cxn ang="0">
                <a:pos x="8" y="53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31" h="114">
                <a:moveTo>
                  <a:pt x="0" y="0"/>
                </a:moveTo>
                <a:lnTo>
                  <a:pt x="31" y="0"/>
                </a:lnTo>
                <a:lnTo>
                  <a:pt x="31" y="53"/>
                </a:lnTo>
                <a:lnTo>
                  <a:pt x="23" y="61"/>
                </a:lnTo>
                <a:lnTo>
                  <a:pt x="23" y="114"/>
                </a:lnTo>
                <a:lnTo>
                  <a:pt x="16" y="107"/>
                </a:lnTo>
                <a:lnTo>
                  <a:pt x="16" y="61"/>
                </a:lnTo>
                <a:lnTo>
                  <a:pt x="8" y="53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5" name="Rectangle 247"/>
          <p:cNvSpPr>
            <a:spLocks noChangeArrowheads="1"/>
          </p:cNvSpPr>
          <p:nvPr/>
        </p:nvSpPr>
        <p:spPr bwMode="auto">
          <a:xfrm>
            <a:off x="2287588" y="2081213"/>
            <a:ext cx="61912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6" name="Freeform 248"/>
          <p:cNvSpPr>
            <a:spLocks/>
          </p:cNvSpPr>
          <p:nvPr/>
        </p:nvSpPr>
        <p:spPr bwMode="auto">
          <a:xfrm>
            <a:off x="2300288" y="2081213"/>
            <a:ext cx="49212" cy="206375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1" y="53"/>
              </a:cxn>
              <a:cxn ang="0">
                <a:pos x="31" y="61"/>
              </a:cxn>
              <a:cxn ang="0">
                <a:pos x="31" y="61"/>
              </a:cxn>
              <a:cxn ang="0">
                <a:pos x="23" y="68"/>
              </a:cxn>
              <a:cxn ang="0">
                <a:pos x="15" y="61"/>
              </a:cxn>
              <a:cxn ang="0">
                <a:pos x="23" y="61"/>
              </a:cxn>
              <a:cxn ang="0">
                <a:pos x="23" y="114"/>
              </a:cxn>
              <a:cxn ang="0">
                <a:pos x="23" y="130"/>
              </a:cxn>
              <a:cxn ang="0">
                <a:pos x="15" y="122"/>
              </a:cxn>
              <a:cxn ang="0">
                <a:pos x="8" y="114"/>
              </a:cxn>
              <a:cxn ang="0">
                <a:pos x="8" y="114"/>
              </a:cxn>
              <a:cxn ang="0">
                <a:pos x="8" y="107"/>
              </a:cxn>
              <a:cxn ang="0">
                <a:pos x="8" y="61"/>
              </a:cxn>
              <a:cxn ang="0">
                <a:pos x="15" y="61"/>
              </a:cxn>
              <a:cxn ang="0">
                <a:pos x="8" y="68"/>
              </a:cxn>
              <a:cxn ang="0">
                <a:pos x="0" y="61"/>
              </a:cxn>
              <a:cxn ang="0">
                <a:pos x="0" y="61"/>
              </a:cxn>
              <a:cxn ang="0">
                <a:pos x="0" y="53"/>
              </a:cxn>
              <a:cxn ang="0">
                <a:pos x="8" y="53"/>
              </a:cxn>
              <a:cxn ang="0">
                <a:pos x="15" y="61"/>
              </a:cxn>
              <a:cxn ang="0">
                <a:pos x="15" y="61"/>
              </a:cxn>
              <a:cxn ang="0">
                <a:pos x="15" y="61"/>
              </a:cxn>
              <a:cxn ang="0">
                <a:pos x="15" y="107"/>
              </a:cxn>
              <a:cxn ang="0">
                <a:pos x="8" y="107"/>
              </a:cxn>
              <a:cxn ang="0">
                <a:pos x="15" y="107"/>
              </a:cxn>
              <a:cxn ang="0">
                <a:pos x="23" y="114"/>
              </a:cxn>
              <a:cxn ang="0">
                <a:pos x="15" y="122"/>
              </a:cxn>
              <a:cxn ang="0">
                <a:pos x="15" y="114"/>
              </a:cxn>
              <a:cxn ang="0">
                <a:pos x="15" y="61"/>
              </a:cxn>
              <a:cxn ang="0">
                <a:pos x="15" y="61"/>
              </a:cxn>
              <a:cxn ang="0">
                <a:pos x="15" y="61"/>
              </a:cxn>
              <a:cxn ang="0">
                <a:pos x="23" y="53"/>
              </a:cxn>
              <a:cxn ang="0">
                <a:pos x="31" y="61"/>
              </a:cxn>
              <a:cxn ang="0">
                <a:pos x="23" y="53"/>
              </a:cxn>
              <a:cxn ang="0">
                <a:pos x="23" y="0"/>
              </a:cxn>
              <a:cxn ang="0">
                <a:pos x="31" y="0"/>
              </a:cxn>
            </a:cxnLst>
            <a:rect l="0" t="0" r="r" b="b"/>
            <a:pathLst>
              <a:path w="31" h="130">
                <a:moveTo>
                  <a:pt x="31" y="0"/>
                </a:moveTo>
                <a:lnTo>
                  <a:pt x="31" y="53"/>
                </a:lnTo>
                <a:lnTo>
                  <a:pt x="31" y="61"/>
                </a:lnTo>
                <a:lnTo>
                  <a:pt x="31" y="61"/>
                </a:lnTo>
                <a:lnTo>
                  <a:pt x="23" y="68"/>
                </a:lnTo>
                <a:lnTo>
                  <a:pt x="15" y="61"/>
                </a:lnTo>
                <a:lnTo>
                  <a:pt x="23" y="61"/>
                </a:lnTo>
                <a:lnTo>
                  <a:pt x="23" y="114"/>
                </a:lnTo>
                <a:lnTo>
                  <a:pt x="23" y="130"/>
                </a:lnTo>
                <a:lnTo>
                  <a:pt x="15" y="122"/>
                </a:lnTo>
                <a:lnTo>
                  <a:pt x="8" y="114"/>
                </a:lnTo>
                <a:lnTo>
                  <a:pt x="8" y="114"/>
                </a:lnTo>
                <a:lnTo>
                  <a:pt x="8" y="107"/>
                </a:lnTo>
                <a:lnTo>
                  <a:pt x="8" y="61"/>
                </a:lnTo>
                <a:lnTo>
                  <a:pt x="15" y="61"/>
                </a:lnTo>
                <a:lnTo>
                  <a:pt x="8" y="68"/>
                </a:lnTo>
                <a:lnTo>
                  <a:pt x="0" y="61"/>
                </a:lnTo>
                <a:lnTo>
                  <a:pt x="0" y="61"/>
                </a:lnTo>
                <a:lnTo>
                  <a:pt x="0" y="53"/>
                </a:lnTo>
                <a:lnTo>
                  <a:pt x="8" y="53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5" y="107"/>
                </a:lnTo>
                <a:lnTo>
                  <a:pt x="8" y="107"/>
                </a:lnTo>
                <a:lnTo>
                  <a:pt x="15" y="107"/>
                </a:lnTo>
                <a:lnTo>
                  <a:pt x="23" y="114"/>
                </a:lnTo>
                <a:lnTo>
                  <a:pt x="15" y="122"/>
                </a:lnTo>
                <a:lnTo>
                  <a:pt x="15" y="114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23" y="53"/>
                </a:lnTo>
                <a:lnTo>
                  <a:pt x="31" y="61"/>
                </a:lnTo>
                <a:lnTo>
                  <a:pt x="23" y="53"/>
                </a:lnTo>
                <a:lnTo>
                  <a:pt x="23" y="0"/>
                </a:lnTo>
                <a:lnTo>
                  <a:pt x="31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7" name="Rectangle 249"/>
          <p:cNvSpPr>
            <a:spLocks noChangeArrowheads="1"/>
          </p:cNvSpPr>
          <p:nvPr/>
        </p:nvSpPr>
        <p:spPr bwMode="auto">
          <a:xfrm>
            <a:off x="2300288" y="2081213"/>
            <a:ext cx="12700" cy="841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8" name="Freeform 250"/>
          <p:cNvSpPr>
            <a:spLocks/>
          </p:cNvSpPr>
          <p:nvPr/>
        </p:nvSpPr>
        <p:spPr bwMode="auto">
          <a:xfrm>
            <a:off x="2287588" y="2081213"/>
            <a:ext cx="12700" cy="11112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0" y="7"/>
              </a:cxn>
              <a:cxn ang="0">
                <a:pos x="0" y="0"/>
              </a:cxn>
              <a:cxn ang="0">
                <a:pos x="0" y="7"/>
              </a:cxn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</a:cxnLst>
            <a:rect l="0" t="0" r="r" b="b"/>
            <a:pathLst>
              <a:path w="8" h="7">
                <a:moveTo>
                  <a:pt x="8" y="7"/>
                </a:moveTo>
                <a:lnTo>
                  <a:pt x="0" y="7"/>
                </a:lnTo>
                <a:lnTo>
                  <a:pt x="0" y="0"/>
                </a:lnTo>
                <a:lnTo>
                  <a:pt x="0" y="7"/>
                </a:lnTo>
                <a:lnTo>
                  <a:pt x="0" y="0"/>
                </a:lnTo>
                <a:lnTo>
                  <a:pt x="8" y="0"/>
                </a:lnTo>
                <a:lnTo>
                  <a:pt x="8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9" name="Freeform 251"/>
          <p:cNvSpPr>
            <a:spLocks/>
          </p:cNvSpPr>
          <p:nvPr/>
        </p:nvSpPr>
        <p:spPr bwMode="auto">
          <a:xfrm>
            <a:off x="1511300" y="1558925"/>
            <a:ext cx="1250950" cy="4365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290" y="0"/>
              </a:cxn>
              <a:cxn ang="0">
                <a:pos x="788" y="153"/>
              </a:cxn>
              <a:cxn ang="0">
                <a:pos x="512" y="275"/>
              </a:cxn>
              <a:cxn ang="0">
                <a:pos x="0" y="99"/>
              </a:cxn>
            </a:cxnLst>
            <a:rect l="0" t="0" r="r" b="b"/>
            <a:pathLst>
              <a:path w="788" h="275">
                <a:moveTo>
                  <a:pt x="0" y="99"/>
                </a:moveTo>
                <a:lnTo>
                  <a:pt x="290" y="0"/>
                </a:lnTo>
                <a:lnTo>
                  <a:pt x="788" y="153"/>
                </a:lnTo>
                <a:lnTo>
                  <a:pt x="512" y="275"/>
                </a:lnTo>
                <a:lnTo>
                  <a:pt x="0" y="99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0" name="Freeform 252"/>
          <p:cNvSpPr>
            <a:spLocks/>
          </p:cNvSpPr>
          <p:nvPr/>
        </p:nvSpPr>
        <p:spPr bwMode="auto">
          <a:xfrm>
            <a:off x="1511300" y="1558925"/>
            <a:ext cx="1274763" cy="4492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290" y="0"/>
              </a:cxn>
              <a:cxn ang="0">
                <a:pos x="290" y="0"/>
              </a:cxn>
              <a:cxn ang="0">
                <a:pos x="290" y="0"/>
              </a:cxn>
              <a:cxn ang="0">
                <a:pos x="788" y="153"/>
              </a:cxn>
              <a:cxn ang="0">
                <a:pos x="803" y="153"/>
              </a:cxn>
              <a:cxn ang="0">
                <a:pos x="788" y="161"/>
              </a:cxn>
              <a:cxn ang="0">
                <a:pos x="512" y="283"/>
              </a:cxn>
              <a:cxn ang="0">
                <a:pos x="512" y="283"/>
              </a:cxn>
              <a:cxn ang="0">
                <a:pos x="512" y="283"/>
              </a:cxn>
              <a:cxn ang="0">
                <a:pos x="512" y="275"/>
              </a:cxn>
              <a:cxn ang="0">
                <a:pos x="788" y="153"/>
              </a:cxn>
              <a:cxn ang="0">
                <a:pos x="788" y="161"/>
              </a:cxn>
              <a:cxn ang="0">
                <a:pos x="788" y="161"/>
              </a:cxn>
              <a:cxn ang="0">
                <a:pos x="290" y="8"/>
              </a:cxn>
              <a:cxn ang="0">
                <a:pos x="290" y="0"/>
              </a:cxn>
              <a:cxn ang="0">
                <a:pos x="290" y="8"/>
              </a:cxn>
              <a:cxn ang="0">
                <a:pos x="0" y="107"/>
              </a:cxn>
              <a:cxn ang="0">
                <a:pos x="0" y="99"/>
              </a:cxn>
            </a:cxnLst>
            <a:rect l="0" t="0" r="r" b="b"/>
            <a:pathLst>
              <a:path w="803" h="283">
                <a:moveTo>
                  <a:pt x="0" y="99"/>
                </a:moveTo>
                <a:lnTo>
                  <a:pt x="290" y="0"/>
                </a:lnTo>
                <a:lnTo>
                  <a:pt x="290" y="0"/>
                </a:lnTo>
                <a:lnTo>
                  <a:pt x="290" y="0"/>
                </a:lnTo>
                <a:lnTo>
                  <a:pt x="788" y="153"/>
                </a:lnTo>
                <a:lnTo>
                  <a:pt x="803" y="153"/>
                </a:lnTo>
                <a:lnTo>
                  <a:pt x="788" y="161"/>
                </a:lnTo>
                <a:lnTo>
                  <a:pt x="512" y="283"/>
                </a:lnTo>
                <a:lnTo>
                  <a:pt x="512" y="283"/>
                </a:lnTo>
                <a:lnTo>
                  <a:pt x="512" y="283"/>
                </a:lnTo>
                <a:lnTo>
                  <a:pt x="512" y="275"/>
                </a:lnTo>
                <a:lnTo>
                  <a:pt x="788" y="153"/>
                </a:lnTo>
                <a:lnTo>
                  <a:pt x="788" y="161"/>
                </a:lnTo>
                <a:lnTo>
                  <a:pt x="788" y="161"/>
                </a:lnTo>
                <a:lnTo>
                  <a:pt x="290" y="8"/>
                </a:lnTo>
                <a:lnTo>
                  <a:pt x="290" y="0"/>
                </a:lnTo>
                <a:lnTo>
                  <a:pt x="290" y="8"/>
                </a:lnTo>
                <a:lnTo>
                  <a:pt x="0" y="107"/>
                </a:lnTo>
                <a:lnTo>
                  <a:pt x="0" y="9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1" name="Freeform 253"/>
          <p:cNvSpPr>
            <a:spLocks/>
          </p:cNvSpPr>
          <p:nvPr/>
        </p:nvSpPr>
        <p:spPr bwMode="auto">
          <a:xfrm>
            <a:off x="1511300" y="1716088"/>
            <a:ext cx="812800" cy="292100"/>
          </a:xfrm>
          <a:custGeom>
            <a:avLst/>
            <a:gdLst/>
            <a:ahLst/>
            <a:cxnLst>
              <a:cxn ang="0">
                <a:pos x="512" y="184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512" y="176"/>
              </a:cxn>
              <a:cxn ang="0">
                <a:pos x="512" y="184"/>
              </a:cxn>
            </a:cxnLst>
            <a:rect l="0" t="0" r="r" b="b"/>
            <a:pathLst>
              <a:path w="512" h="184">
                <a:moveTo>
                  <a:pt x="512" y="184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12" y="176"/>
                </a:lnTo>
                <a:lnTo>
                  <a:pt x="512" y="18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2" name="Freeform 254"/>
          <p:cNvSpPr>
            <a:spLocks/>
          </p:cNvSpPr>
          <p:nvPr/>
        </p:nvSpPr>
        <p:spPr bwMode="auto">
          <a:xfrm>
            <a:off x="2336800" y="1801813"/>
            <a:ext cx="412750" cy="30321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260" y="69"/>
              </a:cxn>
              <a:cxn ang="0">
                <a:pos x="0" y="191"/>
              </a:cxn>
              <a:cxn ang="0">
                <a:pos x="0" y="122"/>
              </a:cxn>
              <a:cxn ang="0">
                <a:pos x="260" y="0"/>
              </a:cxn>
            </a:cxnLst>
            <a:rect l="0" t="0" r="r" b="b"/>
            <a:pathLst>
              <a:path w="260" h="191">
                <a:moveTo>
                  <a:pt x="260" y="0"/>
                </a:moveTo>
                <a:lnTo>
                  <a:pt x="260" y="69"/>
                </a:lnTo>
                <a:lnTo>
                  <a:pt x="0" y="191"/>
                </a:lnTo>
                <a:lnTo>
                  <a:pt x="0" y="122"/>
                </a:lnTo>
                <a:lnTo>
                  <a:pt x="260" y="0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3" name="Freeform 255"/>
          <p:cNvSpPr>
            <a:spLocks/>
          </p:cNvSpPr>
          <p:nvPr/>
        </p:nvSpPr>
        <p:spPr bwMode="auto">
          <a:xfrm>
            <a:off x="2336800" y="1801813"/>
            <a:ext cx="425450" cy="31591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268" y="69"/>
              </a:cxn>
              <a:cxn ang="0">
                <a:pos x="268" y="76"/>
              </a:cxn>
              <a:cxn ang="0">
                <a:pos x="260" y="76"/>
              </a:cxn>
              <a:cxn ang="0">
                <a:pos x="0" y="199"/>
              </a:cxn>
              <a:cxn ang="0">
                <a:pos x="0" y="199"/>
              </a:cxn>
              <a:cxn ang="0">
                <a:pos x="0" y="191"/>
              </a:cxn>
              <a:cxn ang="0">
                <a:pos x="0" y="122"/>
              </a:cxn>
              <a:cxn ang="0">
                <a:pos x="0" y="122"/>
              </a:cxn>
              <a:cxn ang="0">
                <a:pos x="0" y="122"/>
              </a:cxn>
              <a:cxn ang="0">
                <a:pos x="8" y="122"/>
              </a:cxn>
              <a:cxn ang="0">
                <a:pos x="8" y="191"/>
              </a:cxn>
              <a:cxn ang="0">
                <a:pos x="0" y="191"/>
              </a:cxn>
              <a:cxn ang="0">
                <a:pos x="0" y="191"/>
              </a:cxn>
              <a:cxn ang="0">
                <a:pos x="260" y="69"/>
              </a:cxn>
              <a:cxn ang="0">
                <a:pos x="260" y="76"/>
              </a:cxn>
              <a:cxn ang="0">
                <a:pos x="260" y="69"/>
              </a:cxn>
              <a:cxn ang="0">
                <a:pos x="260" y="0"/>
              </a:cxn>
              <a:cxn ang="0">
                <a:pos x="268" y="0"/>
              </a:cxn>
            </a:cxnLst>
            <a:rect l="0" t="0" r="r" b="b"/>
            <a:pathLst>
              <a:path w="268" h="199">
                <a:moveTo>
                  <a:pt x="268" y="0"/>
                </a:moveTo>
                <a:lnTo>
                  <a:pt x="268" y="69"/>
                </a:lnTo>
                <a:lnTo>
                  <a:pt x="268" y="76"/>
                </a:lnTo>
                <a:lnTo>
                  <a:pt x="260" y="76"/>
                </a:lnTo>
                <a:lnTo>
                  <a:pt x="0" y="199"/>
                </a:lnTo>
                <a:lnTo>
                  <a:pt x="0" y="199"/>
                </a:lnTo>
                <a:lnTo>
                  <a:pt x="0" y="191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8" y="122"/>
                </a:lnTo>
                <a:lnTo>
                  <a:pt x="8" y="191"/>
                </a:lnTo>
                <a:lnTo>
                  <a:pt x="0" y="191"/>
                </a:lnTo>
                <a:lnTo>
                  <a:pt x="0" y="191"/>
                </a:lnTo>
                <a:lnTo>
                  <a:pt x="260" y="69"/>
                </a:lnTo>
                <a:lnTo>
                  <a:pt x="260" y="76"/>
                </a:lnTo>
                <a:lnTo>
                  <a:pt x="260" y="69"/>
                </a:lnTo>
                <a:lnTo>
                  <a:pt x="260" y="0"/>
                </a:lnTo>
                <a:lnTo>
                  <a:pt x="268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4" name="Freeform 256"/>
          <p:cNvSpPr>
            <a:spLocks/>
          </p:cNvSpPr>
          <p:nvPr/>
        </p:nvSpPr>
        <p:spPr bwMode="auto">
          <a:xfrm>
            <a:off x="2336800" y="1801813"/>
            <a:ext cx="425450" cy="206375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260" y="0"/>
              </a:cxn>
              <a:cxn ang="0">
                <a:pos x="268" y="0"/>
              </a:cxn>
              <a:cxn ang="0">
                <a:pos x="268" y="0"/>
              </a:cxn>
              <a:cxn ang="0">
                <a:pos x="260" y="8"/>
              </a:cxn>
              <a:cxn ang="0">
                <a:pos x="0" y="130"/>
              </a:cxn>
              <a:cxn ang="0">
                <a:pos x="0" y="122"/>
              </a:cxn>
            </a:cxnLst>
            <a:rect l="0" t="0" r="r" b="b"/>
            <a:pathLst>
              <a:path w="268" h="130">
                <a:moveTo>
                  <a:pt x="0" y="122"/>
                </a:moveTo>
                <a:lnTo>
                  <a:pt x="260" y="0"/>
                </a:lnTo>
                <a:lnTo>
                  <a:pt x="268" y="0"/>
                </a:lnTo>
                <a:lnTo>
                  <a:pt x="268" y="0"/>
                </a:lnTo>
                <a:lnTo>
                  <a:pt x="260" y="8"/>
                </a:lnTo>
                <a:lnTo>
                  <a:pt x="0" y="130"/>
                </a:lnTo>
                <a:lnTo>
                  <a:pt x="0" y="12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5" name="Freeform 257"/>
          <p:cNvSpPr>
            <a:spLocks/>
          </p:cNvSpPr>
          <p:nvPr/>
        </p:nvSpPr>
        <p:spPr bwMode="auto">
          <a:xfrm>
            <a:off x="1522413" y="1716088"/>
            <a:ext cx="814387" cy="388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176"/>
              </a:cxn>
              <a:cxn ang="0">
                <a:pos x="513" y="245"/>
              </a:cxn>
              <a:cxn ang="0">
                <a:pos x="0" y="62"/>
              </a:cxn>
              <a:cxn ang="0">
                <a:pos x="0" y="0"/>
              </a:cxn>
            </a:cxnLst>
            <a:rect l="0" t="0" r="r" b="b"/>
            <a:pathLst>
              <a:path w="513" h="245">
                <a:moveTo>
                  <a:pt x="0" y="0"/>
                </a:moveTo>
                <a:lnTo>
                  <a:pt x="513" y="176"/>
                </a:lnTo>
                <a:lnTo>
                  <a:pt x="513" y="245"/>
                </a:ln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6" name="Freeform 258"/>
          <p:cNvSpPr>
            <a:spLocks/>
          </p:cNvSpPr>
          <p:nvPr/>
        </p:nvSpPr>
        <p:spPr bwMode="auto">
          <a:xfrm>
            <a:off x="1522413" y="1716088"/>
            <a:ext cx="827087" cy="401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176"/>
              </a:cxn>
              <a:cxn ang="0">
                <a:pos x="521" y="176"/>
              </a:cxn>
              <a:cxn ang="0">
                <a:pos x="521" y="176"/>
              </a:cxn>
              <a:cxn ang="0">
                <a:pos x="521" y="245"/>
              </a:cxn>
              <a:cxn ang="0">
                <a:pos x="521" y="253"/>
              </a:cxn>
              <a:cxn ang="0">
                <a:pos x="513" y="253"/>
              </a:cxn>
              <a:cxn ang="0">
                <a:pos x="0" y="69"/>
              </a:cxn>
              <a:cxn ang="0">
                <a:pos x="0" y="69"/>
              </a:cxn>
              <a:cxn ang="0">
                <a:pos x="0" y="62"/>
              </a:cxn>
              <a:cxn ang="0">
                <a:pos x="0" y="62"/>
              </a:cxn>
              <a:cxn ang="0">
                <a:pos x="513" y="245"/>
              </a:cxn>
              <a:cxn ang="0">
                <a:pos x="513" y="253"/>
              </a:cxn>
              <a:cxn ang="0">
                <a:pos x="513" y="245"/>
              </a:cxn>
              <a:cxn ang="0">
                <a:pos x="513" y="176"/>
              </a:cxn>
              <a:cxn ang="0">
                <a:pos x="521" y="176"/>
              </a:cxn>
              <a:cxn ang="0">
                <a:pos x="513" y="184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521" h="253">
                <a:moveTo>
                  <a:pt x="0" y="0"/>
                </a:moveTo>
                <a:lnTo>
                  <a:pt x="513" y="176"/>
                </a:lnTo>
                <a:lnTo>
                  <a:pt x="521" y="176"/>
                </a:lnTo>
                <a:lnTo>
                  <a:pt x="521" y="176"/>
                </a:lnTo>
                <a:lnTo>
                  <a:pt x="521" y="245"/>
                </a:lnTo>
                <a:lnTo>
                  <a:pt x="521" y="253"/>
                </a:lnTo>
                <a:lnTo>
                  <a:pt x="513" y="253"/>
                </a:lnTo>
                <a:lnTo>
                  <a:pt x="0" y="69"/>
                </a:lnTo>
                <a:lnTo>
                  <a:pt x="0" y="69"/>
                </a:lnTo>
                <a:lnTo>
                  <a:pt x="0" y="62"/>
                </a:lnTo>
                <a:lnTo>
                  <a:pt x="0" y="62"/>
                </a:lnTo>
                <a:lnTo>
                  <a:pt x="513" y="245"/>
                </a:lnTo>
                <a:lnTo>
                  <a:pt x="513" y="253"/>
                </a:lnTo>
                <a:lnTo>
                  <a:pt x="513" y="245"/>
                </a:lnTo>
                <a:lnTo>
                  <a:pt x="513" y="176"/>
                </a:lnTo>
                <a:lnTo>
                  <a:pt x="521" y="176"/>
                </a:lnTo>
                <a:lnTo>
                  <a:pt x="513" y="184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7" name="Freeform 259"/>
          <p:cNvSpPr>
            <a:spLocks/>
          </p:cNvSpPr>
          <p:nvPr/>
        </p:nvSpPr>
        <p:spPr bwMode="auto">
          <a:xfrm>
            <a:off x="1522413" y="1716088"/>
            <a:ext cx="12700" cy="98425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62"/>
              </a:cxn>
              <a:cxn ang="0">
                <a:pos x="0" y="62"/>
              </a:cxn>
            </a:cxnLst>
            <a:rect l="0" t="0" r="r" b="b"/>
            <a:pathLst>
              <a:path w="8" h="62">
                <a:moveTo>
                  <a:pt x="0" y="6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62"/>
                </a:lnTo>
                <a:lnTo>
                  <a:pt x="0" y="6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8" name="Freeform 260"/>
          <p:cNvSpPr>
            <a:spLocks/>
          </p:cNvSpPr>
          <p:nvPr/>
        </p:nvSpPr>
        <p:spPr bwMode="auto">
          <a:xfrm>
            <a:off x="1911350" y="1679575"/>
            <a:ext cx="498475" cy="182563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15" y="0"/>
              </a:cxn>
              <a:cxn ang="0">
                <a:pos x="314" y="62"/>
              </a:cxn>
              <a:cxn ang="0">
                <a:pos x="207" y="115"/>
              </a:cxn>
              <a:cxn ang="0">
                <a:pos x="0" y="39"/>
              </a:cxn>
            </a:cxnLst>
            <a:rect l="0" t="0" r="r" b="b"/>
            <a:pathLst>
              <a:path w="314" h="115">
                <a:moveTo>
                  <a:pt x="0" y="39"/>
                </a:moveTo>
                <a:lnTo>
                  <a:pt x="115" y="0"/>
                </a:lnTo>
                <a:lnTo>
                  <a:pt x="314" y="62"/>
                </a:lnTo>
                <a:lnTo>
                  <a:pt x="207" y="115"/>
                </a:lnTo>
                <a:lnTo>
                  <a:pt x="0" y="39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9" name="Freeform 261"/>
          <p:cNvSpPr>
            <a:spLocks/>
          </p:cNvSpPr>
          <p:nvPr/>
        </p:nvSpPr>
        <p:spPr bwMode="auto">
          <a:xfrm>
            <a:off x="1911350" y="1679575"/>
            <a:ext cx="522288" cy="195263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15" y="0"/>
              </a:cxn>
              <a:cxn ang="0">
                <a:pos x="115" y="0"/>
              </a:cxn>
              <a:cxn ang="0">
                <a:pos x="115" y="0"/>
              </a:cxn>
              <a:cxn ang="0">
                <a:pos x="314" y="62"/>
              </a:cxn>
              <a:cxn ang="0">
                <a:pos x="329" y="62"/>
              </a:cxn>
              <a:cxn ang="0">
                <a:pos x="314" y="69"/>
              </a:cxn>
              <a:cxn ang="0">
                <a:pos x="207" y="123"/>
              </a:cxn>
              <a:cxn ang="0">
                <a:pos x="207" y="123"/>
              </a:cxn>
              <a:cxn ang="0">
                <a:pos x="207" y="123"/>
              </a:cxn>
              <a:cxn ang="0">
                <a:pos x="207" y="115"/>
              </a:cxn>
              <a:cxn ang="0">
                <a:pos x="314" y="62"/>
              </a:cxn>
              <a:cxn ang="0">
                <a:pos x="314" y="69"/>
              </a:cxn>
              <a:cxn ang="0">
                <a:pos x="314" y="69"/>
              </a:cxn>
              <a:cxn ang="0">
                <a:pos x="115" y="8"/>
              </a:cxn>
              <a:cxn ang="0">
                <a:pos x="115" y="0"/>
              </a:cxn>
              <a:cxn ang="0">
                <a:pos x="115" y="8"/>
              </a:cxn>
              <a:cxn ang="0">
                <a:pos x="0" y="46"/>
              </a:cxn>
              <a:cxn ang="0">
                <a:pos x="0" y="39"/>
              </a:cxn>
            </a:cxnLst>
            <a:rect l="0" t="0" r="r" b="b"/>
            <a:pathLst>
              <a:path w="329" h="123">
                <a:moveTo>
                  <a:pt x="0" y="39"/>
                </a:move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314" y="62"/>
                </a:lnTo>
                <a:lnTo>
                  <a:pt x="329" y="62"/>
                </a:lnTo>
                <a:lnTo>
                  <a:pt x="314" y="69"/>
                </a:lnTo>
                <a:lnTo>
                  <a:pt x="207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15"/>
                </a:lnTo>
                <a:lnTo>
                  <a:pt x="314" y="62"/>
                </a:lnTo>
                <a:lnTo>
                  <a:pt x="314" y="69"/>
                </a:lnTo>
                <a:lnTo>
                  <a:pt x="314" y="69"/>
                </a:lnTo>
                <a:lnTo>
                  <a:pt x="115" y="8"/>
                </a:lnTo>
                <a:lnTo>
                  <a:pt x="115" y="0"/>
                </a:lnTo>
                <a:lnTo>
                  <a:pt x="115" y="8"/>
                </a:lnTo>
                <a:lnTo>
                  <a:pt x="0" y="46"/>
                </a:lnTo>
                <a:lnTo>
                  <a:pt x="0" y="3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0" name="Freeform 262"/>
          <p:cNvSpPr>
            <a:spLocks/>
          </p:cNvSpPr>
          <p:nvPr/>
        </p:nvSpPr>
        <p:spPr bwMode="auto">
          <a:xfrm>
            <a:off x="1911350" y="1741488"/>
            <a:ext cx="328613" cy="133350"/>
          </a:xfrm>
          <a:custGeom>
            <a:avLst/>
            <a:gdLst/>
            <a:ahLst/>
            <a:cxnLst>
              <a:cxn ang="0">
                <a:pos x="207" y="84"/>
              </a:cxn>
              <a:cxn ang="0">
                <a:pos x="0" y="7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07" y="76"/>
              </a:cxn>
              <a:cxn ang="0">
                <a:pos x="207" y="84"/>
              </a:cxn>
            </a:cxnLst>
            <a:rect l="0" t="0" r="r" b="b"/>
            <a:pathLst>
              <a:path w="207" h="84">
                <a:moveTo>
                  <a:pt x="207" y="84"/>
                </a:move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07" y="76"/>
                </a:lnTo>
                <a:lnTo>
                  <a:pt x="207" y="8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1" name="Freeform 263"/>
          <p:cNvSpPr>
            <a:spLocks/>
          </p:cNvSpPr>
          <p:nvPr/>
        </p:nvSpPr>
        <p:spPr bwMode="auto">
          <a:xfrm>
            <a:off x="2033588" y="1716088"/>
            <a:ext cx="290512" cy="10953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9" y="0"/>
              </a:cxn>
              <a:cxn ang="0">
                <a:pos x="183" y="39"/>
              </a:cxn>
              <a:cxn ang="0">
                <a:pos x="122" y="69"/>
              </a:cxn>
              <a:cxn ang="0">
                <a:pos x="0" y="23"/>
              </a:cxn>
            </a:cxnLst>
            <a:rect l="0" t="0" r="r" b="b"/>
            <a:pathLst>
              <a:path w="183" h="69">
                <a:moveTo>
                  <a:pt x="0" y="23"/>
                </a:moveTo>
                <a:lnTo>
                  <a:pt x="69" y="0"/>
                </a:lnTo>
                <a:lnTo>
                  <a:pt x="183" y="39"/>
                </a:lnTo>
                <a:lnTo>
                  <a:pt x="122" y="69"/>
                </a:lnTo>
                <a:lnTo>
                  <a:pt x="0" y="23"/>
                </a:lnTo>
                <a:close/>
              </a:path>
            </a:pathLst>
          </a:cu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2" name="Freeform 264"/>
          <p:cNvSpPr>
            <a:spLocks/>
          </p:cNvSpPr>
          <p:nvPr/>
        </p:nvSpPr>
        <p:spPr bwMode="auto">
          <a:xfrm>
            <a:off x="2033588" y="1716088"/>
            <a:ext cx="315912" cy="12223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9" y="0"/>
              </a:cxn>
              <a:cxn ang="0">
                <a:pos x="69" y="0"/>
              </a:cxn>
              <a:cxn ang="0">
                <a:pos x="69" y="0"/>
              </a:cxn>
              <a:cxn ang="0">
                <a:pos x="183" y="39"/>
              </a:cxn>
              <a:cxn ang="0">
                <a:pos x="199" y="39"/>
              </a:cxn>
              <a:cxn ang="0">
                <a:pos x="183" y="46"/>
              </a:cxn>
              <a:cxn ang="0">
                <a:pos x="122" y="77"/>
              </a:cxn>
              <a:cxn ang="0">
                <a:pos x="122" y="77"/>
              </a:cxn>
              <a:cxn ang="0">
                <a:pos x="122" y="77"/>
              </a:cxn>
              <a:cxn ang="0">
                <a:pos x="122" y="69"/>
              </a:cxn>
              <a:cxn ang="0">
                <a:pos x="183" y="39"/>
              </a:cxn>
              <a:cxn ang="0">
                <a:pos x="183" y="46"/>
              </a:cxn>
              <a:cxn ang="0">
                <a:pos x="183" y="46"/>
              </a:cxn>
              <a:cxn ang="0">
                <a:pos x="69" y="8"/>
              </a:cxn>
              <a:cxn ang="0">
                <a:pos x="69" y="0"/>
              </a:cxn>
              <a:cxn ang="0">
                <a:pos x="69" y="8"/>
              </a:cxn>
              <a:cxn ang="0">
                <a:pos x="0" y="31"/>
              </a:cxn>
              <a:cxn ang="0">
                <a:pos x="0" y="23"/>
              </a:cxn>
            </a:cxnLst>
            <a:rect l="0" t="0" r="r" b="b"/>
            <a:pathLst>
              <a:path w="199" h="77">
                <a:moveTo>
                  <a:pt x="0" y="23"/>
                </a:move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183" y="39"/>
                </a:lnTo>
                <a:lnTo>
                  <a:pt x="199" y="39"/>
                </a:lnTo>
                <a:lnTo>
                  <a:pt x="183" y="46"/>
                </a:lnTo>
                <a:lnTo>
                  <a:pt x="122" y="77"/>
                </a:lnTo>
                <a:lnTo>
                  <a:pt x="122" y="77"/>
                </a:lnTo>
                <a:lnTo>
                  <a:pt x="122" y="77"/>
                </a:lnTo>
                <a:lnTo>
                  <a:pt x="122" y="69"/>
                </a:lnTo>
                <a:lnTo>
                  <a:pt x="183" y="39"/>
                </a:lnTo>
                <a:lnTo>
                  <a:pt x="183" y="46"/>
                </a:lnTo>
                <a:lnTo>
                  <a:pt x="183" y="46"/>
                </a:lnTo>
                <a:lnTo>
                  <a:pt x="69" y="8"/>
                </a:lnTo>
                <a:lnTo>
                  <a:pt x="69" y="0"/>
                </a:lnTo>
                <a:lnTo>
                  <a:pt x="69" y="8"/>
                </a:lnTo>
                <a:lnTo>
                  <a:pt x="0" y="31"/>
                </a:lnTo>
                <a:lnTo>
                  <a:pt x="0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3" name="Freeform 265"/>
          <p:cNvSpPr>
            <a:spLocks/>
          </p:cNvSpPr>
          <p:nvPr/>
        </p:nvSpPr>
        <p:spPr bwMode="auto">
          <a:xfrm>
            <a:off x="2033588" y="1752600"/>
            <a:ext cx="193675" cy="85725"/>
          </a:xfrm>
          <a:custGeom>
            <a:avLst/>
            <a:gdLst/>
            <a:ahLst/>
            <a:cxnLst>
              <a:cxn ang="0">
                <a:pos x="122" y="54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22" y="46"/>
              </a:cxn>
              <a:cxn ang="0">
                <a:pos x="122" y="54"/>
              </a:cxn>
            </a:cxnLst>
            <a:rect l="0" t="0" r="r" b="b"/>
            <a:pathLst>
              <a:path w="122" h="54">
                <a:moveTo>
                  <a:pt x="122" y="54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2" y="46"/>
                </a:lnTo>
                <a:lnTo>
                  <a:pt x="122" y="5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4" name="Freeform 266"/>
          <p:cNvSpPr>
            <a:spLocks/>
          </p:cNvSpPr>
          <p:nvPr/>
        </p:nvSpPr>
        <p:spPr bwMode="auto">
          <a:xfrm>
            <a:off x="1935163" y="1789113"/>
            <a:ext cx="146050" cy="85725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92" y="8"/>
              </a:cxn>
              <a:cxn ang="0">
                <a:pos x="31" y="54"/>
              </a:cxn>
              <a:cxn ang="0">
                <a:pos x="0" y="46"/>
              </a:cxn>
              <a:cxn ang="0">
                <a:pos x="77" y="0"/>
              </a:cxn>
            </a:cxnLst>
            <a:rect l="0" t="0" r="r" b="b"/>
            <a:pathLst>
              <a:path w="92" h="54">
                <a:moveTo>
                  <a:pt x="77" y="0"/>
                </a:moveTo>
                <a:lnTo>
                  <a:pt x="92" y="8"/>
                </a:lnTo>
                <a:lnTo>
                  <a:pt x="31" y="54"/>
                </a:lnTo>
                <a:lnTo>
                  <a:pt x="0" y="46"/>
                </a:lnTo>
                <a:lnTo>
                  <a:pt x="77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5" name="Freeform 267"/>
          <p:cNvSpPr>
            <a:spLocks/>
          </p:cNvSpPr>
          <p:nvPr/>
        </p:nvSpPr>
        <p:spPr bwMode="auto">
          <a:xfrm>
            <a:off x="1911350" y="1789113"/>
            <a:ext cx="182563" cy="96837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07" y="8"/>
              </a:cxn>
              <a:cxn ang="0">
                <a:pos x="115" y="16"/>
              </a:cxn>
              <a:cxn ang="0">
                <a:pos x="115" y="16"/>
              </a:cxn>
              <a:cxn ang="0">
                <a:pos x="54" y="61"/>
              </a:cxn>
              <a:cxn ang="0">
                <a:pos x="46" y="61"/>
              </a:cxn>
              <a:cxn ang="0">
                <a:pos x="46" y="61"/>
              </a:cxn>
              <a:cxn ang="0">
                <a:pos x="15" y="54"/>
              </a:cxn>
              <a:cxn ang="0">
                <a:pos x="0" y="54"/>
              </a:cxn>
              <a:cxn ang="0">
                <a:pos x="15" y="46"/>
              </a:cxn>
              <a:cxn ang="0">
                <a:pos x="15" y="46"/>
              </a:cxn>
              <a:cxn ang="0">
                <a:pos x="46" y="54"/>
              </a:cxn>
              <a:cxn ang="0">
                <a:pos x="46" y="61"/>
              </a:cxn>
              <a:cxn ang="0">
                <a:pos x="46" y="54"/>
              </a:cxn>
              <a:cxn ang="0">
                <a:pos x="107" y="8"/>
              </a:cxn>
              <a:cxn ang="0">
                <a:pos x="115" y="16"/>
              </a:cxn>
              <a:cxn ang="0">
                <a:pos x="107" y="16"/>
              </a:cxn>
              <a:cxn ang="0">
                <a:pos x="92" y="8"/>
              </a:cxn>
              <a:cxn ang="0">
                <a:pos x="92" y="0"/>
              </a:cxn>
            </a:cxnLst>
            <a:rect l="0" t="0" r="r" b="b"/>
            <a:pathLst>
              <a:path w="115" h="61">
                <a:moveTo>
                  <a:pt x="92" y="0"/>
                </a:moveTo>
                <a:lnTo>
                  <a:pt x="107" y="8"/>
                </a:lnTo>
                <a:lnTo>
                  <a:pt x="115" y="16"/>
                </a:lnTo>
                <a:lnTo>
                  <a:pt x="115" y="16"/>
                </a:lnTo>
                <a:lnTo>
                  <a:pt x="54" y="61"/>
                </a:lnTo>
                <a:lnTo>
                  <a:pt x="46" y="61"/>
                </a:lnTo>
                <a:lnTo>
                  <a:pt x="46" y="61"/>
                </a:lnTo>
                <a:lnTo>
                  <a:pt x="15" y="54"/>
                </a:lnTo>
                <a:lnTo>
                  <a:pt x="0" y="54"/>
                </a:lnTo>
                <a:lnTo>
                  <a:pt x="15" y="46"/>
                </a:lnTo>
                <a:lnTo>
                  <a:pt x="15" y="46"/>
                </a:lnTo>
                <a:lnTo>
                  <a:pt x="46" y="54"/>
                </a:lnTo>
                <a:lnTo>
                  <a:pt x="46" y="61"/>
                </a:lnTo>
                <a:lnTo>
                  <a:pt x="46" y="54"/>
                </a:lnTo>
                <a:lnTo>
                  <a:pt x="107" y="8"/>
                </a:lnTo>
                <a:lnTo>
                  <a:pt x="115" y="16"/>
                </a:lnTo>
                <a:lnTo>
                  <a:pt x="107" y="16"/>
                </a:lnTo>
                <a:lnTo>
                  <a:pt x="92" y="8"/>
                </a:lnTo>
                <a:lnTo>
                  <a:pt x="92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6" name="Freeform 268"/>
          <p:cNvSpPr>
            <a:spLocks/>
          </p:cNvSpPr>
          <p:nvPr/>
        </p:nvSpPr>
        <p:spPr bwMode="auto">
          <a:xfrm>
            <a:off x="1935163" y="1789113"/>
            <a:ext cx="134937" cy="8572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77" y="0"/>
              </a:cxn>
              <a:cxn ang="0">
                <a:pos x="77" y="0"/>
              </a:cxn>
              <a:cxn ang="0">
                <a:pos x="77" y="0"/>
              </a:cxn>
              <a:cxn ang="0">
                <a:pos x="85" y="8"/>
              </a:cxn>
              <a:cxn ang="0">
                <a:pos x="8" y="54"/>
              </a:cxn>
              <a:cxn ang="0">
                <a:pos x="0" y="46"/>
              </a:cxn>
            </a:cxnLst>
            <a:rect l="0" t="0" r="r" b="b"/>
            <a:pathLst>
              <a:path w="85" h="54">
                <a:moveTo>
                  <a:pt x="0" y="46"/>
                </a:move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85" y="8"/>
                </a:lnTo>
                <a:lnTo>
                  <a:pt x="8" y="54"/>
                </a:lnTo>
                <a:lnTo>
                  <a:pt x="0" y="4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7" name="Freeform 269"/>
          <p:cNvSpPr>
            <a:spLocks/>
          </p:cNvSpPr>
          <p:nvPr/>
        </p:nvSpPr>
        <p:spPr bwMode="auto">
          <a:xfrm>
            <a:off x="1558925" y="1728788"/>
            <a:ext cx="401638" cy="36512"/>
          </a:xfrm>
          <a:custGeom>
            <a:avLst/>
            <a:gdLst/>
            <a:ahLst/>
            <a:cxnLst>
              <a:cxn ang="0">
                <a:pos x="237" y="15"/>
              </a:cxn>
              <a:cxn ang="0">
                <a:pos x="0" y="0"/>
              </a:cxn>
              <a:cxn ang="0">
                <a:pos x="54" y="23"/>
              </a:cxn>
              <a:cxn ang="0">
                <a:pos x="253" y="23"/>
              </a:cxn>
              <a:cxn ang="0">
                <a:pos x="230" y="8"/>
              </a:cxn>
              <a:cxn ang="0">
                <a:pos x="237" y="15"/>
              </a:cxn>
            </a:cxnLst>
            <a:rect l="0" t="0" r="r" b="b"/>
            <a:pathLst>
              <a:path w="253" h="23">
                <a:moveTo>
                  <a:pt x="237" y="15"/>
                </a:moveTo>
                <a:lnTo>
                  <a:pt x="0" y="0"/>
                </a:lnTo>
                <a:lnTo>
                  <a:pt x="54" y="23"/>
                </a:lnTo>
                <a:lnTo>
                  <a:pt x="253" y="23"/>
                </a:lnTo>
                <a:lnTo>
                  <a:pt x="230" y="8"/>
                </a:lnTo>
                <a:lnTo>
                  <a:pt x="237" y="1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8" name="Rectangle 270"/>
          <p:cNvSpPr>
            <a:spLocks noChangeArrowheads="1"/>
          </p:cNvSpPr>
          <p:nvPr/>
        </p:nvSpPr>
        <p:spPr bwMode="auto">
          <a:xfrm>
            <a:off x="1935163" y="1752600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9" name="Freeform 271"/>
          <p:cNvSpPr>
            <a:spLocks/>
          </p:cNvSpPr>
          <p:nvPr/>
        </p:nvSpPr>
        <p:spPr bwMode="auto">
          <a:xfrm>
            <a:off x="1558925" y="1728788"/>
            <a:ext cx="376238" cy="49212"/>
          </a:xfrm>
          <a:custGeom>
            <a:avLst/>
            <a:gdLst/>
            <a:ahLst/>
            <a:cxnLst>
              <a:cxn ang="0">
                <a:pos x="237" y="23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54" y="23"/>
              </a:cxn>
              <a:cxn ang="0">
                <a:pos x="54" y="31"/>
              </a:cxn>
              <a:cxn ang="0">
                <a:pos x="54" y="31"/>
              </a:cxn>
              <a:cxn ang="0">
                <a:pos x="54" y="31"/>
              </a:cxn>
              <a:cxn ang="0">
                <a:pos x="0" y="8"/>
              </a:cxn>
              <a:cxn ang="0">
                <a:pos x="0" y="8"/>
              </a:cxn>
              <a:cxn ang="0">
                <a:pos x="0" y="0"/>
              </a:cxn>
              <a:cxn ang="0">
                <a:pos x="237" y="15"/>
              </a:cxn>
              <a:cxn ang="0">
                <a:pos x="237" y="23"/>
              </a:cxn>
            </a:cxnLst>
            <a:rect l="0" t="0" r="r" b="b"/>
            <a:pathLst>
              <a:path w="237" h="31">
                <a:moveTo>
                  <a:pt x="237" y="23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54" y="23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0" y="8"/>
                </a:lnTo>
                <a:lnTo>
                  <a:pt x="0" y="8"/>
                </a:lnTo>
                <a:lnTo>
                  <a:pt x="0" y="0"/>
                </a:lnTo>
                <a:lnTo>
                  <a:pt x="237" y="15"/>
                </a:lnTo>
                <a:lnTo>
                  <a:pt x="237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0" name="Freeform 272"/>
          <p:cNvSpPr>
            <a:spLocks/>
          </p:cNvSpPr>
          <p:nvPr/>
        </p:nvSpPr>
        <p:spPr bwMode="auto">
          <a:xfrm>
            <a:off x="1644650" y="1765300"/>
            <a:ext cx="35242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9" y="0"/>
              </a:cxn>
              <a:cxn ang="0">
                <a:pos x="206" y="0"/>
              </a:cxn>
              <a:cxn ang="0">
                <a:pos x="222" y="8"/>
              </a:cxn>
              <a:cxn ang="0">
                <a:pos x="199" y="8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222" h="8">
                <a:moveTo>
                  <a:pt x="0" y="0"/>
                </a:moveTo>
                <a:lnTo>
                  <a:pt x="199" y="0"/>
                </a:lnTo>
                <a:lnTo>
                  <a:pt x="206" y="0"/>
                </a:lnTo>
                <a:lnTo>
                  <a:pt x="222" y="8"/>
                </a:lnTo>
                <a:lnTo>
                  <a:pt x="199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1" name="Freeform 273"/>
          <p:cNvSpPr>
            <a:spLocks/>
          </p:cNvSpPr>
          <p:nvPr/>
        </p:nvSpPr>
        <p:spPr bwMode="auto">
          <a:xfrm>
            <a:off x="1924050" y="1741488"/>
            <a:ext cx="11113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7"/>
              </a:cxn>
              <a:cxn ang="0">
                <a:pos x="7" y="0"/>
              </a:cxn>
              <a:cxn ang="0">
                <a:pos x="7" y="0"/>
              </a:cxn>
              <a:cxn ang="0">
                <a:pos x="0" y="7"/>
              </a:cxn>
            </a:cxnLst>
            <a:rect l="0" t="0" r="r" b="b"/>
            <a:pathLst>
              <a:path w="7" h="7">
                <a:moveTo>
                  <a:pt x="0" y="7"/>
                </a:moveTo>
                <a:lnTo>
                  <a:pt x="0" y="7"/>
                </a:lnTo>
                <a:lnTo>
                  <a:pt x="7" y="0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2" name="Freeform 274"/>
          <p:cNvSpPr>
            <a:spLocks/>
          </p:cNvSpPr>
          <p:nvPr/>
        </p:nvSpPr>
        <p:spPr bwMode="auto">
          <a:xfrm>
            <a:off x="1924050" y="1741488"/>
            <a:ext cx="47625" cy="36512"/>
          </a:xfrm>
          <a:custGeom>
            <a:avLst/>
            <a:gdLst/>
            <a:ahLst/>
            <a:cxnLst>
              <a:cxn ang="0">
                <a:pos x="23" y="23"/>
              </a:cxn>
              <a:cxn ang="0">
                <a:pos x="30" y="15"/>
              </a:cxn>
              <a:cxn ang="0">
                <a:pos x="7" y="0"/>
              </a:cxn>
              <a:cxn ang="0">
                <a:pos x="0" y="7"/>
              </a:cxn>
              <a:cxn ang="0">
                <a:pos x="23" y="23"/>
              </a:cxn>
            </a:cxnLst>
            <a:rect l="0" t="0" r="r" b="b"/>
            <a:pathLst>
              <a:path w="30" h="23">
                <a:moveTo>
                  <a:pt x="23" y="23"/>
                </a:moveTo>
                <a:lnTo>
                  <a:pt x="30" y="15"/>
                </a:lnTo>
                <a:lnTo>
                  <a:pt x="7" y="0"/>
                </a:lnTo>
                <a:lnTo>
                  <a:pt x="0" y="7"/>
                </a:lnTo>
                <a:lnTo>
                  <a:pt x="23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3" name="Freeform 275"/>
          <p:cNvSpPr>
            <a:spLocks/>
          </p:cNvSpPr>
          <p:nvPr/>
        </p:nvSpPr>
        <p:spPr bwMode="auto">
          <a:xfrm>
            <a:off x="2203450" y="1849438"/>
            <a:ext cx="109538" cy="14605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69" y="92"/>
              </a:cxn>
              <a:cxn ang="0">
                <a:pos x="38" y="77"/>
              </a:cxn>
              <a:cxn ang="0">
                <a:pos x="0" y="0"/>
              </a:cxn>
              <a:cxn ang="0">
                <a:pos x="7" y="0"/>
              </a:cxn>
            </a:cxnLst>
            <a:rect l="0" t="0" r="r" b="b"/>
            <a:pathLst>
              <a:path w="69" h="92">
                <a:moveTo>
                  <a:pt x="7" y="0"/>
                </a:moveTo>
                <a:lnTo>
                  <a:pt x="69" y="92"/>
                </a:lnTo>
                <a:lnTo>
                  <a:pt x="38" y="77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4" name="Freeform 276"/>
          <p:cNvSpPr>
            <a:spLocks/>
          </p:cNvSpPr>
          <p:nvPr/>
        </p:nvSpPr>
        <p:spPr bwMode="auto">
          <a:xfrm>
            <a:off x="2203450" y="1849438"/>
            <a:ext cx="120650" cy="15875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76" y="92"/>
              </a:cxn>
              <a:cxn ang="0">
                <a:pos x="69" y="100"/>
              </a:cxn>
              <a:cxn ang="0">
                <a:pos x="69" y="100"/>
              </a:cxn>
              <a:cxn ang="0">
                <a:pos x="38" y="85"/>
              </a:cxn>
              <a:cxn ang="0">
                <a:pos x="46" y="85"/>
              </a:cxn>
              <a:cxn ang="0">
                <a:pos x="38" y="77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46" y="77"/>
              </a:cxn>
              <a:cxn ang="0">
                <a:pos x="38" y="77"/>
              </a:cxn>
              <a:cxn ang="0">
                <a:pos x="38" y="77"/>
              </a:cxn>
              <a:cxn ang="0">
                <a:pos x="69" y="92"/>
              </a:cxn>
              <a:cxn ang="0">
                <a:pos x="69" y="92"/>
              </a:cxn>
              <a:cxn ang="0">
                <a:pos x="69" y="100"/>
              </a:cxn>
              <a:cxn ang="0">
                <a:pos x="7" y="8"/>
              </a:cxn>
              <a:cxn ang="0">
                <a:pos x="15" y="0"/>
              </a:cxn>
            </a:cxnLst>
            <a:rect l="0" t="0" r="r" b="b"/>
            <a:pathLst>
              <a:path w="76" h="100">
                <a:moveTo>
                  <a:pt x="15" y="0"/>
                </a:moveTo>
                <a:lnTo>
                  <a:pt x="76" y="92"/>
                </a:lnTo>
                <a:lnTo>
                  <a:pt x="69" y="100"/>
                </a:lnTo>
                <a:lnTo>
                  <a:pt x="69" y="100"/>
                </a:lnTo>
                <a:lnTo>
                  <a:pt x="38" y="85"/>
                </a:lnTo>
                <a:lnTo>
                  <a:pt x="46" y="85"/>
                </a:lnTo>
                <a:lnTo>
                  <a:pt x="38" y="7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46" y="77"/>
                </a:lnTo>
                <a:lnTo>
                  <a:pt x="38" y="77"/>
                </a:lnTo>
                <a:lnTo>
                  <a:pt x="38" y="77"/>
                </a:lnTo>
                <a:lnTo>
                  <a:pt x="69" y="92"/>
                </a:lnTo>
                <a:lnTo>
                  <a:pt x="69" y="92"/>
                </a:lnTo>
                <a:lnTo>
                  <a:pt x="69" y="100"/>
                </a:lnTo>
                <a:lnTo>
                  <a:pt x="7" y="8"/>
                </a:lnTo>
                <a:lnTo>
                  <a:pt x="15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5" name="Freeform 277"/>
          <p:cNvSpPr>
            <a:spLocks/>
          </p:cNvSpPr>
          <p:nvPr/>
        </p:nvSpPr>
        <p:spPr bwMode="auto">
          <a:xfrm>
            <a:off x="2203450" y="1849438"/>
            <a:ext cx="23813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15" y="0"/>
              </a:cxn>
              <a:cxn ang="0">
                <a:pos x="15" y="0"/>
              </a:cxn>
              <a:cxn ang="0">
                <a:pos x="7" y="8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15" h="8">
                <a:moveTo>
                  <a:pt x="0" y="0"/>
                </a:moveTo>
                <a:lnTo>
                  <a:pt x="7" y="0"/>
                </a:lnTo>
                <a:lnTo>
                  <a:pt x="15" y="0"/>
                </a:lnTo>
                <a:lnTo>
                  <a:pt x="15" y="0"/>
                </a:lnTo>
                <a:lnTo>
                  <a:pt x="7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6" name="Freeform 278"/>
          <p:cNvSpPr>
            <a:spLocks/>
          </p:cNvSpPr>
          <p:nvPr/>
        </p:nvSpPr>
        <p:spPr bwMode="auto">
          <a:xfrm>
            <a:off x="2033588" y="1752600"/>
            <a:ext cx="23812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6"/>
              </a:cxn>
              <a:cxn ang="0">
                <a:pos x="15" y="8"/>
              </a:cxn>
              <a:cxn ang="0">
                <a:pos x="15" y="0"/>
              </a:cxn>
              <a:cxn ang="0">
                <a:pos x="0" y="8"/>
              </a:cxn>
            </a:cxnLst>
            <a:rect l="0" t="0" r="r" b="b"/>
            <a:pathLst>
              <a:path w="15" h="16">
                <a:moveTo>
                  <a:pt x="0" y="8"/>
                </a:moveTo>
                <a:lnTo>
                  <a:pt x="0" y="16"/>
                </a:lnTo>
                <a:lnTo>
                  <a:pt x="15" y="8"/>
                </a:lnTo>
                <a:lnTo>
                  <a:pt x="15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7" name="Freeform 279"/>
          <p:cNvSpPr>
            <a:spLocks/>
          </p:cNvSpPr>
          <p:nvPr/>
        </p:nvSpPr>
        <p:spPr bwMode="auto">
          <a:xfrm>
            <a:off x="1984375" y="1692275"/>
            <a:ext cx="73025" cy="73025"/>
          </a:xfrm>
          <a:custGeom>
            <a:avLst/>
            <a:gdLst/>
            <a:ahLst/>
            <a:cxnLst>
              <a:cxn ang="0">
                <a:pos x="31" y="46"/>
              </a:cxn>
              <a:cxn ang="0">
                <a:pos x="23" y="23"/>
              </a:cxn>
              <a:cxn ang="0">
                <a:pos x="31" y="23"/>
              </a:cxn>
              <a:cxn ang="0">
                <a:pos x="31" y="23"/>
              </a:cxn>
              <a:cxn ang="0">
                <a:pos x="0" y="15"/>
              </a:cxn>
              <a:cxn ang="0">
                <a:pos x="8" y="15"/>
              </a:cxn>
              <a:cxn ang="0">
                <a:pos x="0" y="0"/>
              </a:cxn>
              <a:cxn ang="0">
                <a:pos x="0" y="0"/>
              </a:cxn>
              <a:cxn ang="0">
                <a:pos x="31" y="8"/>
              </a:cxn>
              <a:cxn ang="0">
                <a:pos x="31" y="8"/>
              </a:cxn>
              <a:cxn ang="0">
                <a:pos x="38" y="15"/>
              </a:cxn>
              <a:cxn ang="0">
                <a:pos x="46" y="38"/>
              </a:cxn>
              <a:cxn ang="0">
                <a:pos x="31" y="46"/>
              </a:cxn>
            </a:cxnLst>
            <a:rect l="0" t="0" r="r" b="b"/>
            <a:pathLst>
              <a:path w="46" h="46">
                <a:moveTo>
                  <a:pt x="31" y="46"/>
                </a:moveTo>
                <a:lnTo>
                  <a:pt x="23" y="23"/>
                </a:lnTo>
                <a:lnTo>
                  <a:pt x="31" y="23"/>
                </a:lnTo>
                <a:lnTo>
                  <a:pt x="31" y="23"/>
                </a:lnTo>
                <a:lnTo>
                  <a:pt x="0" y="15"/>
                </a:lnTo>
                <a:lnTo>
                  <a:pt x="8" y="15"/>
                </a:lnTo>
                <a:lnTo>
                  <a:pt x="0" y="0"/>
                </a:lnTo>
                <a:lnTo>
                  <a:pt x="0" y="0"/>
                </a:lnTo>
                <a:lnTo>
                  <a:pt x="31" y="8"/>
                </a:lnTo>
                <a:lnTo>
                  <a:pt x="31" y="8"/>
                </a:lnTo>
                <a:lnTo>
                  <a:pt x="38" y="15"/>
                </a:lnTo>
                <a:lnTo>
                  <a:pt x="46" y="38"/>
                </a:lnTo>
                <a:lnTo>
                  <a:pt x="31" y="4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8" name="Freeform 280"/>
          <p:cNvSpPr>
            <a:spLocks/>
          </p:cNvSpPr>
          <p:nvPr/>
        </p:nvSpPr>
        <p:spPr bwMode="auto">
          <a:xfrm>
            <a:off x="1935163" y="1692275"/>
            <a:ext cx="61912" cy="36513"/>
          </a:xfrm>
          <a:custGeom>
            <a:avLst/>
            <a:gdLst/>
            <a:ahLst/>
            <a:cxnLst>
              <a:cxn ang="0">
                <a:pos x="39" y="15"/>
              </a:cxn>
              <a:cxn ang="0">
                <a:pos x="16" y="23"/>
              </a:cxn>
              <a:cxn ang="0">
                <a:pos x="16" y="15"/>
              </a:cxn>
              <a:cxn ang="0">
                <a:pos x="0" y="15"/>
              </a:cxn>
              <a:cxn ang="0">
                <a:pos x="8" y="8"/>
              </a:cxn>
              <a:cxn ang="0">
                <a:pos x="31" y="0"/>
              </a:cxn>
              <a:cxn ang="0">
                <a:pos x="39" y="15"/>
              </a:cxn>
            </a:cxnLst>
            <a:rect l="0" t="0" r="r" b="b"/>
            <a:pathLst>
              <a:path w="39" h="23">
                <a:moveTo>
                  <a:pt x="39" y="15"/>
                </a:moveTo>
                <a:lnTo>
                  <a:pt x="16" y="23"/>
                </a:lnTo>
                <a:lnTo>
                  <a:pt x="16" y="15"/>
                </a:lnTo>
                <a:lnTo>
                  <a:pt x="0" y="15"/>
                </a:lnTo>
                <a:lnTo>
                  <a:pt x="8" y="8"/>
                </a:lnTo>
                <a:lnTo>
                  <a:pt x="31" y="0"/>
                </a:lnTo>
                <a:lnTo>
                  <a:pt x="39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9" name="Rectangle 281"/>
          <p:cNvSpPr>
            <a:spLocks noChangeArrowheads="1"/>
          </p:cNvSpPr>
          <p:nvPr/>
        </p:nvSpPr>
        <p:spPr bwMode="auto">
          <a:xfrm>
            <a:off x="1924050" y="1765300"/>
            <a:ext cx="23813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0" name="Freeform 282"/>
          <p:cNvSpPr>
            <a:spLocks/>
          </p:cNvSpPr>
          <p:nvPr/>
        </p:nvSpPr>
        <p:spPr bwMode="auto">
          <a:xfrm>
            <a:off x="1924050" y="1716088"/>
            <a:ext cx="36513" cy="4921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7" y="0"/>
              </a:cxn>
              <a:cxn ang="0">
                <a:pos x="0" y="31"/>
              </a:cxn>
              <a:cxn ang="0">
                <a:pos x="15" y="31"/>
              </a:cxn>
              <a:cxn ang="0">
                <a:pos x="23" y="0"/>
              </a:cxn>
            </a:cxnLst>
            <a:rect l="0" t="0" r="r" b="b"/>
            <a:pathLst>
              <a:path w="23" h="31">
                <a:moveTo>
                  <a:pt x="23" y="0"/>
                </a:moveTo>
                <a:lnTo>
                  <a:pt x="7" y="0"/>
                </a:lnTo>
                <a:lnTo>
                  <a:pt x="0" y="31"/>
                </a:lnTo>
                <a:lnTo>
                  <a:pt x="15" y="31"/>
                </a:lnTo>
                <a:lnTo>
                  <a:pt x="23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1" name="Freeform 283"/>
          <p:cNvSpPr>
            <a:spLocks/>
          </p:cNvSpPr>
          <p:nvPr/>
        </p:nvSpPr>
        <p:spPr bwMode="auto">
          <a:xfrm>
            <a:off x="2190750" y="1789113"/>
            <a:ext cx="23813" cy="254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8" y="0"/>
              </a:cxn>
              <a:cxn ang="0">
                <a:pos x="0" y="16"/>
              </a:cxn>
              <a:cxn ang="0">
                <a:pos x="8" y="16"/>
              </a:cxn>
              <a:cxn ang="0">
                <a:pos x="15" y="0"/>
              </a:cxn>
            </a:cxnLst>
            <a:rect l="0" t="0" r="r" b="b"/>
            <a:pathLst>
              <a:path w="15" h="16">
                <a:moveTo>
                  <a:pt x="15" y="0"/>
                </a:moveTo>
                <a:lnTo>
                  <a:pt x="8" y="0"/>
                </a:lnTo>
                <a:lnTo>
                  <a:pt x="0" y="16"/>
                </a:lnTo>
                <a:lnTo>
                  <a:pt x="8" y="16"/>
                </a:lnTo>
                <a:lnTo>
                  <a:pt x="15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2" name="Freeform 284"/>
          <p:cNvSpPr>
            <a:spLocks/>
          </p:cNvSpPr>
          <p:nvPr/>
        </p:nvSpPr>
        <p:spPr bwMode="auto">
          <a:xfrm>
            <a:off x="2203450" y="1789113"/>
            <a:ext cx="47625" cy="3651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16"/>
              </a:cxn>
              <a:cxn ang="0">
                <a:pos x="15" y="23"/>
              </a:cxn>
              <a:cxn ang="0">
                <a:pos x="23" y="23"/>
              </a:cxn>
              <a:cxn ang="0">
                <a:pos x="30" y="8"/>
              </a:cxn>
              <a:cxn ang="0">
                <a:pos x="23" y="8"/>
              </a:cxn>
              <a:cxn ang="0">
                <a:pos x="7" y="0"/>
              </a:cxn>
            </a:cxnLst>
            <a:rect l="0" t="0" r="r" b="b"/>
            <a:pathLst>
              <a:path w="30" h="23">
                <a:moveTo>
                  <a:pt x="7" y="0"/>
                </a:moveTo>
                <a:lnTo>
                  <a:pt x="0" y="16"/>
                </a:lnTo>
                <a:lnTo>
                  <a:pt x="15" y="23"/>
                </a:lnTo>
                <a:lnTo>
                  <a:pt x="23" y="23"/>
                </a:lnTo>
                <a:lnTo>
                  <a:pt x="30" y="8"/>
                </a:lnTo>
                <a:lnTo>
                  <a:pt x="23" y="8"/>
                </a:lnTo>
                <a:lnTo>
                  <a:pt x="7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3" name="Freeform 285"/>
          <p:cNvSpPr>
            <a:spLocks/>
          </p:cNvSpPr>
          <p:nvPr/>
        </p:nvSpPr>
        <p:spPr bwMode="auto">
          <a:xfrm>
            <a:off x="2203450" y="1849438"/>
            <a:ext cx="23813" cy="25400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16"/>
              </a:cxn>
              <a:cxn ang="0">
                <a:pos x="0" y="8"/>
              </a:cxn>
              <a:cxn ang="0">
                <a:pos x="0" y="0"/>
              </a:cxn>
              <a:cxn ang="0">
                <a:pos x="15" y="8"/>
              </a:cxn>
            </a:cxnLst>
            <a:rect l="0" t="0" r="r" b="b"/>
            <a:pathLst>
              <a:path w="15" h="16">
                <a:moveTo>
                  <a:pt x="15" y="8"/>
                </a:moveTo>
                <a:lnTo>
                  <a:pt x="15" y="16"/>
                </a:lnTo>
                <a:lnTo>
                  <a:pt x="0" y="8"/>
                </a:lnTo>
                <a:lnTo>
                  <a:pt x="0" y="0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4" name="Freeform 286"/>
          <p:cNvSpPr>
            <a:spLocks/>
          </p:cNvSpPr>
          <p:nvPr/>
        </p:nvSpPr>
        <p:spPr bwMode="auto">
          <a:xfrm>
            <a:off x="2203450" y="1814513"/>
            <a:ext cx="36513" cy="47625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7" y="0"/>
              </a:cxn>
              <a:cxn ang="0">
                <a:pos x="0" y="22"/>
              </a:cxn>
              <a:cxn ang="0">
                <a:pos x="15" y="30"/>
              </a:cxn>
              <a:cxn ang="0">
                <a:pos x="23" y="7"/>
              </a:cxn>
            </a:cxnLst>
            <a:rect l="0" t="0" r="r" b="b"/>
            <a:pathLst>
              <a:path w="23" h="30">
                <a:moveTo>
                  <a:pt x="23" y="7"/>
                </a:moveTo>
                <a:lnTo>
                  <a:pt x="7" y="0"/>
                </a:lnTo>
                <a:lnTo>
                  <a:pt x="0" y="22"/>
                </a:lnTo>
                <a:lnTo>
                  <a:pt x="15" y="30"/>
                </a:lnTo>
                <a:lnTo>
                  <a:pt x="23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5" name="Freeform 287"/>
          <p:cNvSpPr>
            <a:spLocks/>
          </p:cNvSpPr>
          <p:nvPr/>
        </p:nvSpPr>
        <p:spPr bwMode="auto">
          <a:xfrm>
            <a:off x="2117725" y="1765300"/>
            <a:ext cx="25400" cy="2381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8" y="15"/>
              </a:cxn>
              <a:cxn ang="0">
                <a:pos x="16" y="0"/>
              </a:cxn>
              <a:cxn ang="0">
                <a:pos x="8" y="0"/>
              </a:cxn>
              <a:cxn ang="0">
                <a:pos x="0" y="15"/>
              </a:cxn>
            </a:cxnLst>
            <a:rect l="0" t="0" r="r" b="b"/>
            <a:pathLst>
              <a:path w="16" h="15">
                <a:moveTo>
                  <a:pt x="0" y="15"/>
                </a:moveTo>
                <a:lnTo>
                  <a:pt x="8" y="15"/>
                </a:lnTo>
                <a:lnTo>
                  <a:pt x="16" y="0"/>
                </a:lnTo>
                <a:lnTo>
                  <a:pt x="8" y="0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6" name="Freeform 288"/>
          <p:cNvSpPr>
            <a:spLocks/>
          </p:cNvSpPr>
          <p:nvPr/>
        </p:nvSpPr>
        <p:spPr bwMode="auto">
          <a:xfrm>
            <a:off x="2070100" y="1752600"/>
            <a:ext cx="60325" cy="36513"/>
          </a:xfrm>
          <a:custGeom>
            <a:avLst/>
            <a:gdLst/>
            <a:ahLst/>
            <a:cxnLst>
              <a:cxn ang="0">
                <a:pos x="30" y="23"/>
              </a:cxn>
              <a:cxn ang="0">
                <a:pos x="38" y="8"/>
              </a:cxn>
              <a:cxn ang="0">
                <a:pos x="15" y="0"/>
              </a:cxn>
              <a:cxn ang="0">
                <a:pos x="0" y="0"/>
              </a:cxn>
              <a:cxn ang="0">
                <a:pos x="0" y="8"/>
              </a:cxn>
              <a:cxn ang="0">
                <a:pos x="7" y="16"/>
              </a:cxn>
              <a:cxn ang="0">
                <a:pos x="30" y="23"/>
              </a:cxn>
            </a:cxnLst>
            <a:rect l="0" t="0" r="r" b="b"/>
            <a:pathLst>
              <a:path w="38" h="23">
                <a:moveTo>
                  <a:pt x="30" y="23"/>
                </a:moveTo>
                <a:lnTo>
                  <a:pt x="38" y="8"/>
                </a:lnTo>
                <a:lnTo>
                  <a:pt x="15" y="0"/>
                </a:lnTo>
                <a:lnTo>
                  <a:pt x="0" y="0"/>
                </a:lnTo>
                <a:lnTo>
                  <a:pt x="0" y="8"/>
                </a:lnTo>
                <a:lnTo>
                  <a:pt x="7" y="16"/>
                </a:lnTo>
                <a:lnTo>
                  <a:pt x="30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7" name="Freeform 289"/>
          <p:cNvSpPr>
            <a:spLocks/>
          </p:cNvSpPr>
          <p:nvPr/>
        </p:nvSpPr>
        <p:spPr bwMode="auto">
          <a:xfrm>
            <a:off x="2057400" y="1801813"/>
            <a:ext cx="23813" cy="23812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15"/>
              </a:cxn>
              <a:cxn ang="0">
                <a:pos x="0" y="8"/>
              </a:cxn>
              <a:cxn ang="0">
                <a:pos x="0" y="0"/>
              </a:cxn>
              <a:cxn ang="0">
                <a:pos x="15" y="8"/>
              </a:cxn>
            </a:cxnLst>
            <a:rect l="0" t="0" r="r" b="b"/>
            <a:pathLst>
              <a:path w="15" h="15">
                <a:moveTo>
                  <a:pt x="15" y="8"/>
                </a:moveTo>
                <a:lnTo>
                  <a:pt x="15" y="15"/>
                </a:lnTo>
                <a:lnTo>
                  <a:pt x="0" y="8"/>
                </a:lnTo>
                <a:lnTo>
                  <a:pt x="0" y="0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8" name="Freeform 290"/>
          <p:cNvSpPr>
            <a:spLocks/>
          </p:cNvSpPr>
          <p:nvPr/>
        </p:nvSpPr>
        <p:spPr bwMode="auto">
          <a:xfrm>
            <a:off x="2057400" y="1765300"/>
            <a:ext cx="36513" cy="49213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8" y="0"/>
              </a:cxn>
              <a:cxn ang="0">
                <a:pos x="0" y="23"/>
              </a:cxn>
              <a:cxn ang="0">
                <a:pos x="15" y="31"/>
              </a:cxn>
              <a:cxn ang="0">
                <a:pos x="23" y="8"/>
              </a:cxn>
            </a:cxnLst>
            <a:rect l="0" t="0" r="r" b="b"/>
            <a:pathLst>
              <a:path w="23" h="31">
                <a:moveTo>
                  <a:pt x="23" y="8"/>
                </a:moveTo>
                <a:lnTo>
                  <a:pt x="8" y="0"/>
                </a:lnTo>
                <a:lnTo>
                  <a:pt x="0" y="23"/>
                </a:lnTo>
                <a:lnTo>
                  <a:pt x="15" y="31"/>
                </a:lnTo>
                <a:lnTo>
                  <a:pt x="23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9" name="Rectangle 291"/>
          <p:cNvSpPr>
            <a:spLocks noChangeArrowheads="1"/>
          </p:cNvSpPr>
          <p:nvPr/>
        </p:nvSpPr>
        <p:spPr bwMode="auto">
          <a:xfrm>
            <a:off x="7013575" y="1376363"/>
            <a:ext cx="6778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rgbClr val="315263"/>
                </a:solidFill>
                <a:latin typeface="Times New Roman" pitchFamily="18" charset="0"/>
              </a:rPr>
              <a:t>SYSTEM</a:t>
            </a:r>
            <a:endParaRPr lang="en-US" i="0">
              <a:solidFill>
                <a:srgbClr val="315263"/>
              </a:solidFill>
            </a:endParaRPr>
          </a:p>
        </p:txBody>
      </p:sp>
      <p:sp>
        <p:nvSpPr>
          <p:cNvPr id="155940" name="Freeform 292"/>
          <p:cNvSpPr>
            <a:spLocks/>
          </p:cNvSpPr>
          <p:nvPr/>
        </p:nvSpPr>
        <p:spPr bwMode="auto">
          <a:xfrm>
            <a:off x="1268413" y="1279525"/>
            <a:ext cx="6583362" cy="4598988"/>
          </a:xfrm>
          <a:custGeom>
            <a:avLst/>
            <a:gdLst/>
            <a:ahLst/>
            <a:cxnLst>
              <a:cxn ang="0">
                <a:pos x="99" y="23"/>
              </a:cxn>
              <a:cxn ang="0">
                <a:pos x="53" y="54"/>
              </a:cxn>
              <a:cxn ang="0">
                <a:pos x="23" y="84"/>
              </a:cxn>
              <a:cxn ang="0">
                <a:pos x="15" y="145"/>
              </a:cxn>
              <a:cxn ang="0">
                <a:pos x="15" y="1445"/>
              </a:cxn>
              <a:cxn ang="0">
                <a:pos x="15" y="2752"/>
              </a:cxn>
              <a:cxn ang="0">
                <a:pos x="23" y="2805"/>
              </a:cxn>
              <a:cxn ang="0">
                <a:pos x="53" y="2844"/>
              </a:cxn>
              <a:cxn ang="0">
                <a:pos x="91" y="2874"/>
              </a:cxn>
              <a:cxn ang="0">
                <a:pos x="145" y="2882"/>
              </a:cxn>
              <a:cxn ang="0">
                <a:pos x="2073" y="2882"/>
              </a:cxn>
              <a:cxn ang="0">
                <a:pos x="4002" y="2882"/>
              </a:cxn>
              <a:cxn ang="0">
                <a:pos x="4055" y="2874"/>
              </a:cxn>
              <a:cxn ang="0">
                <a:pos x="4094" y="2851"/>
              </a:cxn>
              <a:cxn ang="0">
                <a:pos x="4124" y="2805"/>
              </a:cxn>
              <a:cxn ang="0">
                <a:pos x="4132" y="2752"/>
              </a:cxn>
              <a:cxn ang="0">
                <a:pos x="4132" y="1445"/>
              </a:cxn>
              <a:cxn ang="0">
                <a:pos x="4132" y="145"/>
              </a:cxn>
              <a:cxn ang="0">
                <a:pos x="4124" y="92"/>
              </a:cxn>
              <a:cxn ang="0">
                <a:pos x="4101" y="54"/>
              </a:cxn>
              <a:cxn ang="0">
                <a:pos x="4055" y="23"/>
              </a:cxn>
              <a:cxn ang="0">
                <a:pos x="4002" y="16"/>
              </a:cxn>
              <a:cxn ang="0">
                <a:pos x="2073" y="16"/>
              </a:cxn>
              <a:cxn ang="0">
                <a:pos x="145" y="16"/>
              </a:cxn>
              <a:cxn ang="0">
                <a:pos x="2073" y="0"/>
              </a:cxn>
              <a:cxn ang="0">
                <a:pos x="4002" y="0"/>
              </a:cxn>
              <a:cxn ang="0">
                <a:pos x="4055" y="8"/>
              </a:cxn>
              <a:cxn ang="0">
                <a:pos x="4109" y="38"/>
              </a:cxn>
              <a:cxn ang="0">
                <a:pos x="4139" y="84"/>
              </a:cxn>
              <a:cxn ang="0">
                <a:pos x="4147" y="145"/>
              </a:cxn>
              <a:cxn ang="0">
                <a:pos x="4147" y="1445"/>
              </a:cxn>
              <a:cxn ang="0">
                <a:pos x="4147" y="2752"/>
              </a:cxn>
              <a:cxn ang="0">
                <a:pos x="4139" y="2805"/>
              </a:cxn>
              <a:cxn ang="0">
                <a:pos x="4109" y="2859"/>
              </a:cxn>
              <a:cxn ang="0">
                <a:pos x="4063" y="2889"/>
              </a:cxn>
              <a:cxn ang="0">
                <a:pos x="4002" y="2897"/>
              </a:cxn>
              <a:cxn ang="0">
                <a:pos x="2073" y="2897"/>
              </a:cxn>
              <a:cxn ang="0">
                <a:pos x="145" y="2897"/>
              </a:cxn>
              <a:cxn ang="0">
                <a:pos x="91" y="2889"/>
              </a:cxn>
              <a:cxn ang="0">
                <a:pos x="46" y="2859"/>
              </a:cxn>
              <a:cxn ang="0">
                <a:pos x="7" y="2813"/>
              </a:cxn>
              <a:cxn ang="0">
                <a:pos x="0" y="2752"/>
              </a:cxn>
              <a:cxn ang="0">
                <a:pos x="0" y="1445"/>
              </a:cxn>
              <a:cxn ang="0">
                <a:pos x="0" y="145"/>
              </a:cxn>
              <a:cxn ang="0">
                <a:pos x="7" y="84"/>
              </a:cxn>
              <a:cxn ang="0">
                <a:pos x="38" y="46"/>
              </a:cxn>
              <a:cxn ang="0">
                <a:pos x="91" y="8"/>
              </a:cxn>
              <a:cxn ang="0">
                <a:pos x="145" y="0"/>
              </a:cxn>
            </a:cxnLst>
            <a:rect l="0" t="0" r="r" b="b"/>
            <a:pathLst>
              <a:path w="4147" h="2897">
                <a:moveTo>
                  <a:pt x="145" y="16"/>
                </a:moveTo>
                <a:lnTo>
                  <a:pt x="91" y="23"/>
                </a:lnTo>
                <a:lnTo>
                  <a:pt x="99" y="23"/>
                </a:lnTo>
                <a:lnTo>
                  <a:pt x="99" y="23"/>
                </a:lnTo>
                <a:lnTo>
                  <a:pt x="53" y="54"/>
                </a:lnTo>
                <a:lnTo>
                  <a:pt x="53" y="54"/>
                </a:lnTo>
                <a:lnTo>
                  <a:pt x="53" y="54"/>
                </a:lnTo>
                <a:lnTo>
                  <a:pt x="23" y="92"/>
                </a:lnTo>
                <a:lnTo>
                  <a:pt x="23" y="84"/>
                </a:lnTo>
                <a:lnTo>
                  <a:pt x="23" y="84"/>
                </a:lnTo>
                <a:lnTo>
                  <a:pt x="15" y="145"/>
                </a:lnTo>
                <a:lnTo>
                  <a:pt x="15" y="145"/>
                </a:lnTo>
                <a:lnTo>
                  <a:pt x="15" y="145"/>
                </a:lnTo>
                <a:lnTo>
                  <a:pt x="15" y="1445"/>
                </a:lnTo>
                <a:lnTo>
                  <a:pt x="15" y="1445"/>
                </a:lnTo>
                <a:lnTo>
                  <a:pt x="15" y="1445"/>
                </a:lnTo>
                <a:lnTo>
                  <a:pt x="15" y="2752"/>
                </a:lnTo>
                <a:lnTo>
                  <a:pt x="15" y="2752"/>
                </a:lnTo>
                <a:lnTo>
                  <a:pt x="15" y="2752"/>
                </a:lnTo>
                <a:lnTo>
                  <a:pt x="23" y="2805"/>
                </a:lnTo>
                <a:lnTo>
                  <a:pt x="23" y="2805"/>
                </a:lnTo>
                <a:lnTo>
                  <a:pt x="23" y="2805"/>
                </a:lnTo>
                <a:lnTo>
                  <a:pt x="53" y="2851"/>
                </a:lnTo>
                <a:lnTo>
                  <a:pt x="53" y="2844"/>
                </a:lnTo>
                <a:lnTo>
                  <a:pt x="53" y="2844"/>
                </a:lnTo>
                <a:lnTo>
                  <a:pt x="99" y="2874"/>
                </a:lnTo>
                <a:lnTo>
                  <a:pt x="91" y="2874"/>
                </a:lnTo>
                <a:lnTo>
                  <a:pt x="91" y="2874"/>
                </a:lnTo>
                <a:lnTo>
                  <a:pt x="145" y="2882"/>
                </a:lnTo>
                <a:lnTo>
                  <a:pt x="145" y="2882"/>
                </a:lnTo>
                <a:lnTo>
                  <a:pt x="145" y="2882"/>
                </a:lnTo>
                <a:lnTo>
                  <a:pt x="2073" y="2882"/>
                </a:lnTo>
                <a:lnTo>
                  <a:pt x="2073" y="2882"/>
                </a:lnTo>
                <a:lnTo>
                  <a:pt x="2073" y="2882"/>
                </a:lnTo>
                <a:lnTo>
                  <a:pt x="4002" y="2882"/>
                </a:lnTo>
                <a:lnTo>
                  <a:pt x="4002" y="2882"/>
                </a:lnTo>
                <a:lnTo>
                  <a:pt x="4002" y="2882"/>
                </a:lnTo>
                <a:lnTo>
                  <a:pt x="4055" y="2874"/>
                </a:lnTo>
                <a:lnTo>
                  <a:pt x="4055" y="2874"/>
                </a:lnTo>
                <a:lnTo>
                  <a:pt x="4055" y="2874"/>
                </a:lnTo>
                <a:lnTo>
                  <a:pt x="4101" y="2844"/>
                </a:lnTo>
                <a:lnTo>
                  <a:pt x="4094" y="2851"/>
                </a:lnTo>
                <a:lnTo>
                  <a:pt x="4094" y="2851"/>
                </a:lnTo>
                <a:lnTo>
                  <a:pt x="4124" y="2805"/>
                </a:lnTo>
                <a:lnTo>
                  <a:pt x="4124" y="2805"/>
                </a:lnTo>
                <a:lnTo>
                  <a:pt x="4124" y="2805"/>
                </a:lnTo>
                <a:lnTo>
                  <a:pt x="4132" y="2752"/>
                </a:lnTo>
                <a:lnTo>
                  <a:pt x="4132" y="2752"/>
                </a:lnTo>
                <a:lnTo>
                  <a:pt x="4132" y="2752"/>
                </a:lnTo>
                <a:lnTo>
                  <a:pt x="4132" y="1445"/>
                </a:lnTo>
                <a:lnTo>
                  <a:pt x="4132" y="1445"/>
                </a:lnTo>
                <a:lnTo>
                  <a:pt x="4132" y="1445"/>
                </a:lnTo>
                <a:lnTo>
                  <a:pt x="4132" y="145"/>
                </a:lnTo>
                <a:lnTo>
                  <a:pt x="4132" y="145"/>
                </a:lnTo>
                <a:lnTo>
                  <a:pt x="4132" y="145"/>
                </a:lnTo>
                <a:lnTo>
                  <a:pt x="4124" y="84"/>
                </a:lnTo>
                <a:lnTo>
                  <a:pt x="4124" y="92"/>
                </a:lnTo>
                <a:lnTo>
                  <a:pt x="4124" y="92"/>
                </a:lnTo>
                <a:lnTo>
                  <a:pt x="4094" y="54"/>
                </a:lnTo>
                <a:lnTo>
                  <a:pt x="4101" y="54"/>
                </a:lnTo>
                <a:lnTo>
                  <a:pt x="4101" y="54"/>
                </a:lnTo>
                <a:lnTo>
                  <a:pt x="4055" y="23"/>
                </a:lnTo>
                <a:lnTo>
                  <a:pt x="4055" y="23"/>
                </a:lnTo>
                <a:lnTo>
                  <a:pt x="4055" y="23"/>
                </a:lnTo>
                <a:lnTo>
                  <a:pt x="4002" y="16"/>
                </a:lnTo>
                <a:lnTo>
                  <a:pt x="4002" y="16"/>
                </a:lnTo>
                <a:lnTo>
                  <a:pt x="4002" y="16"/>
                </a:lnTo>
                <a:lnTo>
                  <a:pt x="2073" y="16"/>
                </a:lnTo>
                <a:lnTo>
                  <a:pt x="2073" y="16"/>
                </a:lnTo>
                <a:lnTo>
                  <a:pt x="2073" y="16"/>
                </a:lnTo>
                <a:lnTo>
                  <a:pt x="145" y="16"/>
                </a:lnTo>
                <a:lnTo>
                  <a:pt x="145" y="16"/>
                </a:lnTo>
                <a:lnTo>
                  <a:pt x="145" y="0"/>
                </a:lnTo>
                <a:lnTo>
                  <a:pt x="145" y="0"/>
                </a:lnTo>
                <a:lnTo>
                  <a:pt x="2073" y="0"/>
                </a:lnTo>
                <a:lnTo>
                  <a:pt x="2073" y="0"/>
                </a:lnTo>
                <a:lnTo>
                  <a:pt x="2073" y="0"/>
                </a:lnTo>
                <a:lnTo>
                  <a:pt x="4002" y="0"/>
                </a:lnTo>
                <a:lnTo>
                  <a:pt x="4002" y="0"/>
                </a:lnTo>
                <a:lnTo>
                  <a:pt x="4002" y="0"/>
                </a:lnTo>
                <a:lnTo>
                  <a:pt x="4055" y="8"/>
                </a:lnTo>
                <a:lnTo>
                  <a:pt x="4055" y="8"/>
                </a:lnTo>
                <a:lnTo>
                  <a:pt x="4063" y="8"/>
                </a:lnTo>
                <a:lnTo>
                  <a:pt x="4109" y="38"/>
                </a:lnTo>
                <a:lnTo>
                  <a:pt x="4109" y="38"/>
                </a:lnTo>
                <a:lnTo>
                  <a:pt x="4109" y="46"/>
                </a:lnTo>
                <a:lnTo>
                  <a:pt x="4139" y="84"/>
                </a:lnTo>
                <a:lnTo>
                  <a:pt x="4139" y="84"/>
                </a:lnTo>
                <a:lnTo>
                  <a:pt x="4139" y="84"/>
                </a:lnTo>
                <a:lnTo>
                  <a:pt x="4147" y="145"/>
                </a:lnTo>
                <a:lnTo>
                  <a:pt x="4147" y="145"/>
                </a:lnTo>
                <a:lnTo>
                  <a:pt x="4147" y="145"/>
                </a:lnTo>
                <a:lnTo>
                  <a:pt x="4147" y="1445"/>
                </a:lnTo>
                <a:lnTo>
                  <a:pt x="4147" y="1445"/>
                </a:lnTo>
                <a:lnTo>
                  <a:pt x="4147" y="1445"/>
                </a:lnTo>
                <a:lnTo>
                  <a:pt x="4147" y="2752"/>
                </a:lnTo>
                <a:lnTo>
                  <a:pt x="4147" y="2752"/>
                </a:lnTo>
                <a:lnTo>
                  <a:pt x="4147" y="2752"/>
                </a:lnTo>
                <a:lnTo>
                  <a:pt x="4139" y="2805"/>
                </a:lnTo>
                <a:lnTo>
                  <a:pt x="4139" y="2805"/>
                </a:lnTo>
                <a:lnTo>
                  <a:pt x="4139" y="2813"/>
                </a:lnTo>
                <a:lnTo>
                  <a:pt x="4109" y="2859"/>
                </a:lnTo>
                <a:lnTo>
                  <a:pt x="4109" y="2859"/>
                </a:lnTo>
                <a:lnTo>
                  <a:pt x="4109" y="2859"/>
                </a:lnTo>
                <a:lnTo>
                  <a:pt x="4063" y="2889"/>
                </a:lnTo>
                <a:lnTo>
                  <a:pt x="4063" y="2889"/>
                </a:lnTo>
                <a:lnTo>
                  <a:pt x="4055" y="2889"/>
                </a:lnTo>
                <a:lnTo>
                  <a:pt x="4002" y="2897"/>
                </a:lnTo>
                <a:lnTo>
                  <a:pt x="4002" y="2897"/>
                </a:lnTo>
                <a:lnTo>
                  <a:pt x="4002" y="2897"/>
                </a:lnTo>
                <a:lnTo>
                  <a:pt x="2073" y="2897"/>
                </a:lnTo>
                <a:lnTo>
                  <a:pt x="2073" y="2897"/>
                </a:lnTo>
                <a:lnTo>
                  <a:pt x="2073" y="2897"/>
                </a:lnTo>
                <a:lnTo>
                  <a:pt x="145" y="2897"/>
                </a:lnTo>
                <a:lnTo>
                  <a:pt x="145" y="2897"/>
                </a:lnTo>
                <a:lnTo>
                  <a:pt x="145" y="2897"/>
                </a:lnTo>
                <a:lnTo>
                  <a:pt x="91" y="2889"/>
                </a:lnTo>
                <a:lnTo>
                  <a:pt x="91" y="2889"/>
                </a:lnTo>
                <a:lnTo>
                  <a:pt x="91" y="2889"/>
                </a:lnTo>
                <a:lnTo>
                  <a:pt x="46" y="2859"/>
                </a:lnTo>
                <a:lnTo>
                  <a:pt x="46" y="2859"/>
                </a:lnTo>
                <a:lnTo>
                  <a:pt x="38" y="2859"/>
                </a:lnTo>
                <a:lnTo>
                  <a:pt x="7" y="2813"/>
                </a:lnTo>
                <a:lnTo>
                  <a:pt x="7" y="2813"/>
                </a:lnTo>
                <a:lnTo>
                  <a:pt x="7" y="2805"/>
                </a:lnTo>
                <a:lnTo>
                  <a:pt x="0" y="2752"/>
                </a:lnTo>
                <a:lnTo>
                  <a:pt x="0" y="2752"/>
                </a:lnTo>
                <a:lnTo>
                  <a:pt x="0" y="2752"/>
                </a:lnTo>
                <a:lnTo>
                  <a:pt x="0" y="1445"/>
                </a:lnTo>
                <a:lnTo>
                  <a:pt x="0" y="1445"/>
                </a:lnTo>
                <a:lnTo>
                  <a:pt x="0" y="1445"/>
                </a:lnTo>
                <a:lnTo>
                  <a:pt x="0" y="145"/>
                </a:lnTo>
                <a:lnTo>
                  <a:pt x="0" y="145"/>
                </a:lnTo>
                <a:lnTo>
                  <a:pt x="0" y="145"/>
                </a:lnTo>
                <a:lnTo>
                  <a:pt x="7" y="84"/>
                </a:lnTo>
                <a:lnTo>
                  <a:pt x="7" y="84"/>
                </a:lnTo>
                <a:lnTo>
                  <a:pt x="7" y="84"/>
                </a:lnTo>
                <a:lnTo>
                  <a:pt x="38" y="46"/>
                </a:lnTo>
                <a:lnTo>
                  <a:pt x="38" y="46"/>
                </a:lnTo>
                <a:lnTo>
                  <a:pt x="46" y="38"/>
                </a:lnTo>
                <a:lnTo>
                  <a:pt x="91" y="8"/>
                </a:lnTo>
                <a:lnTo>
                  <a:pt x="91" y="8"/>
                </a:lnTo>
                <a:lnTo>
                  <a:pt x="91" y="8"/>
                </a:lnTo>
                <a:lnTo>
                  <a:pt x="145" y="0"/>
                </a:lnTo>
                <a:lnTo>
                  <a:pt x="145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41" name="Freeform 293"/>
          <p:cNvSpPr>
            <a:spLocks/>
          </p:cNvSpPr>
          <p:nvPr/>
        </p:nvSpPr>
        <p:spPr bwMode="auto">
          <a:xfrm>
            <a:off x="1498600" y="1279525"/>
            <a:ext cx="1588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h="16">
                <a:moveTo>
                  <a:pt x="0" y="16"/>
                </a:moveTo>
                <a:lnTo>
                  <a:pt x="0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b97">
  <a:themeElements>
    <a:clrScheme name="">
      <a:dk1>
        <a:srgbClr val="000000"/>
      </a:dk1>
      <a:lt1>
        <a:srgbClr val="FFFFFF"/>
      </a:lt1>
      <a:dk2>
        <a:srgbClr val="000082"/>
      </a:dk2>
      <a:lt2>
        <a:srgbClr val="C0C0C0"/>
      </a:lt2>
      <a:accent1>
        <a:srgbClr val="D01608"/>
      </a:accent1>
      <a:accent2>
        <a:srgbClr val="000082"/>
      </a:accent2>
      <a:accent3>
        <a:srgbClr val="FFFFFF"/>
      </a:accent3>
      <a:accent4>
        <a:srgbClr val="000000"/>
      </a:accent4>
      <a:accent5>
        <a:srgbClr val="E4ABAA"/>
      </a:accent5>
      <a:accent6>
        <a:srgbClr val="000075"/>
      </a:accent6>
      <a:hlink>
        <a:srgbClr val="00C000"/>
      </a:hlink>
      <a:folHlink>
        <a:srgbClr val="800080"/>
      </a:folHlink>
    </a:clrScheme>
    <a:fontScheme name="iab97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b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b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b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b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b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b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b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3195</TotalTime>
  <Words>673</Words>
  <Application>Microsoft Office PowerPoint</Application>
  <PresentationFormat>Diaprojekcija na zaslonu (4:3)</PresentationFormat>
  <Paragraphs>282</Paragraphs>
  <Slides>29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Book Antiqua</vt:lpstr>
      <vt:lpstr>Helvetica</vt:lpstr>
      <vt:lpstr>Monotype Sorts</vt:lpstr>
      <vt:lpstr>Symbol</vt:lpstr>
      <vt:lpstr>Times New Roman</vt:lpstr>
      <vt:lpstr>Times Ten Roman</vt:lpstr>
      <vt:lpstr>Wingdings</vt:lpstr>
      <vt:lpstr>iab97</vt:lpstr>
      <vt:lpstr>Equation</vt:lpstr>
      <vt:lpstr>Digital Integrated Circuits A Design Perspective</vt:lpstr>
      <vt:lpstr>What is this book all about?</vt:lpstr>
      <vt:lpstr>The First Computer</vt:lpstr>
      <vt:lpstr>ENIAC - The first electronic computer (1946)</vt:lpstr>
      <vt:lpstr>The Transistor Revolution</vt:lpstr>
      <vt:lpstr>The First Integrated Circuits </vt:lpstr>
      <vt:lpstr>Moore’s Law</vt:lpstr>
      <vt:lpstr>Moore’s Law</vt:lpstr>
      <vt:lpstr>Design Abstraction Levels</vt:lpstr>
      <vt:lpstr>Design Metrics</vt:lpstr>
      <vt:lpstr>Cost of Integrated Circuits</vt:lpstr>
      <vt:lpstr>Die Cost</vt:lpstr>
      <vt:lpstr>Yield</vt:lpstr>
      <vt:lpstr>Reliability― Noise in Digital Integrated Circuits</vt:lpstr>
      <vt:lpstr>DC Operation Voltage Transfer Characteristic</vt:lpstr>
      <vt:lpstr>Mapping between analog and digital signals</vt:lpstr>
      <vt:lpstr>Definition of Noise Margins</vt:lpstr>
      <vt:lpstr>Regenerative Property</vt:lpstr>
      <vt:lpstr>Regenerative Property</vt:lpstr>
      <vt:lpstr>Fan-in and Fan-out</vt:lpstr>
      <vt:lpstr>The Ideal Gate</vt:lpstr>
      <vt:lpstr>An Old-time Inverter</vt:lpstr>
      <vt:lpstr>Delay Definitions</vt:lpstr>
      <vt:lpstr>Ring Oscillator</vt:lpstr>
      <vt:lpstr>A First-Order RC Network</vt:lpstr>
      <vt:lpstr>Power Dissipation</vt:lpstr>
      <vt:lpstr>Energy and Energy-Delay</vt:lpstr>
      <vt:lpstr>A First-Order RC Network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kaat</dc:creator>
  <cp:lastModifiedBy>LNIV</cp:lastModifiedBy>
  <cp:revision>122</cp:revision>
  <cp:lastPrinted>1998-01-20T18:41:17Z</cp:lastPrinted>
  <dcterms:created xsi:type="dcterms:W3CDTF">1997-04-13T14:24:48Z</dcterms:created>
  <dcterms:modified xsi:type="dcterms:W3CDTF">2020-10-14T14:37:24Z</dcterms:modified>
</cp:coreProperties>
</file>