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434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4" r:id="rId11"/>
    <p:sldId id="476" r:id="rId12"/>
    <p:sldId id="480" r:id="rId13"/>
    <p:sldId id="499" r:id="rId14"/>
    <p:sldId id="470" r:id="rId15"/>
    <p:sldId id="378" r:id="rId16"/>
    <p:sldId id="413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4" r:id="rId46"/>
    <p:sldId id="515" r:id="rId47"/>
    <p:sldId id="516" r:id="rId48"/>
    <p:sldId id="517" r:id="rId49"/>
    <p:sldId id="518" r:id="rId50"/>
    <p:sldId id="519" r:id="rId51"/>
    <p:sldId id="513" r:id="rId52"/>
    <p:sldId id="430" r:id="rId53"/>
    <p:sldId id="380" r:id="rId5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  <a:srgbClr val="FF0000"/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notesViewPr>
    <p:cSldViewPr>
      <p:cViewPr varScale="1">
        <p:scale>
          <a:sx n="41" d="100"/>
          <a:sy n="41" d="100"/>
        </p:scale>
        <p:origin x="-1550" y="-82"/>
      </p:cViewPr>
      <p:guideLst>
        <p:guide orient="horz" pos="3024"/>
        <p:guide pos="23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56.wmf"/><Relationship Id="rId7" Type="http://schemas.openxmlformats.org/officeDocument/2006/relationships/image" Target="../media/image33.wmf"/><Relationship Id="rId2" Type="http://schemas.openxmlformats.org/officeDocument/2006/relationships/image" Target="../media/image55.wmf"/><Relationship Id="rId1" Type="http://schemas.openxmlformats.org/officeDocument/2006/relationships/image" Target="../media/image29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69009" cy="4800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192" y="0"/>
            <a:ext cx="3169008" cy="48006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141"/>
            <a:ext cx="3169009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192" y="9121141"/>
            <a:ext cx="3169008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B1C4BBD8-4F20-4F84-AD50-AD78251635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5843" cy="447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78652" y="0"/>
            <a:ext cx="3175843" cy="447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3813" y="746125"/>
            <a:ext cx="4765675" cy="3573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808" y="4544362"/>
            <a:ext cx="5348876" cy="43205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088725"/>
            <a:ext cx="3175843" cy="521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78652" y="9088725"/>
            <a:ext cx="3175843" cy="521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AD13371E-1C11-4392-A9B4-A9B52024736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Ograda opomb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sl-SI" smtClean="0"/>
          </a:p>
        </p:txBody>
      </p:sp>
      <p:sp>
        <p:nvSpPr>
          <p:cNvPr id="6554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BC066-773C-4B7A-8E05-63C8DFD73E69}" type="slidenum">
              <a:rPr lang="sl-SI" smtClean="0"/>
              <a:pPr/>
              <a:t>24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85800" y="6529388"/>
            <a:ext cx="3505200" cy="327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685800" y="1676400"/>
            <a:ext cx="8456613" cy="1524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invGray">
          <a:xfrm>
            <a:off x="45386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invGray">
          <a:xfrm>
            <a:off x="51482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invGray">
          <a:xfrm>
            <a:off x="5757863" y="6661150"/>
            <a:ext cx="65087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invGray">
          <a:xfrm>
            <a:off x="6367463" y="6661150"/>
            <a:ext cx="65087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invGray">
          <a:xfrm>
            <a:off x="69770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invGray">
          <a:xfrm>
            <a:off x="75866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invGray">
          <a:xfrm>
            <a:off x="8196263" y="6661150"/>
            <a:ext cx="66675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invGray">
          <a:xfrm>
            <a:off x="8805863" y="6661150"/>
            <a:ext cx="65087" cy="7461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graphicFrame>
        <p:nvGraphicFramePr>
          <p:cNvPr id="14" name="Object 33"/>
          <p:cNvGraphicFramePr>
            <a:graphicFrameLocks noChangeAspect="1"/>
          </p:cNvGraphicFramePr>
          <p:nvPr/>
        </p:nvGraphicFramePr>
        <p:xfrm>
          <a:off x="228600" y="3429000"/>
          <a:ext cx="18288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4" r:id="rId3" imgW="4229280" imgH="2571840" progId="">
                  <p:embed/>
                </p:oleObj>
              </mc:Choice>
              <mc:Fallback>
                <p:oleObj r:id="rId3" imgW="4229280" imgH="257184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1828800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152400" y="4495800"/>
            <a:ext cx="1985963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200" b="1">
                <a:solidFill>
                  <a:schemeClr val="tx2"/>
                </a:solidFill>
                <a:latin typeface="Arial" pitchFamily="34" charset="0"/>
              </a:rPr>
              <a:t>UNIVERZA V LJUBLJANI</a:t>
            </a:r>
            <a:endParaRPr lang="sl-SI" sz="1400"/>
          </a:p>
        </p:txBody>
      </p:sp>
      <p:graphicFrame>
        <p:nvGraphicFramePr>
          <p:cNvPr id="16" name="Object 35"/>
          <p:cNvGraphicFramePr>
            <a:graphicFrameLocks noChangeAspect="1"/>
          </p:cNvGraphicFramePr>
          <p:nvPr/>
        </p:nvGraphicFramePr>
        <p:xfrm>
          <a:off x="838200" y="4953000"/>
          <a:ext cx="5064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5" r:id="rId5" imgW="1393200" imgH="1468800" progId="">
                  <p:embed/>
                </p:oleObj>
              </mc:Choice>
              <mc:Fallback>
                <p:oleObj r:id="rId5" imgW="1393200" imgH="146880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5064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304800" y="5486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200" b="1">
                <a:solidFill>
                  <a:schemeClr val="tx2"/>
                </a:solidFill>
                <a:latin typeface="Arial" pitchFamily="34" charset="0"/>
              </a:rPr>
              <a:t>FAKULTETA ZA ELEKTROTEHNIKO</a:t>
            </a:r>
            <a:endParaRPr lang="sl-SI" sz="140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6F7D-7052-4969-A546-F2237285C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C038-7D20-4687-9F88-F932BE694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slov, besedilo in izre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izrezkov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sl-SI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80D9D-1039-4ECC-84D2-105852622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DD426-3187-4086-A79A-AEF5D48F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14EB-9AB7-4161-B13B-15600E18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E989-C78D-4E6D-B140-7DED4F909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E53D-53E3-4BD7-9226-A536E4EEB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7B13-6988-4E77-8229-6EB6181C7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315D-5C0A-4120-A4AC-3456D9B12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35367-77D6-46F0-B172-B6500C5F4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F774E-FEA6-4B00-AB10-AF2C3CF41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ChangeArrowheads="1"/>
          </p:cNvSpPr>
          <p:nvPr/>
        </p:nvSpPr>
        <p:spPr bwMode="invGray">
          <a:xfrm>
            <a:off x="8305800" y="6630988"/>
            <a:ext cx="457200" cy="2270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invGray">
          <a:xfrm>
            <a:off x="685800" y="6629400"/>
            <a:ext cx="3505200" cy="2270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invGray">
          <a:xfrm>
            <a:off x="762000" y="762000"/>
            <a:ext cx="8380413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024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597650"/>
            <a:ext cx="19050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10A3B519-3892-4093-82CE-A25ADCE25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 rot="-8049448">
            <a:off x="4245769" y="6671469"/>
            <a:ext cx="142875" cy="138113"/>
          </a:xfrm>
          <a:prstGeom prst="rtTriangle">
            <a:avLst/>
          </a:prstGeom>
          <a:solidFill>
            <a:schemeClr val="hlink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21.bin"/><Relationship Id="rId39" Type="http://schemas.openxmlformats.org/officeDocument/2006/relationships/oleObject" Target="../embeddings/oleObject34.bin"/><Relationship Id="rId21" Type="http://schemas.openxmlformats.org/officeDocument/2006/relationships/oleObject" Target="../embeddings/oleObject16.bin"/><Relationship Id="rId34" Type="http://schemas.openxmlformats.org/officeDocument/2006/relationships/oleObject" Target="../embeddings/oleObject29.bin"/><Relationship Id="rId42" Type="http://schemas.openxmlformats.org/officeDocument/2006/relationships/oleObject" Target="../embeddings/oleObject37.bin"/><Relationship Id="rId47" Type="http://schemas.openxmlformats.org/officeDocument/2006/relationships/oleObject" Target="../embeddings/oleObject42.bin"/><Relationship Id="rId50" Type="http://schemas.openxmlformats.org/officeDocument/2006/relationships/oleObject" Target="../embeddings/oleObject45.bin"/><Relationship Id="rId55" Type="http://schemas.openxmlformats.org/officeDocument/2006/relationships/oleObject" Target="../embeddings/oleObject49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9" Type="http://schemas.openxmlformats.org/officeDocument/2006/relationships/oleObject" Target="../embeddings/oleObject24.bin"/><Relationship Id="rId11" Type="http://schemas.openxmlformats.org/officeDocument/2006/relationships/oleObject" Target="../embeddings/oleObject7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7.bin"/><Relationship Id="rId37" Type="http://schemas.openxmlformats.org/officeDocument/2006/relationships/oleObject" Target="../embeddings/oleObject32.bin"/><Relationship Id="rId40" Type="http://schemas.openxmlformats.org/officeDocument/2006/relationships/oleObject" Target="../embeddings/oleObject35.bin"/><Relationship Id="rId45" Type="http://schemas.openxmlformats.org/officeDocument/2006/relationships/oleObject" Target="../embeddings/oleObject40.bin"/><Relationship Id="rId53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14.bin"/><Relationship Id="rId31" Type="http://schemas.openxmlformats.org/officeDocument/2006/relationships/oleObject" Target="../embeddings/oleObject26.bin"/><Relationship Id="rId44" Type="http://schemas.openxmlformats.org/officeDocument/2006/relationships/oleObject" Target="../embeddings/oleObject39.bin"/><Relationship Id="rId52" Type="http://schemas.openxmlformats.org/officeDocument/2006/relationships/oleObject" Target="../embeddings/oleObject47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Relationship Id="rId35" Type="http://schemas.openxmlformats.org/officeDocument/2006/relationships/oleObject" Target="../embeddings/oleObject30.bin"/><Relationship Id="rId43" Type="http://schemas.openxmlformats.org/officeDocument/2006/relationships/oleObject" Target="../embeddings/oleObject38.bin"/><Relationship Id="rId48" Type="http://schemas.openxmlformats.org/officeDocument/2006/relationships/oleObject" Target="../embeddings/oleObject43.bin"/><Relationship Id="rId8" Type="http://schemas.openxmlformats.org/officeDocument/2006/relationships/image" Target="../media/image31.wmf"/><Relationship Id="rId51" Type="http://schemas.openxmlformats.org/officeDocument/2006/relationships/oleObject" Target="../embeddings/oleObject46.bin"/><Relationship Id="rId3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8.bin"/><Relationship Id="rId38" Type="http://schemas.openxmlformats.org/officeDocument/2006/relationships/oleObject" Target="../embeddings/oleObject33.bin"/><Relationship Id="rId46" Type="http://schemas.openxmlformats.org/officeDocument/2006/relationships/oleObject" Target="../embeddings/oleObject41.bin"/><Relationship Id="rId20" Type="http://schemas.openxmlformats.org/officeDocument/2006/relationships/oleObject" Target="../embeddings/oleObject15.bin"/><Relationship Id="rId41" Type="http://schemas.openxmlformats.org/officeDocument/2006/relationships/oleObject" Target="../embeddings/oleObject36.bin"/><Relationship Id="rId54" Type="http://schemas.openxmlformats.org/officeDocument/2006/relationships/oleObject" Target="../embeddings/oleObject4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36" Type="http://schemas.openxmlformats.org/officeDocument/2006/relationships/oleObject" Target="../embeddings/oleObject31.bin"/><Relationship Id="rId49" Type="http://schemas.openxmlformats.org/officeDocument/2006/relationships/oleObject" Target="../embeddings/oleObject4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4.wmf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4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44.wmf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4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7.bin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8.bin"/><Relationship Id="rId39" Type="http://schemas.openxmlformats.org/officeDocument/2006/relationships/oleObject" Target="../embeddings/oleObject101.bin"/><Relationship Id="rId21" Type="http://schemas.openxmlformats.org/officeDocument/2006/relationships/oleObject" Target="../embeddings/oleObject83.bin"/><Relationship Id="rId34" Type="http://schemas.openxmlformats.org/officeDocument/2006/relationships/oleObject" Target="../embeddings/oleObject96.bin"/><Relationship Id="rId42" Type="http://schemas.openxmlformats.org/officeDocument/2006/relationships/oleObject" Target="../embeddings/oleObject104.bin"/><Relationship Id="rId47" Type="http://schemas.openxmlformats.org/officeDocument/2006/relationships/oleObject" Target="../embeddings/oleObject109.bin"/><Relationship Id="rId50" Type="http://schemas.openxmlformats.org/officeDocument/2006/relationships/oleObject" Target="../embeddings/oleObject112.bin"/><Relationship Id="rId55" Type="http://schemas.openxmlformats.org/officeDocument/2006/relationships/oleObject" Target="../embeddings/oleObject117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9.bin"/><Relationship Id="rId29" Type="http://schemas.openxmlformats.org/officeDocument/2006/relationships/oleObject" Target="../embeddings/oleObject91.bin"/><Relationship Id="rId11" Type="http://schemas.openxmlformats.org/officeDocument/2006/relationships/oleObject" Target="../embeddings/oleObject76.bin"/><Relationship Id="rId24" Type="http://schemas.openxmlformats.org/officeDocument/2006/relationships/oleObject" Target="../embeddings/oleObject86.bin"/><Relationship Id="rId32" Type="http://schemas.openxmlformats.org/officeDocument/2006/relationships/oleObject" Target="../embeddings/oleObject94.bin"/><Relationship Id="rId37" Type="http://schemas.openxmlformats.org/officeDocument/2006/relationships/oleObject" Target="../embeddings/oleObject99.bin"/><Relationship Id="rId40" Type="http://schemas.openxmlformats.org/officeDocument/2006/relationships/oleObject" Target="../embeddings/oleObject102.bin"/><Relationship Id="rId45" Type="http://schemas.openxmlformats.org/officeDocument/2006/relationships/oleObject" Target="../embeddings/oleObject107.bin"/><Relationship Id="rId53" Type="http://schemas.openxmlformats.org/officeDocument/2006/relationships/oleObject" Target="../embeddings/oleObject115.bin"/><Relationship Id="rId58" Type="http://schemas.openxmlformats.org/officeDocument/2006/relationships/oleObject" Target="../embeddings/oleObject119.bin"/><Relationship Id="rId5" Type="http://schemas.openxmlformats.org/officeDocument/2006/relationships/oleObject" Target="../embeddings/oleObject73.bin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32.wmf"/><Relationship Id="rId22" Type="http://schemas.openxmlformats.org/officeDocument/2006/relationships/oleObject" Target="../embeddings/oleObject84.bin"/><Relationship Id="rId27" Type="http://schemas.openxmlformats.org/officeDocument/2006/relationships/oleObject" Target="../embeddings/oleObject89.bin"/><Relationship Id="rId30" Type="http://schemas.openxmlformats.org/officeDocument/2006/relationships/oleObject" Target="../embeddings/oleObject92.bin"/><Relationship Id="rId35" Type="http://schemas.openxmlformats.org/officeDocument/2006/relationships/oleObject" Target="../embeddings/oleObject97.bin"/><Relationship Id="rId43" Type="http://schemas.openxmlformats.org/officeDocument/2006/relationships/oleObject" Target="../embeddings/oleObject105.bin"/><Relationship Id="rId48" Type="http://schemas.openxmlformats.org/officeDocument/2006/relationships/oleObject" Target="../embeddings/oleObject110.bin"/><Relationship Id="rId56" Type="http://schemas.openxmlformats.org/officeDocument/2006/relationships/oleObject" Target="../embeddings/oleObject118.bin"/><Relationship Id="rId8" Type="http://schemas.openxmlformats.org/officeDocument/2006/relationships/image" Target="../media/image56.wmf"/><Relationship Id="rId51" Type="http://schemas.openxmlformats.org/officeDocument/2006/relationships/oleObject" Target="../embeddings/oleObject113.bin"/><Relationship Id="rId3" Type="http://schemas.openxmlformats.org/officeDocument/2006/relationships/oleObject" Target="../embeddings/oleObject72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87.bin"/><Relationship Id="rId33" Type="http://schemas.openxmlformats.org/officeDocument/2006/relationships/oleObject" Target="../embeddings/oleObject95.bin"/><Relationship Id="rId38" Type="http://schemas.openxmlformats.org/officeDocument/2006/relationships/oleObject" Target="../embeddings/oleObject100.bin"/><Relationship Id="rId46" Type="http://schemas.openxmlformats.org/officeDocument/2006/relationships/oleObject" Target="../embeddings/oleObject108.bin"/><Relationship Id="rId59" Type="http://schemas.openxmlformats.org/officeDocument/2006/relationships/oleObject" Target="../embeddings/oleObject120.bin"/><Relationship Id="rId20" Type="http://schemas.openxmlformats.org/officeDocument/2006/relationships/image" Target="../media/image33.wmf"/><Relationship Id="rId41" Type="http://schemas.openxmlformats.org/officeDocument/2006/relationships/oleObject" Target="../embeddings/oleObject103.bin"/><Relationship Id="rId54" Type="http://schemas.openxmlformats.org/officeDocument/2006/relationships/oleObject" Target="../embeddings/oleObject11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5.bin"/><Relationship Id="rId28" Type="http://schemas.openxmlformats.org/officeDocument/2006/relationships/oleObject" Target="../embeddings/oleObject90.bin"/><Relationship Id="rId36" Type="http://schemas.openxmlformats.org/officeDocument/2006/relationships/oleObject" Target="../embeddings/oleObject98.bin"/><Relationship Id="rId49" Type="http://schemas.openxmlformats.org/officeDocument/2006/relationships/oleObject" Target="../embeddings/oleObject111.bin"/><Relationship Id="rId57" Type="http://schemas.openxmlformats.org/officeDocument/2006/relationships/image" Target="../media/image34.wmf"/><Relationship Id="rId10" Type="http://schemas.openxmlformats.org/officeDocument/2006/relationships/image" Target="../media/image57.wmf"/><Relationship Id="rId31" Type="http://schemas.openxmlformats.org/officeDocument/2006/relationships/oleObject" Target="../embeddings/oleObject93.bin"/><Relationship Id="rId44" Type="http://schemas.openxmlformats.org/officeDocument/2006/relationships/oleObject" Target="../embeddings/oleObject106.bin"/><Relationship Id="rId52" Type="http://schemas.openxmlformats.org/officeDocument/2006/relationships/oleObject" Target="../embeddings/oleObject11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821A47-5596-4009-9FF1-E8D9794A835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sl-SI" dirty="0" smtClean="0"/>
              <a:t>Modul B</a:t>
            </a:r>
            <a:endParaRPr lang="sl-SI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2636912"/>
            <a:ext cx="8077200" cy="1512168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sl-SI" b="1" dirty="0" smtClean="0"/>
              <a:t>Integrirana vezja</a:t>
            </a:r>
            <a:endParaRPr lang="sl-SI" b="1" dirty="0" smtClean="0"/>
          </a:p>
          <a:p>
            <a:pPr lvl="1">
              <a:lnSpc>
                <a:spcPct val="120000"/>
              </a:lnSpc>
            </a:pPr>
            <a:r>
              <a:rPr lang="sl-SI" b="1" dirty="0" smtClean="0"/>
              <a:t>Načrtovanje digitalnih elektronskih sistemov</a:t>
            </a:r>
            <a:endParaRPr lang="sl-SI" b="1" dirty="0" smtClean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914400" y="6591300"/>
            <a:ext cx="32766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 rot="-8049448">
            <a:off x="4425156" y="6674645"/>
            <a:ext cx="142875" cy="138112"/>
          </a:xfrm>
          <a:prstGeom prst="rtTriangle">
            <a:avLst/>
          </a:prstGeom>
          <a:solidFill>
            <a:schemeClr val="hlink"/>
          </a:solidFill>
          <a:ln w="12700" cap="sq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4800600" y="65532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Delitev digitalnih vezij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7C6511-CCA5-4FCF-B69F-50F077EEF9A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Primer standardne celice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</a:t>
            </a:r>
            <a:r>
              <a:rPr lang="sl-SI" sz="1400" dirty="0"/>
              <a:t>vezja</a:t>
            </a:r>
            <a:endParaRPr lang="sl-SI" dirty="0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Avtomatsko generirane celice</a:t>
            </a:r>
            <a:endParaRPr lang="sl-SI"/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2539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2540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2541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2542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2544" name="Rectangle 15"/>
          <p:cNvSpPr>
            <a:spLocks noChangeArrowheads="1"/>
          </p:cNvSpPr>
          <p:nvPr/>
        </p:nvSpPr>
        <p:spPr bwMode="auto">
          <a:xfrm>
            <a:off x="-344488" y="7854950"/>
            <a:ext cx="1519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Feedthrough cell</a:t>
            </a:r>
            <a:endParaRPr lang="sl-SI"/>
          </a:p>
        </p:txBody>
      </p:sp>
      <p:sp>
        <p:nvSpPr>
          <p:cNvPr id="22545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pic>
        <p:nvPicPr>
          <p:cNvPr id="244753" name="Picture 17" descr="nd3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65906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343400" y="2057400"/>
            <a:ext cx="4267200" cy="3817938"/>
            <a:chOff x="2736" y="1296"/>
            <a:chExt cx="2688" cy="2405"/>
          </a:xfrm>
        </p:grpSpPr>
        <p:sp>
          <p:nvSpPr>
            <p:cNvPr id="22548" name="Text Box 19"/>
            <p:cNvSpPr txBox="1">
              <a:spLocks noChangeArrowheads="1"/>
            </p:cNvSpPr>
            <p:nvPr/>
          </p:nvSpPr>
          <p:spPr bwMode="auto">
            <a:xfrm>
              <a:off x="3014" y="2951"/>
              <a:ext cx="2352" cy="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3-vhodna NE-IN celica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(ST Microelectronics):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C = Bremenska kapacitivnost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T = vhodni čas naraščanje/padanja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pic>
          <p:nvPicPr>
            <p:cNvPr id="22549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 l="5624" t="23438" r="3751" b="20313"/>
            <a:stretch>
              <a:fillRect/>
            </a:stretch>
          </p:blipFill>
          <p:spPr bwMode="auto">
            <a:xfrm>
              <a:off x="2736" y="1296"/>
              <a:ext cx="2688" cy="13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DA41AF-A41D-446C-93E7-B9F59430B1C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Avt. gener. celice (primer)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</a:t>
            </a:r>
            <a:r>
              <a:rPr lang="sl-SI" sz="1400" dirty="0"/>
              <a:t>vezja</a:t>
            </a:r>
            <a:endParaRPr lang="sl-SI" dirty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Polja vrat (Gate Arrays)</a:t>
            </a:r>
            <a:endParaRPr lang="sl-SI"/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5614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5615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5616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419600" y="3641725"/>
            <a:ext cx="3578225" cy="854075"/>
            <a:chOff x="2784" y="2294"/>
            <a:chExt cx="2254" cy="538"/>
          </a:xfrm>
        </p:grpSpPr>
        <p:sp>
          <p:nvSpPr>
            <p:cNvPr id="25628" name="Text Box 18"/>
            <p:cNvSpPr txBox="1">
              <a:spLocks noChangeArrowheads="1"/>
            </p:cNvSpPr>
            <p:nvPr/>
          </p:nvSpPr>
          <p:spPr bwMode="auto">
            <a:xfrm>
              <a:off x="3878" y="2294"/>
              <a:ext cx="116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Podatkovna vodila</a:t>
              </a:r>
              <a:endParaRPr lang="en-US" sz="1600">
                <a:solidFill>
                  <a:schemeClr val="accent1"/>
                </a:solidFill>
                <a:latin typeface="Arial" pitchFamily="34" charset="0"/>
              </a:endParaRPr>
            </a:p>
          </p:txBody>
        </p:sp>
        <p:sp>
          <p:nvSpPr>
            <p:cNvPr id="25629" name="Line 19"/>
            <p:cNvSpPr>
              <a:spLocks noChangeShapeType="1"/>
            </p:cNvSpPr>
            <p:nvPr/>
          </p:nvSpPr>
          <p:spPr bwMode="auto">
            <a:xfrm flipH="1">
              <a:off x="2784" y="2400"/>
              <a:ext cx="110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5630" name="Line 20"/>
            <p:cNvSpPr>
              <a:spLocks noChangeShapeType="1"/>
            </p:cNvSpPr>
            <p:nvPr/>
          </p:nvSpPr>
          <p:spPr bwMode="auto">
            <a:xfrm flipH="1">
              <a:off x="3360" y="2400"/>
              <a:ext cx="528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1828800"/>
            <a:ext cx="5257800" cy="4414838"/>
            <a:chOff x="480" y="1152"/>
            <a:chExt cx="3312" cy="2781"/>
          </a:xfrm>
        </p:grpSpPr>
        <p:pic>
          <p:nvPicPr>
            <p:cNvPr id="25624" name="Picture 22" descr="venc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1152"/>
              <a:ext cx="3312" cy="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5" name="Text Box 23"/>
            <p:cNvSpPr txBox="1">
              <a:spLocks noChangeArrowheads="1"/>
            </p:cNvSpPr>
            <p:nvPr/>
          </p:nvSpPr>
          <p:spPr bwMode="auto">
            <a:xfrm>
              <a:off x="1296" y="2208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FFFF00"/>
                  </a:solidFill>
                  <a:latin typeface="Arial" pitchFamily="34" charset="0"/>
                </a:rPr>
                <a:t>SRAM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sp>
          <p:nvSpPr>
            <p:cNvPr id="25626" name="Text Box 24"/>
            <p:cNvSpPr txBox="1">
              <a:spLocks noChangeArrowheads="1"/>
            </p:cNvSpPr>
            <p:nvPr/>
          </p:nvSpPr>
          <p:spPr bwMode="auto">
            <a:xfrm>
              <a:off x="2678" y="1655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solidFill>
                    <a:srgbClr val="FFFF00"/>
                  </a:solidFill>
                  <a:latin typeface="Arial" pitchFamily="34" charset="0"/>
                </a:rPr>
                <a:t>SRAM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sp>
          <p:nvSpPr>
            <p:cNvPr id="25627" name="Text Box 25"/>
            <p:cNvSpPr txBox="1">
              <a:spLocks noChangeArrowheads="1"/>
            </p:cNvSpPr>
            <p:nvPr/>
          </p:nvSpPr>
          <p:spPr bwMode="auto">
            <a:xfrm rot="-5373959">
              <a:off x="1912" y="2452"/>
              <a:ext cx="114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FFFF00"/>
                  </a:solidFill>
                  <a:latin typeface="Arial" pitchFamily="34" charset="0"/>
                </a:rPr>
                <a:t>Povezovalni kanal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953000" y="5089525"/>
            <a:ext cx="3321050" cy="839788"/>
            <a:chOff x="3120" y="3206"/>
            <a:chExt cx="2092" cy="529"/>
          </a:xfrm>
        </p:grpSpPr>
        <p:sp>
          <p:nvSpPr>
            <p:cNvPr id="25621" name="Text Box 27"/>
            <p:cNvSpPr txBox="1">
              <a:spLocks noChangeArrowheads="1"/>
            </p:cNvSpPr>
            <p:nvPr/>
          </p:nvSpPr>
          <p:spPr bwMode="auto">
            <a:xfrm>
              <a:off x="3936" y="3504"/>
              <a:ext cx="12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Video-enkoder čip</a:t>
              </a:r>
            </a:p>
          </p:txBody>
        </p:sp>
        <p:sp>
          <p:nvSpPr>
            <p:cNvPr id="25622" name="Text Box 28"/>
            <p:cNvSpPr txBox="1">
              <a:spLocks noChangeArrowheads="1"/>
            </p:cNvSpPr>
            <p:nvPr/>
          </p:nvSpPr>
          <p:spPr bwMode="auto">
            <a:xfrm>
              <a:off x="3830" y="3206"/>
              <a:ext cx="113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Standardne celice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  <p:sp>
          <p:nvSpPr>
            <p:cNvPr id="25623" name="Line 29"/>
            <p:cNvSpPr>
              <a:spLocks noChangeShapeType="1"/>
            </p:cNvSpPr>
            <p:nvPr/>
          </p:nvSpPr>
          <p:spPr bwMode="auto">
            <a:xfrm flipH="1">
              <a:off x="3120" y="3312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2CD57C-22D1-472B-8F4E-7EC389D7E11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Polja vrat (Gate Arrays)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685800" y="6589812"/>
            <a:ext cx="35052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vezja</a:t>
            </a:r>
            <a:endParaRPr lang="sl-SI" dirty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Polja vrat (Gate Arrays)</a:t>
            </a:r>
            <a:endParaRPr lang="sl-SI"/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6634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6635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6637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6638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6639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6640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26641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26642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43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029200" y="2070100"/>
            <a:ext cx="3965575" cy="1797050"/>
            <a:chOff x="3168" y="1304"/>
            <a:chExt cx="2498" cy="1132"/>
          </a:xfrm>
        </p:grpSpPr>
        <p:sp>
          <p:nvSpPr>
            <p:cNvPr id="26918" name="Rectangle 20"/>
            <p:cNvSpPr>
              <a:spLocks noChangeArrowheads="1"/>
            </p:cNvSpPr>
            <p:nvPr/>
          </p:nvSpPr>
          <p:spPr bwMode="auto">
            <a:xfrm>
              <a:off x="3448" y="1994"/>
              <a:ext cx="879" cy="322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19" name="Rectangle 21"/>
            <p:cNvSpPr>
              <a:spLocks noChangeArrowheads="1"/>
            </p:cNvSpPr>
            <p:nvPr/>
          </p:nvSpPr>
          <p:spPr bwMode="auto">
            <a:xfrm>
              <a:off x="3448" y="1986"/>
              <a:ext cx="895" cy="25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0" name="Rectangle 22"/>
            <p:cNvSpPr>
              <a:spLocks noChangeArrowheads="1"/>
            </p:cNvSpPr>
            <p:nvPr/>
          </p:nvSpPr>
          <p:spPr bwMode="auto">
            <a:xfrm>
              <a:off x="4319" y="1994"/>
              <a:ext cx="24" cy="33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1" name="Rectangle 23"/>
            <p:cNvSpPr>
              <a:spLocks noChangeArrowheads="1"/>
            </p:cNvSpPr>
            <p:nvPr/>
          </p:nvSpPr>
          <p:spPr bwMode="auto">
            <a:xfrm>
              <a:off x="3440" y="2308"/>
              <a:ext cx="887" cy="24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2" name="Rectangle 24"/>
            <p:cNvSpPr>
              <a:spLocks noChangeArrowheads="1"/>
            </p:cNvSpPr>
            <p:nvPr/>
          </p:nvSpPr>
          <p:spPr bwMode="auto">
            <a:xfrm>
              <a:off x="3440" y="1986"/>
              <a:ext cx="24" cy="33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3" name="Rectangle 25"/>
            <p:cNvSpPr>
              <a:spLocks noChangeArrowheads="1"/>
            </p:cNvSpPr>
            <p:nvPr/>
          </p:nvSpPr>
          <p:spPr bwMode="auto">
            <a:xfrm>
              <a:off x="3448" y="1513"/>
              <a:ext cx="879" cy="321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4" name="Rectangle 26"/>
            <p:cNvSpPr>
              <a:spLocks noChangeArrowheads="1"/>
            </p:cNvSpPr>
            <p:nvPr/>
          </p:nvSpPr>
          <p:spPr bwMode="auto">
            <a:xfrm>
              <a:off x="3448" y="1505"/>
              <a:ext cx="895" cy="24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5" name="Rectangle 27"/>
            <p:cNvSpPr>
              <a:spLocks noChangeArrowheads="1"/>
            </p:cNvSpPr>
            <p:nvPr/>
          </p:nvSpPr>
          <p:spPr bwMode="auto">
            <a:xfrm>
              <a:off x="4319" y="1513"/>
              <a:ext cx="24" cy="337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6" name="Rectangle 28"/>
            <p:cNvSpPr>
              <a:spLocks noChangeArrowheads="1"/>
            </p:cNvSpPr>
            <p:nvPr/>
          </p:nvSpPr>
          <p:spPr bwMode="auto">
            <a:xfrm>
              <a:off x="3440" y="1826"/>
              <a:ext cx="887" cy="24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7" name="Rectangle 29"/>
            <p:cNvSpPr>
              <a:spLocks noChangeArrowheads="1"/>
            </p:cNvSpPr>
            <p:nvPr/>
          </p:nvSpPr>
          <p:spPr bwMode="auto">
            <a:xfrm>
              <a:off x="3440" y="1505"/>
              <a:ext cx="24" cy="329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8" name="Rectangle 30"/>
            <p:cNvSpPr>
              <a:spLocks noChangeArrowheads="1"/>
            </p:cNvSpPr>
            <p:nvPr/>
          </p:nvSpPr>
          <p:spPr bwMode="auto">
            <a:xfrm>
              <a:off x="3360" y="1641"/>
              <a:ext cx="1063" cy="6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29" name="Rectangle 31"/>
            <p:cNvSpPr>
              <a:spLocks noChangeArrowheads="1"/>
            </p:cNvSpPr>
            <p:nvPr/>
          </p:nvSpPr>
          <p:spPr bwMode="auto">
            <a:xfrm>
              <a:off x="3360" y="1633"/>
              <a:ext cx="1079" cy="2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0" name="Rectangle 32"/>
            <p:cNvSpPr>
              <a:spLocks noChangeArrowheads="1"/>
            </p:cNvSpPr>
            <p:nvPr/>
          </p:nvSpPr>
          <p:spPr bwMode="auto">
            <a:xfrm>
              <a:off x="4415" y="1641"/>
              <a:ext cx="24" cy="81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1" name="Rectangle 33"/>
            <p:cNvSpPr>
              <a:spLocks noChangeArrowheads="1"/>
            </p:cNvSpPr>
            <p:nvPr/>
          </p:nvSpPr>
          <p:spPr bwMode="auto">
            <a:xfrm>
              <a:off x="3352" y="1697"/>
              <a:ext cx="1071" cy="25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2" name="Rectangle 34"/>
            <p:cNvSpPr>
              <a:spLocks noChangeArrowheads="1"/>
            </p:cNvSpPr>
            <p:nvPr/>
          </p:nvSpPr>
          <p:spPr bwMode="auto">
            <a:xfrm>
              <a:off x="3352" y="1633"/>
              <a:ext cx="24" cy="72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3" name="Rectangle 35"/>
            <p:cNvSpPr>
              <a:spLocks noChangeArrowheads="1"/>
            </p:cNvSpPr>
            <p:nvPr/>
          </p:nvSpPr>
          <p:spPr bwMode="auto">
            <a:xfrm>
              <a:off x="3360" y="2115"/>
              <a:ext cx="1063" cy="6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4" name="Rectangle 36"/>
            <p:cNvSpPr>
              <a:spLocks noChangeArrowheads="1"/>
            </p:cNvSpPr>
            <p:nvPr/>
          </p:nvSpPr>
          <p:spPr bwMode="auto">
            <a:xfrm>
              <a:off x="3360" y="2107"/>
              <a:ext cx="1079" cy="2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5" name="Rectangle 37"/>
            <p:cNvSpPr>
              <a:spLocks noChangeArrowheads="1"/>
            </p:cNvSpPr>
            <p:nvPr/>
          </p:nvSpPr>
          <p:spPr bwMode="auto">
            <a:xfrm>
              <a:off x="4415" y="2115"/>
              <a:ext cx="24" cy="80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6" name="Rectangle 38"/>
            <p:cNvSpPr>
              <a:spLocks noChangeArrowheads="1"/>
            </p:cNvSpPr>
            <p:nvPr/>
          </p:nvSpPr>
          <p:spPr bwMode="auto">
            <a:xfrm>
              <a:off x="3352" y="2171"/>
              <a:ext cx="1071" cy="2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7" name="Rectangle 39"/>
            <p:cNvSpPr>
              <a:spLocks noChangeArrowheads="1"/>
            </p:cNvSpPr>
            <p:nvPr/>
          </p:nvSpPr>
          <p:spPr bwMode="auto">
            <a:xfrm>
              <a:off x="3352" y="2107"/>
              <a:ext cx="24" cy="72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8" name="Rectangle 40"/>
            <p:cNvSpPr>
              <a:spLocks noChangeArrowheads="1"/>
            </p:cNvSpPr>
            <p:nvPr/>
          </p:nvSpPr>
          <p:spPr bwMode="auto">
            <a:xfrm>
              <a:off x="3576" y="1457"/>
              <a:ext cx="40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39" name="Rectangle 41"/>
            <p:cNvSpPr>
              <a:spLocks noChangeArrowheads="1"/>
            </p:cNvSpPr>
            <p:nvPr/>
          </p:nvSpPr>
          <p:spPr bwMode="auto">
            <a:xfrm>
              <a:off x="3576" y="1457"/>
              <a:ext cx="4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0" name="Rectangle 42"/>
            <p:cNvSpPr>
              <a:spLocks noChangeArrowheads="1"/>
            </p:cNvSpPr>
            <p:nvPr/>
          </p:nvSpPr>
          <p:spPr bwMode="auto">
            <a:xfrm>
              <a:off x="3616" y="1457"/>
              <a:ext cx="8" cy="907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1" name="Rectangle 43"/>
            <p:cNvSpPr>
              <a:spLocks noChangeArrowheads="1"/>
            </p:cNvSpPr>
            <p:nvPr/>
          </p:nvSpPr>
          <p:spPr bwMode="auto">
            <a:xfrm>
              <a:off x="3576" y="2356"/>
              <a:ext cx="4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2" name="Rectangle 44"/>
            <p:cNvSpPr>
              <a:spLocks noChangeArrowheads="1"/>
            </p:cNvSpPr>
            <p:nvPr/>
          </p:nvSpPr>
          <p:spPr bwMode="auto">
            <a:xfrm>
              <a:off x="3576" y="1457"/>
              <a:ext cx="8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3" name="Rectangle 45"/>
            <p:cNvSpPr>
              <a:spLocks noChangeArrowheads="1"/>
            </p:cNvSpPr>
            <p:nvPr/>
          </p:nvSpPr>
          <p:spPr bwMode="auto">
            <a:xfrm>
              <a:off x="3760" y="1457"/>
              <a:ext cx="40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4" name="Rectangle 46"/>
            <p:cNvSpPr>
              <a:spLocks noChangeArrowheads="1"/>
            </p:cNvSpPr>
            <p:nvPr/>
          </p:nvSpPr>
          <p:spPr bwMode="auto">
            <a:xfrm>
              <a:off x="3760" y="1457"/>
              <a:ext cx="4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5" name="Rectangle 47"/>
            <p:cNvSpPr>
              <a:spLocks noChangeArrowheads="1"/>
            </p:cNvSpPr>
            <p:nvPr/>
          </p:nvSpPr>
          <p:spPr bwMode="auto">
            <a:xfrm>
              <a:off x="3800" y="1457"/>
              <a:ext cx="8" cy="907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6" name="Rectangle 48"/>
            <p:cNvSpPr>
              <a:spLocks noChangeArrowheads="1"/>
            </p:cNvSpPr>
            <p:nvPr/>
          </p:nvSpPr>
          <p:spPr bwMode="auto">
            <a:xfrm>
              <a:off x="3760" y="2356"/>
              <a:ext cx="4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7" name="Rectangle 49"/>
            <p:cNvSpPr>
              <a:spLocks noChangeArrowheads="1"/>
            </p:cNvSpPr>
            <p:nvPr/>
          </p:nvSpPr>
          <p:spPr bwMode="auto">
            <a:xfrm>
              <a:off x="3760" y="1457"/>
              <a:ext cx="8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8" name="Rectangle 50"/>
            <p:cNvSpPr>
              <a:spLocks noChangeArrowheads="1"/>
            </p:cNvSpPr>
            <p:nvPr/>
          </p:nvSpPr>
          <p:spPr bwMode="auto">
            <a:xfrm>
              <a:off x="3952" y="1457"/>
              <a:ext cx="39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49" name="Rectangle 51"/>
            <p:cNvSpPr>
              <a:spLocks noChangeArrowheads="1"/>
            </p:cNvSpPr>
            <p:nvPr/>
          </p:nvSpPr>
          <p:spPr bwMode="auto">
            <a:xfrm>
              <a:off x="3952" y="1457"/>
              <a:ext cx="47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0" name="Rectangle 52"/>
            <p:cNvSpPr>
              <a:spLocks noChangeArrowheads="1"/>
            </p:cNvSpPr>
            <p:nvPr/>
          </p:nvSpPr>
          <p:spPr bwMode="auto">
            <a:xfrm>
              <a:off x="3991" y="1457"/>
              <a:ext cx="8" cy="907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1" name="Rectangle 53"/>
            <p:cNvSpPr>
              <a:spLocks noChangeArrowheads="1"/>
            </p:cNvSpPr>
            <p:nvPr/>
          </p:nvSpPr>
          <p:spPr bwMode="auto">
            <a:xfrm>
              <a:off x="3952" y="2356"/>
              <a:ext cx="39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2" name="Rectangle 54"/>
            <p:cNvSpPr>
              <a:spLocks noChangeArrowheads="1"/>
            </p:cNvSpPr>
            <p:nvPr/>
          </p:nvSpPr>
          <p:spPr bwMode="auto">
            <a:xfrm>
              <a:off x="3952" y="1457"/>
              <a:ext cx="8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3" name="Rectangle 55"/>
            <p:cNvSpPr>
              <a:spLocks noChangeArrowheads="1"/>
            </p:cNvSpPr>
            <p:nvPr/>
          </p:nvSpPr>
          <p:spPr bwMode="auto">
            <a:xfrm>
              <a:off x="4143" y="1457"/>
              <a:ext cx="40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4" name="Rectangle 56"/>
            <p:cNvSpPr>
              <a:spLocks noChangeArrowheads="1"/>
            </p:cNvSpPr>
            <p:nvPr/>
          </p:nvSpPr>
          <p:spPr bwMode="auto">
            <a:xfrm>
              <a:off x="4143" y="1457"/>
              <a:ext cx="4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5" name="Rectangle 57"/>
            <p:cNvSpPr>
              <a:spLocks noChangeArrowheads="1"/>
            </p:cNvSpPr>
            <p:nvPr/>
          </p:nvSpPr>
          <p:spPr bwMode="auto">
            <a:xfrm>
              <a:off x="4183" y="1457"/>
              <a:ext cx="8" cy="907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6" name="Rectangle 58"/>
            <p:cNvSpPr>
              <a:spLocks noChangeArrowheads="1"/>
            </p:cNvSpPr>
            <p:nvPr/>
          </p:nvSpPr>
          <p:spPr bwMode="auto">
            <a:xfrm>
              <a:off x="4143" y="2356"/>
              <a:ext cx="4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7" name="Rectangle 59"/>
            <p:cNvSpPr>
              <a:spLocks noChangeArrowheads="1"/>
            </p:cNvSpPr>
            <p:nvPr/>
          </p:nvSpPr>
          <p:spPr bwMode="auto">
            <a:xfrm>
              <a:off x="4143" y="1457"/>
              <a:ext cx="8" cy="899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8" name="Rectangle 60"/>
            <p:cNvSpPr>
              <a:spLocks noChangeArrowheads="1"/>
            </p:cNvSpPr>
            <p:nvPr/>
          </p:nvSpPr>
          <p:spPr bwMode="auto">
            <a:xfrm>
              <a:off x="4119" y="1384"/>
              <a:ext cx="80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59" name="Rectangle 61"/>
            <p:cNvSpPr>
              <a:spLocks noChangeArrowheads="1"/>
            </p:cNvSpPr>
            <p:nvPr/>
          </p:nvSpPr>
          <p:spPr bwMode="auto">
            <a:xfrm>
              <a:off x="4119" y="1384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0" name="Rectangle 62"/>
            <p:cNvSpPr>
              <a:spLocks noChangeArrowheads="1"/>
            </p:cNvSpPr>
            <p:nvPr/>
          </p:nvSpPr>
          <p:spPr bwMode="auto">
            <a:xfrm>
              <a:off x="4199" y="1384"/>
              <a:ext cx="8" cy="81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1" name="Rectangle 63"/>
            <p:cNvSpPr>
              <a:spLocks noChangeArrowheads="1"/>
            </p:cNvSpPr>
            <p:nvPr/>
          </p:nvSpPr>
          <p:spPr bwMode="auto">
            <a:xfrm>
              <a:off x="4119" y="1457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2" name="Rectangle 64"/>
            <p:cNvSpPr>
              <a:spLocks noChangeArrowheads="1"/>
            </p:cNvSpPr>
            <p:nvPr/>
          </p:nvSpPr>
          <p:spPr bwMode="auto">
            <a:xfrm>
              <a:off x="4119" y="1384"/>
              <a:ext cx="8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3" name="Rectangle 65"/>
            <p:cNvSpPr>
              <a:spLocks noChangeArrowheads="1"/>
            </p:cNvSpPr>
            <p:nvPr/>
          </p:nvSpPr>
          <p:spPr bwMode="auto">
            <a:xfrm>
              <a:off x="3936" y="1384"/>
              <a:ext cx="79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4" name="Rectangle 66"/>
            <p:cNvSpPr>
              <a:spLocks noChangeArrowheads="1"/>
            </p:cNvSpPr>
            <p:nvPr/>
          </p:nvSpPr>
          <p:spPr bwMode="auto">
            <a:xfrm>
              <a:off x="3936" y="1384"/>
              <a:ext cx="87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5" name="Rectangle 67"/>
            <p:cNvSpPr>
              <a:spLocks noChangeArrowheads="1"/>
            </p:cNvSpPr>
            <p:nvPr/>
          </p:nvSpPr>
          <p:spPr bwMode="auto">
            <a:xfrm>
              <a:off x="4015" y="1384"/>
              <a:ext cx="8" cy="81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6" name="Rectangle 68"/>
            <p:cNvSpPr>
              <a:spLocks noChangeArrowheads="1"/>
            </p:cNvSpPr>
            <p:nvPr/>
          </p:nvSpPr>
          <p:spPr bwMode="auto">
            <a:xfrm>
              <a:off x="3936" y="1457"/>
              <a:ext cx="79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7" name="Rectangle 69"/>
            <p:cNvSpPr>
              <a:spLocks noChangeArrowheads="1"/>
            </p:cNvSpPr>
            <p:nvPr/>
          </p:nvSpPr>
          <p:spPr bwMode="auto">
            <a:xfrm>
              <a:off x="3936" y="1384"/>
              <a:ext cx="8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8" name="Rectangle 70"/>
            <p:cNvSpPr>
              <a:spLocks noChangeArrowheads="1"/>
            </p:cNvSpPr>
            <p:nvPr/>
          </p:nvSpPr>
          <p:spPr bwMode="auto">
            <a:xfrm>
              <a:off x="3736" y="1384"/>
              <a:ext cx="80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69" name="Rectangle 71"/>
            <p:cNvSpPr>
              <a:spLocks noChangeArrowheads="1"/>
            </p:cNvSpPr>
            <p:nvPr/>
          </p:nvSpPr>
          <p:spPr bwMode="auto">
            <a:xfrm>
              <a:off x="3736" y="1384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0" name="Rectangle 72"/>
            <p:cNvSpPr>
              <a:spLocks noChangeArrowheads="1"/>
            </p:cNvSpPr>
            <p:nvPr/>
          </p:nvSpPr>
          <p:spPr bwMode="auto">
            <a:xfrm>
              <a:off x="3816" y="1384"/>
              <a:ext cx="8" cy="81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1" name="Rectangle 73"/>
            <p:cNvSpPr>
              <a:spLocks noChangeArrowheads="1"/>
            </p:cNvSpPr>
            <p:nvPr/>
          </p:nvSpPr>
          <p:spPr bwMode="auto">
            <a:xfrm>
              <a:off x="3736" y="1457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2" name="Rectangle 74"/>
            <p:cNvSpPr>
              <a:spLocks noChangeArrowheads="1"/>
            </p:cNvSpPr>
            <p:nvPr/>
          </p:nvSpPr>
          <p:spPr bwMode="auto">
            <a:xfrm>
              <a:off x="3736" y="1384"/>
              <a:ext cx="8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3" name="Rectangle 75"/>
            <p:cNvSpPr>
              <a:spLocks noChangeArrowheads="1"/>
            </p:cNvSpPr>
            <p:nvPr/>
          </p:nvSpPr>
          <p:spPr bwMode="auto">
            <a:xfrm>
              <a:off x="3552" y="1384"/>
              <a:ext cx="80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4" name="Rectangle 76"/>
            <p:cNvSpPr>
              <a:spLocks noChangeArrowheads="1"/>
            </p:cNvSpPr>
            <p:nvPr/>
          </p:nvSpPr>
          <p:spPr bwMode="auto">
            <a:xfrm>
              <a:off x="3552" y="1384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5" name="Rectangle 77"/>
            <p:cNvSpPr>
              <a:spLocks noChangeArrowheads="1"/>
            </p:cNvSpPr>
            <p:nvPr/>
          </p:nvSpPr>
          <p:spPr bwMode="auto">
            <a:xfrm>
              <a:off x="3632" y="1384"/>
              <a:ext cx="8" cy="81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6" name="Rectangle 78"/>
            <p:cNvSpPr>
              <a:spLocks noChangeArrowheads="1"/>
            </p:cNvSpPr>
            <p:nvPr/>
          </p:nvSpPr>
          <p:spPr bwMode="auto">
            <a:xfrm>
              <a:off x="3552" y="1457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7" name="Rectangle 79"/>
            <p:cNvSpPr>
              <a:spLocks noChangeArrowheads="1"/>
            </p:cNvSpPr>
            <p:nvPr/>
          </p:nvSpPr>
          <p:spPr bwMode="auto">
            <a:xfrm>
              <a:off x="3552" y="1384"/>
              <a:ext cx="8" cy="73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8" name="Rectangle 80"/>
            <p:cNvSpPr>
              <a:spLocks noChangeArrowheads="1"/>
            </p:cNvSpPr>
            <p:nvPr/>
          </p:nvSpPr>
          <p:spPr bwMode="auto">
            <a:xfrm>
              <a:off x="3552" y="2348"/>
              <a:ext cx="80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79" name="Rectangle 81"/>
            <p:cNvSpPr>
              <a:spLocks noChangeArrowheads="1"/>
            </p:cNvSpPr>
            <p:nvPr/>
          </p:nvSpPr>
          <p:spPr bwMode="auto">
            <a:xfrm>
              <a:off x="3552" y="2348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0" name="Rectangle 82"/>
            <p:cNvSpPr>
              <a:spLocks noChangeArrowheads="1"/>
            </p:cNvSpPr>
            <p:nvPr/>
          </p:nvSpPr>
          <p:spPr bwMode="auto">
            <a:xfrm>
              <a:off x="3632" y="2348"/>
              <a:ext cx="8" cy="8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1" name="Rectangle 83"/>
            <p:cNvSpPr>
              <a:spLocks noChangeArrowheads="1"/>
            </p:cNvSpPr>
            <p:nvPr/>
          </p:nvSpPr>
          <p:spPr bwMode="auto">
            <a:xfrm>
              <a:off x="3552" y="2428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2" name="Rectangle 84"/>
            <p:cNvSpPr>
              <a:spLocks noChangeArrowheads="1"/>
            </p:cNvSpPr>
            <p:nvPr/>
          </p:nvSpPr>
          <p:spPr bwMode="auto">
            <a:xfrm>
              <a:off x="3552" y="2348"/>
              <a:ext cx="8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3" name="Rectangle 85"/>
            <p:cNvSpPr>
              <a:spLocks noChangeArrowheads="1"/>
            </p:cNvSpPr>
            <p:nvPr/>
          </p:nvSpPr>
          <p:spPr bwMode="auto">
            <a:xfrm>
              <a:off x="3744" y="2348"/>
              <a:ext cx="80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4" name="Rectangle 86"/>
            <p:cNvSpPr>
              <a:spLocks noChangeArrowheads="1"/>
            </p:cNvSpPr>
            <p:nvPr/>
          </p:nvSpPr>
          <p:spPr bwMode="auto">
            <a:xfrm>
              <a:off x="3744" y="2348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5" name="Rectangle 87"/>
            <p:cNvSpPr>
              <a:spLocks noChangeArrowheads="1"/>
            </p:cNvSpPr>
            <p:nvPr/>
          </p:nvSpPr>
          <p:spPr bwMode="auto">
            <a:xfrm>
              <a:off x="3824" y="2348"/>
              <a:ext cx="8" cy="8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6" name="Rectangle 88"/>
            <p:cNvSpPr>
              <a:spLocks noChangeArrowheads="1"/>
            </p:cNvSpPr>
            <p:nvPr/>
          </p:nvSpPr>
          <p:spPr bwMode="auto">
            <a:xfrm>
              <a:off x="3744" y="2428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7" name="Rectangle 89"/>
            <p:cNvSpPr>
              <a:spLocks noChangeArrowheads="1"/>
            </p:cNvSpPr>
            <p:nvPr/>
          </p:nvSpPr>
          <p:spPr bwMode="auto">
            <a:xfrm>
              <a:off x="3744" y="2348"/>
              <a:ext cx="8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8" name="Rectangle 90"/>
            <p:cNvSpPr>
              <a:spLocks noChangeArrowheads="1"/>
            </p:cNvSpPr>
            <p:nvPr/>
          </p:nvSpPr>
          <p:spPr bwMode="auto">
            <a:xfrm>
              <a:off x="3936" y="2348"/>
              <a:ext cx="79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89" name="Rectangle 91"/>
            <p:cNvSpPr>
              <a:spLocks noChangeArrowheads="1"/>
            </p:cNvSpPr>
            <p:nvPr/>
          </p:nvSpPr>
          <p:spPr bwMode="auto">
            <a:xfrm>
              <a:off x="3936" y="2348"/>
              <a:ext cx="87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0" name="Rectangle 92"/>
            <p:cNvSpPr>
              <a:spLocks noChangeArrowheads="1"/>
            </p:cNvSpPr>
            <p:nvPr/>
          </p:nvSpPr>
          <p:spPr bwMode="auto">
            <a:xfrm>
              <a:off x="4015" y="2348"/>
              <a:ext cx="8" cy="8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1" name="Rectangle 93"/>
            <p:cNvSpPr>
              <a:spLocks noChangeArrowheads="1"/>
            </p:cNvSpPr>
            <p:nvPr/>
          </p:nvSpPr>
          <p:spPr bwMode="auto">
            <a:xfrm>
              <a:off x="3936" y="2428"/>
              <a:ext cx="79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2" name="Rectangle 94"/>
            <p:cNvSpPr>
              <a:spLocks noChangeArrowheads="1"/>
            </p:cNvSpPr>
            <p:nvPr/>
          </p:nvSpPr>
          <p:spPr bwMode="auto">
            <a:xfrm>
              <a:off x="3936" y="2348"/>
              <a:ext cx="8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3" name="Rectangle 95"/>
            <p:cNvSpPr>
              <a:spLocks noChangeArrowheads="1"/>
            </p:cNvSpPr>
            <p:nvPr/>
          </p:nvSpPr>
          <p:spPr bwMode="auto">
            <a:xfrm>
              <a:off x="4119" y="2348"/>
              <a:ext cx="80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4" name="Rectangle 96"/>
            <p:cNvSpPr>
              <a:spLocks noChangeArrowheads="1"/>
            </p:cNvSpPr>
            <p:nvPr/>
          </p:nvSpPr>
          <p:spPr bwMode="auto">
            <a:xfrm>
              <a:off x="4119" y="2348"/>
              <a:ext cx="88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5" name="Rectangle 97"/>
            <p:cNvSpPr>
              <a:spLocks noChangeArrowheads="1"/>
            </p:cNvSpPr>
            <p:nvPr/>
          </p:nvSpPr>
          <p:spPr bwMode="auto">
            <a:xfrm>
              <a:off x="4199" y="2348"/>
              <a:ext cx="8" cy="8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6" name="Rectangle 98"/>
            <p:cNvSpPr>
              <a:spLocks noChangeArrowheads="1"/>
            </p:cNvSpPr>
            <p:nvPr/>
          </p:nvSpPr>
          <p:spPr bwMode="auto">
            <a:xfrm>
              <a:off x="4119" y="2428"/>
              <a:ext cx="80" cy="8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7" name="Rectangle 99"/>
            <p:cNvSpPr>
              <a:spLocks noChangeArrowheads="1"/>
            </p:cNvSpPr>
            <p:nvPr/>
          </p:nvSpPr>
          <p:spPr bwMode="auto">
            <a:xfrm>
              <a:off x="4119" y="2348"/>
              <a:ext cx="8" cy="80"/>
            </a:xfrm>
            <a:prstGeom prst="rect">
              <a:avLst/>
            </a:prstGeom>
            <a:blipFill dpi="0" rotWithShape="0">
              <a:blip r:embed="rId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8" name="Rectangle 100"/>
            <p:cNvSpPr>
              <a:spLocks noChangeArrowheads="1"/>
            </p:cNvSpPr>
            <p:nvPr/>
          </p:nvSpPr>
          <p:spPr bwMode="auto">
            <a:xfrm>
              <a:off x="4231" y="1553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999" name="Rectangle 101"/>
            <p:cNvSpPr>
              <a:spLocks noChangeArrowheads="1"/>
            </p:cNvSpPr>
            <p:nvPr/>
          </p:nvSpPr>
          <p:spPr bwMode="auto">
            <a:xfrm>
              <a:off x="4231" y="1553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0" name="Rectangle 102"/>
            <p:cNvSpPr>
              <a:spLocks noChangeArrowheads="1"/>
            </p:cNvSpPr>
            <p:nvPr/>
          </p:nvSpPr>
          <p:spPr bwMode="auto">
            <a:xfrm>
              <a:off x="4271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1" name="Rectangle 103"/>
            <p:cNvSpPr>
              <a:spLocks noChangeArrowheads="1"/>
            </p:cNvSpPr>
            <p:nvPr/>
          </p:nvSpPr>
          <p:spPr bwMode="auto">
            <a:xfrm>
              <a:off x="4231" y="160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2" name="Rectangle 104"/>
            <p:cNvSpPr>
              <a:spLocks noChangeArrowheads="1"/>
            </p:cNvSpPr>
            <p:nvPr/>
          </p:nvSpPr>
          <p:spPr bwMode="auto">
            <a:xfrm>
              <a:off x="4231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3" name="Rectangle 105"/>
            <p:cNvSpPr>
              <a:spLocks noChangeArrowheads="1"/>
            </p:cNvSpPr>
            <p:nvPr/>
          </p:nvSpPr>
          <p:spPr bwMode="auto">
            <a:xfrm>
              <a:off x="4231" y="1738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4" name="Rectangle 106"/>
            <p:cNvSpPr>
              <a:spLocks noChangeArrowheads="1"/>
            </p:cNvSpPr>
            <p:nvPr/>
          </p:nvSpPr>
          <p:spPr bwMode="auto">
            <a:xfrm>
              <a:off x="4231" y="1738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5" name="Rectangle 107"/>
            <p:cNvSpPr>
              <a:spLocks noChangeArrowheads="1"/>
            </p:cNvSpPr>
            <p:nvPr/>
          </p:nvSpPr>
          <p:spPr bwMode="auto">
            <a:xfrm>
              <a:off x="4271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6" name="Rectangle 108"/>
            <p:cNvSpPr>
              <a:spLocks noChangeArrowheads="1"/>
            </p:cNvSpPr>
            <p:nvPr/>
          </p:nvSpPr>
          <p:spPr bwMode="auto">
            <a:xfrm>
              <a:off x="4231" y="1786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7" name="Rectangle 109"/>
            <p:cNvSpPr>
              <a:spLocks noChangeArrowheads="1"/>
            </p:cNvSpPr>
            <p:nvPr/>
          </p:nvSpPr>
          <p:spPr bwMode="auto">
            <a:xfrm>
              <a:off x="4231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8" name="Rectangle 110"/>
            <p:cNvSpPr>
              <a:spLocks noChangeArrowheads="1"/>
            </p:cNvSpPr>
            <p:nvPr/>
          </p:nvSpPr>
          <p:spPr bwMode="auto">
            <a:xfrm>
              <a:off x="4231" y="2035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09" name="Rectangle 111"/>
            <p:cNvSpPr>
              <a:spLocks noChangeArrowheads="1"/>
            </p:cNvSpPr>
            <p:nvPr/>
          </p:nvSpPr>
          <p:spPr bwMode="auto">
            <a:xfrm>
              <a:off x="4231" y="2035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0" name="Rectangle 112"/>
            <p:cNvSpPr>
              <a:spLocks noChangeArrowheads="1"/>
            </p:cNvSpPr>
            <p:nvPr/>
          </p:nvSpPr>
          <p:spPr bwMode="auto">
            <a:xfrm>
              <a:off x="4271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1" name="Rectangle 113"/>
            <p:cNvSpPr>
              <a:spLocks noChangeArrowheads="1"/>
            </p:cNvSpPr>
            <p:nvPr/>
          </p:nvSpPr>
          <p:spPr bwMode="auto">
            <a:xfrm>
              <a:off x="4231" y="208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2" name="Rectangle 114"/>
            <p:cNvSpPr>
              <a:spLocks noChangeArrowheads="1"/>
            </p:cNvSpPr>
            <p:nvPr/>
          </p:nvSpPr>
          <p:spPr bwMode="auto">
            <a:xfrm>
              <a:off x="4231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3" name="Rectangle 115"/>
            <p:cNvSpPr>
              <a:spLocks noChangeArrowheads="1"/>
            </p:cNvSpPr>
            <p:nvPr/>
          </p:nvSpPr>
          <p:spPr bwMode="auto">
            <a:xfrm>
              <a:off x="4231" y="2211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4" name="Rectangle 116"/>
            <p:cNvSpPr>
              <a:spLocks noChangeArrowheads="1"/>
            </p:cNvSpPr>
            <p:nvPr/>
          </p:nvSpPr>
          <p:spPr bwMode="auto">
            <a:xfrm>
              <a:off x="4231" y="2211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5" name="Rectangle 117"/>
            <p:cNvSpPr>
              <a:spLocks noChangeArrowheads="1"/>
            </p:cNvSpPr>
            <p:nvPr/>
          </p:nvSpPr>
          <p:spPr bwMode="auto">
            <a:xfrm>
              <a:off x="4271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6" name="Rectangle 118"/>
            <p:cNvSpPr>
              <a:spLocks noChangeArrowheads="1"/>
            </p:cNvSpPr>
            <p:nvPr/>
          </p:nvSpPr>
          <p:spPr bwMode="auto">
            <a:xfrm>
              <a:off x="4231" y="2259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7" name="Rectangle 119"/>
            <p:cNvSpPr>
              <a:spLocks noChangeArrowheads="1"/>
            </p:cNvSpPr>
            <p:nvPr/>
          </p:nvSpPr>
          <p:spPr bwMode="auto">
            <a:xfrm>
              <a:off x="4231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8" name="Rectangle 120"/>
            <p:cNvSpPr>
              <a:spLocks noChangeArrowheads="1"/>
            </p:cNvSpPr>
            <p:nvPr/>
          </p:nvSpPr>
          <p:spPr bwMode="auto">
            <a:xfrm>
              <a:off x="4063" y="1553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19" name="Rectangle 121"/>
            <p:cNvSpPr>
              <a:spLocks noChangeArrowheads="1"/>
            </p:cNvSpPr>
            <p:nvPr/>
          </p:nvSpPr>
          <p:spPr bwMode="auto">
            <a:xfrm>
              <a:off x="4063" y="1553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0" name="Rectangle 122"/>
            <p:cNvSpPr>
              <a:spLocks noChangeArrowheads="1"/>
            </p:cNvSpPr>
            <p:nvPr/>
          </p:nvSpPr>
          <p:spPr bwMode="auto">
            <a:xfrm>
              <a:off x="4103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1" name="Rectangle 123"/>
            <p:cNvSpPr>
              <a:spLocks noChangeArrowheads="1"/>
            </p:cNvSpPr>
            <p:nvPr/>
          </p:nvSpPr>
          <p:spPr bwMode="auto">
            <a:xfrm>
              <a:off x="4063" y="160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2" name="Rectangle 124"/>
            <p:cNvSpPr>
              <a:spLocks noChangeArrowheads="1"/>
            </p:cNvSpPr>
            <p:nvPr/>
          </p:nvSpPr>
          <p:spPr bwMode="auto">
            <a:xfrm>
              <a:off x="4063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3" name="Rectangle 125"/>
            <p:cNvSpPr>
              <a:spLocks noChangeArrowheads="1"/>
            </p:cNvSpPr>
            <p:nvPr/>
          </p:nvSpPr>
          <p:spPr bwMode="auto">
            <a:xfrm>
              <a:off x="4063" y="1738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4" name="Rectangle 126"/>
            <p:cNvSpPr>
              <a:spLocks noChangeArrowheads="1"/>
            </p:cNvSpPr>
            <p:nvPr/>
          </p:nvSpPr>
          <p:spPr bwMode="auto">
            <a:xfrm>
              <a:off x="4063" y="1738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5" name="Rectangle 127"/>
            <p:cNvSpPr>
              <a:spLocks noChangeArrowheads="1"/>
            </p:cNvSpPr>
            <p:nvPr/>
          </p:nvSpPr>
          <p:spPr bwMode="auto">
            <a:xfrm>
              <a:off x="4103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6" name="Rectangle 128"/>
            <p:cNvSpPr>
              <a:spLocks noChangeArrowheads="1"/>
            </p:cNvSpPr>
            <p:nvPr/>
          </p:nvSpPr>
          <p:spPr bwMode="auto">
            <a:xfrm>
              <a:off x="4063" y="1786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7" name="Rectangle 129"/>
            <p:cNvSpPr>
              <a:spLocks noChangeArrowheads="1"/>
            </p:cNvSpPr>
            <p:nvPr/>
          </p:nvSpPr>
          <p:spPr bwMode="auto">
            <a:xfrm>
              <a:off x="4063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8" name="Rectangle 130"/>
            <p:cNvSpPr>
              <a:spLocks noChangeArrowheads="1"/>
            </p:cNvSpPr>
            <p:nvPr/>
          </p:nvSpPr>
          <p:spPr bwMode="auto">
            <a:xfrm>
              <a:off x="4063" y="2035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29" name="Rectangle 131"/>
            <p:cNvSpPr>
              <a:spLocks noChangeArrowheads="1"/>
            </p:cNvSpPr>
            <p:nvPr/>
          </p:nvSpPr>
          <p:spPr bwMode="auto">
            <a:xfrm>
              <a:off x="4063" y="2035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0" name="Rectangle 132"/>
            <p:cNvSpPr>
              <a:spLocks noChangeArrowheads="1"/>
            </p:cNvSpPr>
            <p:nvPr/>
          </p:nvSpPr>
          <p:spPr bwMode="auto">
            <a:xfrm>
              <a:off x="4103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1" name="Rectangle 133"/>
            <p:cNvSpPr>
              <a:spLocks noChangeArrowheads="1"/>
            </p:cNvSpPr>
            <p:nvPr/>
          </p:nvSpPr>
          <p:spPr bwMode="auto">
            <a:xfrm>
              <a:off x="4063" y="208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2" name="Rectangle 134"/>
            <p:cNvSpPr>
              <a:spLocks noChangeArrowheads="1"/>
            </p:cNvSpPr>
            <p:nvPr/>
          </p:nvSpPr>
          <p:spPr bwMode="auto">
            <a:xfrm>
              <a:off x="4063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3" name="Rectangle 135"/>
            <p:cNvSpPr>
              <a:spLocks noChangeArrowheads="1"/>
            </p:cNvSpPr>
            <p:nvPr/>
          </p:nvSpPr>
          <p:spPr bwMode="auto">
            <a:xfrm>
              <a:off x="4063" y="2211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4" name="Rectangle 136"/>
            <p:cNvSpPr>
              <a:spLocks noChangeArrowheads="1"/>
            </p:cNvSpPr>
            <p:nvPr/>
          </p:nvSpPr>
          <p:spPr bwMode="auto">
            <a:xfrm>
              <a:off x="4063" y="2211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" name="Rectangle 137"/>
            <p:cNvSpPr>
              <a:spLocks noChangeArrowheads="1"/>
            </p:cNvSpPr>
            <p:nvPr/>
          </p:nvSpPr>
          <p:spPr bwMode="auto">
            <a:xfrm>
              <a:off x="4103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" name="Rectangle 138"/>
            <p:cNvSpPr>
              <a:spLocks noChangeArrowheads="1"/>
            </p:cNvSpPr>
            <p:nvPr/>
          </p:nvSpPr>
          <p:spPr bwMode="auto">
            <a:xfrm>
              <a:off x="4063" y="2259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" name="Rectangle 139"/>
            <p:cNvSpPr>
              <a:spLocks noChangeArrowheads="1"/>
            </p:cNvSpPr>
            <p:nvPr/>
          </p:nvSpPr>
          <p:spPr bwMode="auto">
            <a:xfrm>
              <a:off x="4063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" name="Rectangle 140"/>
            <p:cNvSpPr>
              <a:spLocks noChangeArrowheads="1"/>
            </p:cNvSpPr>
            <p:nvPr/>
          </p:nvSpPr>
          <p:spPr bwMode="auto">
            <a:xfrm>
              <a:off x="3856" y="1553"/>
              <a:ext cx="3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" name="Rectangle 141"/>
            <p:cNvSpPr>
              <a:spLocks noChangeArrowheads="1"/>
            </p:cNvSpPr>
            <p:nvPr/>
          </p:nvSpPr>
          <p:spPr bwMode="auto">
            <a:xfrm>
              <a:off x="3856" y="155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0" name="Rectangle 142"/>
            <p:cNvSpPr>
              <a:spLocks noChangeArrowheads="1"/>
            </p:cNvSpPr>
            <p:nvPr/>
          </p:nvSpPr>
          <p:spPr bwMode="auto">
            <a:xfrm>
              <a:off x="3888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" name="Rectangle 143"/>
            <p:cNvSpPr>
              <a:spLocks noChangeArrowheads="1"/>
            </p:cNvSpPr>
            <p:nvPr/>
          </p:nvSpPr>
          <p:spPr bwMode="auto">
            <a:xfrm>
              <a:off x="3856" y="1601"/>
              <a:ext cx="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2" name="Rectangle 144"/>
            <p:cNvSpPr>
              <a:spLocks noChangeArrowheads="1"/>
            </p:cNvSpPr>
            <p:nvPr/>
          </p:nvSpPr>
          <p:spPr bwMode="auto">
            <a:xfrm>
              <a:off x="3856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3" name="Rectangle 145"/>
            <p:cNvSpPr>
              <a:spLocks noChangeArrowheads="1"/>
            </p:cNvSpPr>
            <p:nvPr/>
          </p:nvSpPr>
          <p:spPr bwMode="auto">
            <a:xfrm>
              <a:off x="3856" y="1738"/>
              <a:ext cx="3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4" name="Rectangle 146"/>
            <p:cNvSpPr>
              <a:spLocks noChangeArrowheads="1"/>
            </p:cNvSpPr>
            <p:nvPr/>
          </p:nvSpPr>
          <p:spPr bwMode="auto">
            <a:xfrm>
              <a:off x="3856" y="1738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5" name="Rectangle 147"/>
            <p:cNvSpPr>
              <a:spLocks noChangeArrowheads="1"/>
            </p:cNvSpPr>
            <p:nvPr/>
          </p:nvSpPr>
          <p:spPr bwMode="auto">
            <a:xfrm>
              <a:off x="3888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6" name="Rectangle 148"/>
            <p:cNvSpPr>
              <a:spLocks noChangeArrowheads="1"/>
            </p:cNvSpPr>
            <p:nvPr/>
          </p:nvSpPr>
          <p:spPr bwMode="auto">
            <a:xfrm>
              <a:off x="3856" y="1786"/>
              <a:ext cx="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7" name="Rectangle 149"/>
            <p:cNvSpPr>
              <a:spLocks noChangeArrowheads="1"/>
            </p:cNvSpPr>
            <p:nvPr/>
          </p:nvSpPr>
          <p:spPr bwMode="auto">
            <a:xfrm>
              <a:off x="3856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8" name="Rectangle 150"/>
            <p:cNvSpPr>
              <a:spLocks noChangeArrowheads="1"/>
            </p:cNvSpPr>
            <p:nvPr/>
          </p:nvSpPr>
          <p:spPr bwMode="auto">
            <a:xfrm>
              <a:off x="3856" y="2035"/>
              <a:ext cx="3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9" name="Rectangle 151"/>
            <p:cNvSpPr>
              <a:spLocks noChangeArrowheads="1"/>
            </p:cNvSpPr>
            <p:nvPr/>
          </p:nvSpPr>
          <p:spPr bwMode="auto">
            <a:xfrm>
              <a:off x="3856" y="2035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0" name="Rectangle 152"/>
            <p:cNvSpPr>
              <a:spLocks noChangeArrowheads="1"/>
            </p:cNvSpPr>
            <p:nvPr/>
          </p:nvSpPr>
          <p:spPr bwMode="auto">
            <a:xfrm>
              <a:off x="3888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1" name="Rectangle 153"/>
            <p:cNvSpPr>
              <a:spLocks noChangeArrowheads="1"/>
            </p:cNvSpPr>
            <p:nvPr/>
          </p:nvSpPr>
          <p:spPr bwMode="auto">
            <a:xfrm>
              <a:off x="3856" y="2083"/>
              <a:ext cx="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2" name="Rectangle 154"/>
            <p:cNvSpPr>
              <a:spLocks noChangeArrowheads="1"/>
            </p:cNvSpPr>
            <p:nvPr/>
          </p:nvSpPr>
          <p:spPr bwMode="auto">
            <a:xfrm>
              <a:off x="3856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3" name="Rectangle 155"/>
            <p:cNvSpPr>
              <a:spLocks noChangeArrowheads="1"/>
            </p:cNvSpPr>
            <p:nvPr/>
          </p:nvSpPr>
          <p:spPr bwMode="auto">
            <a:xfrm>
              <a:off x="3856" y="2211"/>
              <a:ext cx="32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4" name="Rectangle 156"/>
            <p:cNvSpPr>
              <a:spLocks noChangeArrowheads="1"/>
            </p:cNvSpPr>
            <p:nvPr/>
          </p:nvSpPr>
          <p:spPr bwMode="auto">
            <a:xfrm>
              <a:off x="3856" y="221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5" name="Rectangle 157"/>
            <p:cNvSpPr>
              <a:spLocks noChangeArrowheads="1"/>
            </p:cNvSpPr>
            <p:nvPr/>
          </p:nvSpPr>
          <p:spPr bwMode="auto">
            <a:xfrm>
              <a:off x="3888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6" name="Rectangle 158"/>
            <p:cNvSpPr>
              <a:spLocks noChangeArrowheads="1"/>
            </p:cNvSpPr>
            <p:nvPr/>
          </p:nvSpPr>
          <p:spPr bwMode="auto">
            <a:xfrm>
              <a:off x="3856" y="2259"/>
              <a:ext cx="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7" name="Rectangle 159"/>
            <p:cNvSpPr>
              <a:spLocks noChangeArrowheads="1"/>
            </p:cNvSpPr>
            <p:nvPr/>
          </p:nvSpPr>
          <p:spPr bwMode="auto">
            <a:xfrm>
              <a:off x="3856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8" name="Rectangle 160"/>
            <p:cNvSpPr>
              <a:spLocks noChangeArrowheads="1"/>
            </p:cNvSpPr>
            <p:nvPr/>
          </p:nvSpPr>
          <p:spPr bwMode="auto">
            <a:xfrm>
              <a:off x="3680" y="1553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59" name="Rectangle 161"/>
            <p:cNvSpPr>
              <a:spLocks noChangeArrowheads="1"/>
            </p:cNvSpPr>
            <p:nvPr/>
          </p:nvSpPr>
          <p:spPr bwMode="auto">
            <a:xfrm>
              <a:off x="3680" y="1553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0" name="Rectangle 162"/>
            <p:cNvSpPr>
              <a:spLocks noChangeArrowheads="1"/>
            </p:cNvSpPr>
            <p:nvPr/>
          </p:nvSpPr>
          <p:spPr bwMode="auto">
            <a:xfrm>
              <a:off x="3720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1" name="Rectangle 163"/>
            <p:cNvSpPr>
              <a:spLocks noChangeArrowheads="1"/>
            </p:cNvSpPr>
            <p:nvPr/>
          </p:nvSpPr>
          <p:spPr bwMode="auto">
            <a:xfrm>
              <a:off x="3680" y="160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2" name="Rectangle 164"/>
            <p:cNvSpPr>
              <a:spLocks noChangeArrowheads="1"/>
            </p:cNvSpPr>
            <p:nvPr/>
          </p:nvSpPr>
          <p:spPr bwMode="auto">
            <a:xfrm>
              <a:off x="3680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3" name="Rectangle 165"/>
            <p:cNvSpPr>
              <a:spLocks noChangeArrowheads="1"/>
            </p:cNvSpPr>
            <p:nvPr/>
          </p:nvSpPr>
          <p:spPr bwMode="auto">
            <a:xfrm>
              <a:off x="3680" y="1738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4" name="Rectangle 166"/>
            <p:cNvSpPr>
              <a:spLocks noChangeArrowheads="1"/>
            </p:cNvSpPr>
            <p:nvPr/>
          </p:nvSpPr>
          <p:spPr bwMode="auto">
            <a:xfrm>
              <a:off x="3680" y="1738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5" name="Rectangle 167"/>
            <p:cNvSpPr>
              <a:spLocks noChangeArrowheads="1"/>
            </p:cNvSpPr>
            <p:nvPr/>
          </p:nvSpPr>
          <p:spPr bwMode="auto">
            <a:xfrm>
              <a:off x="3720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6" name="Rectangle 168"/>
            <p:cNvSpPr>
              <a:spLocks noChangeArrowheads="1"/>
            </p:cNvSpPr>
            <p:nvPr/>
          </p:nvSpPr>
          <p:spPr bwMode="auto">
            <a:xfrm>
              <a:off x="3680" y="1786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7" name="Rectangle 169"/>
            <p:cNvSpPr>
              <a:spLocks noChangeArrowheads="1"/>
            </p:cNvSpPr>
            <p:nvPr/>
          </p:nvSpPr>
          <p:spPr bwMode="auto">
            <a:xfrm>
              <a:off x="3680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8" name="Rectangle 170"/>
            <p:cNvSpPr>
              <a:spLocks noChangeArrowheads="1"/>
            </p:cNvSpPr>
            <p:nvPr/>
          </p:nvSpPr>
          <p:spPr bwMode="auto">
            <a:xfrm>
              <a:off x="3680" y="2035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69" name="Rectangle 171"/>
            <p:cNvSpPr>
              <a:spLocks noChangeArrowheads="1"/>
            </p:cNvSpPr>
            <p:nvPr/>
          </p:nvSpPr>
          <p:spPr bwMode="auto">
            <a:xfrm>
              <a:off x="3680" y="2035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0" name="Rectangle 172"/>
            <p:cNvSpPr>
              <a:spLocks noChangeArrowheads="1"/>
            </p:cNvSpPr>
            <p:nvPr/>
          </p:nvSpPr>
          <p:spPr bwMode="auto">
            <a:xfrm>
              <a:off x="3720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1" name="Rectangle 173"/>
            <p:cNvSpPr>
              <a:spLocks noChangeArrowheads="1"/>
            </p:cNvSpPr>
            <p:nvPr/>
          </p:nvSpPr>
          <p:spPr bwMode="auto">
            <a:xfrm>
              <a:off x="3680" y="208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2" name="Rectangle 174"/>
            <p:cNvSpPr>
              <a:spLocks noChangeArrowheads="1"/>
            </p:cNvSpPr>
            <p:nvPr/>
          </p:nvSpPr>
          <p:spPr bwMode="auto">
            <a:xfrm>
              <a:off x="3680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3" name="Rectangle 175"/>
            <p:cNvSpPr>
              <a:spLocks noChangeArrowheads="1"/>
            </p:cNvSpPr>
            <p:nvPr/>
          </p:nvSpPr>
          <p:spPr bwMode="auto">
            <a:xfrm>
              <a:off x="3680" y="2211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4" name="Rectangle 176"/>
            <p:cNvSpPr>
              <a:spLocks noChangeArrowheads="1"/>
            </p:cNvSpPr>
            <p:nvPr/>
          </p:nvSpPr>
          <p:spPr bwMode="auto">
            <a:xfrm>
              <a:off x="3680" y="2211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5" name="Rectangle 177"/>
            <p:cNvSpPr>
              <a:spLocks noChangeArrowheads="1"/>
            </p:cNvSpPr>
            <p:nvPr/>
          </p:nvSpPr>
          <p:spPr bwMode="auto">
            <a:xfrm>
              <a:off x="3720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6" name="Rectangle 178"/>
            <p:cNvSpPr>
              <a:spLocks noChangeArrowheads="1"/>
            </p:cNvSpPr>
            <p:nvPr/>
          </p:nvSpPr>
          <p:spPr bwMode="auto">
            <a:xfrm>
              <a:off x="3680" y="2259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7" name="Rectangle 179"/>
            <p:cNvSpPr>
              <a:spLocks noChangeArrowheads="1"/>
            </p:cNvSpPr>
            <p:nvPr/>
          </p:nvSpPr>
          <p:spPr bwMode="auto">
            <a:xfrm>
              <a:off x="3680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8" name="Rectangle 180"/>
            <p:cNvSpPr>
              <a:spLocks noChangeArrowheads="1"/>
            </p:cNvSpPr>
            <p:nvPr/>
          </p:nvSpPr>
          <p:spPr bwMode="auto">
            <a:xfrm>
              <a:off x="3496" y="1553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79" name="Rectangle 181"/>
            <p:cNvSpPr>
              <a:spLocks noChangeArrowheads="1"/>
            </p:cNvSpPr>
            <p:nvPr/>
          </p:nvSpPr>
          <p:spPr bwMode="auto">
            <a:xfrm>
              <a:off x="3496" y="1553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0" name="Rectangle 182"/>
            <p:cNvSpPr>
              <a:spLocks noChangeArrowheads="1"/>
            </p:cNvSpPr>
            <p:nvPr/>
          </p:nvSpPr>
          <p:spPr bwMode="auto">
            <a:xfrm>
              <a:off x="3536" y="1553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1" name="Rectangle 183"/>
            <p:cNvSpPr>
              <a:spLocks noChangeArrowheads="1"/>
            </p:cNvSpPr>
            <p:nvPr/>
          </p:nvSpPr>
          <p:spPr bwMode="auto">
            <a:xfrm>
              <a:off x="3496" y="1601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2" name="Rectangle 184"/>
            <p:cNvSpPr>
              <a:spLocks noChangeArrowheads="1"/>
            </p:cNvSpPr>
            <p:nvPr/>
          </p:nvSpPr>
          <p:spPr bwMode="auto">
            <a:xfrm>
              <a:off x="3496" y="1553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3" name="Rectangle 185"/>
            <p:cNvSpPr>
              <a:spLocks noChangeArrowheads="1"/>
            </p:cNvSpPr>
            <p:nvPr/>
          </p:nvSpPr>
          <p:spPr bwMode="auto">
            <a:xfrm>
              <a:off x="3496" y="1738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4" name="Rectangle 186"/>
            <p:cNvSpPr>
              <a:spLocks noChangeArrowheads="1"/>
            </p:cNvSpPr>
            <p:nvPr/>
          </p:nvSpPr>
          <p:spPr bwMode="auto">
            <a:xfrm>
              <a:off x="3496" y="1738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5" name="Rectangle 187"/>
            <p:cNvSpPr>
              <a:spLocks noChangeArrowheads="1"/>
            </p:cNvSpPr>
            <p:nvPr/>
          </p:nvSpPr>
          <p:spPr bwMode="auto">
            <a:xfrm>
              <a:off x="3536" y="1738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6" name="Rectangle 188"/>
            <p:cNvSpPr>
              <a:spLocks noChangeArrowheads="1"/>
            </p:cNvSpPr>
            <p:nvPr/>
          </p:nvSpPr>
          <p:spPr bwMode="auto">
            <a:xfrm>
              <a:off x="3496" y="1786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7" name="Rectangle 189"/>
            <p:cNvSpPr>
              <a:spLocks noChangeArrowheads="1"/>
            </p:cNvSpPr>
            <p:nvPr/>
          </p:nvSpPr>
          <p:spPr bwMode="auto">
            <a:xfrm>
              <a:off x="3496" y="1738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8" name="Rectangle 190"/>
            <p:cNvSpPr>
              <a:spLocks noChangeArrowheads="1"/>
            </p:cNvSpPr>
            <p:nvPr/>
          </p:nvSpPr>
          <p:spPr bwMode="auto">
            <a:xfrm>
              <a:off x="3496" y="2035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89" name="Rectangle 191"/>
            <p:cNvSpPr>
              <a:spLocks noChangeArrowheads="1"/>
            </p:cNvSpPr>
            <p:nvPr/>
          </p:nvSpPr>
          <p:spPr bwMode="auto">
            <a:xfrm>
              <a:off x="3496" y="2035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0" name="Rectangle 192"/>
            <p:cNvSpPr>
              <a:spLocks noChangeArrowheads="1"/>
            </p:cNvSpPr>
            <p:nvPr/>
          </p:nvSpPr>
          <p:spPr bwMode="auto">
            <a:xfrm>
              <a:off x="3536" y="2035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1" name="Rectangle 193"/>
            <p:cNvSpPr>
              <a:spLocks noChangeArrowheads="1"/>
            </p:cNvSpPr>
            <p:nvPr/>
          </p:nvSpPr>
          <p:spPr bwMode="auto">
            <a:xfrm>
              <a:off x="3496" y="2083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2" name="Rectangle 194"/>
            <p:cNvSpPr>
              <a:spLocks noChangeArrowheads="1"/>
            </p:cNvSpPr>
            <p:nvPr/>
          </p:nvSpPr>
          <p:spPr bwMode="auto">
            <a:xfrm>
              <a:off x="3496" y="2035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3" name="Rectangle 195"/>
            <p:cNvSpPr>
              <a:spLocks noChangeArrowheads="1"/>
            </p:cNvSpPr>
            <p:nvPr/>
          </p:nvSpPr>
          <p:spPr bwMode="auto">
            <a:xfrm>
              <a:off x="3496" y="2211"/>
              <a:ext cx="40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4" name="Rectangle 196"/>
            <p:cNvSpPr>
              <a:spLocks noChangeArrowheads="1"/>
            </p:cNvSpPr>
            <p:nvPr/>
          </p:nvSpPr>
          <p:spPr bwMode="auto">
            <a:xfrm>
              <a:off x="3496" y="2211"/>
              <a:ext cx="4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5" name="Rectangle 197"/>
            <p:cNvSpPr>
              <a:spLocks noChangeArrowheads="1"/>
            </p:cNvSpPr>
            <p:nvPr/>
          </p:nvSpPr>
          <p:spPr bwMode="auto">
            <a:xfrm>
              <a:off x="3536" y="2211"/>
              <a:ext cx="8" cy="5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6" name="Rectangle 198"/>
            <p:cNvSpPr>
              <a:spLocks noChangeArrowheads="1"/>
            </p:cNvSpPr>
            <p:nvPr/>
          </p:nvSpPr>
          <p:spPr bwMode="auto">
            <a:xfrm>
              <a:off x="3496" y="2259"/>
              <a:ext cx="4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7" name="Rectangle 199"/>
            <p:cNvSpPr>
              <a:spLocks noChangeArrowheads="1"/>
            </p:cNvSpPr>
            <p:nvPr/>
          </p:nvSpPr>
          <p:spPr bwMode="auto">
            <a:xfrm>
              <a:off x="3496" y="2211"/>
              <a:ext cx="8" cy="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98" name="Rectangle 200"/>
            <p:cNvSpPr>
              <a:spLocks noChangeArrowheads="1"/>
            </p:cNvSpPr>
            <p:nvPr/>
          </p:nvSpPr>
          <p:spPr bwMode="auto">
            <a:xfrm>
              <a:off x="3168" y="1632"/>
              <a:ext cx="1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V</a:t>
              </a:r>
              <a:r>
                <a:rPr lang="sl-SI" sz="1000" i="1" baseline="-25000">
                  <a:latin typeface="Times" pitchFamily="18" charset="0"/>
                </a:rPr>
                <a:t>DD</a:t>
              </a:r>
              <a:endParaRPr lang="sl-SI"/>
            </a:p>
          </p:txBody>
        </p:sp>
        <p:sp>
          <p:nvSpPr>
            <p:cNvPr id="27099" name="Rectangle 201"/>
            <p:cNvSpPr>
              <a:spLocks noChangeArrowheads="1"/>
            </p:cNvSpPr>
            <p:nvPr/>
          </p:nvSpPr>
          <p:spPr bwMode="auto">
            <a:xfrm>
              <a:off x="3168" y="1968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GND</a:t>
              </a:r>
              <a:endParaRPr lang="sl-SI"/>
            </a:p>
          </p:txBody>
        </p:sp>
        <p:sp>
          <p:nvSpPr>
            <p:cNvPr id="27100" name="Rectangle 202"/>
            <p:cNvSpPr>
              <a:spLocks noChangeArrowheads="1"/>
            </p:cNvSpPr>
            <p:nvPr/>
          </p:nvSpPr>
          <p:spPr bwMode="auto">
            <a:xfrm>
              <a:off x="4332" y="1304"/>
              <a:ext cx="30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polisilicij</a:t>
              </a:r>
              <a:endParaRPr lang="sl-SI"/>
            </a:p>
          </p:txBody>
        </p:sp>
        <p:sp>
          <p:nvSpPr>
            <p:cNvPr id="27101" name="Freeform 203"/>
            <p:cNvSpPr>
              <a:spLocks/>
            </p:cNvSpPr>
            <p:nvPr/>
          </p:nvSpPr>
          <p:spPr bwMode="auto">
            <a:xfrm>
              <a:off x="4167" y="1392"/>
              <a:ext cx="40" cy="49"/>
            </a:xfrm>
            <a:custGeom>
              <a:avLst/>
              <a:gdLst>
                <a:gd name="T0" fmla="*/ 32 w 40"/>
                <a:gd name="T1" fmla="*/ 32 h 49"/>
                <a:gd name="T2" fmla="*/ 40 w 40"/>
                <a:gd name="T3" fmla="*/ 49 h 49"/>
                <a:gd name="T4" fmla="*/ 40 w 40"/>
                <a:gd name="T5" fmla="*/ 49 h 49"/>
                <a:gd name="T6" fmla="*/ 40 w 40"/>
                <a:gd name="T7" fmla="*/ 49 h 49"/>
                <a:gd name="T8" fmla="*/ 8 w 40"/>
                <a:gd name="T9" fmla="*/ 49 h 49"/>
                <a:gd name="T10" fmla="*/ 0 w 40"/>
                <a:gd name="T11" fmla="*/ 49 h 49"/>
                <a:gd name="T12" fmla="*/ 0 w 40"/>
                <a:gd name="T13" fmla="*/ 49 h 49"/>
                <a:gd name="T14" fmla="*/ 16 w 40"/>
                <a:gd name="T15" fmla="*/ 16 h 49"/>
                <a:gd name="T16" fmla="*/ 16 w 40"/>
                <a:gd name="T17" fmla="*/ 0 h 49"/>
                <a:gd name="T18" fmla="*/ 24 w 40"/>
                <a:gd name="T19" fmla="*/ 16 h 49"/>
                <a:gd name="T20" fmla="*/ 24 w 40"/>
                <a:gd name="T21" fmla="*/ 16 h 49"/>
                <a:gd name="T22" fmla="*/ 8 w 40"/>
                <a:gd name="T23" fmla="*/ 49 h 49"/>
                <a:gd name="T24" fmla="*/ 0 w 40"/>
                <a:gd name="T25" fmla="*/ 49 h 49"/>
                <a:gd name="T26" fmla="*/ 8 w 40"/>
                <a:gd name="T27" fmla="*/ 40 h 49"/>
                <a:gd name="T28" fmla="*/ 40 w 40"/>
                <a:gd name="T29" fmla="*/ 40 h 49"/>
                <a:gd name="T30" fmla="*/ 40 w 40"/>
                <a:gd name="T31" fmla="*/ 49 h 49"/>
                <a:gd name="T32" fmla="*/ 32 w 40"/>
                <a:gd name="T33" fmla="*/ 49 h 49"/>
                <a:gd name="T34" fmla="*/ 24 w 40"/>
                <a:gd name="T35" fmla="*/ 32 h 49"/>
                <a:gd name="T36" fmla="*/ 32 w 40"/>
                <a:gd name="T37" fmla="*/ 32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49"/>
                <a:gd name="T59" fmla="*/ 40 w 40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49">
                  <a:moveTo>
                    <a:pt x="32" y="32"/>
                  </a:moveTo>
                  <a:lnTo>
                    <a:pt x="40" y="49"/>
                  </a:lnTo>
                  <a:lnTo>
                    <a:pt x="8" y="49"/>
                  </a:lnTo>
                  <a:lnTo>
                    <a:pt x="0" y="49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8" y="49"/>
                  </a:lnTo>
                  <a:lnTo>
                    <a:pt x="0" y="49"/>
                  </a:lnTo>
                  <a:lnTo>
                    <a:pt x="8" y="40"/>
                  </a:lnTo>
                  <a:lnTo>
                    <a:pt x="40" y="40"/>
                  </a:lnTo>
                  <a:lnTo>
                    <a:pt x="40" y="49"/>
                  </a:lnTo>
                  <a:lnTo>
                    <a:pt x="32" y="49"/>
                  </a:lnTo>
                  <a:lnTo>
                    <a:pt x="24" y="32"/>
                  </a:lnTo>
                  <a:lnTo>
                    <a:pt x="32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2" name="Freeform 204"/>
            <p:cNvSpPr>
              <a:spLocks/>
            </p:cNvSpPr>
            <p:nvPr/>
          </p:nvSpPr>
          <p:spPr bwMode="auto">
            <a:xfrm>
              <a:off x="4183" y="1408"/>
              <a:ext cx="16" cy="16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16 h 16"/>
                <a:gd name="T4" fmla="*/ 8 w 16"/>
                <a:gd name="T5" fmla="*/ 16 h 16"/>
                <a:gd name="T6" fmla="*/ 8 w 16"/>
                <a:gd name="T7" fmla="*/ 16 h 16"/>
                <a:gd name="T8" fmla="*/ 8 w 16"/>
                <a:gd name="T9" fmla="*/ 16 h 16"/>
                <a:gd name="T10" fmla="*/ 0 w 16"/>
                <a:gd name="T11" fmla="*/ 0 h 16"/>
                <a:gd name="T12" fmla="*/ 8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8" y="0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3" name="Freeform 205"/>
            <p:cNvSpPr>
              <a:spLocks/>
            </p:cNvSpPr>
            <p:nvPr/>
          </p:nvSpPr>
          <p:spPr bwMode="auto">
            <a:xfrm>
              <a:off x="4175" y="1408"/>
              <a:ext cx="32" cy="33"/>
            </a:xfrm>
            <a:custGeom>
              <a:avLst/>
              <a:gdLst>
                <a:gd name="T0" fmla="*/ 24 w 32"/>
                <a:gd name="T1" fmla="*/ 16 h 33"/>
                <a:gd name="T2" fmla="*/ 32 w 32"/>
                <a:gd name="T3" fmla="*/ 33 h 33"/>
                <a:gd name="T4" fmla="*/ 0 w 32"/>
                <a:gd name="T5" fmla="*/ 33 h 33"/>
                <a:gd name="T6" fmla="*/ 16 w 32"/>
                <a:gd name="T7" fmla="*/ 0 h 33"/>
                <a:gd name="T8" fmla="*/ 24 w 32"/>
                <a:gd name="T9" fmla="*/ 16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24" y="16"/>
                  </a:moveTo>
                  <a:lnTo>
                    <a:pt x="32" y="33"/>
                  </a:lnTo>
                  <a:lnTo>
                    <a:pt x="0" y="33"/>
                  </a:lnTo>
                  <a:lnTo>
                    <a:pt x="16" y="0"/>
                  </a:lnTo>
                  <a:lnTo>
                    <a:pt x="24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4" name="Freeform 206"/>
            <p:cNvSpPr>
              <a:spLocks/>
            </p:cNvSpPr>
            <p:nvPr/>
          </p:nvSpPr>
          <p:spPr bwMode="auto">
            <a:xfrm>
              <a:off x="4279" y="137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  <a:gd name="T8" fmla="*/ 8 w 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5" name="Freeform 207"/>
            <p:cNvSpPr>
              <a:spLocks/>
            </p:cNvSpPr>
            <p:nvPr/>
          </p:nvSpPr>
          <p:spPr bwMode="auto">
            <a:xfrm>
              <a:off x="4207" y="14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  <a:gd name="T8" fmla="*/ 8 w 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6" name="Freeform 208"/>
            <p:cNvSpPr>
              <a:spLocks/>
            </p:cNvSpPr>
            <p:nvPr/>
          </p:nvSpPr>
          <p:spPr bwMode="auto">
            <a:xfrm>
              <a:off x="4207" y="1376"/>
              <a:ext cx="80" cy="56"/>
            </a:xfrm>
            <a:custGeom>
              <a:avLst/>
              <a:gdLst>
                <a:gd name="T0" fmla="*/ 80 w 80"/>
                <a:gd name="T1" fmla="*/ 8 h 56"/>
                <a:gd name="T2" fmla="*/ 72 w 80"/>
                <a:gd name="T3" fmla="*/ 0 h 56"/>
                <a:gd name="T4" fmla="*/ 0 w 80"/>
                <a:gd name="T5" fmla="*/ 48 h 56"/>
                <a:gd name="T6" fmla="*/ 8 w 80"/>
                <a:gd name="T7" fmla="*/ 56 h 56"/>
                <a:gd name="T8" fmla="*/ 80 w 80"/>
                <a:gd name="T9" fmla="*/ 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56"/>
                <a:gd name="T17" fmla="*/ 80 w 80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56">
                  <a:moveTo>
                    <a:pt x="80" y="8"/>
                  </a:moveTo>
                  <a:lnTo>
                    <a:pt x="72" y="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7" name="Rectangle 209"/>
            <p:cNvSpPr>
              <a:spLocks noChangeArrowheads="1"/>
            </p:cNvSpPr>
            <p:nvPr/>
          </p:nvSpPr>
          <p:spPr bwMode="auto">
            <a:xfrm>
              <a:off x="4370" y="1713"/>
              <a:ext cx="2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kovina</a:t>
              </a:r>
              <a:endParaRPr lang="sl-SI"/>
            </a:p>
          </p:txBody>
        </p:sp>
        <p:sp>
          <p:nvSpPr>
            <p:cNvPr id="27108" name="Freeform 210"/>
            <p:cNvSpPr>
              <a:spLocks/>
            </p:cNvSpPr>
            <p:nvPr/>
          </p:nvSpPr>
          <p:spPr bwMode="auto">
            <a:xfrm>
              <a:off x="4327" y="1657"/>
              <a:ext cx="56" cy="32"/>
            </a:xfrm>
            <a:custGeom>
              <a:avLst/>
              <a:gdLst>
                <a:gd name="T0" fmla="*/ 24 w 56"/>
                <a:gd name="T1" fmla="*/ 32 h 32"/>
                <a:gd name="T2" fmla="*/ 8 w 56"/>
                <a:gd name="T3" fmla="*/ 32 h 32"/>
                <a:gd name="T4" fmla="*/ 0 w 56"/>
                <a:gd name="T5" fmla="*/ 32 h 32"/>
                <a:gd name="T6" fmla="*/ 8 w 56"/>
                <a:gd name="T7" fmla="*/ 24 h 32"/>
                <a:gd name="T8" fmla="*/ 24 w 56"/>
                <a:gd name="T9" fmla="*/ 0 h 32"/>
                <a:gd name="T10" fmla="*/ 32 w 56"/>
                <a:gd name="T11" fmla="*/ 0 h 32"/>
                <a:gd name="T12" fmla="*/ 32 w 56"/>
                <a:gd name="T13" fmla="*/ 0 h 32"/>
                <a:gd name="T14" fmla="*/ 48 w 56"/>
                <a:gd name="T15" fmla="*/ 24 h 32"/>
                <a:gd name="T16" fmla="*/ 56 w 56"/>
                <a:gd name="T17" fmla="*/ 32 h 32"/>
                <a:gd name="T18" fmla="*/ 40 w 56"/>
                <a:gd name="T19" fmla="*/ 32 h 32"/>
                <a:gd name="T20" fmla="*/ 40 w 56"/>
                <a:gd name="T21" fmla="*/ 32 h 32"/>
                <a:gd name="T22" fmla="*/ 24 w 56"/>
                <a:gd name="T23" fmla="*/ 8 h 32"/>
                <a:gd name="T24" fmla="*/ 32 w 56"/>
                <a:gd name="T25" fmla="*/ 0 h 32"/>
                <a:gd name="T26" fmla="*/ 32 w 56"/>
                <a:gd name="T27" fmla="*/ 8 h 32"/>
                <a:gd name="T28" fmla="*/ 16 w 56"/>
                <a:gd name="T29" fmla="*/ 32 h 32"/>
                <a:gd name="T30" fmla="*/ 8 w 56"/>
                <a:gd name="T31" fmla="*/ 24 h 32"/>
                <a:gd name="T32" fmla="*/ 8 w 56"/>
                <a:gd name="T33" fmla="*/ 24 h 32"/>
                <a:gd name="T34" fmla="*/ 24 w 56"/>
                <a:gd name="T35" fmla="*/ 24 h 32"/>
                <a:gd name="T36" fmla="*/ 24 w 56"/>
                <a:gd name="T37" fmla="*/ 3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"/>
                <a:gd name="T58" fmla="*/ 0 h 32"/>
                <a:gd name="T59" fmla="*/ 56 w 56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" h="32">
                  <a:moveTo>
                    <a:pt x="24" y="32"/>
                  </a:moveTo>
                  <a:lnTo>
                    <a:pt x="8" y="32"/>
                  </a:lnTo>
                  <a:lnTo>
                    <a:pt x="0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8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24" y="24"/>
                  </a:lnTo>
                  <a:lnTo>
                    <a:pt x="2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09" name="Freeform 211"/>
            <p:cNvSpPr>
              <a:spLocks/>
            </p:cNvSpPr>
            <p:nvPr/>
          </p:nvSpPr>
          <p:spPr bwMode="auto">
            <a:xfrm>
              <a:off x="4351" y="1681"/>
              <a:ext cx="16" cy="8"/>
            </a:xfrm>
            <a:custGeom>
              <a:avLst/>
              <a:gdLst>
                <a:gd name="T0" fmla="*/ 16 w 16"/>
                <a:gd name="T1" fmla="*/ 8 h 8"/>
                <a:gd name="T2" fmla="*/ 0 w 16"/>
                <a:gd name="T3" fmla="*/ 8 h 8"/>
                <a:gd name="T4" fmla="*/ 0 w 16"/>
                <a:gd name="T5" fmla="*/ 0 h 8"/>
                <a:gd name="T6" fmla="*/ 0 w 16"/>
                <a:gd name="T7" fmla="*/ 0 h 8"/>
                <a:gd name="T8" fmla="*/ 0 w 16"/>
                <a:gd name="T9" fmla="*/ 0 h 8"/>
                <a:gd name="T10" fmla="*/ 16 w 16"/>
                <a:gd name="T11" fmla="*/ 0 h 8"/>
                <a:gd name="T12" fmla="*/ 16 w 16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1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10" name="Freeform 212"/>
            <p:cNvSpPr>
              <a:spLocks/>
            </p:cNvSpPr>
            <p:nvPr/>
          </p:nvSpPr>
          <p:spPr bwMode="auto">
            <a:xfrm>
              <a:off x="4335" y="1665"/>
              <a:ext cx="32" cy="24"/>
            </a:xfrm>
            <a:custGeom>
              <a:avLst/>
              <a:gdLst>
                <a:gd name="T0" fmla="*/ 16 w 32"/>
                <a:gd name="T1" fmla="*/ 24 h 24"/>
                <a:gd name="T2" fmla="*/ 0 w 32"/>
                <a:gd name="T3" fmla="*/ 24 h 24"/>
                <a:gd name="T4" fmla="*/ 16 w 32"/>
                <a:gd name="T5" fmla="*/ 0 h 24"/>
                <a:gd name="T6" fmla="*/ 32 w 32"/>
                <a:gd name="T7" fmla="*/ 24 h 24"/>
                <a:gd name="T8" fmla="*/ 16 w 32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16" y="24"/>
                  </a:moveTo>
                  <a:lnTo>
                    <a:pt x="0" y="24"/>
                  </a:lnTo>
                  <a:lnTo>
                    <a:pt x="16" y="0"/>
                  </a:lnTo>
                  <a:lnTo>
                    <a:pt x="32" y="24"/>
                  </a:lnTo>
                  <a:lnTo>
                    <a:pt x="16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11" name="Freeform 213"/>
            <p:cNvSpPr>
              <a:spLocks/>
            </p:cNvSpPr>
            <p:nvPr/>
          </p:nvSpPr>
          <p:spPr bwMode="auto">
            <a:xfrm>
              <a:off x="4351" y="1697"/>
              <a:ext cx="16" cy="89"/>
            </a:xfrm>
            <a:custGeom>
              <a:avLst/>
              <a:gdLst>
                <a:gd name="T0" fmla="*/ 8 w 16"/>
                <a:gd name="T1" fmla="*/ 89 h 89"/>
                <a:gd name="T2" fmla="*/ 16 w 16"/>
                <a:gd name="T3" fmla="*/ 89 h 89"/>
                <a:gd name="T4" fmla="*/ 8 w 16"/>
                <a:gd name="T5" fmla="*/ 0 h 89"/>
                <a:gd name="T6" fmla="*/ 0 w 16"/>
                <a:gd name="T7" fmla="*/ 0 h 89"/>
                <a:gd name="T8" fmla="*/ 8 w 16"/>
                <a:gd name="T9" fmla="*/ 89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9"/>
                <a:gd name="T17" fmla="*/ 16 w 16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9">
                  <a:moveTo>
                    <a:pt x="8" y="89"/>
                  </a:moveTo>
                  <a:lnTo>
                    <a:pt x="16" y="89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9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112" name="Rectangle 214"/>
            <p:cNvSpPr>
              <a:spLocks noChangeArrowheads="1"/>
            </p:cNvSpPr>
            <p:nvPr/>
          </p:nvSpPr>
          <p:spPr bwMode="auto">
            <a:xfrm>
              <a:off x="4396" y="1938"/>
              <a:ext cx="2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možni </a:t>
              </a:r>
            </a:p>
            <a:p>
              <a:r>
                <a:rPr lang="sl-SI" sz="1000">
                  <a:latin typeface="Times" pitchFamily="18" charset="0"/>
                </a:rPr>
                <a:t>spoj</a:t>
              </a:r>
              <a:endParaRPr lang="sl-SI"/>
            </a:p>
          </p:txBody>
        </p:sp>
        <p:sp>
          <p:nvSpPr>
            <p:cNvPr id="27113" name="Text Box 215"/>
            <p:cNvSpPr txBox="1">
              <a:spLocks noChangeArrowheads="1"/>
            </p:cNvSpPr>
            <p:nvPr/>
          </p:nvSpPr>
          <p:spPr bwMode="auto">
            <a:xfrm>
              <a:off x="4742" y="1751"/>
              <a:ext cx="924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Nepovezana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celica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16"/>
          <p:cNvGrpSpPr>
            <a:grpSpLocks/>
          </p:cNvGrpSpPr>
          <p:nvPr/>
        </p:nvGrpSpPr>
        <p:grpSpPr bwMode="auto">
          <a:xfrm>
            <a:off x="5422900" y="4140200"/>
            <a:ext cx="3673475" cy="1854200"/>
            <a:chOff x="3416" y="2608"/>
            <a:chExt cx="2314" cy="1168"/>
          </a:xfrm>
        </p:grpSpPr>
        <p:grpSp>
          <p:nvGrpSpPr>
            <p:cNvPr id="26700" name="Group 217"/>
            <p:cNvGrpSpPr>
              <a:grpSpLocks/>
            </p:cNvGrpSpPr>
            <p:nvPr/>
          </p:nvGrpSpPr>
          <p:grpSpPr bwMode="auto">
            <a:xfrm>
              <a:off x="3416" y="2728"/>
              <a:ext cx="1088" cy="1048"/>
              <a:chOff x="3416" y="2728"/>
              <a:chExt cx="1088" cy="1048"/>
            </a:xfrm>
          </p:grpSpPr>
          <p:sp>
            <p:nvSpPr>
              <p:cNvPr id="26718" name="Rectangle 218"/>
              <p:cNvSpPr>
                <a:spLocks noChangeArrowheads="1"/>
              </p:cNvSpPr>
              <p:nvPr/>
            </p:nvSpPr>
            <p:spPr bwMode="auto">
              <a:xfrm>
                <a:off x="3512" y="3336"/>
                <a:ext cx="880" cy="32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19" name="Rectangle 219"/>
              <p:cNvSpPr>
                <a:spLocks noChangeArrowheads="1"/>
              </p:cNvSpPr>
              <p:nvPr/>
            </p:nvSpPr>
            <p:spPr bwMode="auto">
              <a:xfrm>
                <a:off x="3512" y="3328"/>
                <a:ext cx="896" cy="2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0" name="Rectangle 220"/>
              <p:cNvSpPr>
                <a:spLocks noChangeArrowheads="1"/>
              </p:cNvSpPr>
              <p:nvPr/>
            </p:nvSpPr>
            <p:spPr bwMode="auto">
              <a:xfrm>
                <a:off x="4384" y="3336"/>
                <a:ext cx="24" cy="33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1" name="Rectangle 221"/>
              <p:cNvSpPr>
                <a:spLocks noChangeArrowheads="1"/>
              </p:cNvSpPr>
              <p:nvPr/>
            </p:nvSpPr>
            <p:spPr bwMode="auto">
              <a:xfrm>
                <a:off x="3504" y="3648"/>
                <a:ext cx="888" cy="24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2" name="Rectangle 222"/>
              <p:cNvSpPr>
                <a:spLocks noChangeArrowheads="1"/>
              </p:cNvSpPr>
              <p:nvPr/>
            </p:nvSpPr>
            <p:spPr bwMode="auto">
              <a:xfrm>
                <a:off x="3504" y="3328"/>
                <a:ext cx="24" cy="328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3" name="Rectangle 223"/>
              <p:cNvSpPr>
                <a:spLocks noChangeArrowheads="1"/>
              </p:cNvSpPr>
              <p:nvPr/>
            </p:nvSpPr>
            <p:spPr bwMode="auto">
              <a:xfrm>
                <a:off x="3512" y="2856"/>
                <a:ext cx="880" cy="320"/>
              </a:xfrm>
              <a:prstGeom prst="rect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4" name="Rectangle 224"/>
              <p:cNvSpPr>
                <a:spLocks noChangeArrowheads="1"/>
              </p:cNvSpPr>
              <p:nvPr/>
            </p:nvSpPr>
            <p:spPr bwMode="auto">
              <a:xfrm>
                <a:off x="3512" y="2848"/>
                <a:ext cx="896" cy="24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5" name="Rectangle 225"/>
              <p:cNvSpPr>
                <a:spLocks noChangeArrowheads="1"/>
              </p:cNvSpPr>
              <p:nvPr/>
            </p:nvSpPr>
            <p:spPr bwMode="auto">
              <a:xfrm>
                <a:off x="4384" y="2856"/>
                <a:ext cx="24" cy="336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6" name="Rectangle 226"/>
              <p:cNvSpPr>
                <a:spLocks noChangeArrowheads="1"/>
              </p:cNvSpPr>
              <p:nvPr/>
            </p:nvSpPr>
            <p:spPr bwMode="auto">
              <a:xfrm>
                <a:off x="3504" y="3168"/>
                <a:ext cx="888" cy="24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7" name="Rectangle 227"/>
              <p:cNvSpPr>
                <a:spLocks noChangeArrowheads="1"/>
              </p:cNvSpPr>
              <p:nvPr/>
            </p:nvSpPr>
            <p:spPr bwMode="auto">
              <a:xfrm>
                <a:off x="3504" y="2848"/>
                <a:ext cx="24" cy="328"/>
              </a:xfrm>
              <a:prstGeom prst="rect">
                <a:avLst/>
              </a:pr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8" name="Rectangle 228"/>
              <p:cNvSpPr>
                <a:spLocks noChangeArrowheads="1"/>
              </p:cNvSpPr>
              <p:nvPr/>
            </p:nvSpPr>
            <p:spPr bwMode="auto">
              <a:xfrm>
                <a:off x="3424" y="2984"/>
                <a:ext cx="1064" cy="6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29" name="Rectangle 229"/>
              <p:cNvSpPr>
                <a:spLocks noChangeArrowheads="1"/>
              </p:cNvSpPr>
              <p:nvPr/>
            </p:nvSpPr>
            <p:spPr bwMode="auto">
              <a:xfrm>
                <a:off x="3424" y="2976"/>
                <a:ext cx="1080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0" name="Rectangle 230"/>
              <p:cNvSpPr>
                <a:spLocks noChangeArrowheads="1"/>
              </p:cNvSpPr>
              <p:nvPr/>
            </p:nvSpPr>
            <p:spPr bwMode="auto">
              <a:xfrm>
                <a:off x="4480" y="2984"/>
                <a:ext cx="24" cy="80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1" name="Rectangle 231"/>
              <p:cNvSpPr>
                <a:spLocks noChangeArrowheads="1"/>
              </p:cNvSpPr>
              <p:nvPr/>
            </p:nvSpPr>
            <p:spPr bwMode="auto">
              <a:xfrm>
                <a:off x="3416" y="3040"/>
                <a:ext cx="1072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2" name="Rectangle 232"/>
              <p:cNvSpPr>
                <a:spLocks noChangeArrowheads="1"/>
              </p:cNvSpPr>
              <p:nvPr/>
            </p:nvSpPr>
            <p:spPr bwMode="auto">
              <a:xfrm>
                <a:off x="3416" y="2976"/>
                <a:ext cx="24" cy="72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3" name="Rectangle 233"/>
              <p:cNvSpPr>
                <a:spLocks noChangeArrowheads="1"/>
              </p:cNvSpPr>
              <p:nvPr/>
            </p:nvSpPr>
            <p:spPr bwMode="auto">
              <a:xfrm>
                <a:off x="3424" y="3456"/>
                <a:ext cx="1064" cy="6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4" name="Rectangle 234"/>
              <p:cNvSpPr>
                <a:spLocks noChangeArrowheads="1"/>
              </p:cNvSpPr>
              <p:nvPr/>
            </p:nvSpPr>
            <p:spPr bwMode="auto">
              <a:xfrm>
                <a:off x="3424" y="3448"/>
                <a:ext cx="1080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5" name="Rectangle 235"/>
              <p:cNvSpPr>
                <a:spLocks noChangeArrowheads="1"/>
              </p:cNvSpPr>
              <p:nvPr/>
            </p:nvSpPr>
            <p:spPr bwMode="auto">
              <a:xfrm>
                <a:off x="4480" y="3456"/>
                <a:ext cx="24" cy="80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6" name="Rectangle 236"/>
              <p:cNvSpPr>
                <a:spLocks noChangeArrowheads="1"/>
              </p:cNvSpPr>
              <p:nvPr/>
            </p:nvSpPr>
            <p:spPr bwMode="auto">
              <a:xfrm>
                <a:off x="3416" y="3512"/>
                <a:ext cx="1072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7" name="Rectangle 237"/>
              <p:cNvSpPr>
                <a:spLocks noChangeArrowheads="1"/>
              </p:cNvSpPr>
              <p:nvPr/>
            </p:nvSpPr>
            <p:spPr bwMode="auto">
              <a:xfrm>
                <a:off x="3416" y="3448"/>
                <a:ext cx="24" cy="72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8" name="Rectangle 238"/>
              <p:cNvSpPr>
                <a:spLocks noChangeArrowheads="1"/>
              </p:cNvSpPr>
              <p:nvPr/>
            </p:nvSpPr>
            <p:spPr bwMode="auto">
              <a:xfrm>
                <a:off x="3640" y="2800"/>
                <a:ext cx="40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39" name="Rectangle 239"/>
              <p:cNvSpPr>
                <a:spLocks noChangeArrowheads="1"/>
              </p:cNvSpPr>
              <p:nvPr/>
            </p:nvSpPr>
            <p:spPr bwMode="auto">
              <a:xfrm>
                <a:off x="3640" y="2800"/>
                <a:ext cx="4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0" name="Rectangle 240"/>
              <p:cNvSpPr>
                <a:spLocks noChangeArrowheads="1"/>
              </p:cNvSpPr>
              <p:nvPr/>
            </p:nvSpPr>
            <p:spPr bwMode="auto">
              <a:xfrm>
                <a:off x="3680" y="2800"/>
                <a:ext cx="8" cy="90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1" name="Rectangle 241"/>
              <p:cNvSpPr>
                <a:spLocks noChangeArrowheads="1"/>
              </p:cNvSpPr>
              <p:nvPr/>
            </p:nvSpPr>
            <p:spPr bwMode="auto">
              <a:xfrm>
                <a:off x="3640" y="3696"/>
                <a:ext cx="4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2" name="Rectangle 242"/>
              <p:cNvSpPr>
                <a:spLocks noChangeArrowheads="1"/>
              </p:cNvSpPr>
              <p:nvPr/>
            </p:nvSpPr>
            <p:spPr bwMode="auto">
              <a:xfrm>
                <a:off x="3640" y="2800"/>
                <a:ext cx="8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3" name="Rectangle 243"/>
              <p:cNvSpPr>
                <a:spLocks noChangeArrowheads="1"/>
              </p:cNvSpPr>
              <p:nvPr/>
            </p:nvSpPr>
            <p:spPr bwMode="auto">
              <a:xfrm>
                <a:off x="3824" y="2800"/>
                <a:ext cx="40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4" name="Rectangle 244"/>
              <p:cNvSpPr>
                <a:spLocks noChangeArrowheads="1"/>
              </p:cNvSpPr>
              <p:nvPr/>
            </p:nvSpPr>
            <p:spPr bwMode="auto">
              <a:xfrm>
                <a:off x="3824" y="2800"/>
                <a:ext cx="4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5" name="Rectangle 245"/>
              <p:cNvSpPr>
                <a:spLocks noChangeArrowheads="1"/>
              </p:cNvSpPr>
              <p:nvPr/>
            </p:nvSpPr>
            <p:spPr bwMode="auto">
              <a:xfrm>
                <a:off x="3864" y="2800"/>
                <a:ext cx="8" cy="90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6" name="Rectangle 246"/>
              <p:cNvSpPr>
                <a:spLocks noChangeArrowheads="1"/>
              </p:cNvSpPr>
              <p:nvPr/>
            </p:nvSpPr>
            <p:spPr bwMode="auto">
              <a:xfrm>
                <a:off x="3824" y="3696"/>
                <a:ext cx="4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7" name="Rectangle 247"/>
              <p:cNvSpPr>
                <a:spLocks noChangeArrowheads="1"/>
              </p:cNvSpPr>
              <p:nvPr/>
            </p:nvSpPr>
            <p:spPr bwMode="auto">
              <a:xfrm>
                <a:off x="3824" y="2800"/>
                <a:ext cx="8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8" name="Rectangle 248"/>
              <p:cNvSpPr>
                <a:spLocks noChangeArrowheads="1"/>
              </p:cNvSpPr>
              <p:nvPr/>
            </p:nvSpPr>
            <p:spPr bwMode="auto">
              <a:xfrm>
                <a:off x="4016" y="2800"/>
                <a:ext cx="40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49" name="Rectangle 249"/>
              <p:cNvSpPr>
                <a:spLocks noChangeArrowheads="1"/>
              </p:cNvSpPr>
              <p:nvPr/>
            </p:nvSpPr>
            <p:spPr bwMode="auto">
              <a:xfrm>
                <a:off x="4016" y="2800"/>
                <a:ext cx="4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0" name="Rectangle 250"/>
              <p:cNvSpPr>
                <a:spLocks noChangeArrowheads="1"/>
              </p:cNvSpPr>
              <p:nvPr/>
            </p:nvSpPr>
            <p:spPr bwMode="auto">
              <a:xfrm>
                <a:off x="4056" y="2800"/>
                <a:ext cx="8" cy="90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1" name="Rectangle 251"/>
              <p:cNvSpPr>
                <a:spLocks noChangeArrowheads="1"/>
              </p:cNvSpPr>
              <p:nvPr/>
            </p:nvSpPr>
            <p:spPr bwMode="auto">
              <a:xfrm>
                <a:off x="4016" y="3696"/>
                <a:ext cx="4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2" name="Rectangle 252"/>
              <p:cNvSpPr>
                <a:spLocks noChangeArrowheads="1"/>
              </p:cNvSpPr>
              <p:nvPr/>
            </p:nvSpPr>
            <p:spPr bwMode="auto">
              <a:xfrm>
                <a:off x="4016" y="2800"/>
                <a:ext cx="8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3" name="Rectangle 253"/>
              <p:cNvSpPr>
                <a:spLocks noChangeArrowheads="1"/>
              </p:cNvSpPr>
              <p:nvPr/>
            </p:nvSpPr>
            <p:spPr bwMode="auto">
              <a:xfrm>
                <a:off x="4208" y="2800"/>
                <a:ext cx="40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4" name="Rectangle 254"/>
              <p:cNvSpPr>
                <a:spLocks noChangeArrowheads="1"/>
              </p:cNvSpPr>
              <p:nvPr/>
            </p:nvSpPr>
            <p:spPr bwMode="auto">
              <a:xfrm>
                <a:off x="4208" y="2800"/>
                <a:ext cx="4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5" name="Rectangle 255"/>
              <p:cNvSpPr>
                <a:spLocks noChangeArrowheads="1"/>
              </p:cNvSpPr>
              <p:nvPr/>
            </p:nvSpPr>
            <p:spPr bwMode="auto">
              <a:xfrm>
                <a:off x="4248" y="2800"/>
                <a:ext cx="8" cy="90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6" name="Rectangle 256"/>
              <p:cNvSpPr>
                <a:spLocks noChangeArrowheads="1"/>
              </p:cNvSpPr>
              <p:nvPr/>
            </p:nvSpPr>
            <p:spPr bwMode="auto">
              <a:xfrm>
                <a:off x="4208" y="3696"/>
                <a:ext cx="4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7" name="Rectangle 257"/>
              <p:cNvSpPr>
                <a:spLocks noChangeArrowheads="1"/>
              </p:cNvSpPr>
              <p:nvPr/>
            </p:nvSpPr>
            <p:spPr bwMode="auto">
              <a:xfrm>
                <a:off x="4208" y="2800"/>
                <a:ext cx="8" cy="896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8" name="Rectangle 258"/>
              <p:cNvSpPr>
                <a:spLocks noChangeArrowheads="1"/>
              </p:cNvSpPr>
              <p:nvPr/>
            </p:nvSpPr>
            <p:spPr bwMode="auto">
              <a:xfrm>
                <a:off x="4184" y="2728"/>
                <a:ext cx="80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59" name="Rectangle 259"/>
              <p:cNvSpPr>
                <a:spLocks noChangeArrowheads="1"/>
              </p:cNvSpPr>
              <p:nvPr/>
            </p:nvSpPr>
            <p:spPr bwMode="auto">
              <a:xfrm>
                <a:off x="4184" y="272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0" name="Rectangle 260"/>
              <p:cNvSpPr>
                <a:spLocks noChangeArrowheads="1"/>
              </p:cNvSpPr>
              <p:nvPr/>
            </p:nvSpPr>
            <p:spPr bwMode="auto">
              <a:xfrm>
                <a:off x="4264" y="272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1" name="Rectangle 261"/>
              <p:cNvSpPr>
                <a:spLocks noChangeArrowheads="1"/>
              </p:cNvSpPr>
              <p:nvPr/>
            </p:nvSpPr>
            <p:spPr bwMode="auto">
              <a:xfrm>
                <a:off x="4184" y="2800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2" name="Rectangle 262"/>
              <p:cNvSpPr>
                <a:spLocks noChangeArrowheads="1"/>
              </p:cNvSpPr>
              <p:nvPr/>
            </p:nvSpPr>
            <p:spPr bwMode="auto">
              <a:xfrm>
                <a:off x="4184" y="2728"/>
                <a:ext cx="8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3" name="Rectangle 263"/>
              <p:cNvSpPr>
                <a:spLocks noChangeArrowheads="1"/>
              </p:cNvSpPr>
              <p:nvPr/>
            </p:nvSpPr>
            <p:spPr bwMode="auto">
              <a:xfrm>
                <a:off x="4000" y="2728"/>
                <a:ext cx="80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4" name="Rectangle 264"/>
              <p:cNvSpPr>
                <a:spLocks noChangeArrowheads="1"/>
              </p:cNvSpPr>
              <p:nvPr/>
            </p:nvSpPr>
            <p:spPr bwMode="auto">
              <a:xfrm>
                <a:off x="4000" y="272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5" name="Rectangle 265"/>
              <p:cNvSpPr>
                <a:spLocks noChangeArrowheads="1"/>
              </p:cNvSpPr>
              <p:nvPr/>
            </p:nvSpPr>
            <p:spPr bwMode="auto">
              <a:xfrm>
                <a:off x="4080" y="272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6" name="Rectangle 266"/>
              <p:cNvSpPr>
                <a:spLocks noChangeArrowheads="1"/>
              </p:cNvSpPr>
              <p:nvPr/>
            </p:nvSpPr>
            <p:spPr bwMode="auto">
              <a:xfrm>
                <a:off x="4000" y="2800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7" name="Rectangle 267"/>
              <p:cNvSpPr>
                <a:spLocks noChangeArrowheads="1"/>
              </p:cNvSpPr>
              <p:nvPr/>
            </p:nvSpPr>
            <p:spPr bwMode="auto">
              <a:xfrm>
                <a:off x="4000" y="2728"/>
                <a:ext cx="8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8" name="Rectangle 268"/>
              <p:cNvSpPr>
                <a:spLocks noChangeArrowheads="1"/>
              </p:cNvSpPr>
              <p:nvPr/>
            </p:nvSpPr>
            <p:spPr bwMode="auto">
              <a:xfrm>
                <a:off x="3800" y="2728"/>
                <a:ext cx="80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69" name="Rectangle 269"/>
              <p:cNvSpPr>
                <a:spLocks noChangeArrowheads="1"/>
              </p:cNvSpPr>
              <p:nvPr/>
            </p:nvSpPr>
            <p:spPr bwMode="auto">
              <a:xfrm>
                <a:off x="3800" y="272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0" name="Rectangle 270"/>
              <p:cNvSpPr>
                <a:spLocks noChangeArrowheads="1"/>
              </p:cNvSpPr>
              <p:nvPr/>
            </p:nvSpPr>
            <p:spPr bwMode="auto">
              <a:xfrm>
                <a:off x="3880" y="272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1" name="Rectangle 271"/>
              <p:cNvSpPr>
                <a:spLocks noChangeArrowheads="1"/>
              </p:cNvSpPr>
              <p:nvPr/>
            </p:nvSpPr>
            <p:spPr bwMode="auto">
              <a:xfrm>
                <a:off x="3800" y="2800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2" name="Rectangle 272"/>
              <p:cNvSpPr>
                <a:spLocks noChangeArrowheads="1"/>
              </p:cNvSpPr>
              <p:nvPr/>
            </p:nvSpPr>
            <p:spPr bwMode="auto">
              <a:xfrm>
                <a:off x="3800" y="2728"/>
                <a:ext cx="8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3" name="Rectangle 273"/>
              <p:cNvSpPr>
                <a:spLocks noChangeArrowheads="1"/>
              </p:cNvSpPr>
              <p:nvPr/>
            </p:nvSpPr>
            <p:spPr bwMode="auto">
              <a:xfrm>
                <a:off x="3616" y="2728"/>
                <a:ext cx="80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4" name="Rectangle 274"/>
              <p:cNvSpPr>
                <a:spLocks noChangeArrowheads="1"/>
              </p:cNvSpPr>
              <p:nvPr/>
            </p:nvSpPr>
            <p:spPr bwMode="auto">
              <a:xfrm>
                <a:off x="3616" y="272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5" name="Rectangle 275"/>
              <p:cNvSpPr>
                <a:spLocks noChangeArrowheads="1"/>
              </p:cNvSpPr>
              <p:nvPr/>
            </p:nvSpPr>
            <p:spPr bwMode="auto">
              <a:xfrm>
                <a:off x="3696" y="272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6" name="Rectangle 276"/>
              <p:cNvSpPr>
                <a:spLocks noChangeArrowheads="1"/>
              </p:cNvSpPr>
              <p:nvPr/>
            </p:nvSpPr>
            <p:spPr bwMode="auto">
              <a:xfrm>
                <a:off x="3616" y="2800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7" name="Rectangle 277"/>
              <p:cNvSpPr>
                <a:spLocks noChangeArrowheads="1"/>
              </p:cNvSpPr>
              <p:nvPr/>
            </p:nvSpPr>
            <p:spPr bwMode="auto">
              <a:xfrm>
                <a:off x="3616" y="2728"/>
                <a:ext cx="8" cy="72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8" name="Rectangle 278"/>
              <p:cNvSpPr>
                <a:spLocks noChangeArrowheads="1"/>
              </p:cNvSpPr>
              <p:nvPr/>
            </p:nvSpPr>
            <p:spPr bwMode="auto">
              <a:xfrm>
                <a:off x="3616" y="3688"/>
                <a:ext cx="80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79" name="Rectangle 279"/>
              <p:cNvSpPr>
                <a:spLocks noChangeArrowheads="1"/>
              </p:cNvSpPr>
              <p:nvPr/>
            </p:nvSpPr>
            <p:spPr bwMode="auto">
              <a:xfrm>
                <a:off x="3616" y="368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0" name="Rectangle 280"/>
              <p:cNvSpPr>
                <a:spLocks noChangeArrowheads="1"/>
              </p:cNvSpPr>
              <p:nvPr/>
            </p:nvSpPr>
            <p:spPr bwMode="auto">
              <a:xfrm>
                <a:off x="3696" y="3688"/>
                <a:ext cx="8" cy="8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1" name="Rectangle 281"/>
              <p:cNvSpPr>
                <a:spLocks noChangeArrowheads="1"/>
              </p:cNvSpPr>
              <p:nvPr/>
            </p:nvSpPr>
            <p:spPr bwMode="auto">
              <a:xfrm>
                <a:off x="3616" y="3768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2" name="Rectangle 282"/>
              <p:cNvSpPr>
                <a:spLocks noChangeArrowheads="1"/>
              </p:cNvSpPr>
              <p:nvPr/>
            </p:nvSpPr>
            <p:spPr bwMode="auto">
              <a:xfrm>
                <a:off x="3616" y="368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3" name="Rectangle 283"/>
              <p:cNvSpPr>
                <a:spLocks noChangeArrowheads="1"/>
              </p:cNvSpPr>
              <p:nvPr/>
            </p:nvSpPr>
            <p:spPr bwMode="auto">
              <a:xfrm>
                <a:off x="3808" y="3688"/>
                <a:ext cx="80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4" name="Rectangle 284"/>
              <p:cNvSpPr>
                <a:spLocks noChangeArrowheads="1"/>
              </p:cNvSpPr>
              <p:nvPr/>
            </p:nvSpPr>
            <p:spPr bwMode="auto">
              <a:xfrm>
                <a:off x="3808" y="368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5" name="Rectangle 285"/>
              <p:cNvSpPr>
                <a:spLocks noChangeArrowheads="1"/>
              </p:cNvSpPr>
              <p:nvPr/>
            </p:nvSpPr>
            <p:spPr bwMode="auto">
              <a:xfrm>
                <a:off x="3888" y="3688"/>
                <a:ext cx="8" cy="8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6" name="Rectangle 286"/>
              <p:cNvSpPr>
                <a:spLocks noChangeArrowheads="1"/>
              </p:cNvSpPr>
              <p:nvPr/>
            </p:nvSpPr>
            <p:spPr bwMode="auto">
              <a:xfrm>
                <a:off x="3808" y="3768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7" name="Rectangle 287"/>
              <p:cNvSpPr>
                <a:spLocks noChangeArrowheads="1"/>
              </p:cNvSpPr>
              <p:nvPr/>
            </p:nvSpPr>
            <p:spPr bwMode="auto">
              <a:xfrm>
                <a:off x="3808" y="368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8" name="Rectangle 288"/>
              <p:cNvSpPr>
                <a:spLocks noChangeArrowheads="1"/>
              </p:cNvSpPr>
              <p:nvPr/>
            </p:nvSpPr>
            <p:spPr bwMode="auto">
              <a:xfrm>
                <a:off x="4000" y="3688"/>
                <a:ext cx="80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89" name="Rectangle 289"/>
              <p:cNvSpPr>
                <a:spLocks noChangeArrowheads="1"/>
              </p:cNvSpPr>
              <p:nvPr/>
            </p:nvSpPr>
            <p:spPr bwMode="auto">
              <a:xfrm>
                <a:off x="4000" y="368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0" name="Rectangle 290"/>
              <p:cNvSpPr>
                <a:spLocks noChangeArrowheads="1"/>
              </p:cNvSpPr>
              <p:nvPr/>
            </p:nvSpPr>
            <p:spPr bwMode="auto">
              <a:xfrm>
                <a:off x="4080" y="3688"/>
                <a:ext cx="8" cy="8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1" name="Rectangle 291"/>
              <p:cNvSpPr>
                <a:spLocks noChangeArrowheads="1"/>
              </p:cNvSpPr>
              <p:nvPr/>
            </p:nvSpPr>
            <p:spPr bwMode="auto">
              <a:xfrm>
                <a:off x="4000" y="3768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2" name="Rectangle 292"/>
              <p:cNvSpPr>
                <a:spLocks noChangeArrowheads="1"/>
              </p:cNvSpPr>
              <p:nvPr/>
            </p:nvSpPr>
            <p:spPr bwMode="auto">
              <a:xfrm>
                <a:off x="4000" y="368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3" name="Rectangle 293"/>
              <p:cNvSpPr>
                <a:spLocks noChangeArrowheads="1"/>
              </p:cNvSpPr>
              <p:nvPr/>
            </p:nvSpPr>
            <p:spPr bwMode="auto">
              <a:xfrm>
                <a:off x="4184" y="3688"/>
                <a:ext cx="80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4" name="Rectangle 294"/>
              <p:cNvSpPr>
                <a:spLocks noChangeArrowheads="1"/>
              </p:cNvSpPr>
              <p:nvPr/>
            </p:nvSpPr>
            <p:spPr bwMode="auto">
              <a:xfrm>
                <a:off x="4184" y="3688"/>
                <a:ext cx="88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5" name="Rectangle 295"/>
              <p:cNvSpPr>
                <a:spLocks noChangeArrowheads="1"/>
              </p:cNvSpPr>
              <p:nvPr/>
            </p:nvSpPr>
            <p:spPr bwMode="auto">
              <a:xfrm>
                <a:off x="4264" y="3688"/>
                <a:ext cx="8" cy="8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6" name="Rectangle 296"/>
              <p:cNvSpPr>
                <a:spLocks noChangeArrowheads="1"/>
              </p:cNvSpPr>
              <p:nvPr/>
            </p:nvSpPr>
            <p:spPr bwMode="auto">
              <a:xfrm>
                <a:off x="4184" y="3768"/>
                <a:ext cx="80" cy="8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7" name="Rectangle 297"/>
              <p:cNvSpPr>
                <a:spLocks noChangeArrowheads="1"/>
              </p:cNvSpPr>
              <p:nvPr/>
            </p:nvSpPr>
            <p:spPr bwMode="auto">
              <a:xfrm>
                <a:off x="4184" y="3688"/>
                <a:ext cx="8" cy="80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8" name="Rectangle 298"/>
              <p:cNvSpPr>
                <a:spLocks noChangeArrowheads="1"/>
              </p:cNvSpPr>
              <p:nvPr/>
            </p:nvSpPr>
            <p:spPr bwMode="auto">
              <a:xfrm>
                <a:off x="4296" y="289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799" name="Rectangle 299"/>
              <p:cNvSpPr>
                <a:spLocks noChangeArrowheads="1"/>
              </p:cNvSpPr>
              <p:nvPr/>
            </p:nvSpPr>
            <p:spPr bwMode="auto">
              <a:xfrm>
                <a:off x="4296" y="289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0" name="Rectangle 300"/>
              <p:cNvSpPr>
                <a:spLocks noChangeArrowheads="1"/>
              </p:cNvSpPr>
              <p:nvPr/>
            </p:nvSpPr>
            <p:spPr bwMode="auto">
              <a:xfrm>
                <a:off x="4336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1" name="Rectangle 301"/>
              <p:cNvSpPr>
                <a:spLocks noChangeArrowheads="1"/>
              </p:cNvSpPr>
              <p:nvPr/>
            </p:nvSpPr>
            <p:spPr bwMode="auto">
              <a:xfrm>
                <a:off x="4296" y="294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2" name="Rectangle 302"/>
              <p:cNvSpPr>
                <a:spLocks noChangeArrowheads="1"/>
              </p:cNvSpPr>
              <p:nvPr/>
            </p:nvSpPr>
            <p:spPr bwMode="auto">
              <a:xfrm>
                <a:off x="4296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3" name="Rectangle 303"/>
              <p:cNvSpPr>
                <a:spLocks noChangeArrowheads="1"/>
              </p:cNvSpPr>
              <p:nvPr/>
            </p:nvSpPr>
            <p:spPr bwMode="auto">
              <a:xfrm>
                <a:off x="4296" y="3080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4" name="Rectangle 304"/>
              <p:cNvSpPr>
                <a:spLocks noChangeArrowheads="1"/>
              </p:cNvSpPr>
              <p:nvPr/>
            </p:nvSpPr>
            <p:spPr bwMode="auto">
              <a:xfrm>
                <a:off x="4296" y="3080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5" name="Rectangle 305"/>
              <p:cNvSpPr>
                <a:spLocks noChangeArrowheads="1"/>
              </p:cNvSpPr>
              <p:nvPr/>
            </p:nvSpPr>
            <p:spPr bwMode="auto">
              <a:xfrm>
                <a:off x="4336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6" name="Rectangle 306"/>
              <p:cNvSpPr>
                <a:spLocks noChangeArrowheads="1"/>
              </p:cNvSpPr>
              <p:nvPr/>
            </p:nvSpPr>
            <p:spPr bwMode="auto">
              <a:xfrm>
                <a:off x="4296" y="3128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7" name="Rectangle 307"/>
              <p:cNvSpPr>
                <a:spLocks noChangeArrowheads="1"/>
              </p:cNvSpPr>
              <p:nvPr/>
            </p:nvSpPr>
            <p:spPr bwMode="auto">
              <a:xfrm>
                <a:off x="4296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8" name="Rectangle 308"/>
              <p:cNvSpPr>
                <a:spLocks noChangeArrowheads="1"/>
              </p:cNvSpPr>
              <p:nvPr/>
            </p:nvSpPr>
            <p:spPr bwMode="auto">
              <a:xfrm>
                <a:off x="4296" y="337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09" name="Rectangle 309"/>
              <p:cNvSpPr>
                <a:spLocks noChangeArrowheads="1"/>
              </p:cNvSpPr>
              <p:nvPr/>
            </p:nvSpPr>
            <p:spPr bwMode="auto">
              <a:xfrm>
                <a:off x="4296" y="337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0" name="Rectangle 310"/>
              <p:cNvSpPr>
                <a:spLocks noChangeArrowheads="1"/>
              </p:cNvSpPr>
              <p:nvPr/>
            </p:nvSpPr>
            <p:spPr bwMode="auto">
              <a:xfrm>
                <a:off x="4336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1" name="Rectangle 311"/>
              <p:cNvSpPr>
                <a:spLocks noChangeArrowheads="1"/>
              </p:cNvSpPr>
              <p:nvPr/>
            </p:nvSpPr>
            <p:spPr bwMode="auto">
              <a:xfrm>
                <a:off x="4296" y="342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2" name="Rectangle 312"/>
              <p:cNvSpPr>
                <a:spLocks noChangeArrowheads="1"/>
              </p:cNvSpPr>
              <p:nvPr/>
            </p:nvSpPr>
            <p:spPr bwMode="auto">
              <a:xfrm>
                <a:off x="4296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3" name="Rectangle 313"/>
              <p:cNvSpPr>
                <a:spLocks noChangeArrowheads="1"/>
              </p:cNvSpPr>
              <p:nvPr/>
            </p:nvSpPr>
            <p:spPr bwMode="auto">
              <a:xfrm>
                <a:off x="4296" y="3552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4" name="Rectangle 314"/>
              <p:cNvSpPr>
                <a:spLocks noChangeArrowheads="1"/>
              </p:cNvSpPr>
              <p:nvPr/>
            </p:nvSpPr>
            <p:spPr bwMode="auto">
              <a:xfrm>
                <a:off x="4296" y="3552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5" name="Rectangle 315"/>
              <p:cNvSpPr>
                <a:spLocks noChangeArrowheads="1"/>
              </p:cNvSpPr>
              <p:nvPr/>
            </p:nvSpPr>
            <p:spPr bwMode="auto">
              <a:xfrm>
                <a:off x="4336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6" name="Rectangle 316"/>
              <p:cNvSpPr>
                <a:spLocks noChangeArrowheads="1"/>
              </p:cNvSpPr>
              <p:nvPr/>
            </p:nvSpPr>
            <p:spPr bwMode="auto">
              <a:xfrm>
                <a:off x="4296" y="360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7" name="Rectangle 317"/>
              <p:cNvSpPr>
                <a:spLocks noChangeArrowheads="1"/>
              </p:cNvSpPr>
              <p:nvPr/>
            </p:nvSpPr>
            <p:spPr bwMode="auto">
              <a:xfrm>
                <a:off x="4296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8" name="Rectangle 318"/>
              <p:cNvSpPr>
                <a:spLocks noChangeArrowheads="1"/>
              </p:cNvSpPr>
              <p:nvPr/>
            </p:nvSpPr>
            <p:spPr bwMode="auto">
              <a:xfrm>
                <a:off x="4128" y="289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19" name="Rectangle 319"/>
              <p:cNvSpPr>
                <a:spLocks noChangeArrowheads="1"/>
              </p:cNvSpPr>
              <p:nvPr/>
            </p:nvSpPr>
            <p:spPr bwMode="auto">
              <a:xfrm>
                <a:off x="4128" y="289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0" name="Rectangle 320"/>
              <p:cNvSpPr>
                <a:spLocks noChangeArrowheads="1"/>
              </p:cNvSpPr>
              <p:nvPr/>
            </p:nvSpPr>
            <p:spPr bwMode="auto">
              <a:xfrm>
                <a:off x="4168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1" name="Rectangle 321"/>
              <p:cNvSpPr>
                <a:spLocks noChangeArrowheads="1"/>
              </p:cNvSpPr>
              <p:nvPr/>
            </p:nvSpPr>
            <p:spPr bwMode="auto">
              <a:xfrm>
                <a:off x="4128" y="294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2" name="Rectangle 322"/>
              <p:cNvSpPr>
                <a:spLocks noChangeArrowheads="1"/>
              </p:cNvSpPr>
              <p:nvPr/>
            </p:nvSpPr>
            <p:spPr bwMode="auto">
              <a:xfrm>
                <a:off x="4128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3" name="Rectangle 323"/>
              <p:cNvSpPr>
                <a:spLocks noChangeArrowheads="1"/>
              </p:cNvSpPr>
              <p:nvPr/>
            </p:nvSpPr>
            <p:spPr bwMode="auto">
              <a:xfrm>
                <a:off x="4128" y="3080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4" name="Rectangle 324"/>
              <p:cNvSpPr>
                <a:spLocks noChangeArrowheads="1"/>
              </p:cNvSpPr>
              <p:nvPr/>
            </p:nvSpPr>
            <p:spPr bwMode="auto">
              <a:xfrm>
                <a:off x="4128" y="3080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5" name="Rectangle 325"/>
              <p:cNvSpPr>
                <a:spLocks noChangeArrowheads="1"/>
              </p:cNvSpPr>
              <p:nvPr/>
            </p:nvSpPr>
            <p:spPr bwMode="auto">
              <a:xfrm>
                <a:off x="4168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6" name="Rectangle 326"/>
              <p:cNvSpPr>
                <a:spLocks noChangeArrowheads="1"/>
              </p:cNvSpPr>
              <p:nvPr/>
            </p:nvSpPr>
            <p:spPr bwMode="auto">
              <a:xfrm>
                <a:off x="4128" y="3128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7" name="Rectangle 327"/>
              <p:cNvSpPr>
                <a:spLocks noChangeArrowheads="1"/>
              </p:cNvSpPr>
              <p:nvPr/>
            </p:nvSpPr>
            <p:spPr bwMode="auto">
              <a:xfrm>
                <a:off x="4128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8" name="Rectangle 328"/>
              <p:cNvSpPr>
                <a:spLocks noChangeArrowheads="1"/>
              </p:cNvSpPr>
              <p:nvPr/>
            </p:nvSpPr>
            <p:spPr bwMode="auto">
              <a:xfrm>
                <a:off x="4128" y="337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29" name="Rectangle 329"/>
              <p:cNvSpPr>
                <a:spLocks noChangeArrowheads="1"/>
              </p:cNvSpPr>
              <p:nvPr/>
            </p:nvSpPr>
            <p:spPr bwMode="auto">
              <a:xfrm>
                <a:off x="4128" y="337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0" name="Rectangle 330"/>
              <p:cNvSpPr>
                <a:spLocks noChangeArrowheads="1"/>
              </p:cNvSpPr>
              <p:nvPr/>
            </p:nvSpPr>
            <p:spPr bwMode="auto">
              <a:xfrm>
                <a:off x="4168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1" name="Rectangle 331"/>
              <p:cNvSpPr>
                <a:spLocks noChangeArrowheads="1"/>
              </p:cNvSpPr>
              <p:nvPr/>
            </p:nvSpPr>
            <p:spPr bwMode="auto">
              <a:xfrm>
                <a:off x="4128" y="342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2" name="Rectangle 332"/>
              <p:cNvSpPr>
                <a:spLocks noChangeArrowheads="1"/>
              </p:cNvSpPr>
              <p:nvPr/>
            </p:nvSpPr>
            <p:spPr bwMode="auto">
              <a:xfrm>
                <a:off x="4128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3" name="Rectangle 333"/>
              <p:cNvSpPr>
                <a:spLocks noChangeArrowheads="1"/>
              </p:cNvSpPr>
              <p:nvPr/>
            </p:nvSpPr>
            <p:spPr bwMode="auto">
              <a:xfrm>
                <a:off x="4128" y="3552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4" name="Rectangle 334"/>
              <p:cNvSpPr>
                <a:spLocks noChangeArrowheads="1"/>
              </p:cNvSpPr>
              <p:nvPr/>
            </p:nvSpPr>
            <p:spPr bwMode="auto">
              <a:xfrm>
                <a:off x="4128" y="3552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5" name="Rectangle 335"/>
              <p:cNvSpPr>
                <a:spLocks noChangeArrowheads="1"/>
              </p:cNvSpPr>
              <p:nvPr/>
            </p:nvSpPr>
            <p:spPr bwMode="auto">
              <a:xfrm>
                <a:off x="4168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6" name="Rectangle 336"/>
              <p:cNvSpPr>
                <a:spLocks noChangeArrowheads="1"/>
              </p:cNvSpPr>
              <p:nvPr/>
            </p:nvSpPr>
            <p:spPr bwMode="auto">
              <a:xfrm>
                <a:off x="4128" y="360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7" name="Rectangle 337"/>
              <p:cNvSpPr>
                <a:spLocks noChangeArrowheads="1"/>
              </p:cNvSpPr>
              <p:nvPr/>
            </p:nvSpPr>
            <p:spPr bwMode="auto">
              <a:xfrm>
                <a:off x="4128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8" name="Rectangle 338"/>
              <p:cNvSpPr>
                <a:spLocks noChangeArrowheads="1"/>
              </p:cNvSpPr>
              <p:nvPr/>
            </p:nvSpPr>
            <p:spPr bwMode="auto">
              <a:xfrm>
                <a:off x="3920" y="2896"/>
                <a:ext cx="32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39" name="Rectangle 339"/>
              <p:cNvSpPr>
                <a:spLocks noChangeArrowheads="1"/>
              </p:cNvSpPr>
              <p:nvPr/>
            </p:nvSpPr>
            <p:spPr bwMode="auto">
              <a:xfrm>
                <a:off x="3920" y="2896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0" name="Rectangle 340"/>
              <p:cNvSpPr>
                <a:spLocks noChangeArrowheads="1"/>
              </p:cNvSpPr>
              <p:nvPr/>
            </p:nvSpPr>
            <p:spPr bwMode="auto">
              <a:xfrm>
                <a:off x="3952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1" name="Rectangle 341"/>
              <p:cNvSpPr>
                <a:spLocks noChangeArrowheads="1"/>
              </p:cNvSpPr>
              <p:nvPr/>
            </p:nvSpPr>
            <p:spPr bwMode="auto">
              <a:xfrm>
                <a:off x="3920" y="2944"/>
                <a:ext cx="3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2" name="Rectangle 342"/>
              <p:cNvSpPr>
                <a:spLocks noChangeArrowheads="1"/>
              </p:cNvSpPr>
              <p:nvPr/>
            </p:nvSpPr>
            <p:spPr bwMode="auto">
              <a:xfrm>
                <a:off x="3920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3" name="Rectangle 343"/>
              <p:cNvSpPr>
                <a:spLocks noChangeArrowheads="1"/>
              </p:cNvSpPr>
              <p:nvPr/>
            </p:nvSpPr>
            <p:spPr bwMode="auto">
              <a:xfrm>
                <a:off x="3920" y="3080"/>
                <a:ext cx="32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4" name="Rectangle 344"/>
              <p:cNvSpPr>
                <a:spLocks noChangeArrowheads="1"/>
              </p:cNvSpPr>
              <p:nvPr/>
            </p:nvSpPr>
            <p:spPr bwMode="auto">
              <a:xfrm>
                <a:off x="3920" y="308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5" name="Rectangle 345"/>
              <p:cNvSpPr>
                <a:spLocks noChangeArrowheads="1"/>
              </p:cNvSpPr>
              <p:nvPr/>
            </p:nvSpPr>
            <p:spPr bwMode="auto">
              <a:xfrm>
                <a:off x="3952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6" name="Rectangle 346"/>
              <p:cNvSpPr>
                <a:spLocks noChangeArrowheads="1"/>
              </p:cNvSpPr>
              <p:nvPr/>
            </p:nvSpPr>
            <p:spPr bwMode="auto">
              <a:xfrm>
                <a:off x="3920" y="3128"/>
                <a:ext cx="3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7" name="Rectangle 347"/>
              <p:cNvSpPr>
                <a:spLocks noChangeArrowheads="1"/>
              </p:cNvSpPr>
              <p:nvPr/>
            </p:nvSpPr>
            <p:spPr bwMode="auto">
              <a:xfrm>
                <a:off x="3920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8" name="Rectangle 348"/>
              <p:cNvSpPr>
                <a:spLocks noChangeArrowheads="1"/>
              </p:cNvSpPr>
              <p:nvPr/>
            </p:nvSpPr>
            <p:spPr bwMode="auto">
              <a:xfrm>
                <a:off x="3920" y="3376"/>
                <a:ext cx="32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49" name="Rectangle 349"/>
              <p:cNvSpPr>
                <a:spLocks noChangeArrowheads="1"/>
              </p:cNvSpPr>
              <p:nvPr/>
            </p:nvSpPr>
            <p:spPr bwMode="auto">
              <a:xfrm>
                <a:off x="3920" y="3376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0" name="Rectangle 350"/>
              <p:cNvSpPr>
                <a:spLocks noChangeArrowheads="1"/>
              </p:cNvSpPr>
              <p:nvPr/>
            </p:nvSpPr>
            <p:spPr bwMode="auto">
              <a:xfrm>
                <a:off x="3952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1" name="Rectangle 351"/>
              <p:cNvSpPr>
                <a:spLocks noChangeArrowheads="1"/>
              </p:cNvSpPr>
              <p:nvPr/>
            </p:nvSpPr>
            <p:spPr bwMode="auto">
              <a:xfrm>
                <a:off x="3920" y="3424"/>
                <a:ext cx="3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2" name="Rectangle 352"/>
              <p:cNvSpPr>
                <a:spLocks noChangeArrowheads="1"/>
              </p:cNvSpPr>
              <p:nvPr/>
            </p:nvSpPr>
            <p:spPr bwMode="auto">
              <a:xfrm>
                <a:off x="3920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3" name="Rectangle 353"/>
              <p:cNvSpPr>
                <a:spLocks noChangeArrowheads="1"/>
              </p:cNvSpPr>
              <p:nvPr/>
            </p:nvSpPr>
            <p:spPr bwMode="auto">
              <a:xfrm>
                <a:off x="3920" y="3552"/>
                <a:ext cx="32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4" name="Rectangle 354"/>
              <p:cNvSpPr>
                <a:spLocks noChangeArrowheads="1"/>
              </p:cNvSpPr>
              <p:nvPr/>
            </p:nvSpPr>
            <p:spPr bwMode="auto">
              <a:xfrm>
                <a:off x="3920" y="3552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5" name="Rectangle 355"/>
              <p:cNvSpPr>
                <a:spLocks noChangeArrowheads="1"/>
              </p:cNvSpPr>
              <p:nvPr/>
            </p:nvSpPr>
            <p:spPr bwMode="auto">
              <a:xfrm>
                <a:off x="3952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6" name="Rectangle 356"/>
              <p:cNvSpPr>
                <a:spLocks noChangeArrowheads="1"/>
              </p:cNvSpPr>
              <p:nvPr/>
            </p:nvSpPr>
            <p:spPr bwMode="auto">
              <a:xfrm>
                <a:off x="3920" y="3600"/>
                <a:ext cx="3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7" name="Rectangle 357"/>
              <p:cNvSpPr>
                <a:spLocks noChangeArrowheads="1"/>
              </p:cNvSpPr>
              <p:nvPr/>
            </p:nvSpPr>
            <p:spPr bwMode="auto">
              <a:xfrm>
                <a:off x="3920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8" name="Rectangle 358"/>
              <p:cNvSpPr>
                <a:spLocks noChangeArrowheads="1"/>
              </p:cNvSpPr>
              <p:nvPr/>
            </p:nvSpPr>
            <p:spPr bwMode="auto">
              <a:xfrm>
                <a:off x="3744" y="289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59" name="Rectangle 359"/>
              <p:cNvSpPr>
                <a:spLocks noChangeArrowheads="1"/>
              </p:cNvSpPr>
              <p:nvPr/>
            </p:nvSpPr>
            <p:spPr bwMode="auto">
              <a:xfrm>
                <a:off x="3744" y="289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0" name="Rectangle 360"/>
              <p:cNvSpPr>
                <a:spLocks noChangeArrowheads="1"/>
              </p:cNvSpPr>
              <p:nvPr/>
            </p:nvSpPr>
            <p:spPr bwMode="auto">
              <a:xfrm>
                <a:off x="3784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1" name="Rectangle 361"/>
              <p:cNvSpPr>
                <a:spLocks noChangeArrowheads="1"/>
              </p:cNvSpPr>
              <p:nvPr/>
            </p:nvSpPr>
            <p:spPr bwMode="auto">
              <a:xfrm>
                <a:off x="3744" y="294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2" name="Rectangle 362"/>
              <p:cNvSpPr>
                <a:spLocks noChangeArrowheads="1"/>
              </p:cNvSpPr>
              <p:nvPr/>
            </p:nvSpPr>
            <p:spPr bwMode="auto">
              <a:xfrm>
                <a:off x="3744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3" name="Rectangle 363"/>
              <p:cNvSpPr>
                <a:spLocks noChangeArrowheads="1"/>
              </p:cNvSpPr>
              <p:nvPr/>
            </p:nvSpPr>
            <p:spPr bwMode="auto">
              <a:xfrm>
                <a:off x="3744" y="3080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4" name="Rectangle 364"/>
              <p:cNvSpPr>
                <a:spLocks noChangeArrowheads="1"/>
              </p:cNvSpPr>
              <p:nvPr/>
            </p:nvSpPr>
            <p:spPr bwMode="auto">
              <a:xfrm>
                <a:off x="3744" y="3080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5" name="Rectangle 365"/>
              <p:cNvSpPr>
                <a:spLocks noChangeArrowheads="1"/>
              </p:cNvSpPr>
              <p:nvPr/>
            </p:nvSpPr>
            <p:spPr bwMode="auto">
              <a:xfrm>
                <a:off x="3784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6" name="Rectangle 366"/>
              <p:cNvSpPr>
                <a:spLocks noChangeArrowheads="1"/>
              </p:cNvSpPr>
              <p:nvPr/>
            </p:nvSpPr>
            <p:spPr bwMode="auto">
              <a:xfrm>
                <a:off x="3744" y="3128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7" name="Rectangle 367"/>
              <p:cNvSpPr>
                <a:spLocks noChangeArrowheads="1"/>
              </p:cNvSpPr>
              <p:nvPr/>
            </p:nvSpPr>
            <p:spPr bwMode="auto">
              <a:xfrm>
                <a:off x="3744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8" name="Rectangle 368"/>
              <p:cNvSpPr>
                <a:spLocks noChangeArrowheads="1"/>
              </p:cNvSpPr>
              <p:nvPr/>
            </p:nvSpPr>
            <p:spPr bwMode="auto">
              <a:xfrm>
                <a:off x="3744" y="337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69" name="Rectangle 369"/>
              <p:cNvSpPr>
                <a:spLocks noChangeArrowheads="1"/>
              </p:cNvSpPr>
              <p:nvPr/>
            </p:nvSpPr>
            <p:spPr bwMode="auto">
              <a:xfrm>
                <a:off x="3744" y="337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0" name="Rectangle 370"/>
              <p:cNvSpPr>
                <a:spLocks noChangeArrowheads="1"/>
              </p:cNvSpPr>
              <p:nvPr/>
            </p:nvSpPr>
            <p:spPr bwMode="auto">
              <a:xfrm>
                <a:off x="3784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1" name="Rectangle 371"/>
              <p:cNvSpPr>
                <a:spLocks noChangeArrowheads="1"/>
              </p:cNvSpPr>
              <p:nvPr/>
            </p:nvSpPr>
            <p:spPr bwMode="auto">
              <a:xfrm>
                <a:off x="3744" y="342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2" name="Rectangle 372"/>
              <p:cNvSpPr>
                <a:spLocks noChangeArrowheads="1"/>
              </p:cNvSpPr>
              <p:nvPr/>
            </p:nvSpPr>
            <p:spPr bwMode="auto">
              <a:xfrm>
                <a:off x="3744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3" name="Rectangle 373"/>
              <p:cNvSpPr>
                <a:spLocks noChangeArrowheads="1"/>
              </p:cNvSpPr>
              <p:nvPr/>
            </p:nvSpPr>
            <p:spPr bwMode="auto">
              <a:xfrm>
                <a:off x="3744" y="3552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4" name="Rectangle 374"/>
              <p:cNvSpPr>
                <a:spLocks noChangeArrowheads="1"/>
              </p:cNvSpPr>
              <p:nvPr/>
            </p:nvSpPr>
            <p:spPr bwMode="auto">
              <a:xfrm>
                <a:off x="3744" y="3552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5" name="Rectangle 375"/>
              <p:cNvSpPr>
                <a:spLocks noChangeArrowheads="1"/>
              </p:cNvSpPr>
              <p:nvPr/>
            </p:nvSpPr>
            <p:spPr bwMode="auto">
              <a:xfrm>
                <a:off x="3784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6" name="Rectangle 376"/>
              <p:cNvSpPr>
                <a:spLocks noChangeArrowheads="1"/>
              </p:cNvSpPr>
              <p:nvPr/>
            </p:nvSpPr>
            <p:spPr bwMode="auto">
              <a:xfrm>
                <a:off x="3744" y="360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7" name="Rectangle 377"/>
              <p:cNvSpPr>
                <a:spLocks noChangeArrowheads="1"/>
              </p:cNvSpPr>
              <p:nvPr/>
            </p:nvSpPr>
            <p:spPr bwMode="auto">
              <a:xfrm>
                <a:off x="3744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8" name="Rectangle 378"/>
              <p:cNvSpPr>
                <a:spLocks noChangeArrowheads="1"/>
              </p:cNvSpPr>
              <p:nvPr/>
            </p:nvSpPr>
            <p:spPr bwMode="auto">
              <a:xfrm>
                <a:off x="3560" y="289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79" name="Rectangle 379"/>
              <p:cNvSpPr>
                <a:spLocks noChangeArrowheads="1"/>
              </p:cNvSpPr>
              <p:nvPr/>
            </p:nvSpPr>
            <p:spPr bwMode="auto">
              <a:xfrm>
                <a:off x="3560" y="289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0" name="Rectangle 380"/>
              <p:cNvSpPr>
                <a:spLocks noChangeArrowheads="1"/>
              </p:cNvSpPr>
              <p:nvPr/>
            </p:nvSpPr>
            <p:spPr bwMode="auto">
              <a:xfrm>
                <a:off x="3600" y="289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1" name="Rectangle 381"/>
              <p:cNvSpPr>
                <a:spLocks noChangeArrowheads="1"/>
              </p:cNvSpPr>
              <p:nvPr/>
            </p:nvSpPr>
            <p:spPr bwMode="auto">
              <a:xfrm>
                <a:off x="3560" y="294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2" name="Rectangle 382"/>
              <p:cNvSpPr>
                <a:spLocks noChangeArrowheads="1"/>
              </p:cNvSpPr>
              <p:nvPr/>
            </p:nvSpPr>
            <p:spPr bwMode="auto">
              <a:xfrm>
                <a:off x="3560" y="289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3" name="Rectangle 383"/>
              <p:cNvSpPr>
                <a:spLocks noChangeArrowheads="1"/>
              </p:cNvSpPr>
              <p:nvPr/>
            </p:nvSpPr>
            <p:spPr bwMode="auto">
              <a:xfrm>
                <a:off x="3560" y="3080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4" name="Rectangle 384"/>
              <p:cNvSpPr>
                <a:spLocks noChangeArrowheads="1"/>
              </p:cNvSpPr>
              <p:nvPr/>
            </p:nvSpPr>
            <p:spPr bwMode="auto">
              <a:xfrm>
                <a:off x="3560" y="3080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5" name="Rectangle 385"/>
              <p:cNvSpPr>
                <a:spLocks noChangeArrowheads="1"/>
              </p:cNvSpPr>
              <p:nvPr/>
            </p:nvSpPr>
            <p:spPr bwMode="auto">
              <a:xfrm>
                <a:off x="3600" y="3080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6" name="Rectangle 386"/>
              <p:cNvSpPr>
                <a:spLocks noChangeArrowheads="1"/>
              </p:cNvSpPr>
              <p:nvPr/>
            </p:nvSpPr>
            <p:spPr bwMode="auto">
              <a:xfrm>
                <a:off x="3560" y="3128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7" name="Rectangle 387"/>
              <p:cNvSpPr>
                <a:spLocks noChangeArrowheads="1"/>
              </p:cNvSpPr>
              <p:nvPr/>
            </p:nvSpPr>
            <p:spPr bwMode="auto">
              <a:xfrm>
                <a:off x="3560" y="3080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8" name="Rectangle 388"/>
              <p:cNvSpPr>
                <a:spLocks noChangeArrowheads="1"/>
              </p:cNvSpPr>
              <p:nvPr/>
            </p:nvSpPr>
            <p:spPr bwMode="auto">
              <a:xfrm>
                <a:off x="3560" y="3376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89" name="Rectangle 389"/>
              <p:cNvSpPr>
                <a:spLocks noChangeArrowheads="1"/>
              </p:cNvSpPr>
              <p:nvPr/>
            </p:nvSpPr>
            <p:spPr bwMode="auto">
              <a:xfrm>
                <a:off x="3560" y="3376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0" name="Rectangle 390"/>
              <p:cNvSpPr>
                <a:spLocks noChangeArrowheads="1"/>
              </p:cNvSpPr>
              <p:nvPr/>
            </p:nvSpPr>
            <p:spPr bwMode="auto">
              <a:xfrm>
                <a:off x="3600" y="3376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1" name="Rectangle 391"/>
              <p:cNvSpPr>
                <a:spLocks noChangeArrowheads="1"/>
              </p:cNvSpPr>
              <p:nvPr/>
            </p:nvSpPr>
            <p:spPr bwMode="auto">
              <a:xfrm>
                <a:off x="3560" y="3424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2" name="Rectangle 392"/>
              <p:cNvSpPr>
                <a:spLocks noChangeArrowheads="1"/>
              </p:cNvSpPr>
              <p:nvPr/>
            </p:nvSpPr>
            <p:spPr bwMode="auto">
              <a:xfrm>
                <a:off x="3560" y="3376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3" name="Rectangle 393"/>
              <p:cNvSpPr>
                <a:spLocks noChangeArrowheads="1"/>
              </p:cNvSpPr>
              <p:nvPr/>
            </p:nvSpPr>
            <p:spPr bwMode="auto">
              <a:xfrm>
                <a:off x="3560" y="3552"/>
                <a:ext cx="40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4" name="Rectangle 394"/>
              <p:cNvSpPr>
                <a:spLocks noChangeArrowheads="1"/>
              </p:cNvSpPr>
              <p:nvPr/>
            </p:nvSpPr>
            <p:spPr bwMode="auto">
              <a:xfrm>
                <a:off x="3560" y="3552"/>
                <a:ext cx="4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5" name="Rectangle 395"/>
              <p:cNvSpPr>
                <a:spLocks noChangeArrowheads="1"/>
              </p:cNvSpPr>
              <p:nvPr/>
            </p:nvSpPr>
            <p:spPr bwMode="auto">
              <a:xfrm>
                <a:off x="3600" y="3552"/>
                <a:ext cx="8" cy="5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6" name="Rectangle 396"/>
              <p:cNvSpPr>
                <a:spLocks noChangeArrowheads="1"/>
              </p:cNvSpPr>
              <p:nvPr/>
            </p:nvSpPr>
            <p:spPr bwMode="auto">
              <a:xfrm>
                <a:off x="3560" y="3600"/>
                <a:ext cx="4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7" name="Rectangle 397"/>
              <p:cNvSpPr>
                <a:spLocks noChangeArrowheads="1"/>
              </p:cNvSpPr>
              <p:nvPr/>
            </p:nvSpPr>
            <p:spPr bwMode="auto">
              <a:xfrm>
                <a:off x="3560" y="3552"/>
                <a:ext cx="8" cy="4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8" name="Rectangle 398"/>
              <p:cNvSpPr>
                <a:spLocks noChangeArrowheads="1"/>
              </p:cNvSpPr>
              <p:nvPr/>
            </p:nvSpPr>
            <p:spPr bwMode="auto">
              <a:xfrm>
                <a:off x="4144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899" name="Rectangle 399"/>
              <p:cNvSpPr>
                <a:spLocks noChangeArrowheads="1"/>
              </p:cNvSpPr>
              <p:nvPr/>
            </p:nvSpPr>
            <p:spPr bwMode="auto">
              <a:xfrm>
                <a:off x="4144" y="347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0" name="Rectangle 400"/>
              <p:cNvSpPr>
                <a:spLocks noChangeArrowheads="1"/>
              </p:cNvSpPr>
              <p:nvPr/>
            </p:nvSpPr>
            <p:spPr bwMode="auto">
              <a:xfrm>
                <a:off x="4144" y="3400"/>
                <a:ext cx="24" cy="72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1" name="Rectangle 401"/>
              <p:cNvSpPr>
                <a:spLocks noChangeArrowheads="1"/>
              </p:cNvSpPr>
              <p:nvPr/>
            </p:nvSpPr>
            <p:spPr bwMode="auto">
              <a:xfrm>
                <a:off x="3760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2" name="Rectangle 402"/>
              <p:cNvSpPr>
                <a:spLocks noChangeArrowheads="1"/>
              </p:cNvSpPr>
              <p:nvPr/>
            </p:nvSpPr>
            <p:spPr bwMode="auto">
              <a:xfrm>
                <a:off x="3760" y="347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3" name="Rectangle 403"/>
              <p:cNvSpPr>
                <a:spLocks noChangeArrowheads="1"/>
              </p:cNvSpPr>
              <p:nvPr/>
            </p:nvSpPr>
            <p:spPr bwMode="auto">
              <a:xfrm>
                <a:off x="3760" y="3400"/>
                <a:ext cx="24" cy="72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4" name="Rectangle 404"/>
              <p:cNvSpPr>
                <a:spLocks noChangeArrowheads="1"/>
              </p:cNvSpPr>
              <p:nvPr/>
            </p:nvSpPr>
            <p:spPr bwMode="auto">
              <a:xfrm>
                <a:off x="3576" y="3280"/>
                <a:ext cx="8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5" name="Rectangle 405"/>
              <p:cNvSpPr>
                <a:spLocks noChangeArrowheads="1"/>
              </p:cNvSpPr>
              <p:nvPr/>
            </p:nvSpPr>
            <p:spPr bwMode="auto">
              <a:xfrm>
                <a:off x="4320" y="3272"/>
                <a:ext cx="8" cy="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6" name="Freeform 406"/>
              <p:cNvSpPr>
                <a:spLocks/>
              </p:cNvSpPr>
              <p:nvPr/>
            </p:nvSpPr>
            <p:spPr bwMode="auto">
              <a:xfrm>
                <a:off x="3584" y="3272"/>
                <a:ext cx="736" cy="32"/>
              </a:xfrm>
              <a:custGeom>
                <a:avLst/>
                <a:gdLst>
                  <a:gd name="T0" fmla="*/ 0 w 736"/>
                  <a:gd name="T1" fmla="*/ 8 h 32"/>
                  <a:gd name="T2" fmla="*/ 0 w 736"/>
                  <a:gd name="T3" fmla="*/ 32 h 32"/>
                  <a:gd name="T4" fmla="*/ 736 w 736"/>
                  <a:gd name="T5" fmla="*/ 24 h 32"/>
                  <a:gd name="T6" fmla="*/ 736 w 736"/>
                  <a:gd name="T7" fmla="*/ 0 h 32"/>
                  <a:gd name="T8" fmla="*/ 0 w 736"/>
                  <a:gd name="T9" fmla="*/ 8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6"/>
                  <a:gd name="T16" fmla="*/ 0 h 32"/>
                  <a:gd name="T17" fmla="*/ 736 w 73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6" h="32">
                    <a:moveTo>
                      <a:pt x="0" y="8"/>
                    </a:moveTo>
                    <a:lnTo>
                      <a:pt x="0" y="32"/>
                    </a:lnTo>
                    <a:lnTo>
                      <a:pt x="736" y="24"/>
                    </a:lnTo>
                    <a:lnTo>
                      <a:pt x="736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7" name="Rectangle 407"/>
              <p:cNvSpPr>
                <a:spLocks noChangeArrowheads="1"/>
              </p:cNvSpPr>
              <p:nvPr/>
            </p:nvSpPr>
            <p:spPr bwMode="auto">
              <a:xfrm>
                <a:off x="3576" y="3280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8" name="Rectangle 408"/>
              <p:cNvSpPr>
                <a:spLocks noChangeArrowheads="1"/>
              </p:cNvSpPr>
              <p:nvPr/>
            </p:nvSpPr>
            <p:spPr bwMode="auto">
              <a:xfrm>
                <a:off x="3576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09" name="Rectangle 409"/>
              <p:cNvSpPr>
                <a:spLocks noChangeArrowheads="1"/>
              </p:cNvSpPr>
              <p:nvPr/>
            </p:nvSpPr>
            <p:spPr bwMode="auto">
              <a:xfrm>
                <a:off x="3576" y="3288"/>
                <a:ext cx="24" cy="10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0" name="Rectangle 410"/>
              <p:cNvSpPr>
                <a:spLocks noChangeArrowheads="1"/>
              </p:cNvSpPr>
              <p:nvPr/>
            </p:nvSpPr>
            <p:spPr bwMode="auto">
              <a:xfrm>
                <a:off x="3928" y="3280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1" name="Rectangle 411"/>
              <p:cNvSpPr>
                <a:spLocks noChangeArrowheads="1"/>
              </p:cNvSpPr>
              <p:nvPr/>
            </p:nvSpPr>
            <p:spPr bwMode="auto">
              <a:xfrm>
                <a:off x="3928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2" name="Rectangle 412"/>
              <p:cNvSpPr>
                <a:spLocks noChangeArrowheads="1"/>
              </p:cNvSpPr>
              <p:nvPr/>
            </p:nvSpPr>
            <p:spPr bwMode="auto">
              <a:xfrm>
                <a:off x="3928" y="3288"/>
                <a:ext cx="24" cy="10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3" name="Rectangle 413"/>
              <p:cNvSpPr>
                <a:spLocks noChangeArrowheads="1"/>
              </p:cNvSpPr>
              <p:nvPr/>
            </p:nvSpPr>
            <p:spPr bwMode="auto">
              <a:xfrm>
                <a:off x="4312" y="3280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4" name="Rectangle 414"/>
              <p:cNvSpPr>
                <a:spLocks noChangeArrowheads="1"/>
              </p:cNvSpPr>
              <p:nvPr/>
            </p:nvSpPr>
            <p:spPr bwMode="auto">
              <a:xfrm>
                <a:off x="4312" y="339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5" name="Rectangle 415"/>
              <p:cNvSpPr>
                <a:spLocks noChangeArrowheads="1"/>
              </p:cNvSpPr>
              <p:nvPr/>
            </p:nvSpPr>
            <p:spPr bwMode="auto">
              <a:xfrm>
                <a:off x="4312" y="3288"/>
                <a:ext cx="24" cy="10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6" name="Rectangle 416"/>
              <p:cNvSpPr>
                <a:spLocks noChangeArrowheads="1"/>
              </p:cNvSpPr>
              <p:nvPr/>
            </p:nvSpPr>
            <p:spPr bwMode="auto">
              <a:xfrm>
                <a:off x="4312" y="3112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917" name="Rectangle 417"/>
              <p:cNvSpPr>
                <a:spLocks noChangeArrowheads="1"/>
              </p:cNvSpPr>
              <p:nvPr/>
            </p:nvSpPr>
            <p:spPr bwMode="auto">
              <a:xfrm>
                <a:off x="4312" y="3280"/>
                <a:ext cx="24" cy="8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701" name="Rectangle 418"/>
            <p:cNvSpPr>
              <a:spLocks noChangeArrowheads="1"/>
            </p:cNvSpPr>
            <p:nvPr/>
          </p:nvSpPr>
          <p:spPr bwMode="auto">
            <a:xfrm>
              <a:off x="4312" y="3120"/>
              <a:ext cx="24" cy="160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02" name="Rectangle 419"/>
            <p:cNvSpPr>
              <a:spLocks noChangeArrowheads="1"/>
            </p:cNvSpPr>
            <p:nvPr/>
          </p:nvSpPr>
          <p:spPr bwMode="auto">
            <a:xfrm>
              <a:off x="3568" y="3104"/>
              <a:ext cx="24" cy="8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03" name="Rectangle 420"/>
            <p:cNvSpPr>
              <a:spLocks noChangeArrowheads="1"/>
            </p:cNvSpPr>
            <p:nvPr/>
          </p:nvSpPr>
          <p:spPr bwMode="auto">
            <a:xfrm>
              <a:off x="3576" y="3016"/>
              <a:ext cx="24" cy="8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04" name="Freeform 421"/>
            <p:cNvSpPr>
              <a:spLocks/>
            </p:cNvSpPr>
            <p:nvPr/>
          </p:nvSpPr>
          <p:spPr bwMode="auto">
            <a:xfrm>
              <a:off x="3568" y="3024"/>
              <a:ext cx="32" cy="80"/>
            </a:xfrm>
            <a:custGeom>
              <a:avLst/>
              <a:gdLst>
                <a:gd name="T0" fmla="*/ 0 w 32"/>
                <a:gd name="T1" fmla="*/ 80 h 80"/>
                <a:gd name="T2" fmla="*/ 24 w 32"/>
                <a:gd name="T3" fmla="*/ 80 h 80"/>
                <a:gd name="T4" fmla="*/ 32 w 32"/>
                <a:gd name="T5" fmla="*/ 0 h 80"/>
                <a:gd name="T6" fmla="*/ 8 w 32"/>
                <a:gd name="T7" fmla="*/ 0 h 80"/>
                <a:gd name="T8" fmla="*/ 0 w 32"/>
                <a:gd name="T9" fmla="*/ 8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80"/>
                <a:gd name="T17" fmla="*/ 32 w 32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80">
                  <a:moveTo>
                    <a:pt x="0" y="80"/>
                  </a:moveTo>
                  <a:lnTo>
                    <a:pt x="24" y="80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80"/>
                  </a:lnTo>
                  <a:close/>
                </a:path>
              </a:pathLst>
            </a:cu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05" name="Rectangle 422"/>
            <p:cNvSpPr>
              <a:spLocks noChangeArrowheads="1"/>
            </p:cNvSpPr>
            <p:nvPr/>
          </p:nvSpPr>
          <p:spPr bwMode="auto">
            <a:xfrm>
              <a:off x="3630" y="260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In</a:t>
              </a:r>
              <a:endParaRPr lang="sl-SI"/>
            </a:p>
          </p:txBody>
        </p:sp>
        <p:sp>
          <p:nvSpPr>
            <p:cNvPr id="26706" name="Rectangle 423"/>
            <p:cNvSpPr>
              <a:spLocks noChangeArrowheads="1"/>
            </p:cNvSpPr>
            <p:nvPr/>
          </p:nvSpPr>
          <p:spPr bwMode="auto">
            <a:xfrm>
              <a:off x="3704" y="260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1</a:t>
              </a:r>
              <a:endParaRPr lang="sl-SI"/>
            </a:p>
          </p:txBody>
        </p:sp>
        <p:sp>
          <p:nvSpPr>
            <p:cNvPr id="26707" name="Rectangle 424"/>
            <p:cNvSpPr>
              <a:spLocks noChangeArrowheads="1"/>
            </p:cNvSpPr>
            <p:nvPr/>
          </p:nvSpPr>
          <p:spPr bwMode="auto">
            <a:xfrm>
              <a:off x="3806" y="260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In</a:t>
              </a:r>
              <a:endParaRPr lang="sl-SI"/>
            </a:p>
          </p:txBody>
        </p:sp>
        <p:sp>
          <p:nvSpPr>
            <p:cNvPr id="26708" name="Rectangle 425"/>
            <p:cNvSpPr>
              <a:spLocks noChangeArrowheads="1"/>
            </p:cNvSpPr>
            <p:nvPr/>
          </p:nvSpPr>
          <p:spPr bwMode="auto">
            <a:xfrm>
              <a:off x="3880" y="260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2</a:t>
              </a:r>
              <a:endParaRPr lang="sl-SI"/>
            </a:p>
          </p:txBody>
        </p:sp>
        <p:sp>
          <p:nvSpPr>
            <p:cNvPr id="26709" name="Rectangle 426"/>
            <p:cNvSpPr>
              <a:spLocks noChangeArrowheads="1"/>
            </p:cNvSpPr>
            <p:nvPr/>
          </p:nvSpPr>
          <p:spPr bwMode="auto">
            <a:xfrm>
              <a:off x="4014" y="260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In</a:t>
              </a:r>
              <a:endParaRPr lang="sl-SI"/>
            </a:p>
          </p:txBody>
        </p:sp>
        <p:sp>
          <p:nvSpPr>
            <p:cNvPr id="26710" name="Rectangle 427"/>
            <p:cNvSpPr>
              <a:spLocks noChangeArrowheads="1"/>
            </p:cNvSpPr>
            <p:nvPr/>
          </p:nvSpPr>
          <p:spPr bwMode="auto">
            <a:xfrm>
              <a:off x="4088" y="260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3</a:t>
              </a:r>
              <a:endParaRPr lang="sl-SI"/>
            </a:p>
          </p:txBody>
        </p:sp>
        <p:sp>
          <p:nvSpPr>
            <p:cNvPr id="26711" name="Rectangle 428"/>
            <p:cNvSpPr>
              <a:spLocks noChangeArrowheads="1"/>
            </p:cNvSpPr>
            <p:nvPr/>
          </p:nvSpPr>
          <p:spPr bwMode="auto">
            <a:xfrm>
              <a:off x="4190" y="2608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In</a:t>
              </a:r>
              <a:endParaRPr lang="sl-SI"/>
            </a:p>
          </p:txBody>
        </p:sp>
        <p:sp>
          <p:nvSpPr>
            <p:cNvPr id="26712" name="Rectangle 429"/>
            <p:cNvSpPr>
              <a:spLocks noChangeArrowheads="1"/>
            </p:cNvSpPr>
            <p:nvPr/>
          </p:nvSpPr>
          <p:spPr bwMode="auto">
            <a:xfrm>
              <a:off x="4256" y="2608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latin typeface="Times" pitchFamily="18" charset="0"/>
                </a:rPr>
                <a:t>4</a:t>
              </a:r>
              <a:endParaRPr lang="sl-SI"/>
            </a:p>
          </p:txBody>
        </p:sp>
        <p:sp>
          <p:nvSpPr>
            <p:cNvPr id="26713" name="Rectangle 430"/>
            <p:cNvSpPr>
              <a:spLocks noChangeArrowheads="1"/>
            </p:cNvSpPr>
            <p:nvPr/>
          </p:nvSpPr>
          <p:spPr bwMode="auto">
            <a:xfrm>
              <a:off x="4356" y="3672"/>
              <a:ext cx="1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 i="1">
                  <a:latin typeface="Times" pitchFamily="18" charset="0"/>
                </a:rPr>
                <a:t>Izhod</a:t>
              </a:r>
              <a:endParaRPr lang="sl-SI"/>
            </a:p>
          </p:txBody>
        </p:sp>
        <p:sp>
          <p:nvSpPr>
            <p:cNvPr id="26714" name="Rectangle 431"/>
            <p:cNvSpPr>
              <a:spLocks noChangeArrowheads="1"/>
            </p:cNvSpPr>
            <p:nvPr/>
          </p:nvSpPr>
          <p:spPr bwMode="auto">
            <a:xfrm>
              <a:off x="4312" y="3576"/>
              <a:ext cx="24" cy="8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15" name="Rectangle 432"/>
            <p:cNvSpPr>
              <a:spLocks noChangeArrowheads="1"/>
            </p:cNvSpPr>
            <p:nvPr/>
          </p:nvSpPr>
          <p:spPr bwMode="auto">
            <a:xfrm>
              <a:off x="4312" y="3728"/>
              <a:ext cx="24" cy="8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16" name="Rectangle 433"/>
            <p:cNvSpPr>
              <a:spLocks noChangeArrowheads="1"/>
            </p:cNvSpPr>
            <p:nvPr/>
          </p:nvSpPr>
          <p:spPr bwMode="auto">
            <a:xfrm>
              <a:off x="4312" y="3584"/>
              <a:ext cx="24" cy="144"/>
            </a:xfrm>
            <a:prstGeom prst="rect">
              <a:avLst/>
            </a:prstGeom>
            <a:blipFill dpi="0" rotWithShape="0">
              <a:blip r:embed="rId7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717" name="Text Box 434"/>
            <p:cNvSpPr txBox="1">
              <a:spLocks noChangeArrowheads="1"/>
            </p:cNvSpPr>
            <p:nvPr/>
          </p:nvSpPr>
          <p:spPr bwMode="auto">
            <a:xfrm>
              <a:off x="4694" y="2999"/>
              <a:ext cx="1036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Povezana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celica</a:t>
              </a:r>
              <a:br>
                <a:rPr lang="en-US" sz="1800">
                  <a:latin typeface="Arial" pitchFamily="34" charset="0"/>
                </a:rPr>
              </a:br>
              <a:r>
                <a:rPr lang="en-US" sz="1800">
                  <a:latin typeface="Arial" pitchFamily="34" charset="0"/>
                </a:rPr>
                <a:t>(4-vh. NE-ALI)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435"/>
          <p:cNvGrpSpPr>
            <a:grpSpLocks/>
          </p:cNvGrpSpPr>
          <p:nvPr/>
        </p:nvGrpSpPr>
        <p:grpSpPr bwMode="auto">
          <a:xfrm>
            <a:off x="444500" y="2514600"/>
            <a:ext cx="4273550" cy="2887663"/>
            <a:chOff x="280" y="1584"/>
            <a:chExt cx="2692" cy="1819"/>
          </a:xfrm>
        </p:grpSpPr>
        <p:sp>
          <p:nvSpPr>
            <p:cNvPr id="26647" name="Rectangle 436"/>
            <p:cNvSpPr>
              <a:spLocks noChangeArrowheads="1"/>
            </p:cNvSpPr>
            <p:nvPr/>
          </p:nvSpPr>
          <p:spPr bwMode="auto">
            <a:xfrm>
              <a:off x="400" y="1720"/>
              <a:ext cx="1528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48" name="Rectangle 437"/>
            <p:cNvSpPr>
              <a:spLocks noChangeArrowheads="1"/>
            </p:cNvSpPr>
            <p:nvPr/>
          </p:nvSpPr>
          <p:spPr bwMode="auto">
            <a:xfrm>
              <a:off x="1912" y="1728"/>
              <a:ext cx="16" cy="15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49" name="Rectangle 438"/>
            <p:cNvSpPr>
              <a:spLocks noChangeArrowheads="1"/>
            </p:cNvSpPr>
            <p:nvPr/>
          </p:nvSpPr>
          <p:spPr bwMode="auto">
            <a:xfrm>
              <a:off x="392" y="3259"/>
              <a:ext cx="1528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0" name="Rectangle 439"/>
            <p:cNvSpPr>
              <a:spLocks noChangeArrowheads="1"/>
            </p:cNvSpPr>
            <p:nvPr/>
          </p:nvSpPr>
          <p:spPr bwMode="auto">
            <a:xfrm>
              <a:off x="392" y="1720"/>
              <a:ext cx="16" cy="15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1" name="Rectangle 440"/>
            <p:cNvSpPr>
              <a:spLocks noChangeArrowheads="1"/>
            </p:cNvSpPr>
            <p:nvPr/>
          </p:nvSpPr>
          <p:spPr bwMode="auto">
            <a:xfrm>
              <a:off x="288" y="1584"/>
              <a:ext cx="1752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2" name="Rectangle 441"/>
            <p:cNvSpPr>
              <a:spLocks noChangeArrowheads="1"/>
            </p:cNvSpPr>
            <p:nvPr/>
          </p:nvSpPr>
          <p:spPr bwMode="auto">
            <a:xfrm>
              <a:off x="2024" y="1592"/>
              <a:ext cx="16" cy="18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3" name="Rectangle 442"/>
            <p:cNvSpPr>
              <a:spLocks noChangeArrowheads="1"/>
            </p:cNvSpPr>
            <p:nvPr/>
          </p:nvSpPr>
          <p:spPr bwMode="auto">
            <a:xfrm>
              <a:off x="280" y="3387"/>
              <a:ext cx="1752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4" name="Rectangle 443"/>
            <p:cNvSpPr>
              <a:spLocks noChangeArrowheads="1"/>
            </p:cNvSpPr>
            <p:nvPr/>
          </p:nvSpPr>
          <p:spPr bwMode="auto">
            <a:xfrm>
              <a:off x="280" y="1584"/>
              <a:ext cx="16" cy="18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5" name="Rectangle 444"/>
            <p:cNvSpPr>
              <a:spLocks noChangeArrowheads="1"/>
            </p:cNvSpPr>
            <p:nvPr/>
          </p:nvSpPr>
          <p:spPr bwMode="auto">
            <a:xfrm>
              <a:off x="544" y="2073"/>
              <a:ext cx="1232" cy="96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6" name="Rectangle 445"/>
            <p:cNvSpPr>
              <a:spLocks noChangeArrowheads="1"/>
            </p:cNvSpPr>
            <p:nvPr/>
          </p:nvSpPr>
          <p:spPr bwMode="auto">
            <a:xfrm>
              <a:off x="544" y="2065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7" name="Rectangle 446"/>
            <p:cNvSpPr>
              <a:spLocks noChangeArrowheads="1"/>
            </p:cNvSpPr>
            <p:nvPr/>
          </p:nvSpPr>
          <p:spPr bwMode="auto">
            <a:xfrm>
              <a:off x="1768" y="2073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8" name="Rectangle 447"/>
            <p:cNvSpPr>
              <a:spLocks noChangeArrowheads="1"/>
            </p:cNvSpPr>
            <p:nvPr/>
          </p:nvSpPr>
          <p:spPr bwMode="auto">
            <a:xfrm>
              <a:off x="536" y="2161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59" name="Rectangle 448"/>
            <p:cNvSpPr>
              <a:spLocks noChangeArrowheads="1"/>
            </p:cNvSpPr>
            <p:nvPr/>
          </p:nvSpPr>
          <p:spPr bwMode="auto">
            <a:xfrm>
              <a:off x="536" y="2065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0" name="Rectangle 449"/>
            <p:cNvSpPr>
              <a:spLocks noChangeArrowheads="1"/>
            </p:cNvSpPr>
            <p:nvPr/>
          </p:nvSpPr>
          <p:spPr bwMode="auto">
            <a:xfrm>
              <a:off x="544" y="2265"/>
              <a:ext cx="1232" cy="96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1" name="Rectangle 450"/>
            <p:cNvSpPr>
              <a:spLocks noChangeArrowheads="1"/>
            </p:cNvSpPr>
            <p:nvPr/>
          </p:nvSpPr>
          <p:spPr bwMode="auto">
            <a:xfrm>
              <a:off x="544" y="2257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2" name="Rectangle 451"/>
            <p:cNvSpPr>
              <a:spLocks noChangeArrowheads="1"/>
            </p:cNvSpPr>
            <p:nvPr/>
          </p:nvSpPr>
          <p:spPr bwMode="auto">
            <a:xfrm>
              <a:off x="1768" y="2265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3" name="Rectangle 452"/>
            <p:cNvSpPr>
              <a:spLocks noChangeArrowheads="1"/>
            </p:cNvSpPr>
            <p:nvPr/>
          </p:nvSpPr>
          <p:spPr bwMode="auto">
            <a:xfrm>
              <a:off x="536" y="2353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4" name="Rectangle 453"/>
            <p:cNvSpPr>
              <a:spLocks noChangeArrowheads="1"/>
            </p:cNvSpPr>
            <p:nvPr/>
          </p:nvSpPr>
          <p:spPr bwMode="auto">
            <a:xfrm>
              <a:off x="536" y="2257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5" name="Rectangle 454"/>
            <p:cNvSpPr>
              <a:spLocks noChangeArrowheads="1"/>
            </p:cNvSpPr>
            <p:nvPr/>
          </p:nvSpPr>
          <p:spPr bwMode="auto">
            <a:xfrm>
              <a:off x="544" y="2465"/>
              <a:ext cx="1232" cy="89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6" name="Rectangle 455"/>
            <p:cNvSpPr>
              <a:spLocks noChangeArrowheads="1"/>
            </p:cNvSpPr>
            <p:nvPr/>
          </p:nvSpPr>
          <p:spPr bwMode="auto">
            <a:xfrm>
              <a:off x="544" y="2457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7" name="Rectangle 456"/>
            <p:cNvSpPr>
              <a:spLocks noChangeArrowheads="1"/>
            </p:cNvSpPr>
            <p:nvPr/>
          </p:nvSpPr>
          <p:spPr bwMode="auto">
            <a:xfrm>
              <a:off x="1768" y="2465"/>
              <a:ext cx="16" cy="9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8" name="Rectangle 457"/>
            <p:cNvSpPr>
              <a:spLocks noChangeArrowheads="1"/>
            </p:cNvSpPr>
            <p:nvPr/>
          </p:nvSpPr>
          <p:spPr bwMode="auto">
            <a:xfrm>
              <a:off x="536" y="2546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69" name="Rectangle 458"/>
            <p:cNvSpPr>
              <a:spLocks noChangeArrowheads="1"/>
            </p:cNvSpPr>
            <p:nvPr/>
          </p:nvSpPr>
          <p:spPr bwMode="auto">
            <a:xfrm>
              <a:off x="536" y="2457"/>
              <a:ext cx="16" cy="9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0" name="Rectangle 459"/>
            <p:cNvSpPr>
              <a:spLocks noChangeArrowheads="1"/>
            </p:cNvSpPr>
            <p:nvPr/>
          </p:nvSpPr>
          <p:spPr bwMode="auto">
            <a:xfrm>
              <a:off x="552" y="2650"/>
              <a:ext cx="1232" cy="96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1" name="Rectangle 460"/>
            <p:cNvSpPr>
              <a:spLocks noChangeArrowheads="1"/>
            </p:cNvSpPr>
            <p:nvPr/>
          </p:nvSpPr>
          <p:spPr bwMode="auto">
            <a:xfrm>
              <a:off x="552" y="2642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2" name="Rectangle 461"/>
            <p:cNvSpPr>
              <a:spLocks noChangeArrowheads="1"/>
            </p:cNvSpPr>
            <p:nvPr/>
          </p:nvSpPr>
          <p:spPr bwMode="auto">
            <a:xfrm>
              <a:off x="1776" y="2650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3" name="Rectangle 462"/>
            <p:cNvSpPr>
              <a:spLocks noChangeArrowheads="1"/>
            </p:cNvSpPr>
            <p:nvPr/>
          </p:nvSpPr>
          <p:spPr bwMode="auto">
            <a:xfrm>
              <a:off x="544" y="2738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4" name="Rectangle 463"/>
            <p:cNvSpPr>
              <a:spLocks noChangeArrowheads="1"/>
            </p:cNvSpPr>
            <p:nvPr/>
          </p:nvSpPr>
          <p:spPr bwMode="auto">
            <a:xfrm>
              <a:off x="544" y="2642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5" name="Rectangle 464"/>
            <p:cNvSpPr>
              <a:spLocks noChangeArrowheads="1"/>
            </p:cNvSpPr>
            <p:nvPr/>
          </p:nvSpPr>
          <p:spPr bwMode="auto">
            <a:xfrm>
              <a:off x="552" y="2850"/>
              <a:ext cx="1232" cy="96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6" name="Rectangle 465"/>
            <p:cNvSpPr>
              <a:spLocks noChangeArrowheads="1"/>
            </p:cNvSpPr>
            <p:nvPr/>
          </p:nvSpPr>
          <p:spPr bwMode="auto">
            <a:xfrm>
              <a:off x="552" y="2842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7" name="Rectangle 466"/>
            <p:cNvSpPr>
              <a:spLocks noChangeArrowheads="1"/>
            </p:cNvSpPr>
            <p:nvPr/>
          </p:nvSpPr>
          <p:spPr bwMode="auto">
            <a:xfrm>
              <a:off x="1776" y="2850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8" name="Rectangle 467"/>
            <p:cNvSpPr>
              <a:spLocks noChangeArrowheads="1"/>
            </p:cNvSpPr>
            <p:nvPr/>
          </p:nvSpPr>
          <p:spPr bwMode="auto">
            <a:xfrm>
              <a:off x="544" y="2938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79" name="Rectangle 468"/>
            <p:cNvSpPr>
              <a:spLocks noChangeArrowheads="1"/>
            </p:cNvSpPr>
            <p:nvPr/>
          </p:nvSpPr>
          <p:spPr bwMode="auto">
            <a:xfrm>
              <a:off x="544" y="2842"/>
              <a:ext cx="16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0" name="Rectangle 469"/>
            <p:cNvSpPr>
              <a:spLocks noChangeArrowheads="1"/>
            </p:cNvSpPr>
            <p:nvPr/>
          </p:nvSpPr>
          <p:spPr bwMode="auto">
            <a:xfrm>
              <a:off x="552" y="3034"/>
              <a:ext cx="1232" cy="97"/>
            </a:xfrm>
            <a:prstGeom prst="rect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1" name="Rectangle 470"/>
            <p:cNvSpPr>
              <a:spLocks noChangeArrowheads="1"/>
            </p:cNvSpPr>
            <p:nvPr/>
          </p:nvSpPr>
          <p:spPr bwMode="auto">
            <a:xfrm>
              <a:off x="552" y="3026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2" name="Rectangle 471"/>
            <p:cNvSpPr>
              <a:spLocks noChangeArrowheads="1"/>
            </p:cNvSpPr>
            <p:nvPr/>
          </p:nvSpPr>
          <p:spPr bwMode="auto">
            <a:xfrm>
              <a:off x="1776" y="3034"/>
              <a:ext cx="16" cy="10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3" name="Rectangle 472"/>
            <p:cNvSpPr>
              <a:spLocks noChangeArrowheads="1"/>
            </p:cNvSpPr>
            <p:nvPr/>
          </p:nvSpPr>
          <p:spPr bwMode="auto">
            <a:xfrm>
              <a:off x="544" y="3123"/>
              <a:ext cx="1240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4" name="Rectangle 473"/>
            <p:cNvSpPr>
              <a:spLocks noChangeArrowheads="1"/>
            </p:cNvSpPr>
            <p:nvPr/>
          </p:nvSpPr>
          <p:spPr bwMode="auto">
            <a:xfrm>
              <a:off x="544" y="3026"/>
              <a:ext cx="16" cy="10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5" name="Rectangle 474"/>
            <p:cNvSpPr>
              <a:spLocks noChangeArrowheads="1"/>
            </p:cNvSpPr>
            <p:nvPr/>
          </p:nvSpPr>
          <p:spPr bwMode="auto">
            <a:xfrm>
              <a:off x="2208" y="1824"/>
              <a:ext cx="76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l-SI" sz="1800">
                  <a:latin typeface="Times" pitchFamily="18" charset="0"/>
                </a:rPr>
                <a:t>Vrstice</a:t>
              </a:r>
            </a:p>
            <a:p>
              <a:pPr algn="l"/>
              <a:r>
                <a:rPr lang="sl-SI" sz="1800">
                  <a:latin typeface="Times" pitchFamily="18" charset="0"/>
                </a:rPr>
                <a:t>nepovezanih </a:t>
              </a:r>
            </a:p>
            <a:p>
              <a:pPr algn="l"/>
              <a:r>
                <a:rPr lang="sl-SI" sz="1800">
                  <a:latin typeface="Times" pitchFamily="18" charset="0"/>
                </a:rPr>
                <a:t>celic</a:t>
              </a:r>
              <a:endParaRPr lang="sl-SI"/>
            </a:p>
          </p:txBody>
        </p:sp>
        <p:sp>
          <p:nvSpPr>
            <p:cNvPr id="26686" name="Rectangle 475"/>
            <p:cNvSpPr>
              <a:spLocks noChangeArrowheads="1"/>
            </p:cNvSpPr>
            <p:nvPr/>
          </p:nvSpPr>
          <p:spPr bwMode="auto">
            <a:xfrm>
              <a:off x="2342" y="2858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800">
                  <a:solidFill>
                    <a:srgbClr val="000000"/>
                  </a:solidFill>
                  <a:latin typeface="Times" pitchFamily="18" charset="0"/>
                </a:rPr>
                <a:t> </a:t>
              </a:r>
              <a:endParaRPr lang="sl-SI"/>
            </a:p>
          </p:txBody>
        </p:sp>
        <p:sp>
          <p:nvSpPr>
            <p:cNvPr id="26687" name="Rectangle 476"/>
            <p:cNvSpPr>
              <a:spLocks noChangeArrowheads="1"/>
            </p:cNvSpPr>
            <p:nvPr/>
          </p:nvSpPr>
          <p:spPr bwMode="auto">
            <a:xfrm>
              <a:off x="2256" y="2736"/>
              <a:ext cx="7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l-SI" sz="1800">
                  <a:latin typeface="Times" pitchFamily="18" charset="0"/>
                </a:rPr>
                <a:t>Povezovalni</a:t>
              </a:r>
            </a:p>
            <a:p>
              <a:pPr algn="l"/>
              <a:r>
                <a:rPr lang="sl-SI" sz="1800"/>
                <a:t>kanal</a:t>
              </a:r>
              <a:endParaRPr lang="sl-SI"/>
            </a:p>
          </p:txBody>
        </p:sp>
        <p:sp>
          <p:nvSpPr>
            <p:cNvPr id="26688" name="Rectangle 477"/>
            <p:cNvSpPr>
              <a:spLocks noChangeArrowheads="1"/>
            </p:cNvSpPr>
            <p:nvPr/>
          </p:nvSpPr>
          <p:spPr bwMode="auto">
            <a:xfrm>
              <a:off x="2080" y="3018"/>
              <a:ext cx="8" cy="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89" name="Freeform 478"/>
            <p:cNvSpPr>
              <a:spLocks/>
            </p:cNvSpPr>
            <p:nvPr/>
          </p:nvSpPr>
          <p:spPr bwMode="auto">
            <a:xfrm>
              <a:off x="1720" y="1945"/>
              <a:ext cx="16" cy="16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8 h 16"/>
                <a:gd name="T4" fmla="*/ 8 w 16"/>
                <a:gd name="T5" fmla="*/ 16 h 16"/>
                <a:gd name="T6" fmla="*/ 16 w 16"/>
                <a:gd name="T7" fmla="*/ 8 h 16"/>
                <a:gd name="T8" fmla="*/ 16 w 16"/>
                <a:gd name="T9" fmla="*/ 8 h 16"/>
                <a:gd name="T10" fmla="*/ 16 w 16"/>
                <a:gd name="T11" fmla="*/ 0 h 16"/>
                <a:gd name="T12" fmla="*/ 16 w 16"/>
                <a:gd name="T13" fmla="*/ 0 h 16"/>
                <a:gd name="T14" fmla="*/ 8 w 16"/>
                <a:gd name="T15" fmla="*/ 0 h 16"/>
                <a:gd name="T16" fmla="*/ 0 w 1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90" name="Freeform 479"/>
            <p:cNvSpPr>
              <a:spLocks/>
            </p:cNvSpPr>
            <p:nvPr/>
          </p:nvSpPr>
          <p:spPr bwMode="auto">
            <a:xfrm>
              <a:off x="2072" y="2057"/>
              <a:ext cx="16" cy="16"/>
            </a:xfrm>
            <a:custGeom>
              <a:avLst/>
              <a:gdLst>
                <a:gd name="T0" fmla="*/ 0 w 16"/>
                <a:gd name="T1" fmla="*/ 16 h 16"/>
                <a:gd name="T2" fmla="*/ 8 w 16"/>
                <a:gd name="T3" fmla="*/ 16 h 16"/>
                <a:gd name="T4" fmla="*/ 16 w 16"/>
                <a:gd name="T5" fmla="*/ 0 h 16"/>
                <a:gd name="T6" fmla="*/ 8 w 16"/>
                <a:gd name="T7" fmla="*/ 0 h 16"/>
                <a:gd name="T8" fmla="*/ 0 w 1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91" name="Freeform 480"/>
            <p:cNvSpPr>
              <a:spLocks/>
            </p:cNvSpPr>
            <p:nvPr/>
          </p:nvSpPr>
          <p:spPr bwMode="auto">
            <a:xfrm>
              <a:off x="1720" y="1945"/>
              <a:ext cx="16" cy="16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16 h 16"/>
                <a:gd name="T4" fmla="*/ 8 w 16"/>
                <a:gd name="T5" fmla="*/ 0 h 16"/>
                <a:gd name="T6" fmla="*/ 16 w 16"/>
                <a:gd name="T7" fmla="*/ 0 h 16"/>
                <a:gd name="T8" fmla="*/ 8 w 16"/>
                <a:gd name="T9" fmla="*/ 16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16"/>
                  </a:move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92" name="Line 481"/>
            <p:cNvSpPr>
              <a:spLocks noChangeShapeType="1"/>
            </p:cNvSpPr>
            <p:nvPr/>
          </p:nvSpPr>
          <p:spPr bwMode="auto">
            <a:xfrm flipH="1" flipV="1">
              <a:off x="1776" y="1968"/>
              <a:ext cx="480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26693" name="Group 482"/>
            <p:cNvGrpSpPr>
              <a:grpSpLocks/>
            </p:cNvGrpSpPr>
            <p:nvPr/>
          </p:nvGrpSpPr>
          <p:grpSpPr bwMode="auto">
            <a:xfrm>
              <a:off x="528" y="1872"/>
              <a:ext cx="1248" cy="112"/>
              <a:chOff x="904" y="1336"/>
              <a:chExt cx="1248" cy="112"/>
            </a:xfrm>
          </p:grpSpPr>
          <p:sp>
            <p:nvSpPr>
              <p:cNvPr id="26695" name="Rectangle 483"/>
              <p:cNvSpPr>
                <a:spLocks noChangeArrowheads="1"/>
              </p:cNvSpPr>
              <p:nvPr/>
            </p:nvSpPr>
            <p:spPr bwMode="auto">
              <a:xfrm>
                <a:off x="912" y="1344"/>
                <a:ext cx="1232" cy="96"/>
              </a:xfrm>
              <a:prstGeom prst="rect">
                <a:avLst/>
              </a:prstGeom>
              <a:blipFill dpi="0" rotWithShape="0">
                <a:blip r:embed="rId9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96" name="Rectangle 484"/>
              <p:cNvSpPr>
                <a:spLocks noChangeArrowheads="1"/>
              </p:cNvSpPr>
              <p:nvPr/>
            </p:nvSpPr>
            <p:spPr bwMode="auto">
              <a:xfrm>
                <a:off x="912" y="1336"/>
                <a:ext cx="1240" cy="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97" name="Rectangle 485"/>
              <p:cNvSpPr>
                <a:spLocks noChangeArrowheads="1"/>
              </p:cNvSpPr>
              <p:nvPr/>
            </p:nvSpPr>
            <p:spPr bwMode="auto">
              <a:xfrm>
                <a:off x="2136" y="1344"/>
                <a:ext cx="16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98" name="Rectangle 486"/>
              <p:cNvSpPr>
                <a:spLocks noChangeArrowheads="1"/>
              </p:cNvSpPr>
              <p:nvPr/>
            </p:nvSpPr>
            <p:spPr bwMode="auto">
              <a:xfrm>
                <a:off x="904" y="1432"/>
                <a:ext cx="1240" cy="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699" name="Rectangle 487"/>
              <p:cNvSpPr>
                <a:spLocks noChangeArrowheads="1"/>
              </p:cNvSpPr>
              <p:nvPr/>
            </p:nvSpPr>
            <p:spPr bwMode="auto">
              <a:xfrm>
                <a:off x="904" y="1336"/>
                <a:ext cx="16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694" name="Line 488"/>
            <p:cNvSpPr>
              <a:spLocks noChangeShapeType="1"/>
            </p:cNvSpPr>
            <p:nvPr/>
          </p:nvSpPr>
          <p:spPr bwMode="auto">
            <a:xfrm flipH="1" flipV="1">
              <a:off x="1728" y="2784"/>
              <a:ext cx="480" cy="9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97D0D0-81CE-4368-95B3-82895BB9D1D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Polja vrat (Gate Arrays)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685800" y="6589812"/>
            <a:ext cx="35052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vezja</a:t>
            </a:r>
            <a:endParaRPr lang="sl-SI" dirty="0"/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27665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27666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667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pic>
        <p:nvPicPr>
          <p:cNvPr id="49665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1525" y="1676400"/>
            <a:ext cx="4749800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5450" y="4800600"/>
            <a:ext cx="2606675" cy="754063"/>
            <a:chOff x="268" y="3024"/>
            <a:chExt cx="1642" cy="475"/>
          </a:xfrm>
        </p:grpSpPr>
        <p:sp>
          <p:nvSpPr>
            <p:cNvPr id="27674" name="Text Box 21"/>
            <p:cNvSpPr txBox="1">
              <a:spLocks noChangeArrowheads="1"/>
            </p:cNvSpPr>
            <p:nvPr/>
          </p:nvSpPr>
          <p:spPr bwMode="auto">
            <a:xfrm>
              <a:off x="268" y="3095"/>
              <a:ext cx="892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Pomnilniško</a:t>
              </a:r>
            </a:p>
            <a:p>
              <a:pPr algn="l"/>
              <a:r>
                <a:rPr lang="en-US" sz="1800">
                  <a:latin typeface="Arial" pitchFamily="34" charset="0"/>
                </a:rPr>
                <a:t>vezje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  <p:sp>
          <p:nvSpPr>
            <p:cNvPr id="27675" name="Line 22"/>
            <p:cNvSpPr>
              <a:spLocks noChangeShapeType="1"/>
            </p:cNvSpPr>
            <p:nvPr/>
          </p:nvSpPr>
          <p:spPr bwMode="auto">
            <a:xfrm flipV="1">
              <a:off x="998" y="3024"/>
              <a:ext cx="912" cy="1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784725" y="2057400"/>
            <a:ext cx="3362325" cy="609600"/>
            <a:chOff x="3014" y="1296"/>
            <a:chExt cx="2118" cy="384"/>
          </a:xfrm>
        </p:grpSpPr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4416" y="1296"/>
              <a:ext cx="7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Polja vrat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 flipH="1">
              <a:off x="3014" y="1440"/>
              <a:ext cx="1392" cy="24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96666" name="Text Box 26"/>
          <p:cNvSpPr txBox="1">
            <a:spLocks noChangeArrowheads="1"/>
          </p:cNvSpPr>
          <p:nvPr/>
        </p:nvSpPr>
        <p:spPr bwMode="auto">
          <a:xfrm>
            <a:off x="6978650" y="5675313"/>
            <a:ext cx="115929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latin typeface="Arial" pitchFamily="34" charset="0"/>
              </a:rPr>
              <a:t>LEA300K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solidFill>
                <a:srgbClr val="00008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984A2-6CC4-4C8B-A03A-F7236BC0696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Načrtovanje digitalnih vezij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smtClean="0"/>
          </a:p>
          <a:p>
            <a:r>
              <a:rPr lang="sl-SI" smtClean="0"/>
              <a:t>Za načrtovanje kompleksnih digitalnih vezij potrebujemo visokonivojski pristop</a:t>
            </a:r>
          </a:p>
          <a:p>
            <a:r>
              <a:rPr lang="sl-SI" smtClean="0"/>
              <a:t>Pomagamo si s programsko opremo za načrtovanje digitalnih vezij</a:t>
            </a:r>
          </a:p>
          <a:p>
            <a:pPr>
              <a:buFontTx/>
              <a:buNone/>
            </a:pPr>
            <a:endParaRPr lang="sl-SI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Prototipni sistem za izdelavo vezij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413D9-08B2-4567-9E33-23667CCE51F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Postopek načrtovanja vezij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Postopek načrtovanja</a:t>
            </a:r>
            <a:endParaRPr lang="sl-SI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505200" y="1600200"/>
            <a:ext cx="1752600" cy="995363"/>
            <a:chOff x="2208" y="1008"/>
            <a:chExt cx="1104" cy="627"/>
          </a:xfrm>
        </p:grpSpPr>
        <p:sp>
          <p:nvSpPr>
            <p:cNvPr id="29719" name="Rectangle 5"/>
            <p:cNvSpPr>
              <a:spLocks noChangeArrowheads="1"/>
            </p:cNvSpPr>
            <p:nvPr/>
          </p:nvSpPr>
          <p:spPr bwMode="auto">
            <a:xfrm>
              <a:off x="2208" y="1008"/>
              <a:ext cx="1104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Specifikacija</a:t>
              </a:r>
            </a:p>
          </p:txBody>
        </p:sp>
        <p:grpSp>
          <p:nvGrpSpPr>
            <p:cNvPr id="29720" name="Group 6"/>
            <p:cNvGrpSpPr>
              <a:grpSpLocks/>
            </p:cNvGrpSpPr>
            <p:nvPr/>
          </p:nvGrpSpPr>
          <p:grpSpPr bwMode="auto">
            <a:xfrm>
              <a:off x="2736" y="1392"/>
              <a:ext cx="6" cy="243"/>
              <a:chOff x="2736" y="1440"/>
              <a:chExt cx="6" cy="243"/>
            </a:xfrm>
          </p:grpSpPr>
          <p:sp>
            <p:nvSpPr>
              <p:cNvPr id="29721" name="Line 7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722" name="Line 8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352800" y="2590800"/>
            <a:ext cx="2286000" cy="1147763"/>
            <a:chOff x="2112" y="1632"/>
            <a:chExt cx="1440" cy="723"/>
          </a:xfrm>
        </p:grpSpPr>
        <p:sp>
          <p:nvSpPr>
            <p:cNvPr id="29715" name="Rectangle 9"/>
            <p:cNvSpPr>
              <a:spLocks noChangeArrowheads="1"/>
            </p:cNvSpPr>
            <p:nvPr/>
          </p:nvSpPr>
          <p:spPr bwMode="auto">
            <a:xfrm>
              <a:off x="2112" y="1632"/>
              <a:ext cx="1440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Opis funkcijskega</a:t>
              </a:r>
            </a:p>
            <a:p>
              <a:r>
                <a:rPr lang="sl-SI"/>
                <a:t>delovanja vezja </a:t>
              </a:r>
            </a:p>
          </p:txBody>
        </p:sp>
        <p:grpSp>
          <p:nvGrpSpPr>
            <p:cNvPr id="29716" name="Group 10"/>
            <p:cNvGrpSpPr>
              <a:grpSpLocks/>
            </p:cNvGrpSpPr>
            <p:nvPr/>
          </p:nvGrpSpPr>
          <p:grpSpPr bwMode="auto">
            <a:xfrm>
              <a:off x="2736" y="2112"/>
              <a:ext cx="6" cy="243"/>
              <a:chOff x="2736" y="1440"/>
              <a:chExt cx="6" cy="243"/>
            </a:xfrm>
          </p:grpSpPr>
          <p:sp>
            <p:nvSpPr>
              <p:cNvPr id="29717" name="Line 11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718" name="Line 12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352800" y="3733800"/>
            <a:ext cx="2057400" cy="1147763"/>
            <a:chOff x="2112" y="2352"/>
            <a:chExt cx="1296" cy="723"/>
          </a:xfrm>
        </p:grpSpPr>
        <p:sp>
          <p:nvSpPr>
            <p:cNvPr id="29711" name="Rectangle 13"/>
            <p:cNvSpPr>
              <a:spLocks noChangeArrowheads="1"/>
            </p:cNvSpPr>
            <p:nvPr/>
          </p:nvSpPr>
          <p:spPr bwMode="auto">
            <a:xfrm>
              <a:off x="2112" y="2352"/>
              <a:ext cx="1296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Prevajanje</a:t>
              </a:r>
            </a:p>
            <a:p>
              <a:r>
                <a:rPr lang="sl-SI"/>
                <a:t>opisa delovanja</a:t>
              </a:r>
            </a:p>
          </p:txBody>
        </p:sp>
        <p:grpSp>
          <p:nvGrpSpPr>
            <p:cNvPr id="29712" name="Group 19"/>
            <p:cNvGrpSpPr>
              <a:grpSpLocks/>
            </p:cNvGrpSpPr>
            <p:nvPr/>
          </p:nvGrpSpPr>
          <p:grpSpPr bwMode="auto">
            <a:xfrm>
              <a:off x="2736" y="2832"/>
              <a:ext cx="6" cy="243"/>
              <a:chOff x="2736" y="1440"/>
              <a:chExt cx="6" cy="243"/>
            </a:xfrm>
          </p:grpSpPr>
          <p:sp>
            <p:nvSpPr>
              <p:cNvPr id="29713" name="Line 20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714" name="Line 21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429000" y="4876800"/>
            <a:ext cx="1981200" cy="995363"/>
            <a:chOff x="2160" y="3072"/>
            <a:chExt cx="1248" cy="627"/>
          </a:xfrm>
        </p:grpSpPr>
        <p:grpSp>
          <p:nvGrpSpPr>
            <p:cNvPr id="29707" name="Group 15"/>
            <p:cNvGrpSpPr>
              <a:grpSpLocks/>
            </p:cNvGrpSpPr>
            <p:nvPr/>
          </p:nvGrpSpPr>
          <p:grpSpPr bwMode="auto">
            <a:xfrm>
              <a:off x="2736" y="3456"/>
              <a:ext cx="6" cy="243"/>
              <a:chOff x="2736" y="1440"/>
              <a:chExt cx="6" cy="243"/>
            </a:xfrm>
          </p:grpSpPr>
          <p:sp>
            <p:nvSpPr>
              <p:cNvPr id="29709" name="Line 16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29710" name="Line 17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29708" name="Rectangle 22"/>
            <p:cNvSpPr>
              <a:spLocks noChangeArrowheads="1"/>
            </p:cNvSpPr>
            <p:nvPr/>
          </p:nvSpPr>
          <p:spPr bwMode="auto">
            <a:xfrm>
              <a:off x="2160" y="3072"/>
              <a:ext cx="1248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Logična sinteza</a:t>
              </a:r>
            </a:p>
          </p:txBody>
        </p:sp>
      </p:grpSp>
      <p:sp>
        <p:nvSpPr>
          <p:cNvPr id="168984" name="Rectangle 24"/>
          <p:cNvSpPr>
            <a:spLocks noChangeArrowheads="1"/>
          </p:cNvSpPr>
          <p:nvPr/>
        </p:nvSpPr>
        <p:spPr bwMode="auto">
          <a:xfrm>
            <a:off x="3429000" y="5867400"/>
            <a:ext cx="19812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Simulacija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8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F9FC5-2027-45D1-936C-319E9A3840C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0723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Postopek načrtovanja</a:t>
            </a:r>
          </a:p>
        </p:txBody>
      </p:sp>
      <p:sp>
        <p:nvSpPr>
          <p:cNvPr id="30724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Opis delovanja vezja</a:t>
            </a:r>
            <a:endParaRPr lang="sl-SI"/>
          </a:p>
        </p:txBody>
      </p:sp>
      <p:sp>
        <p:nvSpPr>
          <p:cNvPr id="213006" name="Rectangle 1038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3015" name="Rectangle 1047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grpSp>
        <p:nvGrpSpPr>
          <p:cNvPr id="2" name="Group 1050"/>
          <p:cNvGrpSpPr>
            <a:grpSpLocks/>
          </p:cNvGrpSpPr>
          <p:nvPr/>
        </p:nvGrpSpPr>
        <p:grpSpPr bwMode="auto">
          <a:xfrm>
            <a:off x="4038600" y="1828800"/>
            <a:ext cx="2286000" cy="1528763"/>
            <a:chOff x="2544" y="1152"/>
            <a:chExt cx="1440" cy="963"/>
          </a:xfrm>
        </p:grpSpPr>
        <p:grpSp>
          <p:nvGrpSpPr>
            <p:cNvPr id="30740" name="Group 1030"/>
            <p:cNvGrpSpPr>
              <a:grpSpLocks/>
            </p:cNvGrpSpPr>
            <p:nvPr/>
          </p:nvGrpSpPr>
          <p:grpSpPr bwMode="auto">
            <a:xfrm>
              <a:off x="3168" y="1152"/>
              <a:ext cx="6" cy="243"/>
              <a:chOff x="2736" y="1440"/>
              <a:chExt cx="6" cy="243"/>
            </a:xfrm>
          </p:grpSpPr>
          <p:sp>
            <p:nvSpPr>
              <p:cNvPr id="30745" name="Line 1031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746" name="Line 1032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30741" name="Rectangle 1033"/>
            <p:cNvSpPr>
              <a:spLocks noChangeArrowheads="1"/>
            </p:cNvSpPr>
            <p:nvPr/>
          </p:nvSpPr>
          <p:spPr bwMode="auto">
            <a:xfrm>
              <a:off x="2544" y="1392"/>
              <a:ext cx="1440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Sinteza</a:t>
              </a:r>
            </a:p>
            <a:p>
              <a:r>
                <a:rPr lang="sl-SI"/>
                <a:t>geometrije vezja</a:t>
              </a:r>
            </a:p>
          </p:txBody>
        </p:sp>
        <p:grpSp>
          <p:nvGrpSpPr>
            <p:cNvPr id="30742" name="Group 1034"/>
            <p:cNvGrpSpPr>
              <a:grpSpLocks/>
            </p:cNvGrpSpPr>
            <p:nvPr/>
          </p:nvGrpSpPr>
          <p:grpSpPr bwMode="auto">
            <a:xfrm>
              <a:off x="3168" y="1872"/>
              <a:ext cx="6" cy="243"/>
              <a:chOff x="2736" y="1440"/>
              <a:chExt cx="6" cy="243"/>
            </a:xfrm>
          </p:grpSpPr>
          <p:sp>
            <p:nvSpPr>
              <p:cNvPr id="30743" name="Line 1035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744" name="Line 1036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5" name="Group 1051"/>
          <p:cNvGrpSpPr>
            <a:grpSpLocks/>
          </p:cNvGrpSpPr>
          <p:nvPr/>
        </p:nvGrpSpPr>
        <p:grpSpPr bwMode="auto">
          <a:xfrm>
            <a:off x="3886200" y="3352800"/>
            <a:ext cx="2286000" cy="1147763"/>
            <a:chOff x="2448" y="2112"/>
            <a:chExt cx="1440" cy="723"/>
          </a:xfrm>
        </p:grpSpPr>
        <p:sp>
          <p:nvSpPr>
            <p:cNvPr id="30736" name="Rectangle 1037"/>
            <p:cNvSpPr>
              <a:spLocks noChangeArrowheads="1"/>
            </p:cNvSpPr>
            <p:nvPr/>
          </p:nvSpPr>
          <p:spPr bwMode="auto">
            <a:xfrm>
              <a:off x="2448" y="2112"/>
              <a:ext cx="1440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Simulacija</a:t>
              </a:r>
            </a:p>
            <a:p>
              <a:r>
                <a:rPr lang="sl-SI"/>
                <a:t>geometrije vezja</a:t>
              </a:r>
            </a:p>
          </p:txBody>
        </p:sp>
        <p:grpSp>
          <p:nvGrpSpPr>
            <p:cNvPr id="30737" name="Group 1043"/>
            <p:cNvGrpSpPr>
              <a:grpSpLocks/>
            </p:cNvGrpSpPr>
            <p:nvPr/>
          </p:nvGrpSpPr>
          <p:grpSpPr bwMode="auto">
            <a:xfrm>
              <a:off x="3168" y="2592"/>
              <a:ext cx="6" cy="243"/>
              <a:chOff x="2736" y="1440"/>
              <a:chExt cx="6" cy="243"/>
            </a:xfrm>
          </p:grpSpPr>
          <p:sp>
            <p:nvSpPr>
              <p:cNvPr id="30738" name="Line 1044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739" name="Line 1045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7" name="Group 1052"/>
          <p:cNvGrpSpPr>
            <a:grpSpLocks/>
          </p:cNvGrpSpPr>
          <p:nvPr/>
        </p:nvGrpSpPr>
        <p:grpSpPr bwMode="auto">
          <a:xfrm>
            <a:off x="4191000" y="4495800"/>
            <a:ext cx="1752600" cy="995363"/>
            <a:chOff x="2640" y="2832"/>
            <a:chExt cx="1104" cy="627"/>
          </a:xfrm>
        </p:grpSpPr>
        <p:grpSp>
          <p:nvGrpSpPr>
            <p:cNvPr id="30732" name="Group 1039"/>
            <p:cNvGrpSpPr>
              <a:grpSpLocks/>
            </p:cNvGrpSpPr>
            <p:nvPr/>
          </p:nvGrpSpPr>
          <p:grpSpPr bwMode="auto">
            <a:xfrm>
              <a:off x="3168" y="3216"/>
              <a:ext cx="6" cy="243"/>
              <a:chOff x="2736" y="1440"/>
              <a:chExt cx="6" cy="243"/>
            </a:xfrm>
          </p:grpSpPr>
          <p:sp>
            <p:nvSpPr>
              <p:cNvPr id="30734" name="Line 1040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30735" name="Line 1041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30733" name="Rectangle 1046"/>
            <p:cNvSpPr>
              <a:spLocks noChangeArrowheads="1"/>
            </p:cNvSpPr>
            <p:nvPr/>
          </p:nvSpPr>
          <p:spPr bwMode="auto">
            <a:xfrm>
              <a:off x="2640" y="2832"/>
              <a:ext cx="1104" cy="384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Izdelava vezja</a:t>
              </a:r>
            </a:p>
          </p:txBody>
        </p:sp>
      </p:grpSp>
      <p:sp>
        <p:nvSpPr>
          <p:cNvPr id="213016" name="Rectangle 1048"/>
          <p:cNvSpPr>
            <a:spLocks noChangeArrowheads="1"/>
          </p:cNvSpPr>
          <p:nvPr/>
        </p:nvSpPr>
        <p:spPr bwMode="auto">
          <a:xfrm>
            <a:off x="4191000" y="5486400"/>
            <a:ext cx="1752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Testiranje</a:t>
            </a:r>
          </a:p>
          <a:p>
            <a:r>
              <a:rPr lang="sl-SI"/>
              <a:t>vezja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6" grpId="0" autoUpdateAnimBg="0"/>
      <p:bldP spid="213015" grpId="0" autoUpdateAnimBg="0"/>
      <p:bldP spid="21301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5194D1-ACC5-45B0-AE3C-2D09936E130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Opis delovanja vezja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Primer opisa vezja</a:t>
            </a:r>
            <a:endParaRPr lang="sl-SI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1752" name="Text Box 23"/>
          <p:cNvSpPr txBox="1">
            <a:spLocks noChangeArrowheads="1"/>
          </p:cNvSpPr>
          <p:nvPr/>
        </p:nvSpPr>
        <p:spPr bwMode="auto">
          <a:xfrm>
            <a:off x="838200" y="2163763"/>
            <a:ext cx="6799263" cy="35036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3200" u="sng"/>
              <a:t>Primerjalnik dveh dvobitnih števil:</a:t>
            </a:r>
          </a:p>
          <a:p>
            <a:pPr algn="l"/>
            <a:endParaRPr lang="sl-SI" sz="3200" u="sng"/>
          </a:p>
          <a:p>
            <a:pPr algn="l"/>
            <a:r>
              <a:rPr lang="sl-SI" sz="3200"/>
              <a:t>Zapis v jeziku za opis delovanja vezja</a:t>
            </a:r>
          </a:p>
          <a:p>
            <a:pPr algn="l"/>
            <a:r>
              <a:rPr lang="sl-SI" sz="3200"/>
              <a:t>(HDL, Hardware Description Language)</a:t>
            </a:r>
          </a:p>
          <a:p>
            <a:pPr algn="l"/>
            <a:r>
              <a:rPr lang="sl-SI" sz="3200"/>
              <a:t>  - VHDL</a:t>
            </a:r>
          </a:p>
          <a:p>
            <a:pPr algn="l"/>
            <a:r>
              <a:rPr lang="sl-SI" sz="3200"/>
              <a:t>  - Verilog</a:t>
            </a:r>
          </a:p>
          <a:p>
            <a:pPr algn="l"/>
            <a:r>
              <a:rPr lang="sl-SI" sz="3200"/>
              <a:t>  - jeziki v raznih akademskih okoljih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utoUpdateAnimBg="0"/>
      <p:bldP spid="2150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CFAA3-50C4-4C65-87A3-55D86C8268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Primer opisa vezja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Prevajanje opisa delovanja</a:t>
            </a:r>
            <a:endParaRPr lang="sl-SI"/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1143000" y="1752600"/>
            <a:ext cx="3073400" cy="448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1800"/>
              <a:t>CIRCUIT PRIMERJALNIK</a:t>
            </a:r>
          </a:p>
          <a:p>
            <a:pPr algn="l"/>
            <a:endParaRPr lang="sl-SI" sz="1800"/>
          </a:p>
          <a:p>
            <a:pPr algn="l"/>
            <a:r>
              <a:rPr lang="sl-SI" sz="1800"/>
              <a:t>VAR:</a:t>
            </a:r>
          </a:p>
          <a:p>
            <a:pPr algn="l"/>
            <a:r>
              <a:rPr lang="sl-SI" sz="1800"/>
              <a:t>A ARRAY[0..1] OF INPUT;</a:t>
            </a:r>
          </a:p>
          <a:p>
            <a:pPr algn="l"/>
            <a:r>
              <a:rPr lang="sl-SI" sz="1800"/>
              <a:t>B ARRAY[0..1] OF INPUT;</a:t>
            </a:r>
          </a:p>
          <a:p>
            <a:pPr algn="l"/>
            <a:r>
              <a:rPr lang="sl-SI" sz="1800"/>
              <a:t>Q ARRAY[0..1] OF OUTPUT;</a:t>
            </a:r>
          </a:p>
          <a:p>
            <a:pPr algn="l"/>
            <a:endParaRPr lang="sl-SI" sz="1800"/>
          </a:p>
          <a:p>
            <a:pPr algn="l"/>
            <a:r>
              <a:rPr lang="sl-SI" sz="1800"/>
              <a:t>BEGIN</a:t>
            </a:r>
            <a:endParaRPr lang="sl-SI" sz="3200" u="sng"/>
          </a:p>
          <a:p>
            <a:pPr algn="l"/>
            <a:r>
              <a:rPr lang="sl-SI" sz="1800"/>
              <a:t>IF (A==B) THEN Q=0;</a:t>
            </a:r>
          </a:p>
          <a:p>
            <a:pPr algn="l"/>
            <a:r>
              <a:rPr lang="sl-SI" sz="1800"/>
              <a:t>ELSE BEGIN</a:t>
            </a:r>
          </a:p>
          <a:p>
            <a:pPr algn="l"/>
            <a:r>
              <a:rPr lang="sl-SI" sz="1800"/>
              <a:t>   IF (A &gt; B) THEN Q=1</a:t>
            </a:r>
          </a:p>
          <a:p>
            <a:pPr algn="l"/>
            <a:r>
              <a:rPr lang="sl-SI" sz="1800"/>
              <a:t>   ELSE</a:t>
            </a:r>
          </a:p>
          <a:p>
            <a:pPr algn="l"/>
            <a:r>
              <a:rPr lang="sl-SI" sz="1800"/>
              <a:t>        Q=2;</a:t>
            </a:r>
          </a:p>
          <a:p>
            <a:pPr algn="l"/>
            <a:r>
              <a:rPr lang="sl-SI" sz="1800"/>
              <a:t>END;</a:t>
            </a:r>
          </a:p>
          <a:p>
            <a:pPr algn="l"/>
            <a:endParaRPr lang="sl-SI" sz="1800"/>
          </a:p>
          <a:p>
            <a:pPr algn="l"/>
            <a:r>
              <a:rPr lang="sl-SI" sz="1800"/>
              <a:t>END.</a:t>
            </a:r>
            <a:endParaRPr lang="sl-SI" sz="32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utoUpdateAnimBg="0"/>
      <p:bldP spid="21607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8A9F49-9263-4048-802F-E8B6401733B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Prevajanje opisa delovanja</a:t>
            </a: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Logična sinteza</a:t>
            </a:r>
            <a:endParaRPr lang="sl-SI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914400" y="1616075"/>
            <a:ext cx="6451600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1800"/>
              <a:t>- za kombinacijska vezja dobimo opis v obliki pravilnostne tabele</a:t>
            </a:r>
          </a:p>
          <a:p>
            <a:pPr algn="l"/>
            <a:r>
              <a:rPr lang="sl-SI" sz="1800"/>
              <a:t>- sekvenčna vezja v obliki enačb za prehod med posameznimi stanji.</a:t>
            </a:r>
          </a:p>
          <a:p>
            <a:pPr algn="l"/>
            <a:endParaRPr lang="sl-SI" sz="18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73125" y="2362200"/>
            <a:ext cx="5457825" cy="3933825"/>
            <a:chOff x="550" y="1488"/>
            <a:chExt cx="3438" cy="2478"/>
          </a:xfrm>
        </p:grpSpPr>
        <p:sp>
          <p:nvSpPr>
            <p:cNvPr id="33802" name="Text Box 9"/>
            <p:cNvSpPr txBox="1">
              <a:spLocks noChangeArrowheads="1"/>
            </p:cNvSpPr>
            <p:nvPr/>
          </p:nvSpPr>
          <p:spPr bwMode="auto">
            <a:xfrm>
              <a:off x="550" y="1488"/>
              <a:ext cx="130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/>
                <a:t>Za dani primer:</a:t>
              </a:r>
            </a:p>
          </p:txBody>
        </p:sp>
        <p:sp>
          <p:nvSpPr>
            <p:cNvPr id="33803" name="Text Box 10"/>
            <p:cNvSpPr txBox="1">
              <a:spLocks noChangeArrowheads="1"/>
            </p:cNvSpPr>
            <p:nvPr/>
          </p:nvSpPr>
          <p:spPr bwMode="auto">
            <a:xfrm>
              <a:off x="2736" y="1655"/>
              <a:ext cx="1252" cy="231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l-SI" sz="1800"/>
                <a:t>a1 a0 b1 b0   q1  q0</a:t>
              </a:r>
              <a:endParaRPr lang="sl-SI"/>
            </a:p>
            <a:p>
              <a:pPr algn="l">
                <a:spcBef>
                  <a:spcPct val="50000"/>
                </a:spcBef>
              </a:pPr>
              <a:r>
                <a:rPr lang="sl-SI" sz="1800"/>
                <a:t>0    0   0   0    0    0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0    0   0   1    1    0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0    0   1   0    1    0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0    0   1   1    1    0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..    ..   ..   ..    ..    ..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..    ..   ..   ..    ..    ..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1    1   1   0    0    1</a:t>
              </a:r>
            </a:p>
            <a:p>
              <a:pPr algn="l">
                <a:spcBef>
                  <a:spcPct val="50000"/>
                </a:spcBef>
              </a:pPr>
              <a:r>
                <a:rPr lang="sl-SI" sz="1800"/>
                <a:t>1    1   1   1    0    0</a:t>
              </a:r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2688" y="1920"/>
              <a:ext cx="129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3805" name="Line 12"/>
            <p:cNvSpPr>
              <a:spLocks noChangeShapeType="1"/>
            </p:cNvSpPr>
            <p:nvPr/>
          </p:nvSpPr>
          <p:spPr bwMode="auto">
            <a:xfrm>
              <a:off x="3504" y="1680"/>
              <a:ext cx="0" cy="225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utoUpdateAnimBg="0"/>
      <p:bldP spid="21709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3286DD-A4CC-4FBD-B27E-978E75AF736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Delitev digitalnih vezij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1905000"/>
            <a:ext cx="1752600" cy="914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Standardna</a:t>
            </a:r>
          </a:p>
          <a:p>
            <a:r>
              <a:rPr lang="sl-SI"/>
              <a:t>vezja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724400" y="1981200"/>
            <a:ext cx="1600200" cy="9144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Specialna</a:t>
            </a:r>
          </a:p>
          <a:p>
            <a:r>
              <a:rPr lang="sl-SI"/>
              <a:t>vezja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2286000" y="1858963"/>
            <a:ext cx="2065338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sl-SI" sz="2000">
                <a:latin typeface="Arial" pitchFamily="34" charset="0"/>
              </a:rPr>
              <a:t> mikroprocesorji</a:t>
            </a:r>
          </a:p>
          <a:p>
            <a:pPr algn="l">
              <a:buFontTx/>
              <a:buChar char="•"/>
            </a:pPr>
            <a:r>
              <a:rPr lang="sl-SI" sz="2000">
                <a:latin typeface="Arial" pitchFamily="34" charset="0"/>
              </a:rPr>
              <a:t> pomnilniki</a:t>
            </a:r>
          </a:p>
          <a:p>
            <a:pPr algn="l">
              <a:buFontTx/>
              <a:buChar char="•"/>
            </a:pPr>
            <a:r>
              <a:rPr lang="sl-SI" sz="2000">
                <a:latin typeface="Arial" pitchFamily="34" charset="0"/>
              </a:rPr>
              <a:t> logična vrata</a:t>
            </a:r>
            <a:endParaRPr lang="sl-SI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6416675" y="1919288"/>
            <a:ext cx="2727325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sl-SI" sz="2000"/>
              <a:t>  </a:t>
            </a:r>
            <a:r>
              <a:rPr lang="sl-SI" sz="2000">
                <a:latin typeface="Arial" pitchFamily="34" charset="0"/>
              </a:rPr>
              <a:t>grafični procesor</a:t>
            </a:r>
          </a:p>
          <a:p>
            <a:pPr algn="l">
              <a:buFontTx/>
              <a:buChar char="•"/>
            </a:pPr>
            <a:r>
              <a:rPr lang="sl-SI" sz="2000">
                <a:latin typeface="Arial" pitchFamily="34" charset="0"/>
              </a:rPr>
              <a:t>  komunikacijski   </a:t>
            </a:r>
          </a:p>
          <a:p>
            <a:pPr algn="l"/>
            <a:r>
              <a:rPr lang="sl-SI" sz="2000">
                <a:latin typeface="Arial" pitchFamily="34" charset="0"/>
              </a:rPr>
              <a:t>    vmesnik</a:t>
            </a:r>
            <a:endParaRPr lang="sl-SI"/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Tehnologija specialnih vezij</a:t>
            </a:r>
            <a:endParaRPr lang="sl-SI"/>
          </a:p>
        </p:txBody>
      </p:sp>
      <p:sp>
        <p:nvSpPr>
          <p:cNvPr id="2355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4343400" cy="2590800"/>
          </a:xfrm>
          <a:noFill/>
        </p:spPr>
        <p:txBody>
          <a:bodyPr/>
          <a:lstStyle/>
          <a:p>
            <a:r>
              <a:rPr lang="sl-SI" sz="2800" smtClean="0"/>
              <a:t>namenjena za uporabo v različnih napravah</a:t>
            </a:r>
            <a:endParaRPr lang="sl-SI" smtClean="0"/>
          </a:p>
          <a:p>
            <a:pPr lvl="1"/>
            <a:r>
              <a:rPr lang="sl-SI" sz="2400" smtClean="0"/>
              <a:t>univerzalna</a:t>
            </a:r>
          </a:p>
          <a:p>
            <a:pPr lvl="1"/>
            <a:r>
              <a:rPr lang="sl-SI" sz="2400" smtClean="0"/>
              <a:t>poceni</a:t>
            </a:r>
          </a:p>
          <a:p>
            <a:pPr lvl="1"/>
            <a:r>
              <a:rPr lang="sl-SI" sz="2400" smtClean="0"/>
              <a:t>lahko dostopna</a:t>
            </a:r>
          </a:p>
        </p:txBody>
      </p:sp>
      <p:sp>
        <p:nvSpPr>
          <p:cNvPr id="235530" name="Rectangle 10"/>
          <p:cNvSpPr>
            <a:spLocks noChangeArrowheads="1"/>
          </p:cNvSpPr>
          <p:nvPr/>
        </p:nvSpPr>
        <p:spPr bwMode="auto">
          <a:xfrm>
            <a:off x="4648200" y="30480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 sz="2800"/>
              <a:t>narejena za točno določen namen</a:t>
            </a:r>
            <a:endParaRPr kumimoji="1" lang="sl-SI" sz="320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kumimoji="1" lang="sl-SI"/>
              <a:t>so boljša kot standardna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kumimoji="1" lang="sl-SI"/>
              <a:t>zelo draga v majhnih količinah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kumimoji="1" lang="sl-SI"/>
              <a:t>dolgotrajna izdelava</a:t>
            </a:r>
            <a:endParaRPr kumimoji="1" lang="sl-SI" sz="2800"/>
          </a:p>
        </p:txBody>
      </p:sp>
      <p:sp>
        <p:nvSpPr>
          <p:cNvPr id="235531" name="Rectangle 11"/>
          <p:cNvSpPr>
            <a:spLocks noChangeArrowheads="1"/>
          </p:cNvSpPr>
          <p:nvPr/>
        </p:nvSpPr>
        <p:spPr bwMode="auto">
          <a:xfrm>
            <a:off x="4419600" y="1752600"/>
            <a:ext cx="76200" cy="4267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9" grpId="0" build="p" autoUpdateAnimBg="0"/>
      <p:bldP spid="23553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A46449-E1A7-4BC3-9F51-E5178212B08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4819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Logična sinteza</a:t>
            </a:r>
          </a:p>
        </p:txBody>
      </p:sp>
      <p:sp>
        <p:nvSpPr>
          <p:cNvPr id="34820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Večnivojska logična sinteza</a:t>
            </a:r>
            <a:endParaRPr lang="sl-SI"/>
          </a:p>
        </p:txBody>
      </p:sp>
      <p:sp>
        <p:nvSpPr>
          <p:cNvPr id="218117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8118" name="Rectangle 1030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18119" name="Text Box 1031"/>
          <p:cNvSpPr txBox="1">
            <a:spLocks noChangeArrowheads="1"/>
          </p:cNvSpPr>
          <p:nvPr/>
        </p:nvSpPr>
        <p:spPr bwMode="auto">
          <a:xfrm>
            <a:off x="914400" y="1676400"/>
            <a:ext cx="4779963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000"/>
              <a:t>1.  Logična minimizacija (2-nivojska oblika) </a:t>
            </a:r>
          </a:p>
          <a:p>
            <a:pPr algn="l"/>
            <a:r>
              <a:rPr lang="sl-SI" sz="2000"/>
              <a:t>2.  Večnivojska logična sinteza</a:t>
            </a:r>
          </a:p>
          <a:p>
            <a:pPr algn="l"/>
            <a:r>
              <a:rPr lang="sl-SI" sz="2000"/>
              <a:t>3.  Tehnološka preslikava</a:t>
            </a:r>
            <a:endParaRPr lang="sl-SI" sz="1800"/>
          </a:p>
        </p:txBody>
      </p:sp>
      <p:sp>
        <p:nvSpPr>
          <p:cNvPr id="218124" name="Text Box 1036"/>
          <p:cNvSpPr txBox="1">
            <a:spLocks noChangeArrowheads="1"/>
          </p:cNvSpPr>
          <p:nvPr/>
        </p:nvSpPr>
        <p:spPr bwMode="auto">
          <a:xfrm>
            <a:off x="914400" y="2743200"/>
            <a:ext cx="7510463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Logična minimizacija</a:t>
            </a:r>
          </a:p>
          <a:p>
            <a:pPr algn="l"/>
            <a:r>
              <a:rPr lang="sl-SI"/>
              <a:t>- minimizirati dvonivojsko logično funkcijo</a:t>
            </a:r>
          </a:p>
          <a:p>
            <a:pPr algn="l"/>
            <a:r>
              <a:rPr lang="sl-SI"/>
              <a:t>- NP zahteven problem</a:t>
            </a:r>
          </a:p>
          <a:p>
            <a:pPr algn="l"/>
            <a:r>
              <a:rPr lang="sl-SI"/>
              <a:t>- obstaja vrsta izpolnjenih programskih orodij (ESPRESSO)</a:t>
            </a:r>
          </a:p>
        </p:txBody>
      </p:sp>
      <p:sp>
        <p:nvSpPr>
          <p:cNvPr id="218125" name="Text Box 1037"/>
          <p:cNvSpPr txBox="1">
            <a:spLocks noChangeArrowheads="1"/>
          </p:cNvSpPr>
          <p:nvPr/>
        </p:nvSpPr>
        <p:spPr bwMode="auto">
          <a:xfrm>
            <a:off x="914400" y="4495800"/>
            <a:ext cx="74930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2000"/>
              <a:t>q</a:t>
            </a:r>
            <a:r>
              <a:rPr lang="sl-SI" sz="2000" baseline="-25000"/>
              <a:t>1</a:t>
            </a:r>
            <a:r>
              <a:rPr lang="sl-SI" sz="2000"/>
              <a:t> =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 </a:t>
            </a:r>
            <a:r>
              <a:rPr lang="sl-SI" sz="2000"/>
              <a:t>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 </a:t>
            </a:r>
            <a:r>
              <a:rPr lang="sl-SI" sz="2000"/>
              <a:t>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</a:t>
            </a:r>
          </a:p>
          <a:p>
            <a:r>
              <a:rPr lang="sl-SI" sz="2000"/>
              <a:t>q</a:t>
            </a:r>
            <a:r>
              <a:rPr lang="sl-SI" sz="2000" baseline="-25000"/>
              <a:t>0</a:t>
            </a:r>
            <a:r>
              <a:rPr lang="sl-SI" sz="2000"/>
              <a:t> =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 </a:t>
            </a:r>
            <a:r>
              <a:rPr lang="sl-SI" sz="2000"/>
              <a:t>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 </a:t>
            </a:r>
            <a:r>
              <a:rPr lang="sl-SI" sz="2000"/>
              <a:t>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</a:p>
          <a:p>
            <a:r>
              <a:rPr lang="sl-SI" sz="2000"/>
              <a:t> </a:t>
            </a:r>
          </a:p>
        </p:txBody>
      </p:sp>
      <p:sp>
        <p:nvSpPr>
          <p:cNvPr id="218142" name="Text Box 1054"/>
          <p:cNvSpPr txBox="1">
            <a:spLocks noChangeArrowheads="1"/>
          </p:cNvSpPr>
          <p:nvPr/>
        </p:nvSpPr>
        <p:spPr bwMode="auto">
          <a:xfrm>
            <a:off x="914400" y="5548313"/>
            <a:ext cx="315595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q</a:t>
            </a:r>
            <a:r>
              <a:rPr lang="sl-SI" sz="2000" baseline="-25000"/>
              <a:t>1</a:t>
            </a:r>
            <a:r>
              <a:rPr lang="sl-SI" sz="2000"/>
              <a:t> =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 + a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-25000"/>
              <a:t>0 </a:t>
            </a:r>
          </a:p>
          <a:p>
            <a:pPr algn="l"/>
            <a:r>
              <a:rPr lang="sl-SI" sz="2000"/>
              <a:t>q</a:t>
            </a:r>
            <a:r>
              <a:rPr lang="sl-SI" sz="2000" baseline="-25000"/>
              <a:t>0</a:t>
            </a:r>
            <a:r>
              <a:rPr lang="sl-SI" sz="2000"/>
              <a:t> = a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 + a</a:t>
            </a:r>
            <a:r>
              <a:rPr lang="sl-SI" sz="2000" baseline="-25000"/>
              <a:t>1</a:t>
            </a:r>
            <a:r>
              <a:rPr lang="sl-SI" sz="2000"/>
              <a:t>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2000"/>
              <a:t> + a</a:t>
            </a:r>
            <a:r>
              <a:rPr lang="sl-SI" sz="2000" baseline="-25000"/>
              <a:t>0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1</a:t>
            </a:r>
            <a:r>
              <a:rPr lang="sl-SI" sz="2000"/>
              <a:t>b</a:t>
            </a:r>
            <a:r>
              <a:rPr lang="sl-SI" sz="2000" baseline="30000"/>
              <a:t>’</a:t>
            </a:r>
            <a:r>
              <a:rPr lang="sl-SI" sz="2000" baseline="-25000"/>
              <a:t>0</a:t>
            </a:r>
            <a:r>
              <a:rPr lang="sl-SI" sz="1600" baseline="-25000"/>
              <a:t> </a:t>
            </a:r>
            <a:r>
              <a:rPr lang="sl-SI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7" grpId="0" autoUpdateAnimBg="0"/>
      <p:bldP spid="218118" grpId="0" autoUpdateAnimBg="0"/>
      <p:bldP spid="218119" grpId="0" autoUpdateAnimBg="0"/>
      <p:bldP spid="218124" grpId="0" autoUpdateAnimBg="0"/>
      <p:bldP spid="218125" grpId="0" autoUpdateAnimBg="0"/>
      <p:bldP spid="21814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71768C-F267-4279-9B96-118918860852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5843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Večnivojska logična sinteza</a:t>
            </a:r>
          </a:p>
        </p:txBody>
      </p:sp>
      <p:sp>
        <p:nvSpPr>
          <p:cNvPr id="35844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5845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Tehnološka preslikava</a:t>
            </a:r>
            <a:endParaRPr lang="sl-SI"/>
          </a:p>
        </p:txBody>
      </p:sp>
      <p:sp>
        <p:nvSpPr>
          <p:cNvPr id="219141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914400" y="1827213"/>
            <a:ext cx="7773988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000"/>
              <a:t>1.  Funkcijo predstavimo v večnivojski obliki </a:t>
            </a:r>
          </a:p>
          <a:p>
            <a:pPr algn="l"/>
            <a:r>
              <a:rPr lang="sl-SI" sz="2000"/>
              <a:t>2.  Obstajajo različne metode (algebraični, boolove, programski paket SIS)</a:t>
            </a:r>
            <a:endParaRPr lang="sl-SI" sz="1800"/>
          </a:p>
        </p:txBody>
      </p:sp>
      <p:sp>
        <p:nvSpPr>
          <p:cNvPr id="219145" name="Text Box 1033"/>
          <p:cNvSpPr txBox="1">
            <a:spLocks noChangeArrowheads="1"/>
          </p:cNvSpPr>
          <p:nvPr/>
        </p:nvSpPr>
        <p:spPr bwMode="auto">
          <a:xfrm>
            <a:off x="1143000" y="5334000"/>
            <a:ext cx="5148263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000"/>
              <a:t>- 8 2-vhodnih logičnih vrat na 5 logičnih nivojih,</a:t>
            </a:r>
          </a:p>
          <a:p>
            <a:pPr algn="l"/>
            <a:r>
              <a:rPr lang="sl-SI" sz="2000"/>
              <a:t>- 6 (4) razvejitvenih vozlišč,</a:t>
            </a:r>
          </a:p>
          <a:p>
            <a:pPr algn="l"/>
            <a:r>
              <a:rPr lang="sl-SI" sz="2000"/>
              <a:t>- največje število razvejitev je 2 (4).</a:t>
            </a:r>
          </a:p>
        </p:txBody>
      </p:sp>
      <p:grpSp>
        <p:nvGrpSpPr>
          <p:cNvPr id="2" name="Group 1158"/>
          <p:cNvGrpSpPr>
            <a:grpSpLocks/>
          </p:cNvGrpSpPr>
          <p:nvPr/>
        </p:nvGrpSpPr>
        <p:grpSpPr bwMode="auto">
          <a:xfrm>
            <a:off x="914400" y="2743200"/>
            <a:ext cx="6524625" cy="2165350"/>
            <a:chOff x="576" y="1852"/>
            <a:chExt cx="4110" cy="1364"/>
          </a:xfrm>
        </p:grpSpPr>
        <p:sp>
          <p:nvSpPr>
            <p:cNvPr id="35850" name="Text Box 1032"/>
            <p:cNvSpPr txBox="1">
              <a:spLocks noChangeArrowheads="1"/>
            </p:cNvSpPr>
            <p:nvPr/>
          </p:nvSpPr>
          <p:spPr bwMode="auto">
            <a:xfrm>
              <a:off x="576" y="2073"/>
              <a:ext cx="116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algn="l"/>
              <a:endParaRPr lang="sl-SI"/>
            </a:p>
          </p:txBody>
        </p:sp>
        <p:sp>
          <p:nvSpPr>
            <p:cNvPr id="35851" name="Freeform 1038"/>
            <p:cNvSpPr>
              <a:spLocks/>
            </p:cNvSpPr>
            <p:nvPr/>
          </p:nvSpPr>
          <p:spPr bwMode="auto">
            <a:xfrm>
              <a:off x="1609" y="2450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19 w 29"/>
                <a:gd name="T5" fmla="*/ 9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19" y="9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2" name="Freeform 1039"/>
            <p:cNvSpPr>
              <a:spLocks/>
            </p:cNvSpPr>
            <p:nvPr/>
          </p:nvSpPr>
          <p:spPr bwMode="auto">
            <a:xfrm>
              <a:off x="1578" y="2450"/>
              <a:ext cx="31" cy="29"/>
            </a:xfrm>
            <a:custGeom>
              <a:avLst/>
              <a:gdLst>
                <a:gd name="T0" fmla="*/ 0 w 31"/>
                <a:gd name="T1" fmla="*/ 29 h 29"/>
                <a:gd name="T2" fmla="*/ 4 w 31"/>
                <a:gd name="T3" fmla="*/ 19 h 29"/>
                <a:gd name="T4" fmla="*/ 12 w 31"/>
                <a:gd name="T5" fmla="*/ 9 h 29"/>
                <a:gd name="T6" fmla="*/ 20 w 31"/>
                <a:gd name="T7" fmla="*/ 2 h 29"/>
                <a:gd name="T8" fmla="*/ 31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0" y="29"/>
                  </a:moveTo>
                  <a:lnTo>
                    <a:pt x="4" y="19"/>
                  </a:lnTo>
                  <a:lnTo>
                    <a:pt x="12" y="9"/>
                  </a:lnTo>
                  <a:lnTo>
                    <a:pt x="20" y="2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3" name="Freeform 1040"/>
            <p:cNvSpPr>
              <a:spLocks/>
            </p:cNvSpPr>
            <p:nvPr/>
          </p:nvSpPr>
          <p:spPr bwMode="auto">
            <a:xfrm>
              <a:off x="1578" y="2479"/>
              <a:ext cx="60" cy="28"/>
            </a:xfrm>
            <a:custGeom>
              <a:avLst/>
              <a:gdLst>
                <a:gd name="T0" fmla="*/ 60 w 60"/>
                <a:gd name="T1" fmla="*/ 0 h 28"/>
                <a:gd name="T2" fmla="*/ 58 w 60"/>
                <a:gd name="T3" fmla="*/ 11 h 28"/>
                <a:gd name="T4" fmla="*/ 50 w 60"/>
                <a:gd name="T5" fmla="*/ 21 h 28"/>
                <a:gd name="T6" fmla="*/ 41 w 60"/>
                <a:gd name="T7" fmla="*/ 27 h 28"/>
                <a:gd name="T8" fmla="*/ 31 w 60"/>
                <a:gd name="T9" fmla="*/ 28 h 28"/>
                <a:gd name="T10" fmla="*/ 20 w 60"/>
                <a:gd name="T11" fmla="*/ 27 h 28"/>
                <a:gd name="T12" fmla="*/ 10 w 60"/>
                <a:gd name="T13" fmla="*/ 21 h 28"/>
                <a:gd name="T14" fmla="*/ 4 w 60"/>
                <a:gd name="T15" fmla="*/ 11 h 28"/>
                <a:gd name="T16" fmla="*/ 0 w 60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8"/>
                <a:gd name="T29" fmla="*/ 60 w 60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8">
                  <a:moveTo>
                    <a:pt x="60" y="0"/>
                  </a:moveTo>
                  <a:lnTo>
                    <a:pt x="58" y="11"/>
                  </a:lnTo>
                  <a:lnTo>
                    <a:pt x="50" y="21"/>
                  </a:lnTo>
                  <a:lnTo>
                    <a:pt x="41" y="27"/>
                  </a:lnTo>
                  <a:lnTo>
                    <a:pt x="31" y="28"/>
                  </a:lnTo>
                  <a:lnTo>
                    <a:pt x="20" y="27"/>
                  </a:lnTo>
                  <a:lnTo>
                    <a:pt x="10" y="21"/>
                  </a:lnTo>
                  <a:lnTo>
                    <a:pt x="4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4" name="Freeform 1041"/>
            <p:cNvSpPr>
              <a:spLocks/>
            </p:cNvSpPr>
            <p:nvPr/>
          </p:nvSpPr>
          <p:spPr bwMode="auto">
            <a:xfrm>
              <a:off x="1807" y="2308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4 h 113"/>
                <a:gd name="T4" fmla="*/ 48 w 113"/>
                <a:gd name="T5" fmla="*/ 11 h 113"/>
                <a:gd name="T6" fmla="*/ 69 w 113"/>
                <a:gd name="T7" fmla="*/ 25 h 113"/>
                <a:gd name="T8" fmla="*/ 88 w 113"/>
                <a:gd name="T9" fmla="*/ 44 h 113"/>
                <a:gd name="T10" fmla="*/ 102 w 113"/>
                <a:gd name="T11" fmla="*/ 65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4"/>
                  </a:lnTo>
                  <a:lnTo>
                    <a:pt x="48" y="11"/>
                  </a:lnTo>
                  <a:lnTo>
                    <a:pt x="69" y="25"/>
                  </a:lnTo>
                  <a:lnTo>
                    <a:pt x="88" y="44"/>
                  </a:lnTo>
                  <a:lnTo>
                    <a:pt x="102" y="65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5" name="Freeform 1042"/>
            <p:cNvSpPr>
              <a:spLocks/>
            </p:cNvSpPr>
            <p:nvPr/>
          </p:nvSpPr>
          <p:spPr bwMode="auto">
            <a:xfrm>
              <a:off x="1807" y="2421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1 h 113"/>
                <a:gd name="T4" fmla="*/ 48 w 113"/>
                <a:gd name="T5" fmla="*/ 104 h 113"/>
                <a:gd name="T6" fmla="*/ 69 w 113"/>
                <a:gd name="T7" fmla="*/ 90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7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1"/>
                  </a:lnTo>
                  <a:lnTo>
                    <a:pt x="48" y="104"/>
                  </a:lnTo>
                  <a:lnTo>
                    <a:pt x="69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6" name="Line 1043"/>
            <p:cNvSpPr>
              <a:spLocks noChangeShapeType="1"/>
            </p:cNvSpPr>
            <p:nvPr/>
          </p:nvSpPr>
          <p:spPr bwMode="auto">
            <a:xfrm>
              <a:off x="1636" y="2308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7" name="Freeform 1044"/>
            <p:cNvSpPr>
              <a:spLocks/>
            </p:cNvSpPr>
            <p:nvPr/>
          </p:nvSpPr>
          <p:spPr bwMode="auto">
            <a:xfrm>
              <a:off x="1636" y="2308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8" name="Line 1045"/>
            <p:cNvSpPr>
              <a:spLocks noChangeShapeType="1"/>
            </p:cNvSpPr>
            <p:nvPr/>
          </p:nvSpPr>
          <p:spPr bwMode="auto">
            <a:xfrm flipH="1">
              <a:off x="1523" y="2365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59" name="Line 1046"/>
            <p:cNvSpPr>
              <a:spLocks noChangeShapeType="1"/>
            </p:cNvSpPr>
            <p:nvPr/>
          </p:nvSpPr>
          <p:spPr bwMode="auto">
            <a:xfrm>
              <a:off x="1534" y="2479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0" name="Freeform 1047"/>
            <p:cNvSpPr>
              <a:spLocks/>
            </p:cNvSpPr>
            <p:nvPr/>
          </p:nvSpPr>
          <p:spPr bwMode="auto">
            <a:xfrm>
              <a:off x="1671" y="2108"/>
              <a:ext cx="28" cy="31"/>
            </a:xfrm>
            <a:custGeom>
              <a:avLst/>
              <a:gdLst>
                <a:gd name="T0" fmla="*/ 28 w 28"/>
                <a:gd name="T1" fmla="*/ 31 h 31"/>
                <a:gd name="T2" fmla="*/ 25 w 28"/>
                <a:gd name="T3" fmla="*/ 19 h 31"/>
                <a:gd name="T4" fmla="*/ 19 w 28"/>
                <a:gd name="T5" fmla="*/ 11 h 31"/>
                <a:gd name="T6" fmla="*/ 9 w 28"/>
                <a:gd name="T7" fmla="*/ 4 h 31"/>
                <a:gd name="T8" fmla="*/ 0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28" y="31"/>
                  </a:moveTo>
                  <a:lnTo>
                    <a:pt x="25" y="19"/>
                  </a:lnTo>
                  <a:lnTo>
                    <a:pt x="19" y="11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1" name="Freeform 1048"/>
            <p:cNvSpPr>
              <a:spLocks/>
            </p:cNvSpPr>
            <p:nvPr/>
          </p:nvSpPr>
          <p:spPr bwMode="auto">
            <a:xfrm>
              <a:off x="1640" y="2108"/>
              <a:ext cx="31" cy="31"/>
            </a:xfrm>
            <a:custGeom>
              <a:avLst/>
              <a:gdLst>
                <a:gd name="T0" fmla="*/ 0 w 31"/>
                <a:gd name="T1" fmla="*/ 31 h 31"/>
                <a:gd name="T2" fmla="*/ 4 w 31"/>
                <a:gd name="T3" fmla="*/ 19 h 31"/>
                <a:gd name="T4" fmla="*/ 11 w 31"/>
                <a:gd name="T5" fmla="*/ 11 h 31"/>
                <a:gd name="T6" fmla="*/ 19 w 31"/>
                <a:gd name="T7" fmla="*/ 4 h 31"/>
                <a:gd name="T8" fmla="*/ 31 w 3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0" y="31"/>
                  </a:moveTo>
                  <a:lnTo>
                    <a:pt x="4" y="19"/>
                  </a:lnTo>
                  <a:lnTo>
                    <a:pt x="11" y="11"/>
                  </a:lnTo>
                  <a:lnTo>
                    <a:pt x="19" y="4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2" name="Freeform 1049"/>
            <p:cNvSpPr>
              <a:spLocks/>
            </p:cNvSpPr>
            <p:nvPr/>
          </p:nvSpPr>
          <p:spPr bwMode="auto">
            <a:xfrm>
              <a:off x="1640" y="2139"/>
              <a:ext cx="59" cy="28"/>
            </a:xfrm>
            <a:custGeom>
              <a:avLst/>
              <a:gdLst>
                <a:gd name="T0" fmla="*/ 59 w 59"/>
                <a:gd name="T1" fmla="*/ 0 h 28"/>
                <a:gd name="T2" fmla="*/ 56 w 59"/>
                <a:gd name="T3" fmla="*/ 11 h 28"/>
                <a:gd name="T4" fmla="*/ 50 w 59"/>
                <a:gd name="T5" fmla="*/ 21 h 28"/>
                <a:gd name="T6" fmla="*/ 40 w 59"/>
                <a:gd name="T7" fmla="*/ 27 h 28"/>
                <a:gd name="T8" fmla="*/ 31 w 59"/>
                <a:gd name="T9" fmla="*/ 28 h 28"/>
                <a:gd name="T10" fmla="*/ 19 w 59"/>
                <a:gd name="T11" fmla="*/ 27 h 28"/>
                <a:gd name="T12" fmla="*/ 9 w 59"/>
                <a:gd name="T13" fmla="*/ 21 h 28"/>
                <a:gd name="T14" fmla="*/ 2 w 59"/>
                <a:gd name="T15" fmla="*/ 11 h 28"/>
                <a:gd name="T16" fmla="*/ 0 w 5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8"/>
                <a:gd name="T29" fmla="*/ 59 w 5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8">
                  <a:moveTo>
                    <a:pt x="59" y="0"/>
                  </a:moveTo>
                  <a:lnTo>
                    <a:pt x="56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31" y="28"/>
                  </a:lnTo>
                  <a:lnTo>
                    <a:pt x="19" y="27"/>
                  </a:lnTo>
                  <a:lnTo>
                    <a:pt x="9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3" name="Freeform 1050"/>
            <p:cNvSpPr>
              <a:spLocks/>
            </p:cNvSpPr>
            <p:nvPr/>
          </p:nvSpPr>
          <p:spPr bwMode="auto">
            <a:xfrm>
              <a:off x="1784" y="1968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3 h 113"/>
                <a:gd name="T4" fmla="*/ 48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3"/>
                  </a:lnTo>
                  <a:lnTo>
                    <a:pt x="48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4" name="Freeform 1051"/>
            <p:cNvSpPr>
              <a:spLocks/>
            </p:cNvSpPr>
            <p:nvPr/>
          </p:nvSpPr>
          <p:spPr bwMode="auto">
            <a:xfrm>
              <a:off x="1784" y="2081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11 h 113"/>
                <a:gd name="T4" fmla="*/ 48 w 226"/>
                <a:gd name="T5" fmla="*/ 102 h 113"/>
                <a:gd name="T6" fmla="*/ 71 w 226"/>
                <a:gd name="T7" fmla="*/ 88 h 113"/>
                <a:gd name="T8" fmla="*/ 88 w 226"/>
                <a:gd name="T9" fmla="*/ 71 h 113"/>
                <a:gd name="T10" fmla="*/ 102 w 226"/>
                <a:gd name="T11" fmla="*/ 50 h 113"/>
                <a:gd name="T12" fmla="*/ 109 w 226"/>
                <a:gd name="T13" fmla="*/ 25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11"/>
                  </a:lnTo>
                  <a:lnTo>
                    <a:pt x="48" y="102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5" name="Line 1052"/>
            <p:cNvSpPr>
              <a:spLocks noChangeShapeType="1"/>
            </p:cNvSpPr>
            <p:nvPr/>
          </p:nvSpPr>
          <p:spPr bwMode="auto">
            <a:xfrm>
              <a:off x="1653" y="1968"/>
              <a:ext cx="13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6" name="Line 1053"/>
            <p:cNvSpPr>
              <a:spLocks noChangeShapeType="1"/>
            </p:cNvSpPr>
            <p:nvPr/>
          </p:nvSpPr>
          <p:spPr bwMode="auto">
            <a:xfrm flipH="1">
              <a:off x="1578" y="2025"/>
              <a:ext cx="1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7" name="Line 1054"/>
            <p:cNvSpPr>
              <a:spLocks noChangeShapeType="1"/>
            </p:cNvSpPr>
            <p:nvPr/>
          </p:nvSpPr>
          <p:spPr bwMode="auto">
            <a:xfrm>
              <a:off x="1578" y="2139"/>
              <a:ext cx="6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8" name="Line 1055"/>
            <p:cNvSpPr>
              <a:spLocks noChangeShapeType="1"/>
            </p:cNvSpPr>
            <p:nvPr/>
          </p:nvSpPr>
          <p:spPr bwMode="auto">
            <a:xfrm>
              <a:off x="1653" y="2194"/>
              <a:ext cx="13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69" name="Freeform 1056"/>
            <p:cNvSpPr>
              <a:spLocks/>
            </p:cNvSpPr>
            <p:nvPr/>
          </p:nvSpPr>
          <p:spPr bwMode="auto">
            <a:xfrm>
              <a:off x="1648" y="2081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11 h 113"/>
                <a:gd name="T4" fmla="*/ 25 w 55"/>
                <a:gd name="T5" fmla="*/ 102 h 113"/>
                <a:gd name="T6" fmla="*/ 34 w 55"/>
                <a:gd name="T7" fmla="*/ 88 h 113"/>
                <a:gd name="T8" fmla="*/ 44 w 55"/>
                <a:gd name="T9" fmla="*/ 71 h 113"/>
                <a:gd name="T10" fmla="*/ 49 w 55"/>
                <a:gd name="T11" fmla="*/ 50 h 113"/>
                <a:gd name="T12" fmla="*/ 55 w 55"/>
                <a:gd name="T13" fmla="*/ 25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11"/>
                  </a:lnTo>
                  <a:lnTo>
                    <a:pt x="25" y="102"/>
                  </a:lnTo>
                  <a:lnTo>
                    <a:pt x="34" y="88"/>
                  </a:lnTo>
                  <a:lnTo>
                    <a:pt x="44" y="71"/>
                  </a:lnTo>
                  <a:lnTo>
                    <a:pt x="49" y="50"/>
                  </a:lnTo>
                  <a:lnTo>
                    <a:pt x="55" y="25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0" name="Freeform 1057"/>
            <p:cNvSpPr>
              <a:spLocks/>
            </p:cNvSpPr>
            <p:nvPr/>
          </p:nvSpPr>
          <p:spPr bwMode="auto">
            <a:xfrm>
              <a:off x="1648" y="1968"/>
              <a:ext cx="55" cy="113"/>
            </a:xfrm>
            <a:custGeom>
              <a:avLst/>
              <a:gdLst>
                <a:gd name="T0" fmla="*/ 0 w 55"/>
                <a:gd name="T1" fmla="*/ 0 h 113"/>
                <a:gd name="T2" fmla="*/ 11 w 55"/>
                <a:gd name="T3" fmla="*/ 3 h 113"/>
                <a:gd name="T4" fmla="*/ 25 w 55"/>
                <a:gd name="T5" fmla="*/ 11 h 113"/>
                <a:gd name="T6" fmla="*/ 34 w 55"/>
                <a:gd name="T7" fmla="*/ 25 h 113"/>
                <a:gd name="T8" fmla="*/ 44 w 55"/>
                <a:gd name="T9" fmla="*/ 42 h 113"/>
                <a:gd name="T10" fmla="*/ 49 w 55"/>
                <a:gd name="T11" fmla="*/ 63 h 113"/>
                <a:gd name="T12" fmla="*/ 55 w 55"/>
                <a:gd name="T13" fmla="*/ 88 h 113"/>
                <a:gd name="T14" fmla="*/ 55 w 55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0"/>
                  </a:moveTo>
                  <a:lnTo>
                    <a:pt x="11" y="3"/>
                  </a:lnTo>
                  <a:lnTo>
                    <a:pt x="25" y="11"/>
                  </a:lnTo>
                  <a:lnTo>
                    <a:pt x="34" y="25"/>
                  </a:lnTo>
                  <a:lnTo>
                    <a:pt x="44" y="42"/>
                  </a:lnTo>
                  <a:lnTo>
                    <a:pt x="49" y="63"/>
                  </a:lnTo>
                  <a:lnTo>
                    <a:pt x="55" y="88"/>
                  </a:lnTo>
                  <a:lnTo>
                    <a:pt x="55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1" name="Freeform 1058"/>
            <p:cNvSpPr>
              <a:spLocks/>
            </p:cNvSpPr>
            <p:nvPr/>
          </p:nvSpPr>
          <p:spPr bwMode="auto">
            <a:xfrm>
              <a:off x="1609" y="2705"/>
              <a:ext cx="29" cy="29"/>
            </a:xfrm>
            <a:custGeom>
              <a:avLst/>
              <a:gdLst>
                <a:gd name="T0" fmla="*/ 29 w 29"/>
                <a:gd name="T1" fmla="*/ 0 h 29"/>
                <a:gd name="T2" fmla="*/ 25 w 29"/>
                <a:gd name="T3" fmla="*/ 10 h 29"/>
                <a:gd name="T4" fmla="*/ 19 w 29"/>
                <a:gd name="T5" fmla="*/ 20 h 29"/>
                <a:gd name="T6" fmla="*/ 10 w 29"/>
                <a:gd name="T7" fmla="*/ 27 h 29"/>
                <a:gd name="T8" fmla="*/ 0 w 2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0"/>
                  </a:moveTo>
                  <a:lnTo>
                    <a:pt x="25" y="10"/>
                  </a:lnTo>
                  <a:lnTo>
                    <a:pt x="19" y="20"/>
                  </a:lnTo>
                  <a:lnTo>
                    <a:pt x="10" y="27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2" name="Freeform 1059"/>
            <p:cNvSpPr>
              <a:spLocks/>
            </p:cNvSpPr>
            <p:nvPr/>
          </p:nvSpPr>
          <p:spPr bwMode="auto">
            <a:xfrm>
              <a:off x="1578" y="2705"/>
              <a:ext cx="31" cy="29"/>
            </a:xfrm>
            <a:custGeom>
              <a:avLst/>
              <a:gdLst>
                <a:gd name="T0" fmla="*/ 0 w 31"/>
                <a:gd name="T1" fmla="*/ 0 h 29"/>
                <a:gd name="T2" fmla="*/ 4 w 31"/>
                <a:gd name="T3" fmla="*/ 10 h 29"/>
                <a:gd name="T4" fmla="*/ 12 w 31"/>
                <a:gd name="T5" fmla="*/ 20 h 29"/>
                <a:gd name="T6" fmla="*/ 20 w 31"/>
                <a:gd name="T7" fmla="*/ 27 h 29"/>
                <a:gd name="T8" fmla="*/ 31 w 31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0" y="0"/>
                  </a:moveTo>
                  <a:lnTo>
                    <a:pt x="4" y="10"/>
                  </a:lnTo>
                  <a:lnTo>
                    <a:pt x="12" y="20"/>
                  </a:lnTo>
                  <a:lnTo>
                    <a:pt x="20" y="27"/>
                  </a:lnTo>
                  <a:lnTo>
                    <a:pt x="31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3" name="Freeform 1060"/>
            <p:cNvSpPr>
              <a:spLocks/>
            </p:cNvSpPr>
            <p:nvPr/>
          </p:nvSpPr>
          <p:spPr bwMode="auto">
            <a:xfrm>
              <a:off x="1578" y="2676"/>
              <a:ext cx="60" cy="29"/>
            </a:xfrm>
            <a:custGeom>
              <a:avLst/>
              <a:gdLst>
                <a:gd name="T0" fmla="*/ 60 w 60"/>
                <a:gd name="T1" fmla="*/ 29 h 29"/>
                <a:gd name="T2" fmla="*/ 58 w 60"/>
                <a:gd name="T3" fmla="*/ 18 h 29"/>
                <a:gd name="T4" fmla="*/ 50 w 60"/>
                <a:gd name="T5" fmla="*/ 8 h 29"/>
                <a:gd name="T6" fmla="*/ 41 w 60"/>
                <a:gd name="T7" fmla="*/ 2 h 29"/>
                <a:gd name="T8" fmla="*/ 31 w 60"/>
                <a:gd name="T9" fmla="*/ 0 h 29"/>
                <a:gd name="T10" fmla="*/ 20 w 60"/>
                <a:gd name="T11" fmla="*/ 2 h 29"/>
                <a:gd name="T12" fmla="*/ 10 w 60"/>
                <a:gd name="T13" fmla="*/ 8 h 29"/>
                <a:gd name="T14" fmla="*/ 4 w 60"/>
                <a:gd name="T15" fmla="*/ 18 h 29"/>
                <a:gd name="T16" fmla="*/ 0 w 60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9"/>
                <a:gd name="T29" fmla="*/ 60 w 6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9">
                  <a:moveTo>
                    <a:pt x="60" y="29"/>
                  </a:moveTo>
                  <a:lnTo>
                    <a:pt x="58" y="18"/>
                  </a:lnTo>
                  <a:lnTo>
                    <a:pt x="50" y="8"/>
                  </a:lnTo>
                  <a:lnTo>
                    <a:pt x="41" y="2"/>
                  </a:lnTo>
                  <a:lnTo>
                    <a:pt x="31" y="0"/>
                  </a:lnTo>
                  <a:lnTo>
                    <a:pt x="20" y="2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4" name="Freeform 1061"/>
            <p:cNvSpPr>
              <a:spLocks/>
            </p:cNvSpPr>
            <p:nvPr/>
          </p:nvSpPr>
          <p:spPr bwMode="auto">
            <a:xfrm>
              <a:off x="1807" y="276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09 h 113"/>
                <a:gd name="T4" fmla="*/ 48 w 113"/>
                <a:gd name="T5" fmla="*/ 102 h 113"/>
                <a:gd name="T6" fmla="*/ 69 w 113"/>
                <a:gd name="T7" fmla="*/ 88 h 113"/>
                <a:gd name="T8" fmla="*/ 88 w 113"/>
                <a:gd name="T9" fmla="*/ 69 h 113"/>
                <a:gd name="T10" fmla="*/ 102 w 113"/>
                <a:gd name="T11" fmla="*/ 48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09"/>
                  </a:lnTo>
                  <a:lnTo>
                    <a:pt x="48" y="102"/>
                  </a:lnTo>
                  <a:lnTo>
                    <a:pt x="69" y="88"/>
                  </a:lnTo>
                  <a:lnTo>
                    <a:pt x="88" y="69"/>
                  </a:lnTo>
                  <a:lnTo>
                    <a:pt x="102" y="48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5" name="Freeform 1062"/>
            <p:cNvSpPr>
              <a:spLocks/>
            </p:cNvSpPr>
            <p:nvPr/>
          </p:nvSpPr>
          <p:spPr bwMode="auto">
            <a:xfrm>
              <a:off x="1807" y="265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48 w 113"/>
                <a:gd name="T5" fmla="*/ 9 h 113"/>
                <a:gd name="T6" fmla="*/ 69 w 113"/>
                <a:gd name="T7" fmla="*/ 23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6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48" y="9"/>
                  </a:lnTo>
                  <a:lnTo>
                    <a:pt x="69" y="23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6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6" name="Line 1063"/>
            <p:cNvSpPr>
              <a:spLocks noChangeShapeType="1"/>
            </p:cNvSpPr>
            <p:nvPr/>
          </p:nvSpPr>
          <p:spPr bwMode="auto">
            <a:xfrm>
              <a:off x="1636" y="2876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7" name="Freeform 1064"/>
            <p:cNvSpPr>
              <a:spLocks/>
            </p:cNvSpPr>
            <p:nvPr/>
          </p:nvSpPr>
          <p:spPr bwMode="auto">
            <a:xfrm>
              <a:off x="1636" y="2650"/>
              <a:ext cx="171" cy="226"/>
            </a:xfrm>
            <a:custGeom>
              <a:avLst/>
              <a:gdLst>
                <a:gd name="T0" fmla="*/ 0 w 171"/>
                <a:gd name="T1" fmla="*/ 226 h 226"/>
                <a:gd name="T2" fmla="*/ 0 w 171"/>
                <a:gd name="T3" fmla="*/ 0 h 226"/>
                <a:gd name="T4" fmla="*/ 171 w 171"/>
                <a:gd name="T5" fmla="*/ 0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226"/>
                  </a:moveTo>
                  <a:lnTo>
                    <a:pt x="0" y="0"/>
                  </a:lnTo>
                  <a:lnTo>
                    <a:pt x="17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8" name="Line 1065"/>
            <p:cNvSpPr>
              <a:spLocks noChangeShapeType="1"/>
            </p:cNvSpPr>
            <p:nvPr/>
          </p:nvSpPr>
          <p:spPr bwMode="auto">
            <a:xfrm flipH="1">
              <a:off x="1523" y="2819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79" name="Line 1066"/>
            <p:cNvSpPr>
              <a:spLocks noChangeShapeType="1"/>
            </p:cNvSpPr>
            <p:nvPr/>
          </p:nvSpPr>
          <p:spPr bwMode="auto">
            <a:xfrm>
              <a:off x="1534" y="2705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0" name="Freeform 1067"/>
            <p:cNvSpPr>
              <a:spLocks/>
            </p:cNvSpPr>
            <p:nvPr/>
          </p:nvSpPr>
          <p:spPr bwMode="auto">
            <a:xfrm>
              <a:off x="1609" y="3130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19 w 29"/>
                <a:gd name="T5" fmla="*/ 9 h 29"/>
                <a:gd name="T6" fmla="*/ 10 w 29"/>
                <a:gd name="T7" fmla="*/ 4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19" y="9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1" name="Freeform 1068"/>
            <p:cNvSpPr>
              <a:spLocks/>
            </p:cNvSpPr>
            <p:nvPr/>
          </p:nvSpPr>
          <p:spPr bwMode="auto">
            <a:xfrm>
              <a:off x="1578" y="3130"/>
              <a:ext cx="31" cy="29"/>
            </a:xfrm>
            <a:custGeom>
              <a:avLst/>
              <a:gdLst>
                <a:gd name="T0" fmla="*/ 0 w 31"/>
                <a:gd name="T1" fmla="*/ 29 h 29"/>
                <a:gd name="T2" fmla="*/ 4 w 31"/>
                <a:gd name="T3" fmla="*/ 19 h 29"/>
                <a:gd name="T4" fmla="*/ 12 w 31"/>
                <a:gd name="T5" fmla="*/ 9 h 29"/>
                <a:gd name="T6" fmla="*/ 20 w 31"/>
                <a:gd name="T7" fmla="*/ 4 h 29"/>
                <a:gd name="T8" fmla="*/ 31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0" y="29"/>
                  </a:moveTo>
                  <a:lnTo>
                    <a:pt x="4" y="19"/>
                  </a:lnTo>
                  <a:lnTo>
                    <a:pt x="12" y="9"/>
                  </a:lnTo>
                  <a:lnTo>
                    <a:pt x="20" y="4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2" name="Freeform 1069"/>
            <p:cNvSpPr>
              <a:spLocks/>
            </p:cNvSpPr>
            <p:nvPr/>
          </p:nvSpPr>
          <p:spPr bwMode="auto">
            <a:xfrm>
              <a:off x="1578" y="3159"/>
              <a:ext cx="60" cy="30"/>
            </a:xfrm>
            <a:custGeom>
              <a:avLst/>
              <a:gdLst>
                <a:gd name="T0" fmla="*/ 60 w 60"/>
                <a:gd name="T1" fmla="*/ 0 h 30"/>
                <a:gd name="T2" fmla="*/ 58 w 60"/>
                <a:gd name="T3" fmla="*/ 11 h 30"/>
                <a:gd name="T4" fmla="*/ 50 w 60"/>
                <a:gd name="T5" fmla="*/ 21 h 30"/>
                <a:gd name="T6" fmla="*/ 41 w 60"/>
                <a:gd name="T7" fmla="*/ 28 h 30"/>
                <a:gd name="T8" fmla="*/ 31 w 60"/>
                <a:gd name="T9" fmla="*/ 30 h 30"/>
                <a:gd name="T10" fmla="*/ 20 w 60"/>
                <a:gd name="T11" fmla="*/ 28 h 30"/>
                <a:gd name="T12" fmla="*/ 10 w 60"/>
                <a:gd name="T13" fmla="*/ 21 h 30"/>
                <a:gd name="T14" fmla="*/ 4 w 60"/>
                <a:gd name="T15" fmla="*/ 11 h 30"/>
                <a:gd name="T16" fmla="*/ 0 w 60"/>
                <a:gd name="T17" fmla="*/ 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30"/>
                <a:gd name="T29" fmla="*/ 60 w 6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30">
                  <a:moveTo>
                    <a:pt x="60" y="0"/>
                  </a:moveTo>
                  <a:lnTo>
                    <a:pt x="58" y="11"/>
                  </a:lnTo>
                  <a:lnTo>
                    <a:pt x="50" y="21"/>
                  </a:lnTo>
                  <a:lnTo>
                    <a:pt x="41" y="28"/>
                  </a:lnTo>
                  <a:lnTo>
                    <a:pt x="31" y="30"/>
                  </a:lnTo>
                  <a:lnTo>
                    <a:pt x="20" y="28"/>
                  </a:lnTo>
                  <a:lnTo>
                    <a:pt x="10" y="21"/>
                  </a:lnTo>
                  <a:lnTo>
                    <a:pt x="4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3" name="Freeform 1070"/>
            <p:cNvSpPr>
              <a:spLocks/>
            </p:cNvSpPr>
            <p:nvPr/>
          </p:nvSpPr>
          <p:spPr bwMode="auto">
            <a:xfrm>
              <a:off x="1807" y="299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48 w 113"/>
                <a:gd name="T5" fmla="*/ 11 h 113"/>
                <a:gd name="T6" fmla="*/ 69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48" y="11"/>
                  </a:lnTo>
                  <a:lnTo>
                    <a:pt x="69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4" name="Freeform 1071"/>
            <p:cNvSpPr>
              <a:spLocks/>
            </p:cNvSpPr>
            <p:nvPr/>
          </p:nvSpPr>
          <p:spPr bwMode="auto">
            <a:xfrm>
              <a:off x="1807" y="310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09 h 113"/>
                <a:gd name="T4" fmla="*/ 48 w 113"/>
                <a:gd name="T5" fmla="*/ 102 h 113"/>
                <a:gd name="T6" fmla="*/ 69 w 113"/>
                <a:gd name="T7" fmla="*/ 88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09"/>
                  </a:lnTo>
                  <a:lnTo>
                    <a:pt x="48" y="102"/>
                  </a:lnTo>
                  <a:lnTo>
                    <a:pt x="69" y="88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5" name="Line 1072"/>
            <p:cNvSpPr>
              <a:spLocks noChangeShapeType="1"/>
            </p:cNvSpPr>
            <p:nvPr/>
          </p:nvSpPr>
          <p:spPr bwMode="auto">
            <a:xfrm>
              <a:off x="1636" y="2990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6" name="Freeform 1073"/>
            <p:cNvSpPr>
              <a:spLocks/>
            </p:cNvSpPr>
            <p:nvPr/>
          </p:nvSpPr>
          <p:spPr bwMode="auto">
            <a:xfrm>
              <a:off x="1636" y="2990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7" name="Line 1074"/>
            <p:cNvSpPr>
              <a:spLocks noChangeShapeType="1"/>
            </p:cNvSpPr>
            <p:nvPr/>
          </p:nvSpPr>
          <p:spPr bwMode="auto">
            <a:xfrm flipH="1">
              <a:off x="1523" y="3045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8" name="Line 1075"/>
            <p:cNvSpPr>
              <a:spLocks noChangeShapeType="1"/>
            </p:cNvSpPr>
            <p:nvPr/>
          </p:nvSpPr>
          <p:spPr bwMode="auto">
            <a:xfrm>
              <a:off x="1534" y="3159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89" name="Freeform 1076"/>
            <p:cNvSpPr>
              <a:spLocks/>
            </p:cNvSpPr>
            <p:nvPr/>
          </p:nvSpPr>
          <p:spPr bwMode="auto">
            <a:xfrm>
              <a:off x="2939" y="2876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7 w 114"/>
                <a:gd name="T3" fmla="*/ 2 h 114"/>
                <a:gd name="T4" fmla="*/ 50 w 114"/>
                <a:gd name="T5" fmla="*/ 12 h 114"/>
                <a:gd name="T6" fmla="*/ 71 w 114"/>
                <a:gd name="T7" fmla="*/ 25 h 114"/>
                <a:gd name="T8" fmla="*/ 91 w 114"/>
                <a:gd name="T9" fmla="*/ 43 h 114"/>
                <a:gd name="T10" fmla="*/ 104 w 114"/>
                <a:gd name="T11" fmla="*/ 64 h 114"/>
                <a:gd name="T12" fmla="*/ 112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7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91" y="43"/>
                  </a:lnTo>
                  <a:lnTo>
                    <a:pt x="104" y="64"/>
                  </a:lnTo>
                  <a:lnTo>
                    <a:pt x="112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0" name="Freeform 1077"/>
            <p:cNvSpPr>
              <a:spLocks/>
            </p:cNvSpPr>
            <p:nvPr/>
          </p:nvSpPr>
          <p:spPr bwMode="auto">
            <a:xfrm>
              <a:off x="2939" y="2990"/>
              <a:ext cx="229" cy="113"/>
            </a:xfrm>
            <a:custGeom>
              <a:avLst/>
              <a:gdLst>
                <a:gd name="T0" fmla="*/ 0 w 229"/>
                <a:gd name="T1" fmla="*/ 113 h 113"/>
                <a:gd name="T2" fmla="*/ 27 w 229"/>
                <a:gd name="T3" fmla="*/ 109 h 113"/>
                <a:gd name="T4" fmla="*/ 50 w 229"/>
                <a:gd name="T5" fmla="*/ 101 h 113"/>
                <a:gd name="T6" fmla="*/ 71 w 229"/>
                <a:gd name="T7" fmla="*/ 88 h 113"/>
                <a:gd name="T8" fmla="*/ 91 w 229"/>
                <a:gd name="T9" fmla="*/ 71 h 113"/>
                <a:gd name="T10" fmla="*/ 104 w 229"/>
                <a:gd name="T11" fmla="*/ 48 h 113"/>
                <a:gd name="T12" fmla="*/ 112 w 229"/>
                <a:gd name="T13" fmla="*/ 25 h 113"/>
                <a:gd name="T14" fmla="*/ 114 w 229"/>
                <a:gd name="T15" fmla="*/ 0 h 113"/>
                <a:gd name="T16" fmla="*/ 229 w 229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9"/>
                <a:gd name="T28" fmla="*/ 0 h 113"/>
                <a:gd name="T29" fmla="*/ 229 w 229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9" h="113">
                  <a:moveTo>
                    <a:pt x="0" y="113"/>
                  </a:moveTo>
                  <a:lnTo>
                    <a:pt x="27" y="109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91" y="71"/>
                  </a:lnTo>
                  <a:lnTo>
                    <a:pt x="104" y="48"/>
                  </a:lnTo>
                  <a:lnTo>
                    <a:pt x="112" y="25"/>
                  </a:lnTo>
                  <a:lnTo>
                    <a:pt x="114" y="0"/>
                  </a:lnTo>
                  <a:lnTo>
                    <a:pt x="229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1" name="Line 1078"/>
            <p:cNvSpPr>
              <a:spLocks noChangeShapeType="1"/>
            </p:cNvSpPr>
            <p:nvPr/>
          </p:nvSpPr>
          <p:spPr bwMode="auto">
            <a:xfrm>
              <a:off x="2809" y="2876"/>
              <a:ext cx="1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2" name="Line 1079"/>
            <p:cNvSpPr>
              <a:spLocks noChangeShapeType="1"/>
            </p:cNvSpPr>
            <p:nvPr/>
          </p:nvSpPr>
          <p:spPr bwMode="auto">
            <a:xfrm flipH="1">
              <a:off x="2736" y="2932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3" name="Line 1080"/>
            <p:cNvSpPr>
              <a:spLocks noChangeShapeType="1"/>
            </p:cNvSpPr>
            <p:nvPr/>
          </p:nvSpPr>
          <p:spPr bwMode="auto">
            <a:xfrm>
              <a:off x="2736" y="3045"/>
              <a:ext cx="1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4" name="Line 1081"/>
            <p:cNvSpPr>
              <a:spLocks noChangeShapeType="1"/>
            </p:cNvSpPr>
            <p:nvPr/>
          </p:nvSpPr>
          <p:spPr bwMode="auto">
            <a:xfrm>
              <a:off x="2809" y="3103"/>
              <a:ext cx="1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5" name="Freeform 1082"/>
            <p:cNvSpPr>
              <a:spLocks/>
            </p:cNvSpPr>
            <p:nvPr/>
          </p:nvSpPr>
          <p:spPr bwMode="auto">
            <a:xfrm>
              <a:off x="2803" y="2990"/>
              <a:ext cx="58" cy="113"/>
            </a:xfrm>
            <a:custGeom>
              <a:avLst/>
              <a:gdLst>
                <a:gd name="T0" fmla="*/ 0 w 58"/>
                <a:gd name="T1" fmla="*/ 113 h 113"/>
                <a:gd name="T2" fmla="*/ 13 w 58"/>
                <a:gd name="T3" fmla="*/ 109 h 113"/>
                <a:gd name="T4" fmla="*/ 25 w 58"/>
                <a:gd name="T5" fmla="*/ 101 h 113"/>
                <a:gd name="T6" fmla="*/ 37 w 58"/>
                <a:gd name="T7" fmla="*/ 88 h 113"/>
                <a:gd name="T8" fmla="*/ 46 w 58"/>
                <a:gd name="T9" fmla="*/ 71 h 113"/>
                <a:gd name="T10" fmla="*/ 52 w 58"/>
                <a:gd name="T11" fmla="*/ 48 h 113"/>
                <a:gd name="T12" fmla="*/ 56 w 58"/>
                <a:gd name="T13" fmla="*/ 25 h 113"/>
                <a:gd name="T14" fmla="*/ 58 w 58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13"/>
                <a:gd name="T26" fmla="*/ 58 w 58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13">
                  <a:moveTo>
                    <a:pt x="0" y="113"/>
                  </a:moveTo>
                  <a:lnTo>
                    <a:pt x="13" y="109"/>
                  </a:lnTo>
                  <a:lnTo>
                    <a:pt x="25" y="101"/>
                  </a:lnTo>
                  <a:lnTo>
                    <a:pt x="37" y="88"/>
                  </a:lnTo>
                  <a:lnTo>
                    <a:pt x="46" y="71"/>
                  </a:lnTo>
                  <a:lnTo>
                    <a:pt x="52" y="48"/>
                  </a:lnTo>
                  <a:lnTo>
                    <a:pt x="56" y="25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6" name="Freeform 1083"/>
            <p:cNvSpPr>
              <a:spLocks/>
            </p:cNvSpPr>
            <p:nvPr/>
          </p:nvSpPr>
          <p:spPr bwMode="auto">
            <a:xfrm>
              <a:off x="2803" y="2876"/>
              <a:ext cx="58" cy="114"/>
            </a:xfrm>
            <a:custGeom>
              <a:avLst/>
              <a:gdLst>
                <a:gd name="T0" fmla="*/ 0 w 58"/>
                <a:gd name="T1" fmla="*/ 0 h 114"/>
                <a:gd name="T2" fmla="*/ 13 w 58"/>
                <a:gd name="T3" fmla="*/ 2 h 114"/>
                <a:gd name="T4" fmla="*/ 25 w 58"/>
                <a:gd name="T5" fmla="*/ 12 h 114"/>
                <a:gd name="T6" fmla="*/ 37 w 58"/>
                <a:gd name="T7" fmla="*/ 25 h 114"/>
                <a:gd name="T8" fmla="*/ 46 w 58"/>
                <a:gd name="T9" fmla="*/ 43 h 114"/>
                <a:gd name="T10" fmla="*/ 52 w 58"/>
                <a:gd name="T11" fmla="*/ 64 h 114"/>
                <a:gd name="T12" fmla="*/ 56 w 58"/>
                <a:gd name="T13" fmla="*/ 89 h 114"/>
                <a:gd name="T14" fmla="*/ 58 w 58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114"/>
                <a:gd name="T26" fmla="*/ 58 w 58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114">
                  <a:moveTo>
                    <a:pt x="0" y="0"/>
                  </a:moveTo>
                  <a:lnTo>
                    <a:pt x="13" y="2"/>
                  </a:lnTo>
                  <a:lnTo>
                    <a:pt x="25" y="12"/>
                  </a:lnTo>
                  <a:lnTo>
                    <a:pt x="37" y="25"/>
                  </a:lnTo>
                  <a:lnTo>
                    <a:pt x="46" y="43"/>
                  </a:lnTo>
                  <a:lnTo>
                    <a:pt x="52" y="64"/>
                  </a:lnTo>
                  <a:lnTo>
                    <a:pt x="56" y="89"/>
                  </a:lnTo>
                  <a:lnTo>
                    <a:pt x="58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7" name="Freeform 1084"/>
            <p:cNvSpPr>
              <a:spLocks/>
            </p:cNvSpPr>
            <p:nvPr/>
          </p:nvSpPr>
          <p:spPr bwMode="auto">
            <a:xfrm>
              <a:off x="2431" y="2932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4 h 113"/>
                <a:gd name="T4" fmla="*/ 48 w 113"/>
                <a:gd name="T5" fmla="*/ 11 h 113"/>
                <a:gd name="T6" fmla="*/ 69 w 113"/>
                <a:gd name="T7" fmla="*/ 25 h 113"/>
                <a:gd name="T8" fmla="*/ 88 w 113"/>
                <a:gd name="T9" fmla="*/ 44 h 113"/>
                <a:gd name="T10" fmla="*/ 101 w 113"/>
                <a:gd name="T11" fmla="*/ 65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4"/>
                  </a:lnTo>
                  <a:lnTo>
                    <a:pt x="48" y="11"/>
                  </a:lnTo>
                  <a:lnTo>
                    <a:pt x="69" y="25"/>
                  </a:lnTo>
                  <a:lnTo>
                    <a:pt x="88" y="44"/>
                  </a:lnTo>
                  <a:lnTo>
                    <a:pt x="101" y="65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8" name="Freeform 1085"/>
            <p:cNvSpPr>
              <a:spLocks/>
            </p:cNvSpPr>
            <p:nvPr/>
          </p:nvSpPr>
          <p:spPr bwMode="auto">
            <a:xfrm>
              <a:off x="2431" y="3045"/>
              <a:ext cx="113" cy="114"/>
            </a:xfrm>
            <a:custGeom>
              <a:avLst/>
              <a:gdLst>
                <a:gd name="T0" fmla="*/ 0 w 113"/>
                <a:gd name="T1" fmla="*/ 114 h 114"/>
                <a:gd name="T2" fmla="*/ 25 w 113"/>
                <a:gd name="T3" fmla="*/ 112 h 114"/>
                <a:gd name="T4" fmla="*/ 48 w 113"/>
                <a:gd name="T5" fmla="*/ 104 h 114"/>
                <a:gd name="T6" fmla="*/ 69 w 113"/>
                <a:gd name="T7" fmla="*/ 91 h 114"/>
                <a:gd name="T8" fmla="*/ 88 w 113"/>
                <a:gd name="T9" fmla="*/ 71 h 114"/>
                <a:gd name="T10" fmla="*/ 101 w 113"/>
                <a:gd name="T11" fmla="*/ 50 h 114"/>
                <a:gd name="T12" fmla="*/ 109 w 113"/>
                <a:gd name="T13" fmla="*/ 25 h 114"/>
                <a:gd name="T14" fmla="*/ 113 w 11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114"/>
                  </a:moveTo>
                  <a:lnTo>
                    <a:pt x="25" y="112"/>
                  </a:lnTo>
                  <a:lnTo>
                    <a:pt x="48" y="104"/>
                  </a:lnTo>
                  <a:lnTo>
                    <a:pt x="69" y="91"/>
                  </a:lnTo>
                  <a:lnTo>
                    <a:pt x="88" y="71"/>
                  </a:lnTo>
                  <a:lnTo>
                    <a:pt x="101" y="50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899" name="Line 1086"/>
            <p:cNvSpPr>
              <a:spLocks noChangeShapeType="1"/>
            </p:cNvSpPr>
            <p:nvPr/>
          </p:nvSpPr>
          <p:spPr bwMode="auto">
            <a:xfrm>
              <a:off x="2260" y="2932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0" name="Freeform 1087"/>
            <p:cNvSpPr>
              <a:spLocks/>
            </p:cNvSpPr>
            <p:nvPr/>
          </p:nvSpPr>
          <p:spPr bwMode="auto">
            <a:xfrm>
              <a:off x="2260" y="2932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1" name="Line 1088"/>
            <p:cNvSpPr>
              <a:spLocks noChangeShapeType="1"/>
            </p:cNvSpPr>
            <p:nvPr/>
          </p:nvSpPr>
          <p:spPr bwMode="auto">
            <a:xfrm flipH="1">
              <a:off x="2147" y="2990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2" name="Line 1089"/>
            <p:cNvSpPr>
              <a:spLocks noChangeShapeType="1"/>
            </p:cNvSpPr>
            <p:nvPr/>
          </p:nvSpPr>
          <p:spPr bwMode="auto">
            <a:xfrm>
              <a:off x="2158" y="3103"/>
              <a:ext cx="1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3" name="Freeform 1090"/>
            <p:cNvSpPr>
              <a:spLocks/>
            </p:cNvSpPr>
            <p:nvPr/>
          </p:nvSpPr>
          <p:spPr bwMode="auto">
            <a:xfrm>
              <a:off x="3310" y="2846"/>
              <a:ext cx="29" cy="30"/>
            </a:xfrm>
            <a:custGeom>
              <a:avLst/>
              <a:gdLst>
                <a:gd name="T0" fmla="*/ 29 w 29"/>
                <a:gd name="T1" fmla="*/ 30 h 30"/>
                <a:gd name="T2" fmla="*/ 27 w 29"/>
                <a:gd name="T3" fmla="*/ 19 h 30"/>
                <a:gd name="T4" fmla="*/ 19 w 29"/>
                <a:gd name="T5" fmla="*/ 11 h 30"/>
                <a:gd name="T6" fmla="*/ 9 w 29"/>
                <a:gd name="T7" fmla="*/ 3 h 30"/>
                <a:gd name="T8" fmla="*/ 0 w 2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0"/>
                <a:gd name="T17" fmla="*/ 29 w 2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0">
                  <a:moveTo>
                    <a:pt x="29" y="30"/>
                  </a:moveTo>
                  <a:lnTo>
                    <a:pt x="27" y="19"/>
                  </a:lnTo>
                  <a:lnTo>
                    <a:pt x="19" y="11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4" name="Freeform 1091"/>
            <p:cNvSpPr>
              <a:spLocks/>
            </p:cNvSpPr>
            <p:nvPr/>
          </p:nvSpPr>
          <p:spPr bwMode="auto">
            <a:xfrm>
              <a:off x="3281" y="2846"/>
              <a:ext cx="29" cy="30"/>
            </a:xfrm>
            <a:custGeom>
              <a:avLst/>
              <a:gdLst>
                <a:gd name="T0" fmla="*/ 0 w 29"/>
                <a:gd name="T1" fmla="*/ 30 h 30"/>
                <a:gd name="T2" fmla="*/ 2 w 29"/>
                <a:gd name="T3" fmla="*/ 19 h 30"/>
                <a:gd name="T4" fmla="*/ 10 w 29"/>
                <a:gd name="T5" fmla="*/ 11 h 30"/>
                <a:gd name="T6" fmla="*/ 19 w 29"/>
                <a:gd name="T7" fmla="*/ 3 h 30"/>
                <a:gd name="T8" fmla="*/ 29 w 2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0"/>
                <a:gd name="T17" fmla="*/ 29 w 2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0">
                  <a:moveTo>
                    <a:pt x="0" y="30"/>
                  </a:moveTo>
                  <a:lnTo>
                    <a:pt x="2" y="19"/>
                  </a:lnTo>
                  <a:lnTo>
                    <a:pt x="10" y="11"/>
                  </a:lnTo>
                  <a:lnTo>
                    <a:pt x="19" y="3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5" name="Freeform 1092"/>
            <p:cNvSpPr>
              <a:spLocks/>
            </p:cNvSpPr>
            <p:nvPr/>
          </p:nvSpPr>
          <p:spPr bwMode="auto">
            <a:xfrm>
              <a:off x="3281" y="2876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40 w 58"/>
                <a:gd name="T7" fmla="*/ 27 h 29"/>
                <a:gd name="T8" fmla="*/ 29 w 58"/>
                <a:gd name="T9" fmla="*/ 29 h 29"/>
                <a:gd name="T10" fmla="*/ 17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0" y="27"/>
                  </a:lnTo>
                  <a:lnTo>
                    <a:pt x="29" y="29"/>
                  </a:lnTo>
                  <a:lnTo>
                    <a:pt x="17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6" name="Freeform 1093"/>
            <p:cNvSpPr>
              <a:spLocks/>
            </p:cNvSpPr>
            <p:nvPr/>
          </p:nvSpPr>
          <p:spPr bwMode="auto">
            <a:xfrm>
              <a:off x="3507" y="2705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5 w 114"/>
                <a:gd name="T3" fmla="*/ 4 h 114"/>
                <a:gd name="T4" fmla="*/ 48 w 114"/>
                <a:gd name="T5" fmla="*/ 12 h 114"/>
                <a:gd name="T6" fmla="*/ 72 w 114"/>
                <a:gd name="T7" fmla="*/ 25 h 114"/>
                <a:gd name="T8" fmla="*/ 89 w 114"/>
                <a:gd name="T9" fmla="*/ 43 h 114"/>
                <a:gd name="T10" fmla="*/ 102 w 114"/>
                <a:gd name="T11" fmla="*/ 66 h 114"/>
                <a:gd name="T12" fmla="*/ 110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5" y="4"/>
                  </a:lnTo>
                  <a:lnTo>
                    <a:pt x="48" y="12"/>
                  </a:lnTo>
                  <a:lnTo>
                    <a:pt x="72" y="25"/>
                  </a:lnTo>
                  <a:lnTo>
                    <a:pt x="89" y="43"/>
                  </a:lnTo>
                  <a:lnTo>
                    <a:pt x="102" y="66"/>
                  </a:lnTo>
                  <a:lnTo>
                    <a:pt x="110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7" name="Freeform 1094"/>
            <p:cNvSpPr>
              <a:spLocks/>
            </p:cNvSpPr>
            <p:nvPr/>
          </p:nvSpPr>
          <p:spPr bwMode="auto">
            <a:xfrm>
              <a:off x="3507" y="2819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25 w 114"/>
                <a:gd name="T3" fmla="*/ 111 h 113"/>
                <a:gd name="T4" fmla="*/ 48 w 114"/>
                <a:gd name="T5" fmla="*/ 101 h 113"/>
                <a:gd name="T6" fmla="*/ 72 w 114"/>
                <a:gd name="T7" fmla="*/ 88 h 113"/>
                <a:gd name="T8" fmla="*/ 89 w 114"/>
                <a:gd name="T9" fmla="*/ 71 h 113"/>
                <a:gd name="T10" fmla="*/ 102 w 114"/>
                <a:gd name="T11" fmla="*/ 50 h 113"/>
                <a:gd name="T12" fmla="*/ 110 w 114"/>
                <a:gd name="T13" fmla="*/ 25 h 113"/>
                <a:gd name="T14" fmla="*/ 114 w 11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113"/>
                  </a:moveTo>
                  <a:lnTo>
                    <a:pt x="25" y="111"/>
                  </a:lnTo>
                  <a:lnTo>
                    <a:pt x="48" y="101"/>
                  </a:lnTo>
                  <a:lnTo>
                    <a:pt x="72" y="88"/>
                  </a:lnTo>
                  <a:lnTo>
                    <a:pt x="89" y="71"/>
                  </a:lnTo>
                  <a:lnTo>
                    <a:pt x="102" y="50"/>
                  </a:lnTo>
                  <a:lnTo>
                    <a:pt x="110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8" name="Line 1095"/>
            <p:cNvSpPr>
              <a:spLocks noChangeShapeType="1"/>
            </p:cNvSpPr>
            <p:nvPr/>
          </p:nvSpPr>
          <p:spPr bwMode="auto">
            <a:xfrm>
              <a:off x="3337" y="2705"/>
              <a:ext cx="17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09" name="Freeform 1096"/>
            <p:cNvSpPr>
              <a:spLocks/>
            </p:cNvSpPr>
            <p:nvPr/>
          </p:nvSpPr>
          <p:spPr bwMode="auto">
            <a:xfrm>
              <a:off x="3337" y="2705"/>
              <a:ext cx="170" cy="227"/>
            </a:xfrm>
            <a:custGeom>
              <a:avLst/>
              <a:gdLst>
                <a:gd name="T0" fmla="*/ 0 w 170"/>
                <a:gd name="T1" fmla="*/ 0 h 227"/>
                <a:gd name="T2" fmla="*/ 0 w 170"/>
                <a:gd name="T3" fmla="*/ 227 h 227"/>
                <a:gd name="T4" fmla="*/ 170 w 170"/>
                <a:gd name="T5" fmla="*/ 227 h 227"/>
                <a:gd name="T6" fmla="*/ 0 60000 65536"/>
                <a:gd name="T7" fmla="*/ 0 60000 65536"/>
                <a:gd name="T8" fmla="*/ 0 60000 65536"/>
                <a:gd name="T9" fmla="*/ 0 w 170"/>
                <a:gd name="T10" fmla="*/ 0 h 227"/>
                <a:gd name="T11" fmla="*/ 170 w 1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227">
                  <a:moveTo>
                    <a:pt x="0" y="0"/>
                  </a:moveTo>
                  <a:lnTo>
                    <a:pt x="0" y="227"/>
                  </a:lnTo>
                  <a:lnTo>
                    <a:pt x="170" y="227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0" name="Line 1097"/>
            <p:cNvSpPr>
              <a:spLocks noChangeShapeType="1"/>
            </p:cNvSpPr>
            <p:nvPr/>
          </p:nvSpPr>
          <p:spPr bwMode="auto">
            <a:xfrm flipH="1">
              <a:off x="3223" y="2763"/>
              <a:ext cx="1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1" name="Line 1098"/>
            <p:cNvSpPr>
              <a:spLocks noChangeShapeType="1"/>
            </p:cNvSpPr>
            <p:nvPr/>
          </p:nvSpPr>
          <p:spPr bwMode="auto">
            <a:xfrm>
              <a:off x="3235" y="2876"/>
              <a:ext cx="4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2" name="Freeform 1099"/>
            <p:cNvSpPr>
              <a:spLocks/>
            </p:cNvSpPr>
            <p:nvPr/>
          </p:nvSpPr>
          <p:spPr bwMode="auto">
            <a:xfrm>
              <a:off x="3926" y="2081"/>
              <a:ext cx="31" cy="29"/>
            </a:xfrm>
            <a:custGeom>
              <a:avLst/>
              <a:gdLst>
                <a:gd name="T0" fmla="*/ 31 w 31"/>
                <a:gd name="T1" fmla="*/ 0 h 29"/>
                <a:gd name="T2" fmla="*/ 27 w 31"/>
                <a:gd name="T3" fmla="*/ 10 h 29"/>
                <a:gd name="T4" fmla="*/ 21 w 31"/>
                <a:gd name="T5" fmla="*/ 19 h 29"/>
                <a:gd name="T6" fmla="*/ 11 w 31"/>
                <a:gd name="T7" fmla="*/ 27 h 29"/>
                <a:gd name="T8" fmla="*/ 0 w 31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31" y="0"/>
                  </a:moveTo>
                  <a:lnTo>
                    <a:pt x="27" y="10"/>
                  </a:lnTo>
                  <a:lnTo>
                    <a:pt x="21" y="19"/>
                  </a:lnTo>
                  <a:lnTo>
                    <a:pt x="11" y="27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3" name="Freeform 1100"/>
            <p:cNvSpPr>
              <a:spLocks/>
            </p:cNvSpPr>
            <p:nvPr/>
          </p:nvSpPr>
          <p:spPr bwMode="auto">
            <a:xfrm>
              <a:off x="3897" y="2081"/>
              <a:ext cx="29" cy="29"/>
            </a:xfrm>
            <a:custGeom>
              <a:avLst/>
              <a:gdLst>
                <a:gd name="T0" fmla="*/ 0 w 29"/>
                <a:gd name="T1" fmla="*/ 0 h 29"/>
                <a:gd name="T2" fmla="*/ 4 w 29"/>
                <a:gd name="T3" fmla="*/ 10 h 29"/>
                <a:gd name="T4" fmla="*/ 10 w 29"/>
                <a:gd name="T5" fmla="*/ 19 h 29"/>
                <a:gd name="T6" fmla="*/ 19 w 29"/>
                <a:gd name="T7" fmla="*/ 27 h 29"/>
                <a:gd name="T8" fmla="*/ 29 w 29"/>
                <a:gd name="T9" fmla="*/ 29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0"/>
                  </a:moveTo>
                  <a:lnTo>
                    <a:pt x="4" y="10"/>
                  </a:lnTo>
                  <a:lnTo>
                    <a:pt x="10" y="19"/>
                  </a:lnTo>
                  <a:lnTo>
                    <a:pt x="19" y="27"/>
                  </a:lnTo>
                  <a:lnTo>
                    <a:pt x="29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4" name="Freeform 1101"/>
            <p:cNvSpPr>
              <a:spLocks/>
            </p:cNvSpPr>
            <p:nvPr/>
          </p:nvSpPr>
          <p:spPr bwMode="auto">
            <a:xfrm>
              <a:off x="3897" y="2052"/>
              <a:ext cx="60" cy="29"/>
            </a:xfrm>
            <a:custGeom>
              <a:avLst/>
              <a:gdLst>
                <a:gd name="T0" fmla="*/ 60 w 60"/>
                <a:gd name="T1" fmla="*/ 29 h 29"/>
                <a:gd name="T2" fmla="*/ 56 w 60"/>
                <a:gd name="T3" fmla="*/ 17 h 29"/>
                <a:gd name="T4" fmla="*/ 50 w 60"/>
                <a:gd name="T5" fmla="*/ 8 h 29"/>
                <a:gd name="T6" fmla="*/ 40 w 60"/>
                <a:gd name="T7" fmla="*/ 2 h 29"/>
                <a:gd name="T8" fmla="*/ 29 w 60"/>
                <a:gd name="T9" fmla="*/ 0 h 29"/>
                <a:gd name="T10" fmla="*/ 19 w 60"/>
                <a:gd name="T11" fmla="*/ 2 h 29"/>
                <a:gd name="T12" fmla="*/ 10 w 60"/>
                <a:gd name="T13" fmla="*/ 8 h 29"/>
                <a:gd name="T14" fmla="*/ 2 w 60"/>
                <a:gd name="T15" fmla="*/ 17 h 29"/>
                <a:gd name="T16" fmla="*/ 0 w 60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9"/>
                <a:gd name="T29" fmla="*/ 60 w 6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9">
                  <a:moveTo>
                    <a:pt x="60" y="29"/>
                  </a:moveTo>
                  <a:lnTo>
                    <a:pt x="56" y="17"/>
                  </a:lnTo>
                  <a:lnTo>
                    <a:pt x="50" y="8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2" y="17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5" name="Freeform 1102"/>
            <p:cNvSpPr>
              <a:spLocks/>
            </p:cNvSpPr>
            <p:nvPr/>
          </p:nvSpPr>
          <p:spPr bwMode="auto">
            <a:xfrm>
              <a:off x="4041" y="2139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09 h 113"/>
                <a:gd name="T4" fmla="*/ 48 w 113"/>
                <a:gd name="T5" fmla="*/ 101 h 113"/>
                <a:gd name="T6" fmla="*/ 69 w 113"/>
                <a:gd name="T7" fmla="*/ 88 h 113"/>
                <a:gd name="T8" fmla="*/ 88 w 113"/>
                <a:gd name="T9" fmla="*/ 69 h 113"/>
                <a:gd name="T10" fmla="*/ 102 w 113"/>
                <a:gd name="T11" fmla="*/ 48 h 113"/>
                <a:gd name="T12" fmla="*/ 110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09"/>
                  </a:lnTo>
                  <a:lnTo>
                    <a:pt x="48" y="101"/>
                  </a:lnTo>
                  <a:lnTo>
                    <a:pt x="69" y="88"/>
                  </a:lnTo>
                  <a:lnTo>
                    <a:pt x="88" y="69"/>
                  </a:lnTo>
                  <a:lnTo>
                    <a:pt x="102" y="48"/>
                  </a:lnTo>
                  <a:lnTo>
                    <a:pt x="110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6" name="Freeform 1103"/>
            <p:cNvSpPr>
              <a:spLocks/>
            </p:cNvSpPr>
            <p:nvPr/>
          </p:nvSpPr>
          <p:spPr bwMode="auto">
            <a:xfrm>
              <a:off x="4041" y="2025"/>
              <a:ext cx="227" cy="114"/>
            </a:xfrm>
            <a:custGeom>
              <a:avLst/>
              <a:gdLst>
                <a:gd name="T0" fmla="*/ 0 w 227"/>
                <a:gd name="T1" fmla="*/ 0 h 114"/>
                <a:gd name="T2" fmla="*/ 25 w 227"/>
                <a:gd name="T3" fmla="*/ 2 h 114"/>
                <a:gd name="T4" fmla="*/ 48 w 227"/>
                <a:gd name="T5" fmla="*/ 10 h 114"/>
                <a:gd name="T6" fmla="*/ 69 w 227"/>
                <a:gd name="T7" fmla="*/ 23 h 114"/>
                <a:gd name="T8" fmla="*/ 88 w 227"/>
                <a:gd name="T9" fmla="*/ 43 h 114"/>
                <a:gd name="T10" fmla="*/ 102 w 227"/>
                <a:gd name="T11" fmla="*/ 64 h 114"/>
                <a:gd name="T12" fmla="*/ 110 w 227"/>
                <a:gd name="T13" fmla="*/ 89 h 114"/>
                <a:gd name="T14" fmla="*/ 113 w 227"/>
                <a:gd name="T15" fmla="*/ 114 h 114"/>
                <a:gd name="T16" fmla="*/ 227 w 227"/>
                <a:gd name="T17" fmla="*/ 114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114"/>
                <a:gd name="T29" fmla="*/ 227 w 227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114">
                  <a:moveTo>
                    <a:pt x="0" y="0"/>
                  </a:moveTo>
                  <a:lnTo>
                    <a:pt x="25" y="2"/>
                  </a:lnTo>
                  <a:lnTo>
                    <a:pt x="48" y="10"/>
                  </a:lnTo>
                  <a:lnTo>
                    <a:pt x="69" y="23"/>
                  </a:lnTo>
                  <a:lnTo>
                    <a:pt x="88" y="43"/>
                  </a:lnTo>
                  <a:lnTo>
                    <a:pt x="102" y="64"/>
                  </a:lnTo>
                  <a:lnTo>
                    <a:pt x="110" y="89"/>
                  </a:lnTo>
                  <a:lnTo>
                    <a:pt x="113" y="114"/>
                  </a:lnTo>
                  <a:lnTo>
                    <a:pt x="227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7" name="Line 1104"/>
            <p:cNvSpPr>
              <a:spLocks noChangeShapeType="1"/>
            </p:cNvSpPr>
            <p:nvPr/>
          </p:nvSpPr>
          <p:spPr bwMode="auto">
            <a:xfrm>
              <a:off x="3911" y="2252"/>
              <a:ext cx="1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8" name="Line 1105"/>
            <p:cNvSpPr>
              <a:spLocks noChangeShapeType="1"/>
            </p:cNvSpPr>
            <p:nvPr/>
          </p:nvSpPr>
          <p:spPr bwMode="auto">
            <a:xfrm flipH="1">
              <a:off x="3836" y="2194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19" name="Line 1106"/>
            <p:cNvSpPr>
              <a:spLocks noChangeShapeType="1"/>
            </p:cNvSpPr>
            <p:nvPr/>
          </p:nvSpPr>
          <p:spPr bwMode="auto">
            <a:xfrm>
              <a:off x="3836" y="2081"/>
              <a:ext cx="6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0" name="Line 1107"/>
            <p:cNvSpPr>
              <a:spLocks noChangeShapeType="1"/>
            </p:cNvSpPr>
            <p:nvPr/>
          </p:nvSpPr>
          <p:spPr bwMode="auto">
            <a:xfrm>
              <a:off x="3911" y="2025"/>
              <a:ext cx="1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1" name="Freeform 1108"/>
            <p:cNvSpPr>
              <a:spLocks/>
            </p:cNvSpPr>
            <p:nvPr/>
          </p:nvSpPr>
          <p:spPr bwMode="auto">
            <a:xfrm>
              <a:off x="3905" y="2025"/>
              <a:ext cx="55" cy="114"/>
            </a:xfrm>
            <a:custGeom>
              <a:avLst/>
              <a:gdLst>
                <a:gd name="T0" fmla="*/ 0 w 55"/>
                <a:gd name="T1" fmla="*/ 0 h 114"/>
                <a:gd name="T2" fmla="*/ 11 w 55"/>
                <a:gd name="T3" fmla="*/ 2 h 114"/>
                <a:gd name="T4" fmla="*/ 23 w 55"/>
                <a:gd name="T5" fmla="*/ 10 h 114"/>
                <a:gd name="T6" fmla="*/ 34 w 55"/>
                <a:gd name="T7" fmla="*/ 23 h 114"/>
                <a:gd name="T8" fmla="*/ 44 w 55"/>
                <a:gd name="T9" fmla="*/ 43 h 114"/>
                <a:gd name="T10" fmla="*/ 50 w 55"/>
                <a:gd name="T11" fmla="*/ 64 h 114"/>
                <a:gd name="T12" fmla="*/ 54 w 55"/>
                <a:gd name="T13" fmla="*/ 89 h 114"/>
                <a:gd name="T14" fmla="*/ 55 w 55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4"/>
                <a:gd name="T26" fmla="*/ 55 w 55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4">
                  <a:moveTo>
                    <a:pt x="0" y="0"/>
                  </a:moveTo>
                  <a:lnTo>
                    <a:pt x="11" y="2"/>
                  </a:lnTo>
                  <a:lnTo>
                    <a:pt x="23" y="10"/>
                  </a:lnTo>
                  <a:lnTo>
                    <a:pt x="34" y="23"/>
                  </a:lnTo>
                  <a:lnTo>
                    <a:pt x="44" y="43"/>
                  </a:lnTo>
                  <a:lnTo>
                    <a:pt x="50" y="64"/>
                  </a:lnTo>
                  <a:lnTo>
                    <a:pt x="54" y="89"/>
                  </a:lnTo>
                  <a:lnTo>
                    <a:pt x="55" y="11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2" name="Freeform 1109"/>
            <p:cNvSpPr>
              <a:spLocks/>
            </p:cNvSpPr>
            <p:nvPr/>
          </p:nvSpPr>
          <p:spPr bwMode="auto">
            <a:xfrm>
              <a:off x="3905" y="2139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09 h 113"/>
                <a:gd name="T4" fmla="*/ 23 w 55"/>
                <a:gd name="T5" fmla="*/ 101 h 113"/>
                <a:gd name="T6" fmla="*/ 34 w 55"/>
                <a:gd name="T7" fmla="*/ 88 h 113"/>
                <a:gd name="T8" fmla="*/ 44 w 55"/>
                <a:gd name="T9" fmla="*/ 69 h 113"/>
                <a:gd name="T10" fmla="*/ 50 w 55"/>
                <a:gd name="T11" fmla="*/ 48 h 113"/>
                <a:gd name="T12" fmla="*/ 54 w 55"/>
                <a:gd name="T13" fmla="*/ 25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09"/>
                  </a:lnTo>
                  <a:lnTo>
                    <a:pt x="23" y="101"/>
                  </a:lnTo>
                  <a:lnTo>
                    <a:pt x="34" y="88"/>
                  </a:lnTo>
                  <a:lnTo>
                    <a:pt x="44" y="69"/>
                  </a:lnTo>
                  <a:lnTo>
                    <a:pt x="50" y="48"/>
                  </a:lnTo>
                  <a:lnTo>
                    <a:pt x="54" y="25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3" name="Line 1110"/>
            <p:cNvSpPr>
              <a:spLocks noChangeShapeType="1"/>
            </p:cNvSpPr>
            <p:nvPr/>
          </p:nvSpPr>
          <p:spPr bwMode="auto">
            <a:xfrm>
              <a:off x="2005" y="2081"/>
              <a:ext cx="184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4" name="Freeform 1111"/>
            <p:cNvSpPr>
              <a:spLocks/>
            </p:cNvSpPr>
            <p:nvPr/>
          </p:nvSpPr>
          <p:spPr bwMode="auto">
            <a:xfrm>
              <a:off x="2600" y="2421"/>
              <a:ext cx="147" cy="511"/>
            </a:xfrm>
            <a:custGeom>
              <a:avLst/>
              <a:gdLst>
                <a:gd name="T0" fmla="*/ 0 w 147"/>
                <a:gd name="T1" fmla="*/ 0 h 511"/>
                <a:gd name="T2" fmla="*/ 0 w 147"/>
                <a:gd name="T3" fmla="*/ 511 h 511"/>
                <a:gd name="T4" fmla="*/ 147 w 147"/>
                <a:gd name="T5" fmla="*/ 511 h 511"/>
                <a:gd name="T6" fmla="*/ 0 60000 65536"/>
                <a:gd name="T7" fmla="*/ 0 60000 65536"/>
                <a:gd name="T8" fmla="*/ 0 60000 65536"/>
                <a:gd name="T9" fmla="*/ 0 w 147"/>
                <a:gd name="T10" fmla="*/ 0 h 511"/>
                <a:gd name="T11" fmla="*/ 147 w 147"/>
                <a:gd name="T12" fmla="*/ 511 h 5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511">
                  <a:moveTo>
                    <a:pt x="0" y="0"/>
                  </a:moveTo>
                  <a:lnTo>
                    <a:pt x="0" y="511"/>
                  </a:lnTo>
                  <a:lnTo>
                    <a:pt x="147" y="51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5" name="Line 1112"/>
            <p:cNvSpPr>
              <a:spLocks noChangeShapeType="1"/>
            </p:cNvSpPr>
            <p:nvPr/>
          </p:nvSpPr>
          <p:spPr bwMode="auto">
            <a:xfrm flipH="1">
              <a:off x="1920" y="2421"/>
              <a:ext cx="68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6" name="Line 1113"/>
            <p:cNvSpPr>
              <a:spLocks noChangeShapeType="1"/>
            </p:cNvSpPr>
            <p:nvPr/>
          </p:nvSpPr>
          <p:spPr bwMode="auto">
            <a:xfrm>
              <a:off x="1920" y="2763"/>
              <a:ext cx="130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7" name="Freeform 1114"/>
            <p:cNvSpPr>
              <a:spLocks/>
            </p:cNvSpPr>
            <p:nvPr/>
          </p:nvSpPr>
          <p:spPr bwMode="auto">
            <a:xfrm>
              <a:off x="3168" y="2876"/>
              <a:ext cx="84" cy="114"/>
            </a:xfrm>
            <a:custGeom>
              <a:avLst/>
              <a:gdLst>
                <a:gd name="T0" fmla="*/ 0 w 84"/>
                <a:gd name="T1" fmla="*/ 114 h 114"/>
                <a:gd name="T2" fmla="*/ 0 w 84"/>
                <a:gd name="T3" fmla="*/ 0 h 114"/>
                <a:gd name="T4" fmla="*/ 84 w 84"/>
                <a:gd name="T5" fmla="*/ 0 h 114"/>
                <a:gd name="T6" fmla="*/ 0 60000 65536"/>
                <a:gd name="T7" fmla="*/ 0 60000 65536"/>
                <a:gd name="T8" fmla="*/ 0 60000 65536"/>
                <a:gd name="T9" fmla="*/ 0 w 84"/>
                <a:gd name="T10" fmla="*/ 0 h 114"/>
                <a:gd name="T11" fmla="*/ 84 w 84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114">
                  <a:moveTo>
                    <a:pt x="0" y="114"/>
                  </a:moveTo>
                  <a:lnTo>
                    <a:pt x="0" y="0"/>
                  </a:lnTo>
                  <a:lnTo>
                    <a:pt x="8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8" name="Line 1115"/>
            <p:cNvSpPr>
              <a:spLocks noChangeShapeType="1"/>
            </p:cNvSpPr>
            <p:nvPr/>
          </p:nvSpPr>
          <p:spPr bwMode="auto">
            <a:xfrm>
              <a:off x="2544" y="3045"/>
              <a:ext cx="20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29" name="Line 1116"/>
            <p:cNvSpPr>
              <a:spLocks noChangeShapeType="1"/>
            </p:cNvSpPr>
            <p:nvPr/>
          </p:nvSpPr>
          <p:spPr bwMode="auto">
            <a:xfrm>
              <a:off x="1920" y="3103"/>
              <a:ext cx="22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0" name="Freeform 1117"/>
            <p:cNvSpPr>
              <a:spLocks/>
            </p:cNvSpPr>
            <p:nvPr/>
          </p:nvSpPr>
          <p:spPr bwMode="auto">
            <a:xfrm>
              <a:off x="2089" y="2081"/>
              <a:ext cx="113" cy="909"/>
            </a:xfrm>
            <a:custGeom>
              <a:avLst/>
              <a:gdLst>
                <a:gd name="T0" fmla="*/ 113 w 113"/>
                <a:gd name="T1" fmla="*/ 909 h 909"/>
                <a:gd name="T2" fmla="*/ 0 w 113"/>
                <a:gd name="T3" fmla="*/ 909 h 909"/>
                <a:gd name="T4" fmla="*/ 0 w 113"/>
                <a:gd name="T5" fmla="*/ 0 h 909"/>
                <a:gd name="T6" fmla="*/ 0 60000 65536"/>
                <a:gd name="T7" fmla="*/ 0 60000 65536"/>
                <a:gd name="T8" fmla="*/ 0 60000 65536"/>
                <a:gd name="T9" fmla="*/ 0 w 113"/>
                <a:gd name="T10" fmla="*/ 0 h 909"/>
                <a:gd name="T11" fmla="*/ 113 w 113"/>
                <a:gd name="T12" fmla="*/ 909 h 9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909">
                  <a:moveTo>
                    <a:pt x="113" y="909"/>
                  </a:moveTo>
                  <a:lnTo>
                    <a:pt x="0" y="90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1" name="Line 1118"/>
            <p:cNvSpPr>
              <a:spLocks noChangeShapeType="1"/>
            </p:cNvSpPr>
            <p:nvPr/>
          </p:nvSpPr>
          <p:spPr bwMode="auto">
            <a:xfrm>
              <a:off x="1352" y="2025"/>
              <a:ext cx="22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2" name="Freeform 1119"/>
            <p:cNvSpPr>
              <a:spLocks/>
            </p:cNvSpPr>
            <p:nvPr/>
          </p:nvSpPr>
          <p:spPr bwMode="auto">
            <a:xfrm>
              <a:off x="1465" y="2025"/>
              <a:ext cx="58" cy="340"/>
            </a:xfrm>
            <a:custGeom>
              <a:avLst/>
              <a:gdLst>
                <a:gd name="T0" fmla="*/ 0 w 58"/>
                <a:gd name="T1" fmla="*/ 0 h 340"/>
                <a:gd name="T2" fmla="*/ 0 w 58"/>
                <a:gd name="T3" fmla="*/ 340 h 340"/>
                <a:gd name="T4" fmla="*/ 58 w 58"/>
                <a:gd name="T5" fmla="*/ 340 h 340"/>
                <a:gd name="T6" fmla="*/ 0 60000 65536"/>
                <a:gd name="T7" fmla="*/ 0 60000 65536"/>
                <a:gd name="T8" fmla="*/ 0 60000 65536"/>
                <a:gd name="T9" fmla="*/ 0 w 58"/>
                <a:gd name="T10" fmla="*/ 0 h 340"/>
                <a:gd name="T11" fmla="*/ 58 w 58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340">
                  <a:moveTo>
                    <a:pt x="0" y="0"/>
                  </a:moveTo>
                  <a:lnTo>
                    <a:pt x="0" y="340"/>
                  </a:lnTo>
                  <a:lnTo>
                    <a:pt x="58" y="34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3" name="Line 1120"/>
            <p:cNvSpPr>
              <a:spLocks noChangeShapeType="1"/>
            </p:cNvSpPr>
            <p:nvPr/>
          </p:nvSpPr>
          <p:spPr bwMode="auto">
            <a:xfrm>
              <a:off x="1352" y="2479"/>
              <a:ext cx="20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4" name="Freeform 1121"/>
            <p:cNvSpPr>
              <a:spLocks/>
            </p:cNvSpPr>
            <p:nvPr/>
          </p:nvSpPr>
          <p:spPr bwMode="auto">
            <a:xfrm>
              <a:off x="1523" y="2139"/>
              <a:ext cx="77" cy="340"/>
            </a:xfrm>
            <a:custGeom>
              <a:avLst/>
              <a:gdLst>
                <a:gd name="T0" fmla="*/ 0 w 77"/>
                <a:gd name="T1" fmla="*/ 340 h 340"/>
                <a:gd name="T2" fmla="*/ 0 w 77"/>
                <a:gd name="T3" fmla="*/ 0 h 340"/>
                <a:gd name="T4" fmla="*/ 77 w 77"/>
                <a:gd name="T5" fmla="*/ 0 h 340"/>
                <a:gd name="T6" fmla="*/ 0 60000 65536"/>
                <a:gd name="T7" fmla="*/ 0 60000 65536"/>
                <a:gd name="T8" fmla="*/ 0 60000 65536"/>
                <a:gd name="T9" fmla="*/ 0 w 77"/>
                <a:gd name="T10" fmla="*/ 0 h 340"/>
                <a:gd name="T11" fmla="*/ 77 w 77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" h="340">
                  <a:moveTo>
                    <a:pt x="0" y="340"/>
                  </a:moveTo>
                  <a:lnTo>
                    <a:pt x="0" y="0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5" name="Line 1122"/>
            <p:cNvSpPr>
              <a:spLocks noChangeShapeType="1"/>
            </p:cNvSpPr>
            <p:nvPr/>
          </p:nvSpPr>
          <p:spPr bwMode="auto">
            <a:xfrm>
              <a:off x="1296" y="2025"/>
              <a:ext cx="5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6" name="Line 1123"/>
            <p:cNvSpPr>
              <a:spLocks noChangeShapeType="1"/>
            </p:cNvSpPr>
            <p:nvPr/>
          </p:nvSpPr>
          <p:spPr bwMode="auto">
            <a:xfrm>
              <a:off x="1296" y="2479"/>
              <a:ext cx="5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7" name="Freeform 1124"/>
            <p:cNvSpPr>
              <a:spLocks/>
            </p:cNvSpPr>
            <p:nvPr/>
          </p:nvSpPr>
          <p:spPr bwMode="auto">
            <a:xfrm>
              <a:off x="1296" y="2252"/>
              <a:ext cx="227" cy="793"/>
            </a:xfrm>
            <a:custGeom>
              <a:avLst/>
              <a:gdLst>
                <a:gd name="T0" fmla="*/ 0 w 227"/>
                <a:gd name="T1" fmla="*/ 0 h 793"/>
                <a:gd name="T2" fmla="*/ 114 w 227"/>
                <a:gd name="T3" fmla="*/ 0 h 793"/>
                <a:gd name="T4" fmla="*/ 114 w 227"/>
                <a:gd name="T5" fmla="*/ 793 h 793"/>
                <a:gd name="T6" fmla="*/ 227 w 227"/>
                <a:gd name="T7" fmla="*/ 793 h 7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793"/>
                <a:gd name="T14" fmla="*/ 227 w 227"/>
                <a:gd name="T15" fmla="*/ 793 h 7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793">
                  <a:moveTo>
                    <a:pt x="0" y="0"/>
                  </a:moveTo>
                  <a:lnTo>
                    <a:pt x="114" y="0"/>
                  </a:lnTo>
                  <a:lnTo>
                    <a:pt x="114" y="793"/>
                  </a:lnTo>
                  <a:lnTo>
                    <a:pt x="227" y="79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8" name="Line 1125"/>
            <p:cNvSpPr>
              <a:spLocks noChangeShapeType="1"/>
            </p:cNvSpPr>
            <p:nvPr/>
          </p:nvSpPr>
          <p:spPr bwMode="auto">
            <a:xfrm>
              <a:off x="1410" y="2705"/>
              <a:ext cx="13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39" name="Line 1126"/>
            <p:cNvSpPr>
              <a:spLocks noChangeShapeType="1"/>
            </p:cNvSpPr>
            <p:nvPr/>
          </p:nvSpPr>
          <p:spPr bwMode="auto">
            <a:xfrm>
              <a:off x="1296" y="2819"/>
              <a:ext cx="227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0" name="Freeform 1127"/>
            <p:cNvSpPr>
              <a:spLocks/>
            </p:cNvSpPr>
            <p:nvPr/>
          </p:nvSpPr>
          <p:spPr bwMode="auto">
            <a:xfrm>
              <a:off x="1465" y="2819"/>
              <a:ext cx="87" cy="340"/>
            </a:xfrm>
            <a:custGeom>
              <a:avLst/>
              <a:gdLst>
                <a:gd name="T0" fmla="*/ 87 w 87"/>
                <a:gd name="T1" fmla="*/ 340 h 340"/>
                <a:gd name="T2" fmla="*/ 0 w 87"/>
                <a:gd name="T3" fmla="*/ 340 h 340"/>
                <a:gd name="T4" fmla="*/ 0 w 87"/>
                <a:gd name="T5" fmla="*/ 0 h 340"/>
                <a:gd name="T6" fmla="*/ 0 60000 65536"/>
                <a:gd name="T7" fmla="*/ 0 60000 65536"/>
                <a:gd name="T8" fmla="*/ 0 60000 65536"/>
                <a:gd name="T9" fmla="*/ 0 w 87"/>
                <a:gd name="T10" fmla="*/ 0 h 340"/>
                <a:gd name="T11" fmla="*/ 87 w 87"/>
                <a:gd name="T12" fmla="*/ 340 h 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340">
                  <a:moveTo>
                    <a:pt x="87" y="340"/>
                  </a:move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1" name="Freeform 1128"/>
            <p:cNvSpPr>
              <a:spLocks/>
            </p:cNvSpPr>
            <p:nvPr/>
          </p:nvSpPr>
          <p:spPr bwMode="auto">
            <a:xfrm>
              <a:off x="1452" y="2807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1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19 h 23"/>
                <a:gd name="T12" fmla="*/ 11 w 23"/>
                <a:gd name="T13" fmla="*/ 23 h 23"/>
                <a:gd name="T14" fmla="*/ 4 w 23"/>
                <a:gd name="T15" fmla="*/ 19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19"/>
                  </a:lnTo>
                  <a:lnTo>
                    <a:pt x="11" y="23"/>
                  </a:lnTo>
                  <a:lnTo>
                    <a:pt x="4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2" name="Freeform 1129"/>
            <p:cNvSpPr>
              <a:spLocks/>
            </p:cNvSpPr>
            <p:nvPr/>
          </p:nvSpPr>
          <p:spPr bwMode="auto">
            <a:xfrm>
              <a:off x="1398" y="2694"/>
              <a:ext cx="23" cy="23"/>
            </a:xfrm>
            <a:custGeom>
              <a:avLst/>
              <a:gdLst>
                <a:gd name="T0" fmla="*/ 0 w 23"/>
                <a:gd name="T1" fmla="*/ 11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1 h 23"/>
                <a:gd name="T10" fmla="*/ 19 w 23"/>
                <a:gd name="T11" fmla="*/ 19 h 23"/>
                <a:gd name="T12" fmla="*/ 12 w 23"/>
                <a:gd name="T13" fmla="*/ 23 h 23"/>
                <a:gd name="T14" fmla="*/ 4 w 23"/>
                <a:gd name="T15" fmla="*/ 19 h 23"/>
                <a:gd name="T16" fmla="*/ 0 w 23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1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2" y="23"/>
                  </a:lnTo>
                  <a:lnTo>
                    <a:pt x="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3" name="Freeform 1130"/>
            <p:cNvSpPr>
              <a:spLocks/>
            </p:cNvSpPr>
            <p:nvPr/>
          </p:nvSpPr>
          <p:spPr bwMode="auto">
            <a:xfrm>
              <a:off x="1511" y="2467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19 h 23"/>
                <a:gd name="T12" fmla="*/ 12 w 23"/>
                <a:gd name="T13" fmla="*/ 23 h 23"/>
                <a:gd name="T14" fmla="*/ 4 w 23"/>
                <a:gd name="T15" fmla="*/ 19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19"/>
                  </a:lnTo>
                  <a:lnTo>
                    <a:pt x="12" y="23"/>
                  </a:lnTo>
                  <a:lnTo>
                    <a:pt x="4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4" name="Freeform 1131"/>
            <p:cNvSpPr>
              <a:spLocks/>
            </p:cNvSpPr>
            <p:nvPr/>
          </p:nvSpPr>
          <p:spPr bwMode="auto">
            <a:xfrm>
              <a:off x="1458" y="2014"/>
              <a:ext cx="21" cy="21"/>
            </a:xfrm>
            <a:custGeom>
              <a:avLst/>
              <a:gdLst>
                <a:gd name="T0" fmla="*/ 0 w 21"/>
                <a:gd name="T1" fmla="*/ 11 h 21"/>
                <a:gd name="T2" fmla="*/ 1 w 21"/>
                <a:gd name="T3" fmla="*/ 2 h 21"/>
                <a:gd name="T4" fmla="*/ 9 w 21"/>
                <a:gd name="T5" fmla="*/ 0 h 21"/>
                <a:gd name="T6" fmla="*/ 19 w 21"/>
                <a:gd name="T7" fmla="*/ 2 h 21"/>
                <a:gd name="T8" fmla="*/ 21 w 21"/>
                <a:gd name="T9" fmla="*/ 11 h 21"/>
                <a:gd name="T10" fmla="*/ 19 w 21"/>
                <a:gd name="T11" fmla="*/ 19 h 21"/>
                <a:gd name="T12" fmla="*/ 9 w 21"/>
                <a:gd name="T13" fmla="*/ 21 h 21"/>
                <a:gd name="T14" fmla="*/ 1 w 21"/>
                <a:gd name="T15" fmla="*/ 19 h 21"/>
                <a:gd name="T16" fmla="*/ 0 w 21"/>
                <a:gd name="T17" fmla="*/ 1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0" y="11"/>
                  </a:moveTo>
                  <a:lnTo>
                    <a:pt x="1" y="2"/>
                  </a:lnTo>
                  <a:lnTo>
                    <a:pt x="9" y="0"/>
                  </a:lnTo>
                  <a:lnTo>
                    <a:pt x="19" y="2"/>
                  </a:lnTo>
                  <a:lnTo>
                    <a:pt x="21" y="11"/>
                  </a:lnTo>
                  <a:lnTo>
                    <a:pt x="19" y="19"/>
                  </a:lnTo>
                  <a:lnTo>
                    <a:pt x="9" y="21"/>
                  </a:lnTo>
                  <a:lnTo>
                    <a:pt x="1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5" name="Freeform 1132"/>
            <p:cNvSpPr>
              <a:spLocks/>
            </p:cNvSpPr>
            <p:nvPr/>
          </p:nvSpPr>
          <p:spPr bwMode="auto">
            <a:xfrm>
              <a:off x="2078" y="2071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3 w 23"/>
                <a:gd name="T3" fmla="*/ 4 h 23"/>
                <a:gd name="T4" fmla="*/ 11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1 w 23"/>
                <a:gd name="T13" fmla="*/ 23 h 23"/>
                <a:gd name="T14" fmla="*/ 3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3" y="4"/>
                  </a:lnTo>
                  <a:lnTo>
                    <a:pt x="11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1" y="23"/>
                  </a:lnTo>
                  <a:lnTo>
                    <a:pt x="3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6" name="Freeform 1133"/>
            <p:cNvSpPr>
              <a:spLocks/>
            </p:cNvSpPr>
            <p:nvPr/>
          </p:nvSpPr>
          <p:spPr bwMode="auto">
            <a:xfrm>
              <a:off x="3158" y="2980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19 h 23"/>
                <a:gd name="T12" fmla="*/ 12 w 23"/>
                <a:gd name="T13" fmla="*/ 23 h 23"/>
                <a:gd name="T14" fmla="*/ 4 w 23"/>
                <a:gd name="T15" fmla="*/ 19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19"/>
                  </a:lnTo>
                  <a:lnTo>
                    <a:pt x="12" y="23"/>
                  </a:lnTo>
                  <a:lnTo>
                    <a:pt x="4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7" name="Freeform 1134"/>
            <p:cNvSpPr>
              <a:spLocks/>
            </p:cNvSpPr>
            <p:nvPr/>
          </p:nvSpPr>
          <p:spPr bwMode="auto">
            <a:xfrm>
              <a:off x="3621" y="2194"/>
              <a:ext cx="226" cy="625"/>
            </a:xfrm>
            <a:custGeom>
              <a:avLst/>
              <a:gdLst>
                <a:gd name="T0" fmla="*/ 0 w 226"/>
                <a:gd name="T1" fmla="*/ 625 h 625"/>
                <a:gd name="T2" fmla="*/ 113 w 226"/>
                <a:gd name="T3" fmla="*/ 625 h 625"/>
                <a:gd name="T4" fmla="*/ 113 w 226"/>
                <a:gd name="T5" fmla="*/ 0 h 625"/>
                <a:gd name="T6" fmla="*/ 226 w 226"/>
                <a:gd name="T7" fmla="*/ 0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6"/>
                <a:gd name="T13" fmla="*/ 0 h 625"/>
                <a:gd name="T14" fmla="*/ 226 w 226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6" h="625">
                  <a:moveTo>
                    <a:pt x="0" y="625"/>
                  </a:moveTo>
                  <a:lnTo>
                    <a:pt x="113" y="6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8" name="Line 1135"/>
            <p:cNvSpPr>
              <a:spLocks noChangeShapeType="1"/>
            </p:cNvSpPr>
            <p:nvPr/>
          </p:nvSpPr>
          <p:spPr bwMode="auto">
            <a:xfrm>
              <a:off x="3168" y="2990"/>
              <a:ext cx="119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49" name="Line 1136"/>
            <p:cNvSpPr>
              <a:spLocks noChangeShapeType="1"/>
            </p:cNvSpPr>
            <p:nvPr/>
          </p:nvSpPr>
          <p:spPr bwMode="auto">
            <a:xfrm flipH="1">
              <a:off x="4245" y="2139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0" name="Line 1139"/>
            <p:cNvSpPr>
              <a:spLocks noChangeShapeType="1"/>
            </p:cNvSpPr>
            <p:nvPr/>
          </p:nvSpPr>
          <p:spPr bwMode="auto">
            <a:xfrm>
              <a:off x="1296" y="2025"/>
              <a:ext cx="1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1" name="Freeform 1140"/>
            <p:cNvSpPr>
              <a:spLocks/>
            </p:cNvSpPr>
            <p:nvPr/>
          </p:nvSpPr>
          <p:spPr bwMode="auto">
            <a:xfrm>
              <a:off x="1304" y="2008"/>
              <a:ext cx="48" cy="33"/>
            </a:xfrm>
            <a:custGeom>
              <a:avLst/>
              <a:gdLst>
                <a:gd name="T0" fmla="*/ 0 w 48"/>
                <a:gd name="T1" fmla="*/ 0 h 33"/>
                <a:gd name="T2" fmla="*/ 48 w 48"/>
                <a:gd name="T3" fmla="*/ 17 h 33"/>
                <a:gd name="T4" fmla="*/ 0 w 48"/>
                <a:gd name="T5" fmla="*/ 33 h 33"/>
                <a:gd name="T6" fmla="*/ 0 w 48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0" y="0"/>
                  </a:moveTo>
                  <a:lnTo>
                    <a:pt x="48" y="17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2" name="Line 1141"/>
            <p:cNvSpPr>
              <a:spLocks noChangeShapeType="1"/>
            </p:cNvSpPr>
            <p:nvPr/>
          </p:nvSpPr>
          <p:spPr bwMode="auto">
            <a:xfrm>
              <a:off x="1296" y="2252"/>
              <a:ext cx="1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3" name="Freeform 1142"/>
            <p:cNvSpPr>
              <a:spLocks/>
            </p:cNvSpPr>
            <p:nvPr/>
          </p:nvSpPr>
          <p:spPr bwMode="auto">
            <a:xfrm>
              <a:off x="1304" y="2235"/>
              <a:ext cx="48" cy="32"/>
            </a:xfrm>
            <a:custGeom>
              <a:avLst/>
              <a:gdLst>
                <a:gd name="T0" fmla="*/ 0 w 48"/>
                <a:gd name="T1" fmla="*/ 0 h 32"/>
                <a:gd name="T2" fmla="*/ 48 w 48"/>
                <a:gd name="T3" fmla="*/ 17 h 32"/>
                <a:gd name="T4" fmla="*/ 0 w 48"/>
                <a:gd name="T5" fmla="*/ 32 h 32"/>
                <a:gd name="T6" fmla="*/ 0 w 48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2"/>
                <a:gd name="T14" fmla="*/ 48 w 48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2">
                  <a:moveTo>
                    <a:pt x="0" y="0"/>
                  </a:moveTo>
                  <a:lnTo>
                    <a:pt x="48" y="17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4" name="Line 1143"/>
            <p:cNvSpPr>
              <a:spLocks noChangeShapeType="1"/>
            </p:cNvSpPr>
            <p:nvPr/>
          </p:nvSpPr>
          <p:spPr bwMode="auto">
            <a:xfrm>
              <a:off x="1296" y="2479"/>
              <a:ext cx="1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5" name="Freeform 1144"/>
            <p:cNvSpPr>
              <a:spLocks/>
            </p:cNvSpPr>
            <p:nvPr/>
          </p:nvSpPr>
          <p:spPr bwMode="auto">
            <a:xfrm>
              <a:off x="1304" y="2461"/>
              <a:ext cx="48" cy="33"/>
            </a:xfrm>
            <a:custGeom>
              <a:avLst/>
              <a:gdLst>
                <a:gd name="T0" fmla="*/ 0 w 48"/>
                <a:gd name="T1" fmla="*/ 0 h 33"/>
                <a:gd name="T2" fmla="*/ 48 w 48"/>
                <a:gd name="T3" fmla="*/ 18 h 33"/>
                <a:gd name="T4" fmla="*/ 0 w 48"/>
                <a:gd name="T5" fmla="*/ 33 h 33"/>
                <a:gd name="T6" fmla="*/ 0 w 48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0" y="0"/>
                  </a:moveTo>
                  <a:lnTo>
                    <a:pt x="48" y="1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6" name="Line 1145"/>
            <p:cNvSpPr>
              <a:spLocks noChangeShapeType="1"/>
            </p:cNvSpPr>
            <p:nvPr/>
          </p:nvSpPr>
          <p:spPr bwMode="auto">
            <a:xfrm>
              <a:off x="4300" y="2990"/>
              <a:ext cx="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7" name="Freeform 1146"/>
            <p:cNvSpPr>
              <a:spLocks/>
            </p:cNvSpPr>
            <p:nvPr/>
          </p:nvSpPr>
          <p:spPr bwMode="auto">
            <a:xfrm>
              <a:off x="4308" y="2972"/>
              <a:ext cx="50" cy="33"/>
            </a:xfrm>
            <a:custGeom>
              <a:avLst/>
              <a:gdLst>
                <a:gd name="T0" fmla="*/ 0 w 50"/>
                <a:gd name="T1" fmla="*/ 0 h 33"/>
                <a:gd name="T2" fmla="*/ 50 w 50"/>
                <a:gd name="T3" fmla="*/ 18 h 33"/>
                <a:gd name="T4" fmla="*/ 0 w 50"/>
                <a:gd name="T5" fmla="*/ 33 h 33"/>
                <a:gd name="T6" fmla="*/ 0 w 50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3"/>
                <a:gd name="T14" fmla="*/ 50 w 5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3">
                  <a:moveTo>
                    <a:pt x="0" y="0"/>
                  </a:moveTo>
                  <a:lnTo>
                    <a:pt x="50" y="1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8" name="Line 1147"/>
            <p:cNvSpPr>
              <a:spLocks noChangeShapeType="1"/>
            </p:cNvSpPr>
            <p:nvPr/>
          </p:nvSpPr>
          <p:spPr bwMode="auto">
            <a:xfrm>
              <a:off x="4300" y="2139"/>
              <a:ext cx="14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59" name="Freeform 1148"/>
            <p:cNvSpPr>
              <a:spLocks/>
            </p:cNvSpPr>
            <p:nvPr/>
          </p:nvSpPr>
          <p:spPr bwMode="auto">
            <a:xfrm>
              <a:off x="4308" y="2121"/>
              <a:ext cx="50" cy="33"/>
            </a:xfrm>
            <a:custGeom>
              <a:avLst/>
              <a:gdLst>
                <a:gd name="T0" fmla="*/ 0 w 50"/>
                <a:gd name="T1" fmla="*/ 0 h 33"/>
                <a:gd name="T2" fmla="*/ 50 w 50"/>
                <a:gd name="T3" fmla="*/ 18 h 33"/>
                <a:gd name="T4" fmla="*/ 0 w 50"/>
                <a:gd name="T5" fmla="*/ 33 h 33"/>
                <a:gd name="T6" fmla="*/ 0 w 50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33"/>
                <a:gd name="T14" fmla="*/ 50 w 50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33">
                  <a:moveTo>
                    <a:pt x="0" y="0"/>
                  </a:moveTo>
                  <a:lnTo>
                    <a:pt x="50" y="1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60" name="Line 1149"/>
            <p:cNvSpPr>
              <a:spLocks noChangeShapeType="1"/>
            </p:cNvSpPr>
            <p:nvPr/>
          </p:nvSpPr>
          <p:spPr bwMode="auto">
            <a:xfrm>
              <a:off x="1296" y="2819"/>
              <a:ext cx="1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61" name="Freeform 1150"/>
            <p:cNvSpPr>
              <a:spLocks/>
            </p:cNvSpPr>
            <p:nvPr/>
          </p:nvSpPr>
          <p:spPr bwMode="auto">
            <a:xfrm>
              <a:off x="1304" y="2803"/>
              <a:ext cx="48" cy="33"/>
            </a:xfrm>
            <a:custGeom>
              <a:avLst/>
              <a:gdLst>
                <a:gd name="T0" fmla="*/ 0 w 48"/>
                <a:gd name="T1" fmla="*/ 0 h 33"/>
                <a:gd name="T2" fmla="*/ 48 w 48"/>
                <a:gd name="T3" fmla="*/ 16 h 33"/>
                <a:gd name="T4" fmla="*/ 0 w 48"/>
                <a:gd name="T5" fmla="*/ 33 h 33"/>
                <a:gd name="T6" fmla="*/ 0 w 48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33"/>
                <a:gd name="T14" fmla="*/ 48 w 4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33">
                  <a:moveTo>
                    <a:pt x="0" y="0"/>
                  </a:moveTo>
                  <a:lnTo>
                    <a:pt x="48" y="16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5962" name="Text Box 1152"/>
            <p:cNvSpPr txBox="1">
              <a:spLocks noChangeArrowheads="1"/>
            </p:cNvSpPr>
            <p:nvPr/>
          </p:nvSpPr>
          <p:spPr bwMode="auto">
            <a:xfrm>
              <a:off x="4434" y="2044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1</a:t>
              </a:r>
              <a:endParaRPr lang="sl-SI"/>
            </a:p>
          </p:txBody>
        </p:sp>
        <p:sp>
          <p:nvSpPr>
            <p:cNvPr id="35963" name="Text Box 1153"/>
            <p:cNvSpPr txBox="1">
              <a:spLocks noChangeArrowheads="1"/>
            </p:cNvSpPr>
            <p:nvPr/>
          </p:nvSpPr>
          <p:spPr bwMode="auto">
            <a:xfrm>
              <a:off x="4338" y="2908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0</a:t>
              </a:r>
              <a:endParaRPr lang="sl-SI"/>
            </a:p>
          </p:txBody>
        </p:sp>
        <p:sp>
          <p:nvSpPr>
            <p:cNvPr id="35964" name="Text Box 1154"/>
            <p:cNvSpPr txBox="1">
              <a:spLocks noChangeArrowheads="1"/>
            </p:cNvSpPr>
            <p:nvPr/>
          </p:nvSpPr>
          <p:spPr bwMode="auto">
            <a:xfrm>
              <a:off x="1066" y="1852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1</a:t>
              </a:r>
              <a:endParaRPr lang="sl-SI"/>
            </a:p>
          </p:txBody>
        </p:sp>
        <p:sp>
          <p:nvSpPr>
            <p:cNvPr id="35965" name="Text Box 1155"/>
            <p:cNvSpPr txBox="1">
              <a:spLocks noChangeArrowheads="1"/>
            </p:cNvSpPr>
            <p:nvPr/>
          </p:nvSpPr>
          <p:spPr bwMode="auto">
            <a:xfrm>
              <a:off x="1074" y="2092"/>
              <a:ext cx="22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sz="1800" baseline="-25000"/>
                <a:t>0</a:t>
              </a:r>
              <a:endParaRPr lang="sl-SI"/>
            </a:p>
          </p:txBody>
        </p:sp>
        <p:sp>
          <p:nvSpPr>
            <p:cNvPr id="35966" name="Text Box 1156"/>
            <p:cNvSpPr txBox="1">
              <a:spLocks noChangeArrowheads="1"/>
            </p:cNvSpPr>
            <p:nvPr/>
          </p:nvSpPr>
          <p:spPr bwMode="auto">
            <a:xfrm>
              <a:off x="1068" y="2332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1</a:t>
              </a:r>
              <a:endParaRPr lang="sl-SI"/>
            </a:p>
          </p:txBody>
        </p:sp>
        <p:sp>
          <p:nvSpPr>
            <p:cNvPr id="35967" name="Text Box 1157"/>
            <p:cNvSpPr txBox="1">
              <a:spLocks noChangeArrowheads="1"/>
            </p:cNvSpPr>
            <p:nvPr/>
          </p:nvSpPr>
          <p:spPr bwMode="auto">
            <a:xfrm>
              <a:off x="1076" y="2668"/>
              <a:ext cx="236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sz="1800" baseline="-25000"/>
                <a:t>0</a:t>
              </a:r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1" grpId="0" autoUpdateAnimBg="0"/>
      <p:bldP spid="21914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A0FEE-ED2C-4B3C-8C35-7F6C91CABC1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6867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Tehnološka preslikava</a:t>
            </a:r>
          </a:p>
        </p:txBody>
      </p:sp>
      <p:sp>
        <p:nvSpPr>
          <p:cNvPr id="36868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Podatki za načrtovalca</a:t>
            </a:r>
            <a:endParaRPr lang="sl-SI"/>
          </a:p>
        </p:txBody>
      </p:sp>
      <p:sp>
        <p:nvSpPr>
          <p:cNvPr id="220165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6871" name="Text Box 1030"/>
          <p:cNvSpPr txBox="1">
            <a:spLocks noChangeArrowheads="1"/>
          </p:cNvSpPr>
          <p:nvPr/>
        </p:nvSpPr>
        <p:spPr bwMode="auto">
          <a:xfrm>
            <a:off x="762000" y="1600200"/>
            <a:ext cx="8232775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000"/>
              <a:t>1.  Logično vezje želimo predstaviti z elementi iz knjižnice </a:t>
            </a:r>
          </a:p>
          <a:p>
            <a:pPr algn="l"/>
            <a:r>
              <a:rPr lang="sl-SI" sz="2000"/>
              <a:t>2.  Omejeni smo z naborom elementov</a:t>
            </a:r>
          </a:p>
          <a:p>
            <a:pPr algn="l"/>
            <a:r>
              <a:rPr lang="sl-SI" sz="2000"/>
              <a:t>3.  Elementi (standardne celice) so vnaprej definirane (CMOS proces)</a:t>
            </a:r>
          </a:p>
          <a:p>
            <a:pPr algn="l"/>
            <a:r>
              <a:rPr lang="sl-SI" sz="2000"/>
              <a:t>4. Vsi podatki za posamezne celice (zakasnitve, površina) so podani v knjižnici</a:t>
            </a:r>
            <a:endParaRPr lang="sl-SI" sz="1800"/>
          </a:p>
        </p:txBody>
      </p:sp>
      <p:sp>
        <p:nvSpPr>
          <p:cNvPr id="220287" name="Text Box 1151"/>
          <p:cNvSpPr txBox="1">
            <a:spLocks noChangeArrowheads="1"/>
          </p:cNvSpPr>
          <p:nvPr/>
        </p:nvSpPr>
        <p:spPr bwMode="auto">
          <a:xfrm>
            <a:off x="685800" y="3305175"/>
            <a:ext cx="4433888" cy="228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Primer knjižnice standardnih celic:</a:t>
            </a:r>
          </a:p>
          <a:p>
            <a:pPr algn="l"/>
            <a:endParaRPr lang="sl-SI"/>
          </a:p>
          <a:p>
            <a:pPr algn="l"/>
            <a:r>
              <a:rPr lang="sl-SI" u="sng"/>
              <a:t>Logične celice:</a:t>
            </a:r>
            <a:endParaRPr lang="sl-SI"/>
          </a:p>
          <a:p>
            <a:pPr algn="l"/>
            <a:r>
              <a:rPr lang="sl-SI" sz="1800"/>
              <a:t>IN015 	Inverter</a:t>
            </a:r>
          </a:p>
          <a:p>
            <a:pPr algn="l"/>
            <a:r>
              <a:rPr lang="sl-SI" sz="1800"/>
              <a:t>AA025 2- vhodna IN vrata</a:t>
            </a:r>
          </a:p>
          <a:p>
            <a:pPr algn="l"/>
            <a:r>
              <a:rPr lang="sl-SI" sz="1800"/>
              <a:t>…</a:t>
            </a:r>
          </a:p>
          <a:p>
            <a:pPr algn="l"/>
            <a:r>
              <a:rPr lang="sl-SI" sz="1800"/>
              <a:t>AO035 3-vhodna ALI vrata</a:t>
            </a:r>
          </a:p>
        </p:txBody>
      </p:sp>
      <p:sp>
        <p:nvSpPr>
          <p:cNvPr id="220288" name="Text Box 1152"/>
          <p:cNvSpPr txBox="1">
            <a:spLocks noChangeArrowheads="1"/>
          </p:cNvSpPr>
          <p:nvPr/>
        </p:nvSpPr>
        <p:spPr bwMode="auto">
          <a:xfrm>
            <a:off x="5029200" y="3962400"/>
            <a:ext cx="3851275" cy="2108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u="sng"/>
              <a:t>Periferne celice:</a:t>
            </a:r>
            <a:endParaRPr lang="sl-SI"/>
          </a:p>
          <a:p>
            <a:pPr algn="l">
              <a:spcBef>
                <a:spcPct val="50000"/>
              </a:spcBef>
            </a:pPr>
            <a:r>
              <a:rPr lang="sl-SI" sz="1800"/>
              <a:t>IB01C5 vhodna celica</a:t>
            </a:r>
          </a:p>
          <a:p>
            <a:pPr algn="l">
              <a:spcBef>
                <a:spcPct val="50000"/>
              </a:spcBef>
            </a:pPr>
            <a:r>
              <a:rPr lang="sl-SI" sz="1800"/>
              <a:t>OB03C5 izhodna celica</a:t>
            </a:r>
          </a:p>
          <a:p>
            <a:pPr algn="l">
              <a:spcBef>
                <a:spcPct val="50000"/>
              </a:spcBef>
            </a:pPr>
            <a:r>
              <a:rPr lang="sl-SI" sz="1800"/>
              <a:t>PP01C napajalna U</a:t>
            </a:r>
            <a:r>
              <a:rPr lang="sl-SI" sz="1800" baseline="-25000"/>
              <a:t>DD  </a:t>
            </a:r>
            <a:r>
              <a:rPr lang="sl-SI" sz="1800"/>
              <a:t>celica</a:t>
            </a:r>
          </a:p>
          <a:p>
            <a:pPr algn="l">
              <a:spcBef>
                <a:spcPct val="50000"/>
              </a:spcBef>
            </a:pPr>
            <a:r>
              <a:rPr lang="sl-SI" sz="1800"/>
              <a:t>PP02C napajalna GND</a:t>
            </a:r>
            <a:r>
              <a:rPr lang="sl-SI" sz="1800" baseline="-25000"/>
              <a:t>  </a:t>
            </a:r>
            <a:r>
              <a:rPr lang="sl-SI" sz="1800"/>
              <a:t>celica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5" grpId="0" autoUpdateAnimBg="0"/>
      <p:bldP spid="220287" grpId="0" autoUpdateAnimBg="0"/>
      <p:bldP spid="22028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83D484-F707-4D2B-8113-A20D9F60E5C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Podatki za načrtovalca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Tehnološko preslikano vezje</a:t>
            </a:r>
            <a:endParaRPr lang="sl-SI"/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838200" y="1828800"/>
            <a:ext cx="3352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Primer 2-vhodnih IN vrat</a:t>
            </a:r>
            <a:r>
              <a:rPr lang="sl-SI" sz="2000"/>
              <a:t> </a:t>
            </a:r>
            <a:endParaRPr lang="sl-SI" sz="1800"/>
          </a:p>
        </p:txBody>
      </p:sp>
      <p:grpSp>
        <p:nvGrpSpPr>
          <p:cNvPr id="37896" name="Group 17"/>
          <p:cNvGrpSpPr>
            <a:grpSpLocks/>
          </p:cNvGrpSpPr>
          <p:nvPr/>
        </p:nvGrpSpPr>
        <p:grpSpPr bwMode="auto">
          <a:xfrm>
            <a:off x="1447800" y="3048000"/>
            <a:ext cx="1219200" cy="762000"/>
            <a:chOff x="2580" y="2047"/>
            <a:chExt cx="598" cy="227"/>
          </a:xfrm>
        </p:grpSpPr>
        <p:sp>
          <p:nvSpPr>
            <p:cNvPr id="37919" name="Freeform 10"/>
            <p:cNvSpPr>
              <a:spLocks/>
            </p:cNvSpPr>
            <p:nvPr/>
          </p:nvSpPr>
          <p:spPr bwMode="auto">
            <a:xfrm>
              <a:off x="2864" y="2047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50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1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50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1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0" name="Freeform 11"/>
            <p:cNvSpPr>
              <a:spLocks/>
            </p:cNvSpPr>
            <p:nvPr/>
          </p:nvSpPr>
          <p:spPr bwMode="auto">
            <a:xfrm>
              <a:off x="2864" y="2160"/>
              <a:ext cx="113" cy="114"/>
            </a:xfrm>
            <a:custGeom>
              <a:avLst/>
              <a:gdLst>
                <a:gd name="T0" fmla="*/ 0 w 113"/>
                <a:gd name="T1" fmla="*/ 114 h 114"/>
                <a:gd name="T2" fmla="*/ 25 w 113"/>
                <a:gd name="T3" fmla="*/ 112 h 114"/>
                <a:gd name="T4" fmla="*/ 50 w 113"/>
                <a:gd name="T5" fmla="*/ 103 h 114"/>
                <a:gd name="T6" fmla="*/ 71 w 113"/>
                <a:gd name="T7" fmla="*/ 89 h 114"/>
                <a:gd name="T8" fmla="*/ 88 w 113"/>
                <a:gd name="T9" fmla="*/ 72 h 114"/>
                <a:gd name="T10" fmla="*/ 101 w 113"/>
                <a:gd name="T11" fmla="*/ 51 h 114"/>
                <a:gd name="T12" fmla="*/ 109 w 113"/>
                <a:gd name="T13" fmla="*/ 26 h 114"/>
                <a:gd name="T14" fmla="*/ 113 w 113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114"/>
                  </a:moveTo>
                  <a:lnTo>
                    <a:pt x="25" y="112"/>
                  </a:lnTo>
                  <a:lnTo>
                    <a:pt x="50" y="103"/>
                  </a:lnTo>
                  <a:lnTo>
                    <a:pt x="71" y="89"/>
                  </a:lnTo>
                  <a:lnTo>
                    <a:pt x="88" y="72"/>
                  </a:lnTo>
                  <a:lnTo>
                    <a:pt x="101" y="51"/>
                  </a:lnTo>
                  <a:lnTo>
                    <a:pt x="109" y="26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1" name="Line 12"/>
            <p:cNvSpPr>
              <a:spLocks noChangeShapeType="1"/>
            </p:cNvSpPr>
            <p:nvPr/>
          </p:nvSpPr>
          <p:spPr bwMode="auto">
            <a:xfrm>
              <a:off x="2693" y="2047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2" name="Freeform 13"/>
            <p:cNvSpPr>
              <a:spLocks/>
            </p:cNvSpPr>
            <p:nvPr/>
          </p:nvSpPr>
          <p:spPr bwMode="auto">
            <a:xfrm>
              <a:off x="2693" y="2047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3" name="Line 14"/>
            <p:cNvSpPr>
              <a:spLocks noChangeShapeType="1"/>
            </p:cNvSpPr>
            <p:nvPr/>
          </p:nvSpPr>
          <p:spPr bwMode="auto">
            <a:xfrm flipH="1">
              <a:off x="2580" y="2103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4" name="Line 15"/>
            <p:cNvSpPr>
              <a:spLocks noChangeShapeType="1"/>
            </p:cNvSpPr>
            <p:nvPr/>
          </p:nvSpPr>
          <p:spPr bwMode="auto">
            <a:xfrm>
              <a:off x="2591" y="2218"/>
              <a:ext cx="10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7925" name="Line 16"/>
            <p:cNvSpPr>
              <a:spLocks noChangeShapeType="1"/>
            </p:cNvSpPr>
            <p:nvPr/>
          </p:nvSpPr>
          <p:spPr bwMode="auto">
            <a:xfrm>
              <a:off x="2977" y="2160"/>
              <a:ext cx="20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7897" name="Text Box 18"/>
          <p:cNvSpPr txBox="1">
            <a:spLocks noChangeArrowheads="1"/>
          </p:cNvSpPr>
          <p:nvPr/>
        </p:nvSpPr>
        <p:spPr bwMode="auto">
          <a:xfrm>
            <a:off x="1143000" y="2971800"/>
            <a:ext cx="3190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sl-SI"/>
              <a:t>a</a:t>
            </a:r>
          </a:p>
        </p:txBody>
      </p:sp>
      <p:sp>
        <p:nvSpPr>
          <p:cNvPr id="37898" name="Text Box 19"/>
          <p:cNvSpPr txBox="1">
            <a:spLocks noChangeArrowheads="1"/>
          </p:cNvSpPr>
          <p:nvPr/>
        </p:nvSpPr>
        <p:spPr bwMode="auto">
          <a:xfrm>
            <a:off x="1143000" y="33528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b</a:t>
            </a:r>
          </a:p>
        </p:txBody>
      </p:sp>
      <p:sp>
        <p:nvSpPr>
          <p:cNvPr id="37899" name="Text Box 20"/>
          <p:cNvSpPr txBox="1">
            <a:spLocks noChangeArrowheads="1"/>
          </p:cNvSpPr>
          <p:nvPr/>
        </p:nvSpPr>
        <p:spPr bwMode="auto">
          <a:xfrm>
            <a:off x="2743200" y="32004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q</a:t>
            </a:r>
          </a:p>
        </p:txBody>
      </p:sp>
      <p:grpSp>
        <p:nvGrpSpPr>
          <p:cNvPr id="37900" name="Group 41"/>
          <p:cNvGrpSpPr>
            <a:grpSpLocks/>
          </p:cNvGrpSpPr>
          <p:nvPr/>
        </p:nvGrpSpPr>
        <p:grpSpPr bwMode="auto">
          <a:xfrm>
            <a:off x="4648200" y="1981200"/>
            <a:ext cx="1600200" cy="1981200"/>
            <a:chOff x="3312" y="1584"/>
            <a:chExt cx="1008" cy="1248"/>
          </a:xfrm>
        </p:grpSpPr>
        <p:sp>
          <p:nvSpPr>
            <p:cNvPr id="37903" name="Rectangle 21"/>
            <p:cNvSpPr>
              <a:spLocks noChangeArrowheads="1"/>
            </p:cNvSpPr>
            <p:nvPr/>
          </p:nvSpPr>
          <p:spPr bwMode="auto">
            <a:xfrm>
              <a:off x="3312" y="1584"/>
              <a:ext cx="1008" cy="1248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4" name="Line 24"/>
            <p:cNvSpPr>
              <a:spLocks noChangeShapeType="1"/>
            </p:cNvSpPr>
            <p:nvPr/>
          </p:nvSpPr>
          <p:spPr bwMode="auto">
            <a:xfrm>
              <a:off x="3600" y="1584"/>
              <a:ext cx="0" cy="12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5" name="Line 25"/>
            <p:cNvSpPr>
              <a:spLocks noChangeShapeType="1"/>
            </p:cNvSpPr>
            <p:nvPr/>
          </p:nvSpPr>
          <p:spPr bwMode="auto">
            <a:xfrm>
              <a:off x="4032" y="1584"/>
              <a:ext cx="0" cy="12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6" name="Line 27"/>
            <p:cNvSpPr>
              <a:spLocks noChangeShapeType="1"/>
            </p:cNvSpPr>
            <p:nvPr/>
          </p:nvSpPr>
          <p:spPr bwMode="auto">
            <a:xfrm flipV="1">
              <a:off x="3792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7" name="Line 28"/>
            <p:cNvSpPr>
              <a:spLocks noChangeShapeType="1"/>
            </p:cNvSpPr>
            <p:nvPr/>
          </p:nvSpPr>
          <p:spPr bwMode="auto">
            <a:xfrm flipV="1">
              <a:off x="4176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8" name="Line 30"/>
            <p:cNvSpPr>
              <a:spLocks noChangeShapeType="1"/>
            </p:cNvSpPr>
            <p:nvPr/>
          </p:nvSpPr>
          <p:spPr bwMode="auto">
            <a:xfrm flipV="1">
              <a:off x="3456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09" name="Line 31"/>
            <p:cNvSpPr>
              <a:spLocks noChangeShapeType="1"/>
            </p:cNvSpPr>
            <p:nvPr/>
          </p:nvSpPr>
          <p:spPr bwMode="auto">
            <a:xfrm>
              <a:off x="3456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10" name="Line 32"/>
            <p:cNvSpPr>
              <a:spLocks noChangeShapeType="1"/>
            </p:cNvSpPr>
            <p:nvPr/>
          </p:nvSpPr>
          <p:spPr bwMode="auto">
            <a:xfrm>
              <a:off x="3792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11" name="Line 33"/>
            <p:cNvSpPr>
              <a:spLocks noChangeShapeType="1"/>
            </p:cNvSpPr>
            <p:nvPr/>
          </p:nvSpPr>
          <p:spPr bwMode="auto">
            <a:xfrm>
              <a:off x="4176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7912" name="Text Box 34"/>
            <p:cNvSpPr txBox="1">
              <a:spLocks noChangeArrowheads="1"/>
            </p:cNvSpPr>
            <p:nvPr/>
          </p:nvSpPr>
          <p:spPr bwMode="auto">
            <a:xfrm>
              <a:off x="3387" y="1728"/>
              <a:ext cx="20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37913" name="Text Box 35"/>
            <p:cNvSpPr txBox="1">
              <a:spLocks noChangeArrowheads="1"/>
            </p:cNvSpPr>
            <p:nvPr/>
          </p:nvSpPr>
          <p:spPr bwMode="auto">
            <a:xfrm>
              <a:off x="3696" y="1728"/>
              <a:ext cx="21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37914" name="Text Box 36"/>
            <p:cNvSpPr txBox="1">
              <a:spLocks noChangeArrowheads="1"/>
            </p:cNvSpPr>
            <p:nvPr/>
          </p:nvSpPr>
          <p:spPr bwMode="auto">
            <a:xfrm>
              <a:off x="4080" y="1728"/>
              <a:ext cx="21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37915" name="Text Box 37"/>
            <p:cNvSpPr txBox="1">
              <a:spLocks noChangeArrowheads="1"/>
            </p:cNvSpPr>
            <p:nvPr/>
          </p:nvSpPr>
          <p:spPr bwMode="auto">
            <a:xfrm>
              <a:off x="3360" y="2400"/>
              <a:ext cx="201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37916" name="Text Box 38"/>
            <p:cNvSpPr txBox="1">
              <a:spLocks noChangeArrowheads="1"/>
            </p:cNvSpPr>
            <p:nvPr/>
          </p:nvSpPr>
          <p:spPr bwMode="auto">
            <a:xfrm>
              <a:off x="3696" y="2400"/>
              <a:ext cx="21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37917" name="Text Box 39"/>
            <p:cNvSpPr txBox="1">
              <a:spLocks noChangeArrowheads="1"/>
            </p:cNvSpPr>
            <p:nvPr/>
          </p:nvSpPr>
          <p:spPr bwMode="auto">
            <a:xfrm>
              <a:off x="4032" y="2400"/>
              <a:ext cx="21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37918" name="Text Box 40"/>
            <p:cNvSpPr txBox="1">
              <a:spLocks noChangeArrowheads="1"/>
            </p:cNvSpPr>
            <p:nvPr/>
          </p:nvSpPr>
          <p:spPr bwMode="auto">
            <a:xfrm>
              <a:off x="3552" y="2064"/>
              <a:ext cx="54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>
                  <a:solidFill>
                    <a:schemeClr val="bg2"/>
                  </a:solidFill>
                </a:rPr>
                <a:t>AA025</a:t>
              </a:r>
              <a:endParaRPr lang="sl-SI"/>
            </a:p>
          </p:txBody>
        </p:sp>
      </p:grpSp>
      <p:sp>
        <p:nvSpPr>
          <p:cNvPr id="221226" name="Text Box 42"/>
          <p:cNvSpPr txBox="1">
            <a:spLocks noChangeArrowheads="1"/>
          </p:cNvSpPr>
          <p:nvPr/>
        </p:nvSpPr>
        <p:spPr bwMode="auto">
          <a:xfrm>
            <a:off x="1066800" y="4267200"/>
            <a:ext cx="1933575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Funkcija:</a:t>
            </a:r>
          </a:p>
          <a:p>
            <a:pPr algn="l"/>
            <a:r>
              <a:rPr lang="sl-SI"/>
              <a:t>q = a &amp; b</a:t>
            </a:r>
          </a:p>
          <a:p>
            <a:pPr algn="l"/>
            <a:endParaRPr lang="sl-SI"/>
          </a:p>
          <a:p>
            <a:pPr algn="l"/>
            <a:r>
              <a:rPr lang="sl-SI"/>
              <a:t>Širina:  12</a:t>
            </a:r>
            <a:r>
              <a:rPr lang="sl-SI">
                <a:sym typeface="Symbol" pitchFamily="18" charset="2"/>
              </a:rPr>
              <a:t>m</a:t>
            </a:r>
          </a:p>
          <a:p>
            <a:pPr algn="l"/>
            <a:r>
              <a:rPr lang="sl-SI">
                <a:sym typeface="Symbol" pitchFamily="18" charset="2"/>
              </a:rPr>
              <a:t>Višina: 30 m</a:t>
            </a:r>
          </a:p>
        </p:txBody>
      </p:sp>
      <p:sp>
        <p:nvSpPr>
          <p:cNvPr id="221227" name="Text Box 43"/>
          <p:cNvSpPr txBox="1">
            <a:spLocks noChangeArrowheads="1"/>
          </p:cNvSpPr>
          <p:nvPr/>
        </p:nvSpPr>
        <p:spPr bwMode="auto">
          <a:xfrm>
            <a:off x="4495800" y="4191000"/>
            <a:ext cx="4376738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Vhodne kapacitivnosti:</a:t>
            </a:r>
          </a:p>
          <a:p>
            <a:pPr algn="l"/>
            <a:r>
              <a:rPr lang="sl-SI"/>
              <a:t>C</a:t>
            </a:r>
            <a:r>
              <a:rPr lang="sl-SI" baseline="-25000"/>
              <a:t>a</a:t>
            </a:r>
            <a:r>
              <a:rPr lang="sl-SI"/>
              <a:t> = 0.12pF</a:t>
            </a:r>
          </a:p>
          <a:p>
            <a:pPr algn="l"/>
            <a:r>
              <a:rPr lang="sl-SI"/>
              <a:t>C</a:t>
            </a:r>
            <a:r>
              <a:rPr lang="sl-SI" baseline="-25000"/>
              <a:t>b</a:t>
            </a:r>
            <a:r>
              <a:rPr lang="sl-SI"/>
              <a:t> = 0.11pF</a:t>
            </a:r>
          </a:p>
          <a:p>
            <a:pPr algn="l"/>
            <a:endParaRPr lang="sl-SI"/>
          </a:p>
          <a:p>
            <a:pPr algn="l"/>
            <a:r>
              <a:rPr lang="sl-SI"/>
              <a:t>Zakasnitev celice:</a:t>
            </a:r>
          </a:p>
          <a:p>
            <a:pPr algn="l"/>
            <a:r>
              <a:rPr lang="sl-SI"/>
              <a:t>t(CL) = 2.3ns + 2.7ns/pF * C</a:t>
            </a:r>
            <a:r>
              <a:rPr lang="sl-SI" baseline="-25000"/>
              <a:t>L</a:t>
            </a:r>
            <a:r>
              <a:rPr lang="sl-SI"/>
              <a:t>[pF]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utoUpdateAnimBg="0"/>
      <p:bldP spid="221226" grpId="0" autoUpdateAnimBg="0"/>
      <p:bldP spid="2212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03598-5620-4236-B06C-84C08BA81C2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8915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Tehnološko preslikano vezje</a:t>
            </a:r>
          </a:p>
        </p:txBody>
      </p:sp>
      <p:sp>
        <p:nvSpPr>
          <p:cNvPr id="38916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8917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Simulacija vezja</a:t>
            </a:r>
            <a:endParaRPr lang="sl-SI"/>
          </a:p>
        </p:txBody>
      </p:sp>
      <p:sp>
        <p:nvSpPr>
          <p:cNvPr id="222213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grpSp>
        <p:nvGrpSpPr>
          <p:cNvPr id="38919" name="Group 1194"/>
          <p:cNvGrpSpPr>
            <a:grpSpLocks/>
          </p:cNvGrpSpPr>
          <p:nvPr/>
        </p:nvGrpSpPr>
        <p:grpSpPr bwMode="auto">
          <a:xfrm>
            <a:off x="831850" y="2419350"/>
            <a:ext cx="7473950" cy="2062163"/>
            <a:chOff x="524" y="1524"/>
            <a:chExt cx="4708" cy="1299"/>
          </a:xfrm>
        </p:grpSpPr>
        <p:sp>
          <p:nvSpPr>
            <p:cNvPr id="38921" name="Rectangle 1062"/>
            <p:cNvSpPr>
              <a:spLocks noChangeArrowheads="1"/>
            </p:cNvSpPr>
            <p:nvPr/>
          </p:nvSpPr>
          <p:spPr bwMode="auto">
            <a:xfrm>
              <a:off x="3910" y="1524"/>
              <a:ext cx="908" cy="51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2" name="Rectangle 1063"/>
            <p:cNvSpPr>
              <a:spLocks noChangeArrowheads="1"/>
            </p:cNvSpPr>
            <p:nvPr/>
          </p:nvSpPr>
          <p:spPr bwMode="auto">
            <a:xfrm>
              <a:off x="2889" y="2012"/>
              <a:ext cx="885" cy="44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3" name="Rectangle 1064"/>
            <p:cNvSpPr>
              <a:spLocks noChangeArrowheads="1"/>
            </p:cNvSpPr>
            <p:nvPr/>
          </p:nvSpPr>
          <p:spPr bwMode="auto">
            <a:xfrm>
              <a:off x="2346" y="1774"/>
              <a:ext cx="407" cy="29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4" name="Rectangle 1065"/>
            <p:cNvSpPr>
              <a:spLocks noChangeArrowheads="1"/>
            </p:cNvSpPr>
            <p:nvPr/>
          </p:nvSpPr>
          <p:spPr bwMode="auto">
            <a:xfrm>
              <a:off x="1644" y="2297"/>
              <a:ext cx="441" cy="28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5" name="Rectangle 1066"/>
            <p:cNvSpPr>
              <a:spLocks noChangeArrowheads="1"/>
            </p:cNvSpPr>
            <p:nvPr/>
          </p:nvSpPr>
          <p:spPr bwMode="auto">
            <a:xfrm>
              <a:off x="1665" y="1718"/>
              <a:ext cx="408" cy="29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6" name="Rectangle 1067"/>
            <p:cNvSpPr>
              <a:spLocks noChangeArrowheads="1"/>
            </p:cNvSpPr>
            <p:nvPr/>
          </p:nvSpPr>
          <p:spPr bwMode="auto">
            <a:xfrm>
              <a:off x="1075" y="2570"/>
              <a:ext cx="342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7" name="Rectangle 1068"/>
            <p:cNvSpPr>
              <a:spLocks noChangeArrowheads="1"/>
            </p:cNvSpPr>
            <p:nvPr/>
          </p:nvSpPr>
          <p:spPr bwMode="auto">
            <a:xfrm>
              <a:off x="1075" y="2093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8" name="Rectangle 1069"/>
            <p:cNvSpPr>
              <a:spLocks noChangeArrowheads="1"/>
            </p:cNvSpPr>
            <p:nvPr/>
          </p:nvSpPr>
          <p:spPr bwMode="auto">
            <a:xfrm>
              <a:off x="1075" y="1695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29" name="Freeform 1071"/>
            <p:cNvSpPr>
              <a:spLocks/>
            </p:cNvSpPr>
            <p:nvPr/>
          </p:nvSpPr>
          <p:spPr bwMode="auto">
            <a:xfrm>
              <a:off x="1064" y="1718"/>
              <a:ext cx="92" cy="90"/>
            </a:xfrm>
            <a:custGeom>
              <a:avLst/>
              <a:gdLst>
                <a:gd name="T0" fmla="*/ 0 w 92"/>
                <a:gd name="T1" fmla="*/ 90 h 90"/>
                <a:gd name="T2" fmla="*/ 92 w 92"/>
                <a:gd name="T3" fmla="*/ 90 h 90"/>
                <a:gd name="T4" fmla="*/ 92 w 92"/>
                <a:gd name="T5" fmla="*/ 0 h 90"/>
                <a:gd name="T6" fmla="*/ 0 60000 65536"/>
                <a:gd name="T7" fmla="*/ 0 60000 65536"/>
                <a:gd name="T8" fmla="*/ 0 60000 65536"/>
                <a:gd name="T9" fmla="*/ 0 w 92"/>
                <a:gd name="T10" fmla="*/ 0 h 90"/>
                <a:gd name="T11" fmla="*/ 92 w 9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0">
                  <a:moveTo>
                    <a:pt x="0" y="90"/>
                  </a:moveTo>
                  <a:lnTo>
                    <a:pt x="92" y="90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0" name="Freeform 1072"/>
            <p:cNvSpPr>
              <a:spLocks/>
            </p:cNvSpPr>
            <p:nvPr/>
          </p:nvSpPr>
          <p:spPr bwMode="auto">
            <a:xfrm>
              <a:off x="1156" y="1718"/>
              <a:ext cx="136" cy="181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90 h 181"/>
                <a:gd name="T4" fmla="*/ 0 w 136"/>
                <a:gd name="T5" fmla="*/ 181 h 181"/>
                <a:gd name="T6" fmla="*/ 0 w 136"/>
                <a:gd name="T7" fmla="*/ 9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90"/>
                  </a:lnTo>
                  <a:lnTo>
                    <a:pt x="0" y="181"/>
                  </a:lnTo>
                  <a:lnTo>
                    <a:pt x="0" y="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1" name="Freeform 1073"/>
            <p:cNvSpPr>
              <a:spLocks/>
            </p:cNvSpPr>
            <p:nvPr/>
          </p:nvSpPr>
          <p:spPr bwMode="auto">
            <a:xfrm>
              <a:off x="1321" y="1779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2" name="Freeform 1074"/>
            <p:cNvSpPr>
              <a:spLocks/>
            </p:cNvSpPr>
            <p:nvPr/>
          </p:nvSpPr>
          <p:spPr bwMode="auto">
            <a:xfrm>
              <a:off x="1292" y="1779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19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3" name="Freeform 1075"/>
            <p:cNvSpPr>
              <a:spLocks/>
            </p:cNvSpPr>
            <p:nvPr/>
          </p:nvSpPr>
          <p:spPr bwMode="auto">
            <a:xfrm>
              <a:off x="1292" y="1808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4" name="Line 1076"/>
            <p:cNvSpPr>
              <a:spLocks noChangeShapeType="1"/>
            </p:cNvSpPr>
            <p:nvPr/>
          </p:nvSpPr>
          <p:spPr bwMode="auto">
            <a:xfrm>
              <a:off x="1359" y="1808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5" name="Freeform 1077"/>
            <p:cNvSpPr>
              <a:spLocks/>
            </p:cNvSpPr>
            <p:nvPr/>
          </p:nvSpPr>
          <p:spPr bwMode="auto">
            <a:xfrm>
              <a:off x="1064" y="2114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6" name="Freeform 1078"/>
            <p:cNvSpPr>
              <a:spLocks/>
            </p:cNvSpPr>
            <p:nvPr/>
          </p:nvSpPr>
          <p:spPr bwMode="auto">
            <a:xfrm>
              <a:off x="1156" y="2114"/>
              <a:ext cx="136" cy="183"/>
            </a:xfrm>
            <a:custGeom>
              <a:avLst/>
              <a:gdLst>
                <a:gd name="T0" fmla="*/ 0 w 136"/>
                <a:gd name="T1" fmla="*/ 0 h 183"/>
                <a:gd name="T2" fmla="*/ 136 w 136"/>
                <a:gd name="T3" fmla="*/ 92 h 183"/>
                <a:gd name="T4" fmla="*/ 0 w 136"/>
                <a:gd name="T5" fmla="*/ 183 h 183"/>
                <a:gd name="T6" fmla="*/ 0 w 136"/>
                <a:gd name="T7" fmla="*/ 92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3"/>
                <a:gd name="T14" fmla="*/ 136 w 136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3">
                  <a:moveTo>
                    <a:pt x="0" y="0"/>
                  </a:moveTo>
                  <a:lnTo>
                    <a:pt x="136" y="92"/>
                  </a:lnTo>
                  <a:lnTo>
                    <a:pt x="0" y="183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7" name="Freeform 1079"/>
            <p:cNvSpPr>
              <a:spLocks/>
            </p:cNvSpPr>
            <p:nvPr/>
          </p:nvSpPr>
          <p:spPr bwMode="auto">
            <a:xfrm>
              <a:off x="1321" y="2175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20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20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8" name="Freeform 1080"/>
            <p:cNvSpPr>
              <a:spLocks/>
            </p:cNvSpPr>
            <p:nvPr/>
          </p:nvSpPr>
          <p:spPr bwMode="auto">
            <a:xfrm>
              <a:off x="1292" y="2175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20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20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39" name="Freeform 1081"/>
            <p:cNvSpPr>
              <a:spLocks/>
            </p:cNvSpPr>
            <p:nvPr/>
          </p:nvSpPr>
          <p:spPr bwMode="auto">
            <a:xfrm>
              <a:off x="1292" y="2206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19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0" name="Line 1082"/>
            <p:cNvSpPr>
              <a:spLocks noChangeShapeType="1"/>
            </p:cNvSpPr>
            <p:nvPr/>
          </p:nvSpPr>
          <p:spPr bwMode="auto">
            <a:xfrm>
              <a:off x="1359" y="2206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1" name="Freeform 1083"/>
            <p:cNvSpPr>
              <a:spLocks/>
            </p:cNvSpPr>
            <p:nvPr/>
          </p:nvSpPr>
          <p:spPr bwMode="auto">
            <a:xfrm>
              <a:off x="1064" y="2591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2" name="Freeform 1084"/>
            <p:cNvSpPr>
              <a:spLocks/>
            </p:cNvSpPr>
            <p:nvPr/>
          </p:nvSpPr>
          <p:spPr bwMode="auto">
            <a:xfrm>
              <a:off x="1156" y="2591"/>
              <a:ext cx="136" cy="182"/>
            </a:xfrm>
            <a:custGeom>
              <a:avLst/>
              <a:gdLst>
                <a:gd name="T0" fmla="*/ 0 w 136"/>
                <a:gd name="T1" fmla="*/ 0 h 182"/>
                <a:gd name="T2" fmla="*/ 136 w 136"/>
                <a:gd name="T3" fmla="*/ 92 h 182"/>
                <a:gd name="T4" fmla="*/ 0 w 136"/>
                <a:gd name="T5" fmla="*/ 182 h 182"/>
                <a:gd name="T6" fmla="*/ 0 w 136"/>
                <a:gd name="T7" fmla="*/ 92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2"/>
                <a:gd name="T14" fmla="*/ 136 w 13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2">
                  <a:moveTo>
                    <a:pt x="0" y="0"/>
                  </a:moveTo>
                  <a:lnTo>
                    <a:pt x="136" y="92"/>
                  </a:lnTo>
                  <a:lnTo>
                    <a:pt x="0" y="182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3" name="Freeform 1085"/>
            <p:cNvSpPr>
              <a:spLocks/>
            </p:cNvSpPr>
            <p:nvPr/>
          </p:nvSpPr>
          <p:spPr bwMode="auto">
            <a:xfrm>
              <a:off x="1321" y="2652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19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19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4" name="Freeform 1086"/>
            <p:cNvSpPr>
              <a:spLocks/>
            </p:cNvSpPr>
            <p:nvPr/>
          </p:nvSpPr>
          <p:spPr bwMode="auto">
            <a:xfrm>
              <a:off x="1292" y="2652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5" name="Freeform 1087"/>
            <p:cNvSpPr>
              <a:spLocks/>
            </p:cNvSpPr>
            <p:nvPr/>
          </p:nvSpPr>
          <p:spPr bwMode="auto">
            <a:xfrm>
              <a:off x="1292" y="2683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1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1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1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6" name="Line 1088"/>
            <p:cNvSpPr>
              <a:spLocks noChangeShapeType="1"/>
            </p:cNvSpPr>
            <p:nvPr/>
          </p:nvSpPr>
          <p:spPr bwMode="auto">
            <a:xfrm>
              <a:off x="1359" y="2683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7" name="Freeform 1089"/>
            <p:cNvSpPr>
              <a:spLocks/>
            </p:cNvSpPr>
            <p:nvPr/>
          </p:nvSpPr>
          <p:spPr bwMode="auto">
            <a:xfrm>
              <a:off x="1872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50 w 113"/>
                <a:gd name="T5" fmla="*/ 12 h 114"/>
                <a:gd name="T6" fmla="*/ 71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8" name="Freeform 1090"/>
            <p:cNvSpPr>
              <a:spLocks/>
            </p:cNvSpPr>
            <p:nvPr/>
          </p:nvSpPr>
          <p:spPr bwMode="auto">
            <a:xfrm>
              <a:off x="1872" y="1864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1 h 113"/>
                <a:gd name="T4" fmla="*/ 50 w 113"/>
                <a:gd name="T5" fmla="*/ 104 h 113"/>
                <a:gd name="T6" fmla="*/ 71 w 113"/>
                <a:gd name="T7" fmla="*/ 90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7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1"/>
                  </a:lnTo>
                  <a:lnTo>
                    <a:pt x="50" y="104"/>
                  </a:lnTo>
                  <a:lnTo>
                    <a:pt x="71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49" name="Line 1091"/>
            <p:cNvSpPr>
              <a:spLocks noChangeShapeType="1"/>
            </p:cNvSpPr>
            <p:nvPr/>
          </p:nvSpPr>
          <p:spPr bwMode="auto">
            <a:xfrm>
              <a:off x="1701" y="175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0" name="Freeform 1092"/>
            <p:cNvSpPr>
              <a:spLocks/>
            </p:cNvSpPr>
            <p:nvPr/>
          </p:nvSpPr>
          <p:spPr bwMode="auto">
            <a:xfrm>
              <a:off x="1701" y="1750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1" name="Line 1093"/>
            <p:cNvSpPr>
              <a:spLocks noChangeShapeType="1"/>
            </p:cNvSpPr>
            <p:nvPr/>
          </p:nvSpPr>
          <p:spPr bwMode="auto">
            <a:xfrm flipH="1">
              <a:off x="1588" y="1808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2" name="Line 1094"/>
            <p:cNvSpPr>
              <a:spLocks noChangeShapeType="1"/>
            </p:cNvSpPr>
            <p:nvPr/>
          </p:nvSpPr>
          <p:spPr bwMode="auto">
            <a:xfrm>
              <a:off x="1599" y="1922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3" name="Freeform 1095"/>
            <p:cNvSpPr>
              <a:spLocks/>
            </p:cNvSpPr>
            <p:nvPr/>
          </p:nvSpPr>
          <p:spPr bwMode="auto">
            <a:xfrm>
              <a:off x="2010" y="1831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19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19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4" name="Freeform 1096"/>
            <p:cNvSpPr>
              <a:spLocks/>
            </p:cNvSpPr>
            <p:nvPr/>
          </p:nvSpPr>
          <p:spPr bwMode="auto">
            <a:xfrm>
              <a:off x="1981" y="1831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19 h 29"/>
                <a:gd name="T4" fmla="*/ 10 w 29"/>
                <a:gd name="T5" fmla="*/ 10 h 29"/>
                <a:gd name="T6" fmla="*/ 20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19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5" name="Freeform 1097"/>
            <p:cNvSpPr>
              <a:spLocks/>
            </p:cNvSpPr>
            <p:nvPr/>
          </p:nvSpPr>
          <p:spPr bwMode="auto">
            <a:xfrm>
              <a:off x="1981" y="1860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41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6" name="Freeform 1098"/>
            <p:cNvSpPr>
              <a:spLocks/>
            </p:cNvSpPr>
            <p:nvPr/>
          </p:nvSpPr>
          <p:spPr bwMode="auto">
            <a:xfrm>
              <a:off x="1872" y="232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50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50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7" name="Freeform 1099"/>
            <p:cNvSpPr>
              <a:spLocks/>
            </p:cNvSpPr>
            <p:nvPr/>
          </p:nvSpPr>
          <p:spPr bwMode="auto">
            <a:xfrm>
              <a:off x="1872" y="243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0 h 113"/>
                <a:gd name="T4" fmla="*/ 50 w 113"/>
                <a:gd name="T5" fmla="*/ 102 h 113"/>
                <a:gd name="T6" fmla="*/ 71 w 113"/>
                <a:gd name="T7" fmla="*/ 88 h 113"/>
                <a:gd name="T8" fmla="*/ 88 w 113"/>
                <a:gd name="T9" fmla="*/ 71 h 113"/>
                <a:gd name="T10" fmla="*/ 102 w 113"/>
                <a:gd name="T11" fmla="*/ 48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0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8" name="Line 1100"/>
            <p:cNvSpPr>
              <a:spLocks noChangeShapeType="1"/>
            </p:cNvSpPr>
            <p:nvPr/>
          </p:nvSpPr>
          <p:spPr bwMode="auto">
            <a:xfrm>
              <a:off x="1701" y="232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59" name="Freeform 1101"/>
            <p:cNvSpPr>
              <a:spLocks/>
            </p:cNvSpPr>
            <p:nvPr/>
          </p:nvSpPr>
          <p:spPr bwMode="auto">
            <a:xfrm>
              <a:off x="1701" y="2320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0" name="Line 1102"/>
            <p:cNvSpPr>
              <a:spLocks noChangeShapeType="1"/>
            </p:cNvSpPr>
            <p:nvPr/>
          </p:nvSpPr>
          <p:spPr bwMode="auto">
            <a:xfrm flipH="1">
              <a:off x="1588" y="2375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1" name="Line 1103"/>
            <p:cNvSpPr>
              <a:spLocks noChangeShapeType="1"/>
            </p:cNvSpPr>
            <p:nvPr/>
          </p:nvSpPr>
          <p:spPr bwMode="auto">
            <a:xfrm>
              <a:off x="1599" y="2489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2" name="Freeform 1104"/>
            <p:cNvSpPr>
              <a:spLocks/>
            </p:cNvSpPr>
            <p:nvPr/>
          </p:nvSpPr>
          <p:spPr bwMode="auto">
            <a:xfrm>
              <a:off x="2010" y="2398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4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3" name="Freeform 1105"/>
            <p:cNvSpPr>
              <a:spLocks/>
            </p:cNvSpPr>
            <p:nvPr/>
          </p:nvSpPr>
          <p:spPr bwMode="auto">
            <a:xfrm>
              <a:off x="1981" y="2398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20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4" name="Freeform 1106"/>
            <p:cNvSpPr>
              <a:spLocks/>
            </p:cNvSpPr>
            <p:nvPr/>
          </p:nvSpPr>
          <p:spPr bwMode="auto">
            <a:xfrm>
              <a:off x="1981" y="2427"/>
              <a:ext cx="58" cy="31"/>
            </a:xfrm>
            <a:custGeom>
              <a:avLst/>
              <a:gdLst>
                <a:gd name="T0" fmla="*/ 58 w 58"/>
                <a:gd name="T1" fmla="*/ 0 h 31"/>
                <a:gd name="T2" fmla="*/ 56 w 58"/>
                <a:gd name="T3" fmla="*/ 12 h 31"/>
                <a:gd name="T4" fmla="*/ 48 w 58"/>
                <a:gd name="T5" fmla="*/ 21 h 31"/>
                <a:gd name="T6" fmla="*/ 41 w 58"/>
                <a:gd name="T7" fmla="*/ 27 h 31"/>
                <a:gd name="T8" fmla="*/ 29 w 58"/>
                <a:gd name="T9" fmla="*/ 31 h 31"/>
                <a:gd name="T10" fmla="*/ 18 w 58"/>
                <a:gd name="T11" fmla="*/ 27 h 31"/>
                <a:gd name="T12" fmla="*/ 8 w 58"/>
                <a:gd name="T13" fmla="*/ 21 h 31"/>
                <a:gd name="T14" fmla="*/ 2 w 58"/>
                <a:gd name="T15" fmla="*/ 12 h 31"/>
                <a:gd name="T16" fmla="*/ 0 w 5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1"/>
                <a:gd name="T29" fmla="*/ 58 w 5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1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31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5" name="Freeform 1107"/>
            <p:cNvSpPr>
              <a:spLocks/>
            </p:cNvSpPr>
            <p:nvPr/>
          </p:nvSpPr>
          <p:spPr bwMode="auto">
            <a:xfrm>
              <a:off x="2549" y="1808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5 w 114"/>
                <a:gd name="T3" fmla="*/ 2 h 114"/>
                <a:gd name="T4" fmla="*/ 50 w 114"/>
                <a:gd name="T5" fmla="*/ 12 h 114"/>
                <a:gd name="T6" fmla="*/ 71 w 114"/>
                <a:gd name="T7" fmla="*/ 25 h 114"/>
                <a:gd name="T8" fmla="*/ 89 w 114"/>
                <a:gd name="T9" fmla="*/ 42 h 114"/>
                <a:gd name="T10" fmla="*/ 102 w 114"/>
                <a:gd name="T11" fmla="*/ 64 h 114"/>
                <a:gd name="T12" fmla="*/ 112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5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4"/>
                  </a:lnTo>
                  <a:lnTo>
                    <a:pt x="112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6" name="Freeform 1108"/>
            <p:cNvSpPr>
              <a:spLocks/>
            </p:cNvSpPr>
            <p:nvPr/>
          </p:nvSpPr>
          <p:spPr bwMode="auto">
            <a:xfrm>
              <a:off x="2549" y="1922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25 w 114"/>
                <a:gd name="T3" fmla="*/ 111 h 113"/>
                <a:gd name="T4" fmla="*/ 50 w 114"/>
                <a:gd name="T5" fmla="*/ 101 h 113"/>
                <a:gd name="T6" fmla="*/ 71 w 114"/>
                <a:gd name="T7" fmla="*/ 88 h 113"/>
                <a:gd name="T8" fmla="*/ 89 w 114"/>
                <a:gd name="T9" fmla="*/ 71 h 113"/>
                <a:gd name="T10" fmla="*/ 102 w 114"/>
                <a:gd name="T11" fmla="*/ 50 h 113"/>
                <a:gd name="T12" fmla="*/ 112 w 114"/>
                <a:gd name="T13" fmla="*/ 25 h 113"/>
                <a:gd name="T14" fmla="*/ 114 w 11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113"/>
                  </a:moveTo>
                  <a:lnTo>
                    <a:pt x="25" y="111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9" y="71"/>
                  </a:lnTo>
                  <a:lnTo>
                    <a:pt x="102" y="50"/>
                  </a:lnTo>
                  <a:lnTo>
                    <a:pt x="112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7" name="Line 1109"/>
            <p:cNvSpPr>
              <a:spLocks noChangeShapeType="1"/>
            </p:cNvSpPr>
            <p:nvPr/>
          </p:nvSpPr>
          <p:spPr bwMode="auto">
            <a:xfrm>
              <a:off x="2381" y="1808"/>
              <a:ext cx="1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8" name="Freeform 1110"/>
            <p:cNvSpPr>
              <a:spLocks/>
            </p:cNvSpPr>
            <p:nvPr/>
          </p:nvSpPr>
          <p:spPr bwMode="auto">
            <a:xfrm>
              <a:off x="2381" y="1808"/>
              <a:ext cx="168" cy="227"/>
            </a:xfrm>
            <a:custGeom>
              <a:avLst/>
              <a:gdLst>
                <a:gd name="T0" fmla="*/ 0 w 168"/>
                <a:gd name="T1" fmla="*/ 0 h 227"/>
                <a:gd name="T2" fmla="*/ 0 w 168"/>
                <a:gd name="T3" fmla="*/ 227 h 227"/>
                <a:gd name="T4" fmla="*/ 168 w 168"/>
                <a:gd name="T5" fmla="*/ 227 h 227"/>
                <a:gd name="T6" fmla="*/ 0 60000 65536"/>
                <a:gd name="T7" fmla="*/ 0 60000 65536"/>
                <a:gd name="T8" fmla="*/ 0 60000 65536"/>
                <a:gd name="T9" fmla="*/ 0 w 168"/>
                <a:gd name="T10" fmla="*/ 0 h 227"/>
                <a:gd name="T11" fmla="*/ 168 w 168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27">
                  <a:moveTo>
                    <a:pt x="0" y="0"/>
                  </a:moveTo>
                  <a:lnTo>
                    <a:pt x="0" y="227"/>
                  </a:lnTo>
                  <a:lnTo>
                    <a:pt x="168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69" name="Line 1111"/>
            <p:cNvSpPr>
              <a:spLocks noChangeShapeType="1"/>
            </p:cNvSpPr>
            <p:nvPr/>
          </p:nvSpPr>
          <p:spPr bwMode="auto">
            <a:xfrm flipH="1">
              <a:off x="2267" y="1864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0" name="Freeform 1112"/>
            <p:cNvSpPr>
              <a:spLocks/>
            </p:cNvSpPr>
            <p:nvPr/>
          </p:nvSpPr>
          <p:spPr bwMode="auto">
            <a:xfrm>
              <a:off x="2693" y="1893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20 w 29"/>
                <a:gd name="T5" fmla="*/ 9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20" y="9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1" name="Freeform 1113"/>
            <p:cNvSpPr>
              <a:spLocks/>
            </p:cNvSpPr>
            <p:nvPr/>
          </p:nvSpPr>
          <p:spPr bwMode="auto">
            <a:xfrm>
              <a:off x="2663" y="1893"/>
              <a:ext cx="30" cy="29"/>
            </a:xfrm>
            <a:custGeom>
              <a:avLst/>
              <a:gdLst>
                <a:gd name="T0" fmla="*/ 0 w 30"/>
                <a:gd name="T1" fmla="*/ 29 h 29"/>
                <a:gd name="T2" fmla="*/ 4 w 30"/>
                <a:gd name="T3" fmla="*/ 19 h 29"/>
                <a:gd name="T4" fmla="*/ 9 w 30"/>
                <a:gd name="T5" fmla="*/ 9 h 29"/>
                <a:gd name="T6" fmla="*/ 19 w 30"/>
                <a:gd name="T7" fmla="*/ 2 h 29"/>
                <a:gd name="T8" fmla="*/ 3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29"/>
                  </a:moveTo>
                  <a:lnTo>
                    <a:pt x="4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2" name="Freeform 1114"/>
            <p:cNvSpPr>
              <a:spLocks/>
            </p:cNvSpPr>
            <p:nvPr/>
          </p:nvSpPr>
          <p:spPr bwMode="auto">
            <a:xfrm>
              <a:off x="2663" y="1922"/>
              <a:ext cx="59" cy="28"/>
            </a:xfrm>
            <a:custGeom>
              <a:avLst/>
              <a:gdLst>
                <a:gd name="T0" fmla="*/ 59 w 59"/>
                <a:gd name="T1" fmla="*/ 0 h 28"/>
                <a:gd name="T2" fmla="*/ 55 w 59"/>
                <a:gd name="T3" fmla="*/ 11 h 28"/>
                <a:gd name="T4" fmla="*/ 50 w 59"/>
                <a:gd name="T5" fmla="*/ 21 h 28"/>
                <a:gd name="T6" fmla="*/ 40 w 59"/>
                <a:gd name="T7" fmla="*/ 27 h 28"/>
                <a:gd name="T8" fmla="*/ 30 w 59"/>
                <a:gd name="T9" fmla="*/ 28 h 28"/>
                <a:gd name="T10" fmla="*/ 19 w 59"/>
                <a:gd name="T11" fmla="*/ 27 h 28"/>
                <a:gd name="T12" fmla="*/ 9 w 59"/>
                <a:gd name="T13" fmla="*/ 21 h 28"/>
                <a:gd name="T14" fmla="*/ 2 w 59"/>
                <a:gd name="T15" fmla="*/ 11 h 28"/>
                <a:gd name="T16" fmla="*/ 0 w 5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8"/>
                <a:gd name="T29" fmla="*/ 59 w 5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8">
                  <a:moveTo>
                    <a:pt x="59" y="0"/>
                  </a:moveTo>
                  <a:lnTo>
                    <a:pt x="55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30" y="28"/>
                  </a:lnTo>
                  <a:lnTo>
                    <a:pt x="19" y="27"/>
                  </a:lnTo>
                  <a:lnTo>
                    <a:pt x="9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3" name="Line 1115"/>
            <p:cNvSpPr>
              <a:spLocks noChangeShapeType="1"/>
            </p:cNvSpPr>
            <p:nvPr/>
          </p:nvSpPr>
          <p:spPr bwMode="auto">
            <a:xfrm>
              <a:off x="2267" y="192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4" name="Line 1116"/>
            <p:cNvSpPr>
              <a:spLocks noChangeShapeType="1"/>
            </p:cNvSpPr>
            <p:nvPr/>
          </p:nvSpPr>
          <p:spPr bwMode="auto">
            <a:xfrm>
              <a:off x="2267" y="197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5" name="Line 1117"/>
            <p:cNvSpPr>
              <a:spLocks noChangeShapeType="1"/>
            </p:cNvSpPr>
            <p:nvPr/>
          </p:nvSpPr>
          <p:spPr bwMode="auto">
            <a:xfrm>
              <a:off x="2720" y="1922"/>
              <a:ext cx="5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6" name="Freeform 1118"/>
            <p:cNvSpPr>
              <a:spLocks/>
            </p:cNvSpPr>
            <p:nvPr/>
          </p:nvSpPr>
          <p:spPr bwMode="auto">
            <a:xfrm>
              <a:off x="3062" y="2206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2 h 114"/>
                <a:gd name="T4" fmla="*/ 50 w 113"/>
                <a:gd name="T5" fmla="*/ 10 h 114"/>
                <a:gd name="T6" fmla="*/ 71 w 113"/>
                <a:gd name="T7" fmla="*/ 25 h 114"/>
                <a:gd name="T8" fmla="*/ 88 w 113"/>
                <a:gd name="T9" fmla="*/ 42 h 114"/>
                <a:gd name="T10" fmla="*/ 102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2"/>
                  </a:lnTo>
                  <a:lnTo>
                    <a:pt x="50" y="10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7" name="Line 1119"/>
            <p:cNvSpPr>
              <a:spLocks noChangeShapeType="1"/>
            </p:cNvSpPr>
            <p:nvPr/>
          </p:nvSpPr>
          <p:spPr bwMode="auto">
            <a:xfrm>
              <a:off x="2931" y="2206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8" name="Line 1120"/>
            <p:cNvSpPr>
              <a:spLocks noChangeShapeType="1"/>
            </p:cNvSpPr>
            <p:nvPr/>
          </p:nvSpPr>
          <p:spPr bwMode="auto">
            <a:xfrm flipH="1">
              <a:off x="2858" y="226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79" name="Line 1121"/>
            <p:cNvSpPr>
              <a:spLocks noChangeShapeType="1"/>
            </p:cNvSpPr>
            <p:nvPr/>
          </p:nvSpPr>
          <p:spPr bwMode="auto">
            <a:xfrm>
              <a:off x="2858" y="2375"/>
              <a:ext cx="1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0" name="Line 1122"/>
            <p:cNvSpPr>
              <a:spLocks noChangeShapeType="1"/>
            </p:cNvSpPr>
            <p:nvPr/>
          </p:nvSpPr>
          <p:spPr bwMode="auto">
            <a:xfrm>
              <a:off x="2931" y="2433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1" name="Freeform 1123"/>
            <p:cNvSpPr>
              <a:spLocks/>
            </p:cNvSpPr>
            <p:nvPr/>
          </p:nvSpPr>
          <p:spPr bwMode="auto">
            <a:xfrm>
              <a:off x="2926" y="2320"/>
              <a:ext cx="57" cy="113"/>
            </a:xfrm>
            <a:custGeom>
              <a:avLst/>
              <a:gdLst>
                <a:gd name="T0" fmla="*/ 0 w 57"/>
                <a:gd name="T1" fmla="*/ 113 h 113"/>
                <a:gd name="T2" fmla="*/ 13 w 57"/>
                <a:gd name="T3" fmla="*/ 109 h 113"/>
                <a:gd name="T4" fmla="*/ 25 w 57"/>
                <a:gd name="T5" fmla="*/ 101 h 113"/>
                <a:gd name="T6" fmla="*/ 36 w 57"/>
                <a:gd name="T7" fmla="*/ 88 h 113"/>
                <a:gd name="T8" fmla="*/ 44 w 57"/>
                <a:gd name="T9" fmla="*/ 71 h 113"/>
                <a:gd name="T10" fmla="*/ 51 w 57"/>
                <a:gd name="T11" fmla="*/ 48 h 113"/>
                <a:gd name="T12" fmla="*/ 55 w 57"/>
                <a:gd name="T13" fmla="*/ 25 h 113"/>
                <a:gd name="T14" fmla="*/ 57 w 57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3"/>
                <a:gd name="T26" fmla="*/ 57 w 5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3">
                  <a:moveTo>
                    <a:pt x="0" y="113"/>
                  </a:moveTo>
                  <a:lnTo>
                    <a:pt x="13" y="109"/>
                  </a:lnTo>
                  <a:lnTo>
                    <a:pt x="25" y="101"/>
                  </a:lnTo>
                  <a:lnTo>
                    <a:pt x="36" y="88"/>
                  </a:lnTo>
                  <a:lnTo>
                    <a:pt x="44" y="71"/>
                  </a:lnTo>
                  <a:lnTo>
                    <a:pt x="51" y="48"/>
                  </a:lnTo>
                  <a:lnTo>
                    <a:pt x="55" y="25"/>
                  </a:lnTo>
                  <a:lnTo>
                    <a:pt x="5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2" name="Freeform 1124"/>
            <p:cNvSpPr>
              <a:spLocks/>
            </p:cNvSpPr>
            <p:nvPr/>
          </p:nvSpPr>
          <p:spPr bwMode="auto">
            <a:xfrm>
              <a:off x="2926" y="2206"/>
              <a:ext cx="57" cy="114"/>
            </a:xfrm>
            <a:custGeom>
              <a:avLst/>
              <a:gdLst>
                <a:gd name="T0" fmla="*/ 0 w 57"/>
                <a:gd name="T1" fmla="*/ 0 h 114"/>
                <a:gd name="T2" fmla="*/ 13 w 57"/>
                <a:gd name="T3" fmla="*/ 2 h 114"/>
                <a:gd name="T4" fmla="*/ 25 w 57"/>
                <a:gd name="T5" fmla="*/ 10 h 114"/>
                <a:gd name="T6" fmla="*/ 36 w 57"/>
                <a:gd name="T7" fmla="*/ 25 h 114"/>
                <a:gd name="T8" fmla="*/ 44 w 57"/>
                <a:gd name="T9" fmla="*/ 42 h 114"/>
                <a:gd name="T10" fmla="*/ 51 w 57"/>
                <a:gd name="T11" fmla="*/ 64 h 114"/>
                <a:gd name="T12" fmla="*/ 55 w 57"/>
                <a:gd name="T13" fmla="*/ 89 h 114"/>
                <a:gd name="T14" fmla="*/ 57 w 57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4"/>
                <a:gd name="T26" fmla="*/ 57 w 57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4">
                  <a:moveTo>
                    <a:pt x="0" y="0"/>
                  </a:moveTo>
                  <a:lnTo>
                    <a:pt x="13" y="2"/>
                  </a:lnTo>
                  <a:lnTo>
                    <a:pt x="25" y="10"/>
                  </a:lnTo>
                  <a:lnTo>
                    <a:pt x="36" y="25"/>
                  </a:lnTo>
                  <a:lnTo>
                    <a:pt x="44" y="42"/>
                  </a:lnTo>
                  <a:lnTo>
                    <a:pt x="51" y="64"/>
                  </a:lnTo>
                  <a:lnTo>
                    <a:pt x="55" y="89"/>
                  </a:lnTo>
                  <a:lnTo>
                    <a:pt x="57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3" name="Line 1125"/>
            <p:cNvSpPr>
              <a:spLocks noChangeShapeType="1"/>
            </p:cNvSpPr>
            <p:nvPr/>
          </p:nvSpPr>
          <p:spPr bwMode="auto">
            <a:xfrm>
              <a:off x="3039" y="2206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4" name="Freeform 1126"/>
            <p:cNvSpPr>
              <a:spLocks/>
            </p:cNvSpPr>
            <p:nvPr/>
          </p:nvSpPr>
          <p:spPr bwMode="auto">
            <a:xfrm>
              <a:off x="3062" y="2320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09 h 113"/>
                <a:gd name="T4" fmla="*/ 50 w 226"/>
                <a:gd name="T5" fmla="*/ 101 h 113"/>
                <a:gd name="T6" fmla="*/ 71 w 226"/>
                <a:gd name="T7" fmla="*/ 88 h 113"/>
                <a:gd name="T8" fmla="*/ 88 w 226"/>
                <a:gd name="T9" fmla="*/ 71 h 113"/>
                <a:gd name="T10" fmla="*/ 102 w 226"/>
                <a:gd name="T11" fmla="*/ 48 h 113"/>
                <a:gd name="T12" fmla="*/ 111 w 226"/>
                <a:gd name="T13" fmla="*/ 25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09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11" y="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5" name="Freeform 1127"/>
            <p:cNvSpPr>
              <a:spLocks/>
            </p:cNvSpPr>
            <p:nvPr/>
          </p:nvSpPr>
          <p:spPr bwMode="auto">
            <a:xfrm>
              <a:off x="3572" y="2035"/>
              <a:ext cx="114" cy="113"/>
            </a:xfrm>
            <a:custGeom>
              <a:avLst/>
              <a:gdLst>
                <a:gd name="T0" fmla="*/ 0 w 114"/>
                <a:gd name="T1" fmla="*/ 0 h 113"/>
                <a:gd name="T2" fmla="*/ 25 w 114"/>
                <a:gd name="T3" fmla="*/ 4 h 113"/>
                <a:gd name="T4" fmla="*/ 50 w 114"/>
                <a:gd name="T5" fmla="*/ 12 h 113"/>
                <a:gd name="T6" fmla="*/ 71 w 114"/>
                <a:gd name="T7" fmla="*/ 25 h 113"/>
                <a:gd name="T8" fmla="*/ 89 w 114"/>
                <a:gd name="T9" fmla="*/ 42 h 113"/>
                <a:gd name="T10" fmla="*/ 102 w 114"/>
                <a:gd name="T11" fmla="*/ 63 h 113"/>
                <a:gd name="T12" fmla="*/ 110 w 114"/>
                <a:gd name="T13" fmla="*/ 88 h 113"/>
                <a:gd name="T14" fmla="*/ 114 w 114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3"/>
                  </a:lnTo>
                  <a:lnTo>
                    <a:pt x="110" y="88"/>
                  </a:lnTo>
                  <a:lnTo>
                    <a:pt x="114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6" name="Freeform 1128"/>
            <p:cNvSpPr>
              <a:spLocks/>
            </p:cNvSpPr>
            <p:nvPr/>
          </p:nvSpPr>
          <p:spPr bwMode="auto">
            <a:xfrm>
              <a:off x="3572" y="2148"/>
              <a:ext cx="114" cy="114"/>
            </a:xfrm>
            <a:custGeom>
              <a:avLst/>
              <a:gdLst>
                <a:gd name="T0" fmla="*/ 0 w 114"/>
                <a:gd name="T1" fmla="*/ 114 h 114"/>
                <a:gd name="T2" fmla="*/ 25 w 114"/>
                <a:gd name="T3" fmla="*/ 112 h 114"/>
                <a:gd name="T4" fmla="*/ 50 w 114"/>
                <a:gd name="T5" fmla="*/ 102 h 114"/>
                <a:gd name="T6" fmla="*/ 71 w 114"/>
                <a:gd name="T7" fmla="*/ 89 h 114"/>
                <a:gd name="T8" fmla="*/ 89 w 114"/>
                <a:gd name="T9" fmla="*/ 72 h 114"/>
                <a:gd name="T10" fmla="*/ 102 w 114"/>
                <a:gd name="T11" fmla="*/ 50 h 114"/>
                <a:gd name="T12" fmla="*/ 110 w 114"/>
                <a:gd name="T13" fmla="*/ 25 h 114"/>
                <a:gd name="T14" fmla="*/ 114 w 114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114"/>
                  </a:moveTo>
                  <a:lnTo>
                    <a:pt x="25" y="112"/>
                  </a:lnTo>
                  <a:lnTo>
                    <a:pt x="50" y="102"/>
                  </a:lnTo>
                  <a:lnTo>
                    <a:pt x="71" y="89"/>
                  </a:lnTo>
                  <a:lnTo>
                    <a:pt x="89" y="72"/>
                  </a:lnTo>
                  <a:lnTo>
                    <a:pt x="102" y="50"/>
                  </a:lnTo>
                  <a:lnTo>
                    <a:pt x="110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7" name="Line 1129"/>
            <p:cNvSpPr>
              <a:spLocks noChangeShapeType="1"/>
            </p:cNvSpPr>
            <p:nvPr/>
          </p:nvSpPr>
          <p:spPr bwMode="auto">
            <a:xfrm>
              <a:off x="3402" y="2035"/>
              <a:ext cx="1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8" name="Freeform 1130"/>
            <p:cNvSpPr>
              <a:spLocks/>
            </p:cNvSpPr>
            <p:nvPr/>
          </p:nvSpPr>
          <p:spPr bwMode="auto">
            <a:xfrm>
              <a:off x="3402" y="2035"/>
              <a:ext cx="170" cy="227"/>
            </a:xfrm>
            <a:custGeom>
              <a:avLst/>
              <a:gdLst>
                <a:gd name="T0" fmla="*/ 0 w 170"/>
                <a:gd name="T1" fmla="*/ 0 h 227"/>
                <a:gd name="T2" fmla="*/ 0 w 170"/>
                <a:gd name="T3" fmla="*/ 227 h 227"/>
                <a:gd name="T4" fmla="*/ 170 w 170"/>
                <a:gd name="T5" fmla="*/ 227 h 227"/>
                <a:gd name="T6" fmla="*/ 0 60000 65536"/>
                <a:gd name="T7" fmla="*/ 0 60000 65536"/>
                <a:gd name="T8" fmla="*/ 0 60000 65536"/>
                <a:gd name="T9" fmla="*/ 0 w 170"/>
                <a:gd name="T10" fmla="*/ 0 h 227"/>
                <a:gd name="T11" fmla="*/ 170 w 1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227">
                  <a:moveTo>
                    <a:pt x="0" y="0"/>
                  </a:moveTo>
                  <a:lnTo>
                    <a:pt x="0" y="227"/>
                  </a:lnTo>
                  <a:lnTo>
                    <a:pt x="170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89" name="Line 1131"/>
            <p:cNvSpPr>
              <a:spLocks noChangeShapeType="1"/>
            </p:cNvSpPr>
            <p:nvPr/>
          </p:nvSpPr>
          <p:spPr bwMode="auto">
            <a:xfrm flipH="1">
              <a:off x="3288" y="2093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0" name="Line 1132"/>
            <p:cNvSpPr>
              <a:spLocks noChangeShapeType="1"/>
            </p:cNvSpPr>
            <p:nvPr/>
          </p:nvSpPr>
          <p:spPr bwMode="auto">
            <a:xfrm>
              <a:off x="3300" y="2206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1" name="Freeform 1133"/>
            <p:cNvSpPr>
              <a:spLocks/>
            </p:cNvSpPr>
            <p:nvPr/>
          </p:nvSpPr>
          <p:spPr bwMode="auto">
            <a:xfrm>
              <a:off x="3711" y="2114"/>
              <a:ext cx="28" cy="31"/>
            </a:xfrm>
            <a:custGeom>
              <a:avLst/>
              <a:gdLst>
                <a:gd name="T0" fmla="*/ 28 w 28"/>
                <a:gd name="T1" fmla="*/ 31 h 31"/>
                <a:gd name="T2" fmla="*/ 26 w 28"/>
                <a:gd name="T3" fmla="*/ 19 h 31"/>
                <a:gd name="T4" fmla="*/ 19 w 28"/>
                <a:gd name="T5" fmla="*/ 9 h 31"/>
                <a:gd name="T6" fmla="*/ 9 w 28"/>
                <a:gd name="T7" fmla="*/ 4 h 31"/>
                <a:gd name="T8" fmla="*/ 0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28" y="31"/>
                  </a:moveTo>
                  <a:lnTo>
                    <a:pt x="26" y="19"/>
                  </a:lnTo>
                  <a:lnTo>
                    <a:pt x="19" y="9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2" name="Freeform 1134"/>
            <p:cNvSpPr>
              <a:spLocks/>
            </p:cNvSpPr>
            <p:nvPr/>
          </p:nvSpPr>
          <p:spPr bwMode="auto">
            <a:xfrm>
              <a:off x="3682" y="2114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9 w 29"/>
                <a:gd name="T5" fmla="*/ 9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9" y="9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3" name="Freeform 1135"/>
            <p:cNvSpPr>
              <a:spLocks/>
            </p:cNvSpPr>
            <p:nvPr/>
          </p:nvSpPr>
          <p:spPr bwMode="auto">
            <a:xfrm>
              <a:off x="3682" y="2145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11 h 28"/>
                <a:gd name="T4" fmla="*/ 48 w 57"/>
                <a:gd name="T5" fmla="*/ 19 h 28"/>
                <a:gd name="T6" fmla="*/ 40 w 57"/>
                <a:gd name="T7" fmla="*/ 27 h 28"/>
                <a:gd name="T8" fmla="*/ 29 w 57"/>
                <a:gd name="T9" fmla="*/ 28 h 28"/>
                <a:gd name="T10" fmla="*/ 17 w 57"/>
                <a:gd name="T11" fmla="*/ 27 h 28"/>
                <a:gd name="T12" fmla="*/ 7 w 57"/>
                <a:gd name="T13" fmla="*/ 19 h 28"/>
                <a:gd name="T14" fmla="*/ 2 w 57"/>
                <a:gd name="T15" fmla="*/ 9 h 28"/>
                <a:gd name="T16" fmla="*/ 0 w 5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8"/>
                <a:gd name="T29" fmla="*/ 57 w 5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8">
                  <a:moveTo>
                    <a:pt x="57" y="0"/>
                  </a:moveTo>
                  <a:lnTo>
                    <a:pt x="55" y="11"/>
                  </a:lnTo>
                  <a:lnTo>
                    <a:pt x="48" y="19"/>
                  </a:lnTo>
                  <a:lnTo>
                    <a:pt x="40" y="27"/>
                  </a:lnTo>
                  <a:lnTo>
                    <a:pt x="29" y="28"/>
                  </a:lnTo>
                  <a:lnTo>
                    <a:pt x="17" y="27"/>
                  </a:lnTo>
                  <a:lnTo>
                    <a:pt x="7" y="19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4" name="Freeform 1136"/>
            <p:cNvSpPr>
              <a:spLocks/>
            </p:cNvSpPr>
            <p:nvPr/>
          </p:nvSpPr>
          <p:spPr bwMode="auto">
            <a:xfrm>
              <a:off x="3288" y="2206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5" name="Line 1137"/>
            <p:cNvSpPr>
              <a:spLocks noChangeShapeType="1"/>
            </p:cNvSpPr>
            <p:nvPr/>
          </p:nvSpPr>
          <p:spPr bwMode="auto">
            <a:xfrm>
              <a:off x="2835" y="2093"/>
              <a:ext cx="45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6" name="Freeform 1138"/>
            <p:cNvSpPr>
              <a:spLocks/>
            </p:cNvSpPr>
            <p:nvPr/>
          </p:nvSpPr>
          <p:spPr bwMode="auto">
            <a:xfrm>
              <a:off x="4081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48 w 113"/>
                <a:gd name="T5" fmla="*/ 12 h 114"/>
                <a:gd name="T6" fmla="*/ 69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48" y="12"/>
                  </a:lnTo>
                  <a:lnTo>
                    <a:pt x="69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7" name="Line 1139"/>
            <p:cNvSpPr>
              <a:spLocks noChangeShapeType="1"/>
            </p:cNvSpPr>
            <p:nvPr/>
          </p:nvSpPr>
          <p:spPr bwMode="auto">
            <a:xfrm>
              <a:off x="3950" y="1750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8" name="Line 1140"/>
            <p:cNvSpPr>
              <a:spLocks noChangeShapeType="1"/>
            </p:cNvSpPr>
            <p:nvPr/>
          </p:nvSpPr>
          <p:spPr bwMode="auto">
            <a:xfrm flipH="1">
              <a:off x="3876" y="1808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8999" name="Line 1141"/>
            <p:cNvSpPr>
              <a:spLocks noChangeShapeType="1"/>
            </p:cNvSpPr>
            <p:nvPr/>
          </p:nvSpPr>
          <p:spPr bwMode="auto">
            <a:xfrm>
              <a:off x="3876" y="1922"/>
              <a:ext cx="1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0" name="Line 1142"/>
            <p:cNvSpPr>
              <a:spLocks noChangeShapeType="1"/>
            </p:cNvSpPr>
            <p:nvPr/>
          </p:nvSpPr>
          <p:spPr bwMode="auto">
            <a:xfrm>
              <a:off x="3950" y="1977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1" name="Freeform 1143"/>
            <p:cNvSpPr>
              <a:spLocks/>
            </p:cNvSpPr>
            <p:nvPr/>
          </p:nvSpPr>
          <p:spPr bwMode="auto">
            <a:xfrm>
              <a:off x="3945" y="1864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11 h 113"/>
                <a:gd name="T4" fmla="*/ 25 w 55"/>
                <a:gd name="T5" fmla="*/ 104 h 113"/>
                <a:gd name="T6" fmla="*/ 34 w 55"/>
                <a:gd name="T7" fmla="*/ 90 h 113"/>
                <a:gd name="T8" fmla="*/ 44 w 55"/>
                <a:gd name="T9" fmla="*/ 71 h 113"/>
                <a:gd name="T10" fmla="*/ 50 w 55"/>
                <a:gd name="T11" fmla="*/ 50 h 113"/>
                <a:gd name="T12" fmla="*/ 53 w 55"/>
                <a:gd name="T13" fmla="*/ 27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11"/>
                  </a:lnTo>
                  <a:lnTo>
                    <a:pt x="25" y="104"/>
                  </a:lnTo>
                  <a:lnTo>
                    <a:pt x="34" y="90"/>
                  </a:lnTo>
                  <a:lnTo>
                    <a:pt x="44" y="71"/>
                  </a:lnTo>
                  <a:lnTo>
                    <a:pt x="50" y="50"/>
                  </a:lnTo>
                  <a:lnTo>
                    <a:pt x="53" y="27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2" name="Freeform 1144"/>
            <p:cNvSpPr>
              <a:spLocks/>
            </p:cNvSpPr>
            <p:nvPr/>
          </p:nvSpPr>
          <p:spPr bwMode="auto">
            <a:xfrm>
              <a:off x="3945" y="1750"/>
              <a:ext cx="55" cy="114"/>
            </a:xfrm>
            <a:custGeom>
              <a:avLst/>
              <a:gdLst>
                <a:gd name="T0" fmla="*/ 0 w 55"/>
                <a:gd name="T1" fmla="*/ 0 h 114"/>
                <a:gd name="T2" fmla="*/ 11 w 55"/>
                <a:gd name="T3" fmla="*/ 4 h 114"/>
                <a:gd name="T4" fmla="*/ 25 w 55"/>
                <a:gd name="T5" fmla="*/ 12 h 114"/>
                <a:gd name="T6" fmla="*/ 34 w 55"/>
                <a:gd name="T7" fmla="*/ 25 h 114"/>
                <a:gd name="T8" fmla="*/ 44 w 55"/>
                <a:gd name="T9" fmla="*/ 45 h 114"/>
                <a:gd name="T10" fmla="*/ 50 w 55"/>
                <a:gd name="T11" fmla="*/ 66 h 114"/>
                <a:gd name="T12" fmla="*/ 53 w 55"/>
                <a:gd name="T13" fmla="*/ 89 h 114"/>
                <a:gd name="T14" fmla="*/ 55 w 55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4"/>
                <a:gd name="T26" fmla="*/ 55 w 55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4">
                  <a:moveTo>
                    <a:pt x="0" y="0"/>
                  </a:moveTo>
                  <a:lnTo>
                    <a:pt x="11" y="4"/>
                  </a:lnTo>
                  <a:lnTo>
                    <a:pt x="25" y="12"/>
                  </a:lnTo>
                  <a:lnTo>
                    <a:pt x="34" y="25"/>
                  </a:lnTo>
                  <a:lnTo>
                    <a:pt x="44" y="45"/>
                  </a:lnTo>
                  <a:lnTo>
                    <a:pt x="50" y="66"/>
                  </a:lnTo>
                  <a:lnTo>
                    <a:pt x="53" y="89"/>
                  </a:lnTo>
                  <a:lnTo>
                    <a:pt x="55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3" name="Line 1145"/>
            <p:cNvSpPr>
              <a:spLocks noChangeShapeType="1"/>
            </p:cNvSpPr>
            <p:nvPr/>
          </p:nvSpPr>
          <p:spPr bwMode="auto">
            <a:xfrm>
              <a:off x="4058" y="1750"/>
              <a:ext cx="1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4" name="Freeform 1146"/>
            <p:cNvSpPr>
              <a:spLocks/>
            </p:cNvSpPr>
            <p:nvPr/>
          </p:nvSpPr>
          <p:spPr bwMode="auto">
            <a:xfrm>
              <a:off x="4081" y="1864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11 h 113"/>
                <a:gd name="T4" fmla="*/ 48 w 226"/>
                <a:gd name="T5" fmla="*/ 104 h 113"/>
                <a:gd name="T6" fmla="*/ 69 w 226"/>
                <a:gd name="T7" fmla="*/ 90 h 113"/>
                <a:gd name="T8" fmla="*/ 88 w 226"/>
                <a:gd name="T9" fmla="*/ 71 h 113"/>
                <a:gd name="T10" fmla="*/ 102 w 226"/>
                <a:gd name="T11" fmla="*/ 50 h 113"/>
                <a:gd name="T12" fmla="*/ 109 w 226"/>
                <a:gd name="T13" fmla="*/ 27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11"/>
                  </a:lnTo>
                  <a:lnTo>
                    <a:pt x="48" y="104"/>
                  </a:lnTo>
                  <a:lnTo>
                    <a:pt x="69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5" name="Freeform 1147"/>
            <p:cNvSpPr>
              <a:spLocks/>
            </p:cNvSpPr>
            <p:nvPr/>
          </p:nvSpPr>
          <p:spPr bwMode="auto">
            <a:xfrm>
              <a:off x="4590" y="1581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6 w 113"/>
                <a:gd name="T3" fmla="*/ 2 h 114"/>
                <a:gd name="T4" fmla="*/ 50 w 113"/>
                <a:gd name="T5" fmla="*/ 12 h 114"/>
                <a:gd name="T6" fmla="*/ 71 w 113"/>
                <a:gd name="T7" fmla="*/ 25 h 114"/>
                <a:gd name="T8" fmla="*/ 90 w 113"/>
                <a:gd name="T9" fmla="*/ 43 h 114"/>
                <a:gd name="T10" fmla="*/ 103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6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90" y="43"/>
                  </a:lnTo>
                  <a:lnTo>
                    <a:pt x="103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6" name="Freeform 1148"/>
            <p:cNvSpPr>
              <a:spLocks/>
            </p:cNvSpPr>
            <p:nvPr/>
          </p:nvSpPr>
          <p:spPr bwMode="auto">
            <a:xfrm>
              <a:off x="4590" y="1695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6 w 113"/>
                <a:gd name="T3" fmla="*/ 109 h 113"/>
                <a:gd name="T4" fmla="*/ 50 w 113"/>
                <a:gd name="T5" fmla="*/ 102 h 113"/>
                <a:gd name="T6" fmla="*/ 71 w 113"/>
                <a:gd name="T7" fmla="*/ 88 h 113"/>
                <a:gd name="T8" fmla="*/ 90 w 113"/>
                <a:gd name="T9" fmla="*/ 71 h 113"/>
                <a:gd name="T10" fmla="*/ 103 w 113"/>
                <a:gd name="T11" fmla="*/ 48 h 113"/>
                <a:gd name="T12" fmla="*/ 111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6" y="109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90" y="71"/>
                  </a:lnTo>
                  <a:lnTo>
                    <a:pt x="103" y="48"/>
                  </a:lnTo>
                  <a:lnTo>
                    <a:pt x="111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7" name="Line 1149"/>
            <p:cNvSpPr>
              <a:spLocks noChangeShapeType="1"/>
            </p:cNvSpPr>
            <p:nvPr/>
          </p:nvSpPr>
          <p:spPr bwMode="auto">
            <a:xfrm>
              <a:off x="4421" y="1581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8" name="Freeform 1150"/>
            <p:cNvSpPr>
              <a:spLocks/>
            </p:cNvSpPr>
            <p:nvPr/>
          </p:nvSpPr>
          <p:spPr bwMode="auto">
            <a:xfrm>
              <a:off x="4421" y="1581"/>
              <a:ext cx="169" cy="227"/>
            </a:xfrm>
            <a:custGeom>
              <a:avLst/>
              <a:gdLst>
                <a:gd name="T0" fmla="*/ 0 w 169"/>
                <a:gd name="T1" fmla="*/ 0 h 227"/>
                <a:gd name="T2" fmla="*/ 0 w 169"/>
                <a:gd name="T3" fmla="*/ 227 h 227"/>
                <a:gd name="T4" fmla="*/ 169 w 169"/>
                <a:gd name="T5" fmla="*/ 227 h 227"/>
                <a:gd name="T6" fmla="*/ 0 60000 65536"/>
                <a:gd name="T7" fmla="*/ 0 60000 65536"/>
                <a:gd name="T8" fmla="*/ 0 60000 65536"/>
                <a:gd name="T9" fmla="*/ 0 w 169"/>
                <a:gd name="T10" fmla="*/ 0 h 227"/>
                <a:gd name="T11" fmla="*/ 169 w 169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7">
                  <a:moveTo>
                    <a:pt x="0" y="0"/>
                  </a:moveTo>
                  <a:lnTo>
                    <a:pt x="0" y="227"/>
                  </a:lnTo>
                  <a:lnTo>
                    <a:pt x="169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09" name="Line 1151"/>
            <p:cNvSpPr>
              <a:spLocks noChangeShapeType="1"/>
            </p:cNvSpPr>
            <p:nvPr/>
          </p:nvSpPr>
          <p:spPr bwMode="auto">
            <a:xfrm flipH="1">
              <a:off x="4307" y="163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0" name="Line 1152"/>
            <p:cNvSpPr>
              <a:spLocks noChangeShapeType="1"/>
            </p:cNvSpPr>
            <p:nvPr/>
          </p:nvSpPr>
          <p:spPr bwMode="auto">
            <a:xfrm>
              <a:off x="4319" y="1750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1" name="Freeform 1153"/>
            <p:cNvSpPr>
              <a:spLocks/>
            </p:cNvSpPr>
            <p:nvPr/>
          </p:nvSpPr>
          <p:spPr bwMode="auto">
            <a:xfrm>
              <a:off x="4728" y="1660"/>
              <a:ext cx="31" cy="29"/>
            </a:xfrm>
            <a:custGeom>
              <a:avLst/>
              <a:gdLst>
                <a:gd name="T0" fmla="*/ 31 w 31"/>
                <a:gd name="T1" fmla="*/ 29 h 29"/>
                <a:gd name="T2" fmla="*/ 27 w 31"/>
                <a:gd name="T3" fmla="*/ 19 h 29"/>
                <a:gd name="T4" fmla="*/ 21 w 31"/>
                <a:gd name="T5" fmla="*/ 10 h 29"/>
                <a:gd name="T6" fmla="*/ 11 w 31"/>
                <a:gd name="T7" fmla="*/ 4 h 29"/>
                <a:gd name="T8" fmla="*/ 0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31" y="29"/>
                  </a:moveTo>
                  <a:lnTo>
                    <a:pt x="27" y="19"/>
                  </a:lnTo>
                  <a:lnTo>
                    <a:pt x="21" y="10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2" name="Freeform 1154"/>
            <p:cNvSpPr>
              <a:spLocks/>
            </p:cNvSpPr>
            <p:nvPr/>
          </p:nvSpPr>
          <p:spPr bwMode="auto">
            <a:xfrm>
              <a:off x="4699" y="1660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4 w 29"/>
                <a:gd name="T3" fmla="*/ 19 h 29"/>
                <a:gd name="T4" fmla="*/ 10 w 29"/>
                <a:gd name="T5" fmla="*/ 10 h 29"/>
                <a:gd name="T6" fmla="*/ 19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3" name="Freeform 1155"/>
            <p:cNvSpPr>
              <a:spLocks/>
            </p:cNvSpPr>
            <p:nvPr/>
          </p:nvSpPr>
          <p:spPr bwMode="auto">
            <a:xfrm>
              <a:off x="4699" y="1689"/>
              <a:ext cx="60" cy="31"/>
            </a:xfrm>
            <a:custGeom>
              <a:avLst/>
              <a:gdLst>
                <a:gd name="T0" fmla="*/ 60 w 60"/>
                <a:gd name="T1" fmla="*/ 0 h 31"/>
                <a:gd name="T2" fmla="*/ 56 w 60"/>
                <a:gd name="T3" fmla="*/ 11 h 31"/>
                <a:gd name="T4" fmla="*/ 50 w 60"/>
                <a:gd name="T5" fmla="*/ 21 h 31"/>
                <a:gd name="T6" fmla="*/ 40 w 60"/>
                <a:gd name="T7" fmla="*/ 27 h 31"/>
                <a:gd name="T8" fmla="*/ 29 w 60"/>
                <a:gd name="T9" fmla="*/ 31 h 31"/>
                <a:gd name="T10" fmla="*/ 19 w 60"/>
                <a:gd name="T11" fmla="*/ 27 h 31"/>
                <a:gd name="T12" fmla="*/ 10 w 60"/>
                <a:gd name="T13" fmla="*/ 21 h 31"/>
                <a:gd name="T14" fmla="*/ 2 w 60"/>
                <a:gd name="T15" fmla="*/ 11 h 31"/>
                <a:gd name="T16" fmla="*/ 0 w 6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31"/>
                <a:gd name="T29" fmla="*/ 60 w 6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31">
                  <a:moveTo>
                    <a:pt x="60" y="0"/>
                  </a:moveTo>
                  <a:lnTo>
                    <a:pt x="56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29" y="31"/>
                  </a:lnTo>
                  <a:lnTo>
                    <a:pt x="19" y="27"/>
                  </a:lnTo>
                  <a:lnTo>
                    <a:pt x="10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4" name="Freeform 1156"/>
            <p:cNvSpPr>
              <a:spLocks/>
            </p:cNvSpPr>
            <p:nvPr/>
          </p:nvSpPr>
          <p:spPr bwMode="auto">
            <a:xfrm>
              <a:off x="4307" y="1750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5" name="Line 1157"/>
            <p:cNvSpPr>
              <a:spLocks noChangeShapeType="1"/>
            </p:cNvSpPr>
            <p:nvPr/>
          </p:nvSpPr>
          <p:spPr bwMode="auto">
            <a:xfrm>
              <a:off x="3853" y="1637"/>
              <a:ext cx="4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6" name="Line 1158"/>
            <p:cNvSpPr>
              <a:spLocks noChangeShapeType="1"/>
            </p:cNvSpPr>
            <p:nvPr/>
          </p:nvSpPr>
          <p:spPr bwMode="auto">
            <a:xfrm>
              <a:off x="793" y="1808"/>
              <a:ext cx="2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7" name="Freeform 1159"/>
            <p:cNvSpPr>
              <a:spLocks/>
            </p:cNvSpPr>
            <p:nvPr/>
          </p:nvSpPr>
          <p:spPr bwMode="auto">
            <a:xfrm>
              <a:off x="793" y="1922"/>
              <a:ext cx="1474" cy="113"/>
            </a:xfrm>
            <a:custGeom>
              <a:avLst/>
              <a:gdLst>
                <a:gd name="T0" fmla="*/ 0 w 1474"/>
                <a:gd name="T1" fmla="*/ 113 h 113"/>
                <a:gd name="T2" fmla="*/ 1359 w 1474"/>
                <a:gd name="T3" fmla="*/ 113 h 113"/>
                <a:gd name="T4" fmla="*/ 1359 w 1474"/>
                <a:gd name="T5" fmla="*/ 0 h 113"/>
                <a:gd name="T6" fmla="*/ 1474 w 147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4"/>
                <a:gd name="T13" fmla="*/ 0 h 113"/>
                <a:gd name="T14" fmla="*/ 1474 w 147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4" h="113">
                  <a:moveTo>
                    <a:pt x="0" y="113"/>
                  </a:moveTo>
                  <a:lnTo>
                    <a:pt x="1359" y="113"/>
                  </a:lnTo>
                  <a:lnTo>
                    <a:pt x="1359" y="0"/>
                  </a:lnTo>
                  <a:lnTo>
                    <a:pt x="147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8" name="Line 1160"/>
            <p:cNvSpPr>
              <a:spLocks noChangeShapeType="1"/>
            </p:cNvSpPr>
            <p:nvPr/>
          </p:nvSpPr>
          <p:spPr bwMode="auto">
            <a:xfrm>
              <a:off x="2039" y="1864"/>
              <a:ext cx="2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19" name="Line 1161"/>
            <p:cNvSpPr>
              <a:spLocks noChangeShapeType="1"/>
            </p:cNvSpPr>
            <p:nvPr/>
          </p:nvSpPr>
          <p:spPr bwMode="auto">
            <a:xfrm flipH="1">
              <a:off x="1417" y="1808"/>
              <a:ext cx="1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0" name="Freeform 1162"/>
            <p:cNvSpPr>
              <a:spLocks/>
            </p:cNvSpPr>
            <p:nvPr/>
          </p:nvSpPr>
          <p:spPr bwMode="auto">
            <a:xfrm>
              <a:off x="793" y="1920"/>
              <a:ext cx="795" cy="455"/>
            </a:xfrm>
            <a:custGeom>
              <a:avLst/>
              <a:gdLst>
                <a:gd name="T0" fmla="*/ 0 w 795"/>
                <a:gd name="T1" fmla="*/ 455 h 455"/>
                <a:gd name="T2" fmla="*/ 680 w 795"/>
                <a:gd name="T3" fmla="*/ 455 h 455"/>
                <a:gd name="T4" fmla="*/ 680 w 795"/>
                <a:gd name="T5" fmla="*/ 0 h 455"/>
                <a:gd name="T6" fmla="*/ 795 w 795"/>
                <a:gd name="T7" fmla="*/ 2 h 455"/>
                <a:gd name="T8" fmla="*/ 793 w 795"/>
                <a:gd name="T9" fmla="*/ 2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5"/>
                <a:gd name="T16" fmla="*/ 0 h 455"/>
                <a:gd name="T17" fmla="*/ 795 w 795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5" h="455">
                  <a:moveTo>
                    <a:pt x="0" y="455"/>
                  </a:moveTo>
                  <a:lnTo>
                    <a:pt x="680" y="455"/>
                  </a:lnTo>
                  <a:lnTo>
                    <a:pt x="680" y="0"/>
                  </a:lnTo>
                  <a:lnTo>
                    <a:pt x="795" y="2"/>
                  </a:lnTo>
                  <a:lnTo>
                    <a:pt x="793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1" name="Freeform 1163"/>
            <p:cNvSpPr>
              <a:spLocks/>
            </p:cNvSpPr>
            <p:nvPr/>
          </p:nvSpPr>
          <p:spPr bwMode="auto">
            <a:xfrm>
              <a:off x="907" y="2035"/>
              <a:ext cx="168" cy="171"/>
            </a:xfrm>
            <a:custGeom>
              <a:avLst/>
              <a:gdLst>
                <a:gd name="T0" fmla="*/ 168 w 168"/>
                <a:gd name="T1" fmla="*/ 171 h 171"/>
                <a:gd name="T2" fmla="*/ 0 w 168"/>
                <a:gd name="T3" fmla="*/ 171 h 171"/>
                <a:gd name="T4" fmla="*/ 0 w 168"/>
                <a:gd name="T5" fmla="*/ 0 h 171"/>
                <a:gd name="T6" fmla="*/ 0 60000 65536"/>
                <a:gd name="T7" fmla="*/ 0 60000 65536"/>
                <a:gd name="T8" fmla="*/ 0 60000 65536"/>
                <a:gd name="T9" fmla="*/ 0 w 168"/>
                <a:gd name="T10" fmla="*/ 0 h 171"/>
                <a:gd name="T11" fmla="*/ 168 w 168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71">
                  <a:moveTo>
                    <a:pt x="168" y="171"/>
                  </a:move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2" name="Line 1164"/>
            <p:cNvSpPr>
              <a:spLocks noChangeShapeType="1"/>
            </p:cNvSpPr>
            <p:nvPr/>
          </p:nvSpPr>
          <p:spPr bwMode="auto">
            <a:xfrm>
              <a:off x="793" y="2683"/>
              <a:ext cx="30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3" name="Freeform 1165"/>
            <p:cNvSpPr>
              <a:spLocks/>
            </p:cNvSpPr>
            <p:nvPr/>
          </p:nvSpPr>
          <p:spPr bwMode="auto">
            <a:xfrm>
              <a:off x="907" y="2489"/>
              <a:ext cx="702" cy="194"/>
            </a:xfrm>
            <a:custGeom>
              <a:avLst/>
              <a:gdLst>
                <a:gd name="T0" fmla="*/ 0 w 702"/>
                <a:gd name="T1" fmla="*/ 194 h 194"/>
                <a:gd name="T2" fmla="*/ 0 w 702"/>
                <a:gd name="T3" fmla="*/ 0 h 194"/>
                <a:gd name="T4" fmla="*/ 702 w 702"/>
                <a:gd name="T5" fmla="*/ 0 h 194"/>
                <a:gd name="T6" fmla="*/ 0 60000 65536"/>
                <a:gd name="T7" fmla="*/ 0 60000 65536"/>
                <a:gd name="T8" fmla="*/ 0 60000 65536"/>
                <a:gd name="T9" fmla="*/ 0 w 702"/>
                <a:gd name="T10" fmla="*/ 0 h 194"/>
                <a:gd name="T11" fmla="*/ 702 w 702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2" h="194">
                  <a:moveTo>
                    <a:pt x="0" y="194"/>
                  </a:moveTo>
                  <a:lnTo>
                    <a:pt x="0" y="0"/>
                  </a:lnTo>
                  <a:lnTo>
                    <a:pt x="70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4" name="Freeform 1166"/>
            <p:cNvSpPr>
              <a:spLocks/>
            </p:cNvSpPr>
            <p:nvPr/>
          </p:nvSpPr>
          <p:spPr bwMode="auto">
            <a:xfrm>
              <a:off x="1417" y="2206"/>
              <a:ext cx="169" cy="169"/>
            </a:xfrm>
            <a:custGeom>
              <a:avLst/>
              <a:gdLst>
                <a:gd name="T0" fmla="*/ 0 w 169"/>
                <a:gd name="T1" fmla="*/ 0 h 169"/>
                <a:gd name="T2" fmla="*/ 169 w 169"/>
                <a:gd name="T3" fmla="*/ 0 h 169"/>
                <a:gd name="T4" fmla="*/ 169 w 169"/>
                <a:gd name="T5" fmla="*/ 169 h 169"/>
                <a:gd name="T6" fmla="*/ 0 60000 65536"/>
                <a:gd name="T7" fmla="*/ 0 60000 65536"/>
                <a:gd name="T8" fmla="*/ 0 60000 65536"/>
                <a:gd name="T9" fmla="*/ 0 w 169"/>
                <a:gd name="T10" fmla="*/ 0 h 169"/>
                <a:gd name="T11" fmla="*/ 169 w 169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9">
                  <a:moveTo>
                    <a:pt x="0" y="0"/>
                  </a:moveTo>
                  <a:lnTo>
                    <a:pt x="169" y="0"/>
                  </a:lnTo>
                  <a:lnTo>
                    <a:pt x="169" y="1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5" name="Freeform 1167"/>
            <p:cNvSpPr>
              <a:spLocks/>
            </p:cNvSpPr>
            <p:nvPr/>
          </p:nvSpPr>
          <p:spPr bwMode="auto">
            <a:xfrm>
              <a:off x="1417" y="1977"/>
              <a:ext cx="850" cy="706"/>
            </a:xfrm>
            <a:custGeom>
              <a:avLst/>
              <a:gdLst>
                <a:gd name="T0" fmla="*/ 0 w 850"/>
                <a:gd name="T1" fmla="*/ 706 h 706"/>
                <a:gd name="T2" fmla="*/ 850 w 850"/>
                <a:gd name="T3" fmla="*/ 706 h 706"/>
                <a:gd name="T4" fmla="*/ 850 w 850"/>
                <a:gd name="T5" fmla="*/ 0 h 706"/>
                <a:gd name="T6" fmla="*/ 0 60000 65536"/>
                <a:gd name="T7" fmla="*/ 0 60000 65536"/>
                <a:gd name="T8" fmla="*/ 0 60000 65536"/>
                <a:gd name="T9" fmla="*/ 0 w 850"/>
                <a:gd name="T10" fmla="*/ 0 h 706"/>
                <a:gd name="T11" fmla="*/ 850 w 850"/>
                <a:gd name="T12" fmla="*/ 706 h 7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0" h="706">
                  <a:moveTo>
                    <a:pt x="0" y="706"/>
                  </a:moveTo>
                  <a:lnTo>
                    <a:pt x="850" y="706"/>
                  </a:lnTo>
                  <a:lnTo>
                    <a:pt x="85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6" name="Freeform 1168"/>
            <p:cNvSpPr>
              <a:spLocks/>
            </p:cNvSpPr>
            <p:nvPr/>
          </p:nvSpPr>
          <p:spPr bwMode="auto">
            <a:xfrm>
              <a:off x="1530" y="1808"/>
              <a:ext cx="1323" cy="454"/>
            </a:xfrm>
            <a:custGeom>
              <a:avLst/>
              <a:gdLst>
                <a:gd name="T0" fmla="*/ 1323 w 1323"/>
                <a:gd name="T1" fmla="*/ 454 h 454"/>
                <a:gd name="T2" fmla="*/ 964 w 1323"/>
                <a:gd name="T3" fmla="*/ 454 h 454"/>
                <a:gd name="T4" fmla="*/ 964 w 1323"/>
                <a:gd name="T5" fmla="*/ 340 h 454"/>
                <a:gd name="T6" fmla="*/ 0 w 1323"/>
                <a:gd name="T7" fmla="*/ 340 h 454"/>
                <a:gd name="T8" fmla="*/ 0 w 1323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3"/>
                <a:gd name="T16" fmla="*/ 0 h 454"/>
                <a:gd name="T17" fmla="*/ 1323 w 1323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3" h="454">
                  <a:moveTo>
                    <a:pt x="1323" y="454"/>
                  </a:moveTo>
                  <a:lnTo>
                    <a:pt x="964" y="454"/>
                  </a:lnTo>
                  <a:lnTo>
                    <a:pt x="964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7" name="Freeform 1169"/>
            <p:cNvSpPr>
              <a:spLocks/>
            </p:cNvSpPr>
            <p:nvPr/>
          </p:nvSpPr>
          <p:spPr bwMode="auto">
            <a:xfrm>
              <a:off x="1473" y="2262"/>
              <a:ext cx="1378" cy="113"/>
            </a:xfrm>
            <a:custGeom>
              <a:avLst/>
              <a:gdLst>
                <a:gd name="T0" fmla="*/ 0 w 1378"/>
                <a:gd name="T1" fmla="*/ 0 h 113"/>
                <a:gd name="T2" fmla="*/ 908 w 1378"/>
                <a:gd name="T3" fmla="*/ 0 h 113"/>
                <a:gd name="T4" fmla="*/ 908 w 1378"/>
                <a:gd name="T5" fmla="*/ 113 h 113"/>
                <a:gd name="T6" fmla="*/ 1378 w 1378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113"/>
                <a:gd name="T14" fmla="*/ 1378 w 1378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113">
                  <a:moveTo>
                    <a:pt x="0" y="0"/>
                  </a:moveTo>
                  <a:lnTo>
                    <a:pt x="908" y="0"/>
                  </a:lnTo>
                  <a:lnTo>
                    <a:pt x="908" y="113"/>
                  </a:lnTo>
                  <a:lnTo>
                    <a:pt x="1378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8" name="Freeform 1170"/>
            <p:cNvSpPr>
              <a:spLocks/>
            </p:cNvSpPr>
            <p:nvPr/>
          </p:nvSpPr>
          <p:spPr bwMode="auto">
            <a:xfrm>
              <a:off x="2776" y="1922"/>
              <a:ext cx="57" cy="171"/>
            </a:xfrm>
            <a:custGeom>
              <a:avLst/>
              <a:gdLst>
                <a:gd name="T0" fmla="*/ 57 w 57"/>
                <a:gd name="T1" fmla="*/ 171 h 171"/>
                <a:gd name="T2" fmla="*/ 57 w 57"/>
                <a:gd name="T3" fmla="*/ 0 h 171"/>
                <a:gd name="T4" fmla="*/ 0 w 57"/>
                <a:gd name="T5" fmla="*/ 0 h 171"/>
                <a:gd name="T6" fmla="*/ 0 60000 65536"/>
                <a:gd name="T7" fmla="*/ 0 60000 65536"/>
                <a:gd name="T8" fmla="*/ 0 60000 65536"/>
                <a:gd name="T9" fmla="*/ 0 w 57"/>
                <a:gd name="T10" fmla="*/ 0 h 171"/>
                <a:gd name="T11" fmla="*/ 57 w 5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71">
                  <a:moveTo>
                    <a:pt x="57" y="17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29" name="Line 1171"/>
            <p:cNvSpPr>
              <a:spLocks noChangeShapeType="1"/>
            </p:cNvSpPr>
            <p:nvPr/>
          </p:nvSpPr>
          <p:spPr bwMode="auto">
            <a:xfrm>
              <a:off x="3739" y="2148"/>
              <a:ext cx="119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0" name="Freeform 1172"/>
            <p:cNvSpPr>
              <a:spLocks/>
            </p:cNvSpPr>
            <p:nvPr/>
          </p:nvSpPr>
          <p:spPr bwMode="auto">
            <a:xfrm>
              <a:off x="3853" y="1922"/>
              <a:ext cx="57" cy="226"/>
            </a:xfrm>
            <a:custGeom>
              <a:avLst/>
              <a:gdLst>
                <a:gd name="T0" fmla="*/ 57 w 57"/>
                <a:gd name="T1" fmla="*/ 0 h 226"/>
                <a:gd name="T2" fmla="*/ 0 w 57"/>
                <a:gd name="T3" fmla="*/ 0 h 226"/>
                <a:gd name="T4" fmla="*/ 0 w 57"/>
                <a:gd name="T5" fmla="*/ 226 h 226"/>
                <a:gd name="T6" fmla="*/ 0 60000 65536"/>
                <a:gd name="T7" fmla="*/ 0 60000 65536"/>
                <a:gd name="T8" fmla="*/ 0 60000 65536"/>
                <a:gd name="T9" fmla="*/ 0 w 57"/>
                <a:gd name="T10" fmla="*/ 0 h 226"/>
                <a:gd name="T11" fmla="*/ 57 w 57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26">
                  <a:moveTo>
                    <a:pt x="57" y="0"/>
                  </a:moveTo>
                  <a:lnTo>
                    <a:pt x="0" y="0"/>
                  </a:lnTo>
                  <a:lnTo>
                    <a:pt x="0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1" name="Freeform 1173"/>
            <p:cNvSpPr>
              <a:spLocks/>
            </p:cNvSpPr>
            <p:nvPr/>
          </p:nvSpPr>
          <p:spPr bwMode="auto">
            <a:xfrm>
              <a:off x="2039" y="1808"/>
              <a:ext cx="1837" cy="738"/>
            </a:xfrm>
            <a:custGeom>
              <a:avLst/>
              <a:gdLst>
                <a:gd name="T0" fmla="*/ 0 w 1837"/>
                <a:gd name="T1" fmla="*/ 625 h 738"/>
                <a:gd name="T2" fmla="*/ 568 w 1837"/>
                <a:gd name="T3" fmla="*/ 625 h 738"/>
                <a:gd name="T4" fmla="*/ 568 w 1837"/>
                <a:gd name="T5" fmla="*/ 738 h 738"/>
                <a:gd name="T6" fmla="*/ 1758 w 1837"/>
                <a:gd name="T7" fmla="*/ 738 h 738"/>
                <a:gd name="T8" fmla="*/ 1758 w 1837"/>
                <a:gd name="T9" fmla="*/ 0 h 738"/>
                <a:gd name="T10" fmla="*/ 1837 w 1837"/>
                <a:gd name="T11" fmla="*/ 0 h 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7"/>
                <a:gd name="T19" fmla="*/ 0 h 738"/>
                <a:gd name="T20" fmla="*/ 1837 w 1837"/>
                <a:gd name="T21" fmla="*/ 738 h 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7" h="738">
                  <a:moveTo>
                    <a:pt x="0" y="625"/>
                  </a:moveTo>
                  <a:lnTo>
                    <a:pt x="568" y="625"/>
                  </a:lnTo>
                  <a:lnTo>
                    <a:pt x="568" y="738"/>
                  </a:lnTo>
                  <a:lnTo>
                    <a:pt x="1758" y="738"/>
                  </a:lnTo>
                  <a:lnTo>
                    <a:pt x="1758" y="0"/>
                  </a:lnTo>
                  <a:lnTo>
                    <a:pt x="183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2" name="Freeform 1174"/>
            <p:cNvSpPr>
              <a:spLocks/>
            </p:cNvSpPr>
            <p:nvPr/>
          </p:nvSpPr>
          <p:spPr bwMode="auto">
            <a:xfrm>
              <a:off x="2267" y="1637"/>
              <a:ext cx="1586" cy="227"/>
            </a:xfrm>
            <a:custGeom>
              <a:avLst/>
              <a:gdLst>
                <a:gd name="T0" fmla="*/ 0 w 1586"/>
                <a:gd name="T1" fmla="*/ 227 h 227"/>
                <a:gd name="T2" fmla="*/ 0 w 1586"/>
                <a:gd name="T3" fmla="*/ 0 h 227"/>
                <a:gd name="T4" fmla="*/ 1586 w 1586"/>
                <a:gd name="T5" fmla="*/ 0 h 227"/>
                <a:gd name="T6" fmla="*/ 0 60000 65536"/>
                <a:gd name="T7" fmla="*/ 0 60000 65536"/>
                <a:gd name="T8" fmla="*/ 0 60000 65536"/>
                <a:gd name="T9" fmla="*/ 0 w 1586"/>
                <a:gd name="T10" fmla="*/ 0 h 227"/>
                <a:gd name="T11" fmla="*/ 1586 w 158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6" h="227">
                  <a:moveTo>
                    <a:pt x="0" y="227"/>
                  </a:moveTo>
                  <a:lnTo>
                    <a:pt x="0" y="0"/>
                  </a:lnTo>
                  <a:lnTo>
                    <a:pt x="158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3" name="Freeform 1175"/>
            <p:cNvSpPr>
              <a:spLocks/>
            </p:cNvSpPr>
            <p:nvPr/>
          </p:nvSpPr>
          <p:spPr bwMode="auto">
            <a:xfrm>
              <a:off x="895" y="2025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4" name="Freeform 1176"/>
            <p:cNvSpPr>
              <a:spLocks/>
            </p:cNvSpPr>
            <p:nvPr/>
          </p:nvSpPr>
          <p:spPr bwMode="auto">
            <a:xfrm>
              <a:off x="1521" y="1799"/>
              <a:ext cx="23" cy="23"/>
            </a:xfrm>
            <a:custGeom>
              <a:avLst/>
              <a:gdLst>
                <a:gd name="T0" fmla="*/ 0 w 23"/>
                <a:gd name="T1" fmla="*/ 11 h 23"/>
                <a:gd name="T2" fmla="*/ 4 w 23"/>
                <a:gd name="T3" fmla="*/ 3 h 23"/>
                <a:gd name="T4" fmla="*/ 11 w 23"/>
                <a:gd name="T5" fmla="*/ 0 h 23"/>
                <a:gd name="T6" fmla="*/ 19 w 23"/>
                <a:gd name="T7" fmla="*/ 3 h 23"/>
                <a:gd name="T8" fmla="*/ 23 w 23"/>
                <a:gd name="T9" fmla="*/ 11 h 23"/>
                <a:gd name="T10" fmla="*/ 19 w 23"/>
                <a:gd name="T11" fmla="*/ 19 h 23"/>
                <a:gd name="T12" fmla="*/ 11 w 23"/>
                <a:gd name="T13" fmla="*/ 23 h 23"/>
                <a:gd name="T14" fmla="*/ 4 w 23"/>
                <a:gd name="T15" fmla="*/ 19 h 23"/>
                <a:gd name="T16" fmla="*/ 0 w 23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1"/>
                  </a:move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1" y="23"/>
                  </a:lnTo>
                  <a:lnTo>
                    <a:pt x="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5" name="Freeform 1177"/>
            <p:cNvSpPr>
              <a:spLocks/>
            </p:cNvSpPr>
            <p:nvPr/>
          </p:nvSpPr>
          <p:spPr bwMode="auto">
            <a:xfrm>
              <a:off x="1461" y="2252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1 h 23"/>
                <a:gd name="T12" fmla="*/ 12 w 23"/>
                <a:gd name="T13" fmla="*/ 23 h 23"/>
                <a:gd name="T14" fmla="*/ 4 w 23"/>
                <a:gd name="T15" fmla="*/ 21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1"/>
                  </a:lnTo>
                  <a:lnTo>
                    <a:pt x="12" y="23"/>
                  </a:lnTo>
                  <a:lnTo>
                    <a:pt x="4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6" name="Freeform 1178"/>
            <p:cNvSpPr>
              <a:spLocks/>
            </p:cNvSpPr>
            <p:nvPr/>
          </p:nvSpPr>
          <p:spPr bwMode="auto">
            <a:xfrm>
              <a:off x="3843" y="2137"/>
              <a:ext cx="21" cy="23"/>
            </a:xfrm>
            <a:custGeom>
              <a:avLst/>
              <a:gdLst>
                <a:gd name="T0" fmla="*/ 0 w 21"/>
                <a:gd name="T1" fmla="*/ 11 h 23"/>
                <a:gd name="T2" fmla="*/ 2 w 21"/>
                <a:gd name="T3" fmla="*/ 4 h 23"/>
                <a:gd name="T4" fmla="*/ 10 w 21"/>
                <a:gd name="T5" fmla="*/ 0 h 23"/>
                <a:gd name="T6" fmla="*/ 19 w 21"/>
                <a:gd name="T7" fmla="*/ 4 h 23"/>
                <a:gd name="T8" fmla="*/ 21 w 21"/>
                <a:gd name="T9" fmla="*/ 11 h 23"/>
                <a:gd name="T10" fmla="*/ 19 w 21"/>
                <a:gd name="T11" fmla="*/ 19 h 23"/>
                <a:gd name="T12" fmla="*/ 10 w 21"/>
                <a:gd name="T13" fmla="*/ 23 h 23"/>
                <a:gd name="T14" fmla="*/ 2 w 21"/>
                <a:gd name="T15" fmla="*/ 19 h 23"/>
                <a:gd name="T16" fmla="*/ 0 w 21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3"/>
                <a:gd name="T29" fmla="*/ 21 w 2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3">
                  <a:moveTo>
                    <a:pt x="0" y="11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1" y="11"/>
                  </a:lnTo>
                  <a:lnTo>
                    <a:pt x="19" y="19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7" name="Freeform 1179"/>
            <p:cNvSpPr>
              <a:spLocks/>
            </p:cNvSpPr>
            <p:nvPr/>
          </p:nvSpPr>
          <p:spPr bwMode="auto">
            <a:xfrm>
              <a:off x="895" y="2671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8" name="Freeform 1180"/>
            <p:cNvSpPr>
              <a:spLocks/>
            </p:cNvSpPr>
            <p:nvPr/>
          </p:nvSpPr>
          <p:spPr bwMode="auto">
            <a:xfrm>
              <a:off x="2244" y="1843"/>
              <a:ext cx="44" cy="44"/>
            </a:xfrm>
            <a:custGeom>
              <a:avLst/>
              <a:gdLst>
                <a:gd name="T0" fmla="*/ 0 w 44"/>
                <a:gd name="T1" fmla="*/ 21 h 44"/>
                <a:gd name="T2" fmla="*/ 2 w 44"/>
                <a:gd name="T3" fmla="*/ 11 h 44"/>
                <a:gd name="T4" fmla="*/ 12 w 44"/>
                <a:gd name="T5" fmla="*/ 2 h 44"/>
                <a:gd name="T6" fmla="*/ 23 w 44"/>
                <a:gd name="T7" fmla="*/ 0 h 44"/>
                <a:gd name="T8" fmla="*/ 33 w 44"/>
                <a:gd name="T9" fmla="*/ 2 h 44"/>
                <a:gd name="T10" fmla="*/ 42 w 44"/>
                <a:gd name="T11" fmla="*/ 11 h 44"/>
                <a:gd name="T12" fmla="*/ 44 w 44"/>
                <a:gd name="T13" fmla="*/ 21 h 44"/>
                <a:gd name="T14" fmla="*/ 42 w 44"/>
                <a:gd name="T15" fmla="*/ 32 h 44"/>
                <a:gd name="T16" fmla="*/ 33 w 44"/>
                <a:gd name="T17" fmla="*/ 42 h 44"/>
                <a:gd name="T18" fmla="*/ 23 w 44"/>
                <a:gd name="T19" fmla="*/ 44 h 44"/>
                <a:gd name="T20" fmla="*/ 12 w 44"/>
                <a:gd name="T21" fmla="*/ 42 h 44"/>
                <a:gd name="T22" fmla="*/ 2 w 44"/>
                <a:gd name="T23" fmla="*/ 32 h 44"/>
                <a:gd name="T24" fmla="*/ 0 w 44"/>
                <a:gd name="T25" fmla="*/ 2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4"/>
                <a:gd name="T41" fmla="*/ 44 w 4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4">
                  <a:moveTo>
                    <a:pt x="0" y="21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2" y="11"/>
                  </a:lnTo>
                  <a:lnTo>
                    <a:pt x="44" y="21"/>
                  </a:lnTo>
                  <a:lnTo>
                    <a:pt x="42" y="32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12" y="42"/>
                  </a:lnTo>
                  <a:lnTo>
                    <a:pt x="2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39" name="Line 1181"/>
            <p:cNvSpPr>
              <a:spLocks noChangeShapeType="1"/>
            </p:cNvSpPr>
            <p:nvPr/>
          </p:nvSpPr>
          <p:spPr bwMode="auto">
            <a:xfrm flipH="1">
              <a:off x="4760" y="1695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0" name="Freeform 1182"/>
            <p:cNvSpPr>
              <a:spLocks/>
            </p:cNvSpPr>
            <p:nvPr/>
          </p:nvSpPr>
          <p:spPr bwMode="auto">
            <a:xfrm>
              <a:off x="1450" y="223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1 h 46"/>
                <a:gd name="T4" fmla="*/ 11 w 46"/>
                <a:gd name="T5" fmla="*/ 4 h 46"/>
                <a:gd name="T6" fmla="*/ 23 w 46"/>
                <a:gd name="T7" fmla="*/ 0 h 46"/>
                <a:gd name="T8" fmla="*/ 34 w 46"/>
                <a:gd name="T9" fmla="*/ 4 h 46"/>
                <a:gd name="T10" fmla="*/ 42 w 46"/>
                <a:gd name="T11" fmla="*/ 11 h 46"/>
                <a:gd name="T12" fmla="*/ 46 w 46"/>
                <a:gd name="T13" fmla="*/ 23 h 46"/>
                <a:gd name="T14" fmla="*/ 42 w 46"/>
                <a:gd name="T15" fmla="*/ 34 h 46"/>
                <a:gd name="T16" fmla="*/ 34 w 46"/>
                <a:gd name="T17" fmla="*/ 42 h 46"/>
                <a:gd name="T18" fmla="*/ 23 w 46"/>
                <a:gd name="T19" fmla="*/ 46 h 46"/>
                <a:gd name="T20" fmla="*/ 11 w 46"/>
                <a:gd name="T21" fmla="*/ 42 h 46"/>
                <a:gd name="T22" fmla="*/ 4 w 46"/>
                <a:gd name="T23" fmla="*/ 34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42" y="11"/>
                  </a:lnTo>
                  <a:lnTo>
                    <a:pt x="46" y="23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4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1" name="Freeform 1183"/>
            <p:cNvSpPr>
              <a:spLocks/>
            </p:cNvSpPr>
            <p:nvPr/>
          </p:nvSpPr>
          <p:spPr bwMode="auto">
            <a:xfrm>
              <a:off x="1509" y="178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2 h 46"/>
                <a:gd name="T4" fmla="*/ 12 w 46"/>
                <a:gd name="T5" fmla="*/ 4 h 46"/>
                <a:gd name="T6" fmla="*/ 23 w 46"/>
                <a:gd name="T7" fmla="*/ 0 h 46"/>
                <a:gd name="T8" fmla="*/ 35 w 46"/>
                <a:gd name="T9" fmla="*/ 4 h 46"/>
                <a:gd name="T10" fmla="*/ 42 w 46"/>
                <a:gd name="T11" fmla="*/ 12 h 46"/>
                <a:gd name="T12" fmla="*/ 46 w 46"/>
                <a:gd name="T13" fmla="*/ 23 h 46"/>
                <a:gd name="T14" fmla="*/ 42 w 46"/>
                <a:gd name="T15" fmla="*/ 35 h 46"/>
                <a:gd name="T16" fmla="*/ 35 w 46"/>
                <a:gd name="T17" fmla="*/ 42 h 46"/>
                <a:gd name="T18" fmla="*/ 23 w 46"/>
                <a:gd name="T19" fmla="*/ 46 h 46"/>
                <a:gd name="T20" fmla="*/ 12 w 46"/>
                <a:gd name="T21" fmla="*/ 42 h 46"/>
                <a:gd name="T22" fmla="*/ 4 w 46"/>
                <a:gd name="T23" fmla="*/ 35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2"/>
                  </a:lnTo>
                  <a:lnTo>
                    <a:pt x="12" y="4"/>
                  </a:lnTo>
                  <a:lnTo>
                    <a:pt x="23" y="0"/>
                  </a:lnTo>
                  <a:lnTo>
                    <a:pt x="35" y="4"/>
                  </a:lnTo>
                  <a:lnTo>
                    <a:pt x="42" y="12"/>
                  </a:lnTo>
                  <a:lnTo>
                    <a:pt x="46" y="23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23" y="46"/>
                  </a:lnTo>
                  <a:lnTo>
                    <a:pt x="12" y="42"/>
                  </a:lnTo>
                  <a:lnTo>
                    <a:pt x="4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2" name="Freeform 1184"/>
            <p:cNvSpPr>
              <a:spLocks/>
            </p:cNvSpPr>
            <p:nvPr/>
          </p:nvSpPr>
          <p:spPr bwMode="auto">
            <a:xfrm>
              <a:off x="3832" y="2125"/>
              <a:ext cx="44" cy="47"/>
            </a:xfrm>
            <a:custGeom>
              <a:avLst/>
              <a:gdLst>
                <a:gd name="T0" fmla="*/ 0 w 44"/>
                <a:gd name="T1" fmla="*/ 23 h 47"/>
                <a:gd name="T2" fmla="*/ 1 w 44"/>
                <a:gd name="T3" fmla="*/ 12 h 47"/>
                <a:gd name="T4" fmla="*/ 11 w 44"/>
                <a:gd name="T5" fmla="*/ 4 h 47"/>
                <a:gd name="T6" fmla="*/ 21 w 44"/>
                <a:gd name="T7" fmla="*/ 0 h 47"/>
                <a:gd name="T8" fmla="*/ 32 w 44"/>
                <a:gd name="T9" fmla="*/ 4 h 47"/>
                <a:gd name="T10" fmla="*/ 42 w 44"/>
                <a:gd name="T11" fmla="*/ 12 h 47"/>
                <a:gd name="T12" fmla="*/ 44 w 44"/>
                <a:gd name="T13" fmla="*/ 23 h 47"/>
                <a:gd name="T14" fmla="*/ 42 w 44"/>
                <a:gd name="T15" fmla="*/ 35 h 47"/>
                <a:gd name="T16" fmla="*/ 32 w 44"/>
                <a:gd name="T17" fmla="*/ 43 h 47"/>
                <a:gd name="T18" fmla="*/ 21 w 44"/>
                <a:gd name="T19" fmla="*/ 47 h 47"/>
                <a:gd name="T20" fmla="*/ 11 w 44"/>
                <a:gd name="T21" fmla="*/ 43 h 47"/>
                <a:gd name="T22" fmla="*/ 1 w 44"/>
                <a:gd name="T23" fmla="*/ 35 h 47"/>
                <a:gd name="T24" fmla="*/ 0 w 44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7"/>
                <a:gd name="T41" fmla="*/ 44 w 44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7">
                  <a:moveTo>
                    <a:pt x="0" y="23"/>
                  </a:moveTo>
                  <a:lnTo>
                    <a:pt x="1" y="12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4"/>
                  </a:lnTo>
                  <a:lnTo>
                    <a:pt x="42" y="12"/>
                  </a:lnTo>
                  <a:lnTo>
                    <a:pt x="44" y="23"/>
                  </a:lnTo>
                  <a:lnTo>
                    <a:pt x="42" y="35"/>
                  </a:lnTo>
                  <a:lnTo>
                    <a:pt x="32" y="43"/>
                  </a:lnTo>
                  <a:lnTo>
                    <a:pt x="21" y="47"/>
                  </a:lnTo>
                  <a:lnTo>
                    <a:pt x="11" y="43"/>
                  </a:lnTo>
                  <a:lnTo>
                    <a:pt x="1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3" name="Freeform 1185"/>
            <p:cNvSpPr>
              <a:spLocks/>
            </p:cNvSpPr>
            <p:nvPr/>
          </p:nvSpPr>
          <p:spPr bwMode="auto">
            <a:xfrm>
              <a:off x="883" y="2000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2 w 47"/>
                <a:gd name="T3" fmla="*/ 12 h 47"/>
                <a:gd name="T4" fmla="*/ 12 w 47"/>
                <a:gd name="T5" fmla="*/ 4 h 47"/>
                <a:gd name="T6" fmla="*/ 24 w 47"/>
                <a:gd name="T7" fmla="*/ 0 h 47"/>
                <a:gd name="T8" fmla="*/ 35 w 47"/>
                <a:gd name="T9" fmla="*/ 4 h 47"/>
                <a:gd name="T10" fmla="*/ 43 w 47"/>
                <a:gd name="T11" fmla="*/ 12 h 47"/>
                <a:gd name="T12" fmla="*/ 47 w 47"/>
                <a:gd name="T13" fmla="*/ 23 h 47"/>
                <a:gd name="T14" fmla="*/ 43 w 47"/>
                <a:gd name="T15" fmla="*/ 35 h 47"/>
                <a:gd name="T16" fmla="*/ 35 w 47"/>
                <a:gd name="T17" fmla="*/ 43 h 47"/>
                <a:gd name="T18" fmla="*/ 24 w 47"/>
                <a:gd name="T19" fmla="*/ 47 h 47"/>
                <a:gd name="T20" fmla="*/ 12 w 47"/>
                <a:gd name="T21" fmla="*/ 43 h 47"/>
                <a:gd name="T22" fmla="*/ 2 w 47"/>
                <a:gd name="T23" fmla="*/ 35 h 47"/>
                <a:gd name="T24" fmla="*/ 0 w 47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7"/>
                <a:gd name="T41" fmla="*/ 47 w 47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7">
                  <a:moveTo>
                    <a:pt x="0" y="23"/>
                  </a:moveTo>
                  <a:lnTo>
                    <a:pt x="2" y="12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35" y="4"/>
                  </a:lnTo>
                  <a:lnTo>
                    <a:pt x="43" y="12"/>
                  </a:lnTo>
                  <a:lnTo>
                    <a:pt x="47" y="23"/>
                  </a:lnTo>
                  <a:lnTo>
                    <a:pt x="43" y="35"/>
                  </a:lnTo>
                  <a:lnTo>
                    <a:pt x="35" y="43"/>
                  </a:lnTo>
                  <a:lnTo>
                    <a:pt x="24" y="47"/>
                  </a:lnTo>
                  <a:lnTo>
                    <a:pt x="12" y="43"/>
                  </a:lnTo>
                  <a:lnTo>
                    <a:pt x="2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4" name="Freeform 1186"/>
            <p:cNvSpPr>
              <a:spLocks/>
            </p:cNvSpPr>
            <p:nvPr/>
          </p:nvSpPr>
          <p:spPr bwMode="auto">
            <a:xfrm>
              <a:off x="883" y="2660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2 w 47"/>
                <a:gd name="T3" fmla="*/ 11 h 46"/>
                <a:gd name="T4" fmla="*/ 12 w 47"/>
                <a:gd name="T5" fmla="*/ 2 h 46"/>
                <a:gd name="T6" fmla="*/ 24 w 47"/>
                <a:gd name="T7" fmla="*/ 0 h 46"/>
                <a:gd name="T8" fmla="*/ 35 w 47"/>
                <a:gd name="T9" fmla="*/ 2 h 46"/>
                <a:gd name="T10" fmla="*/ 43 w 47"/>
                <a:gd name="T11" fmla="*/ 11 h 46"/>
                <a:gd name="T12" fmla="*/ 47 w 47"/>
                <a:gd name="T13" fmla="*/ 23 h 46"/>
                <a:gd name="T14" fmla="*/ 43 w 47"/>
                <a:gd name="T15" fmla="*/ 34 h 46"/>
                <a:gd name="T16" fmla="*/ 35 w 47"/>
                <a:gd name="T17" fmla="*/ 42 h 46"/>
                <a:gd name="T18" fmla="*/ 24 w 47"/>
                <a:gd name="T19" fmla="*/ 46 h 46"/>
                <a:gd name="T20" fmla="*/ 12 w 47"/>
                <a:gd name="T21" fmla="*/ 42 h 46"/>
                <a:gd name="T22" fmla="*/ 2 w 47"/>
                <a:gd name="T23" fmla="*/ 34 h 46"/>
                <a:gd name="T24" fmla="*/ 0 w 47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6"/>
                <a:gd name="T41" fmla="*/ 47 w 4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6">
                  <a:moveTo>
                    <a:pt x="0" y="23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5" y="2"/>
                  </a:lnTo>
                  <a:lnTo>
                    <a:pt x="43" y="11"/>
                  </a:lnTo>
                  <a:lnTo>
                    <a:pt x="47" y="23"/>
                  </a:lnTo>
                  <a:lnTo>
                    <a:pt x="43" y="34"/>
                  </a:lnTo>
                  <a:lnTo>
                    <a:pt x="35" y="42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2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9045" name="Rectangle 1187"/>
            <p:cNvSpPr>
              <a:spLocks noChangeArrowheads="1"/>
            </p:cNvSpPr>
            <p:nvPr/>
          </p:nvSpPr>
          <p:spPr bwMode="auto">
            <a:xfrm>
              <a:off x="528" y="168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1</a:t>
              </a:r>
            </a:p>
          </p:txBody>
        </p:sp>
        <p:sp>
          <p:nvSpPr>
            <p:cNvPr id="39046" name="Rectangle 1188"/>
            <p:cNvSpPr>
              <a:spLocks noChangeArrowheads="1"/>
            </p:cNvSpPr>
            <p:nvPr/>
          </p:nvSpPr>
          <p:spPr bwMode="auto">
            <a:xfrm>
              <a:off x="4940" y="201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0</a:t>
              </a:r>
            </a:p>
          </p:txBody>
        </p:sp>
        <p:sp>
          <p:nvSpPr>
            <p:cNvPr id="39047" name="Rectangle 1189"/>
            <p:cNvSpPr>
              <a:spLocks noChangeArrowheads="1"/>
            </p:cNvSpPr>
            <p:nvPr/>
          </p:nvSpPr>
          <p:spPr bwMode="auto">
            <a:xfrm>
              <a:off x="572" y="2592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0</a:t>
              </a:r>
            </a:p>
          </p:txBody>
        </p:sp>
        <p:sp>
          <p:nvSpPr>
            <p:cNvPr id="39048" name="Rectangle 1190"/>
            <p:cNvSpPr>
              <a:spLocks noChangeArrowheads="1"/>
            </p:cNvSpPr>
            <p:nvPr/>
          </p:nvSpPr>
          <p:spPr bwMode="auto">
            <a:xfrm>
              <a:off x="524" y="225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1</a:t>
              </a:r>
            </a:p>
          </p:txBody>
        </p:sp>
        <p:sp>
          <p:nvSpPr>
            <p:cNvPr id="39049" name="Rectangle 1191"/>
            <p:cNvSpPr>
              <a:spLocks noChangeArrowheads="1"/>
            </p:cNvSpPr>
            <p:nvPr/>
          </p:nvSpPr>
          <p:spPr bwMode="auto">
            <a:xfrm>
              <a:off x="528" y="192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0</a:t>
              </a:r>
            </a:p>
          </p:txBody>
        </p:sp>
        <p:sp>
          <p:nvSpPr>
            <p:cNvPr id="39050" name="Rectangle 1192"/>
            <p:cNvSpPr>
              <a:spLocks noChangeArrowheads="1"/>
            </p:cNvSpPr>
            <p:nvPr/>
          </p:nvSpPr>
          <p:spPr bwMode="auto">
            <a:xfrm>
              <a:off x="4944" y="1584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1</a:t>
              </a:r>
            </a:p>
          </p:txBody>
        </p:sp>
      </p:grpSp>
      <p:sp>
        <p:nvSpPr>
          <p:cNvPr id="222377" name="Rectangle 1193"/>
          <p:cNvSpPr>
            <a:spLocks noChangeArrowheads="1"/>
          </p:cNvSpPr>
          <p:nvPr/>
        </p:nvSpPr>
        <p:spPr bwMode="auto">
          <a:xfrm>
            <a:off x="990600" y="4876800"/>
            <a:ext cx="519430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 sz="2800"/>
              <a:t>- 8 logičnih celic 5 logičnih nivojih</a:t>
            </a:r>
          </a:p>
          <a:p>
            <a:pPr algn="l"/>
            <a:r>
              <a:rPr lang="sl-SI" sz="2800"/>
              <a:t>- 6 razvejitvenih vozlišč</a:t>
            </a:r>
          </a:p>
          <a:p>
            <a:pPr algn="l"/>
            <a:r>
              <a:rPr lang="sl-SI" sz="2800"/>
              <a:t>- največje število razvejitev je 2.</a:t>
            </a:r>
            <a:endParaRPr lang="sl-SI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3" grpId="0" autoUpdateAnimBg="0"/>
      <p:bldP spid="22237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8A1C81-A4BA-4D89-8112-D6116272830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Simulacija vezja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Funkcijska simulacija</a:t>
            </a:r>
            <a:endParaRPr lang="sl-SI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223384" name="Rectangle 152"/>
          <p:cNvSpPr>
            <a:spLocks noChangeArrowheads="1"/>
          </p:cNvSpPr>
          <p:nvPr/>
        </p:nvSpPr>
        <p:spPr bwMode="auto">
          <a:xfrm>
            <a:off x="3276600" y="3200400"/>
            <a:ext cx="2209800" cy="954088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Program za</a:t>
            </a:r>
          </a:p>
          <a:p>
            <a:r>
              <a:rPr lang="sl-SI"/>
              <a:t>simulacijo vezja</a:t>
            </a:r>
          </a:p>
        </p:txBody>
      </p:sp>
      <p:grpSp>
        <p:nvGrpSpPr>
          <p:cNvPr id="2" name="Group 161"/>
          <p:cNvGrpSpPr>
            <a:grpSpLocks/>
          </p:cNvGrpSpPr>
          <p:nvPr/>
        </p:nvGrpSpPr>
        <p:grpSpPr bwMode="auto">
          <a:xfrm>
            <a:off x="4953000" y="1752600"/>
            <a:ext cx="2286000" cy="1447800"/>
            <a:chOff x="3120" y="1104"/>
            <a:chExt cx="1440" cy="912"/>
          </a:xfrm>
        </p:grpSpPr>
        <p:sp>
          <p:nvSpPr>
            <p:cNvPr id="39952" name="Rectangle 141"/>
            <p:cNvSpPr>
              <a:spLocks noChangeArrowheads="1"/>
            </p:cNvSpPr>
            <p:nvPr/>
          </p:nvSpPr>
          <p:spPr bwMode="auto">
            <a:xfrm>
              <a:off x="3120" y="1104"/>
              <a:ext cx="1440" cy="437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Testni vzorci </a:t>
              </a:r>
            </a:p>
          </p:txBody>
        </p:sp>
        <p:sp>
          <p:nvSpPr>
            <p:cNvPr id="39953" name="Line 154"/>
            <p:cNvSpPr>
              <a:spLocks noChangeShapeType="1"/>
            </p:cNvSpPr>
            <p:nvPr/>
          </p:nvSpPr>
          <p:spPr bwMode="auto">
            <a:xfrm flipH="1">
              <a:off x="3360" y="1548"/>
              <a:ext cx="432" cy="46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223388" name="Text Box 156"/>
          <p:cNvSpPr txBox="1">
            <a:spLocks noChangeArrowheads="1"/>
          </p:cNvSpPr>
          <p:nvPr/>
        </p:nvSpPr>
        <p:spPr bwMode="auto">
          <a:xfrm>
            <a:off x="381000" y="4267200"/>
            <a:ext cx="8350250" cy="2282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Relativno enostaven problem, linearna odvisnost od velikosti vezja</a:t>
            </a:r>
          </a:p>
          <a:p>
            <a:pPr algn="l"/>
            <a:r>
              <a:rPr lang="sl-SI"/>
              <a:t>Danes v glavnem vzporedna simulacija.</a:t>
            </a:r>
          </a:p>
          <a:p>
            <a:pPr algn="l"/>
            <a:endParaRPr lang="sl-SI"/>
          </a:p>
          <a:p>
            <a:pPr algn="l"/>
            <a:r>
              <a:rPr lang="sl-SI"/>
              <a:t>2 vrsti simulacij:</a:t>
            </a:r>
          </a:p>
          <a:p>
            <a:pPr algn="l"/>
            <a:r>
              <a:rPr lang="sl-SI"/>
              <a:t>   -  funkcijska simulacija</a:t>
            </a:r>
          </a:p>
          <a:p>
            <a:pPr algn="l"/>
            <a:r>
              <a:rPr lang="sl-SI"/>
              <a:t>   -  časovna simulacija </a:t>
            </a:r>
          </a:p>
        </p:txBody>
      </p: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1981200" y="1676400"/>
            <a:ext cx="1752600" cy="1524000"/>
            <a:chOff x="1248" y="1056"/>
            <a:chExt cx="1104" cy="960"/>
          </a:xfrm>
        </p:grpSpPr>
        <p:sp>
          <p:nvSpPr>
            <p:cNvPr id="39950" name="Rectangle 137"/>
            <p:cNvSpPr>
              <a:spLocks noChangeArrowheads="1"/>
            </p:cNvSpPr>
            <p:nvPr/>
          </p:nvSpPr>
          <p:spPr bwMode="auto">
            <a:xfrm>
              <a:off x="1248" y="1056"/>
              <a:ext cx="1104" cy="547"/>
            </a:xfrm>
            <a:prstGeom prst="rect">
              <a:avLst/>
            </a:prstGeom>
            <a:solidFill>
              <a:schemeClr val="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Opis vezja</a:t>
              </a:r>
            </a:p>
            <a:p>
              <a:r>
                <a:rPr lang="sl-SI"/>
                <a:t>(stand. celic)</a:t>
              </a:r>
            </a:p>
          </p:txBody>
        </p:sp>
        <p:sp>
          <p:nvSpPr>
            <p:cNvPr id="39951" name="Line 157"/>
            <p:cNvSpPr>
              <a:spLocks noChangeShapeType="1"/>
            </p:cNvSpPr>
            <p:nvPr/>
          </p:nvSpPr>
          <p:spPr bwMode="auto">
            <a:xfrm>
              <a:off x="1776" y="1603"/>
              <a:ext cx="384" cy="413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5486400" y="3200400"/>
            <a:ext cx="2514600" cy="868363"/>
            <a:chOff x="3456" y="2016"/>
            <a:chExt cx="1584" cy="547"/>
          </a:xfrm>
        </p:grpSpPr>
        <p:sp>
          <p:nvSpPr>
            <p:cNvPr id="39948" name="Line 158"/>
            <p:cNvSpPr>
              <a:spLocks noChangeShapeType="1"/>
            </p:cNvSpPr>
            <p:nvPr/>
          </p:nvSpPr>
          <p:spPr bwMode="auto">
            <a:xfrm>
              <a:off x="3456" y="2352"/>
              <a:ext cx="48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9949" name="Rectangle 159"/>
            <p:cNvSpPr>
              <a:spLocks noChangeArrowheads="1"/>
            </p:cNvSpPr>
            <p:nvPr/>
          </p:nvSpPr>
          <p:spPr bwMode="auto">
            <a:xfrm>
              <a:off x="3936" y="2016"/>
              <a:ext cx="1104" cy="547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Rezultati</a:t>
              </a:r>
            </a:p>
            <a:p>
              <a:r>
                <a:rPr lang="sl-SI"/>
                <a:t>(opozorila)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3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3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7" grpId="0" autoUpdateAnimBg="0"/>
      <p:bldP spid="223384" grpId="0" animBg="1" autoUpdateAnimBg="0"/>
      <p:bldP spid="22338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FD2679-852A-4EE8-B2DD-6EB5A6BA6CC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Funkcijska simulacija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Izvedba simulacije</a:t>
            </a:r>
            <a:endParaRPr lang="sl-SI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457200" y="1752600"/>
            <a:ext cx="83058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/>
            <a:r>
              <a:rPr lang="sl-SI"/>
              <a:t>- Najenostavnejši način simulacije.</a:t>
            </a:r>
          </a:p>
          <a:p>
            <a:pPr algn="l"/>
            <a:r>
              <a:rPr lang="sl-SI"/>
              <a:t>- Za izbrani testni vzorec simulator poskuša ugotoviti stanje na </a:t>
            </a:r>
          </a:p>
          <a:p>
            <a:pPr algn="l"/>
            <a:r>
              <a:rPr lang="sl-SI"/>
              <a:t>  izhodu vezja.</a:t>
            </a:r>
          </a:p>
          <a:p>
            <a:pPr algn="l"/>
            <a:r>
              <a:rPr lang="sl-SI"/>
              <a:t>- Simulacija se konča, ko so znane vse vrednosti. </a:t>
            </a:r>
          </a:p>
        </p:txBody>
      </p:sp>
      <p:grpSp>
        <p:nvGrpSpPr>
          <p:cNvPr id="40968" name="Group 14"/>
          <p:cNvGrpSpPr>
            <a:grpSpLocks/>
          </p:cNvGrpSpPr>
          <p:nvPr/>
        </p:nvGrpSpPr>
        <p:grpSpPr bwMode="auto">
          <a:xfrm>
            <a:off x="914400" y="4267200"/>
            <a:ext cx="7473950" cy="2062163"/>
            <a:chOff x="524" y="1524"/>
            <a:chExt cx="4708" cy="1299"/>
          </a:xfrm>
        </p:grpSpPr>
        <p:sp>
          <p:nvSpPr>
            <p:cNvPr id="40986" name="Rectangle 15"/>
            <p:cNvSpPr>
              <a:spLocks noChangeArrowheads="1"/>
            </p:cNvSpPr>
            <p:nvPr/>
          </p:nvSpPr>
          <p:spPr bwMode="auto">
            <a:xfrm>
              <a:off x="3910" y="1524"/>
              <a:ext cx="908" cy="51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87" name="Rectangle 16"/>
            <p:cNvSpPr>
              <a:spLocks noChangeArrowheads="1"/>
            </p:cNvSpPr>
            <p:nvPr/>
          </p:nvSpPr>
          <p:spPr bwMode="auto">
            <a:xfrm>
              <a:off x="2889" y="2012"/>
              <a:ext cx="885" cy="44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88" name="Rectangle 17"/>
            <p:cNvSpPr>
              <a:spLocks noChangeArrowheads="1"/>
            </p:cNvSpPr>
            <p:nvPr/>
          </p:nvSpPr>
          <p:spPr bwMode="auto">
            <a:xfrm>
              <a:off x="2346" y="1774"/>
              <a:ext cx="407" cy="29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89" name="Rectangle 18"/>
            <p:cNvSpPr>
              <a:spLocks noChangeArrowheads="1"/>
            </p:cNvSpPr>
            <p:nvPr/>
          </p:nvSpPr>
          <p:spPr bwMode="auto">
            <a:xfrm>
              <a:off x="1644" y="2297"/>
              <a:ext cx="441" cy="28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0" name="Rectangle 19"/>
            <p:cNvSpPr>
              <a:spLocks noChangeArrowheads="1"/>
            </p:cNvSpPr>
            <p:nvPr/>
          </p:nvSpPr>
          <p:spPr bwMode="auto">
            <a:xfrm>
              <a:off x="1665" y="1718"/>
              <a:ext cx="408" cy="29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1" name="Rectangle 20"/>
            <p:cNvSpPr>
              <a:spLocks noChangeArrowheads="1"/>
            </p:cNvSpPr>
            <p:nvPr/>
          </p:nvSpPr>
          <p:spPr bwMode="auto">
            <a:xfrm>
              <a:off x="1075" y="2570"/>
              <a:ext cx="342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2" name="Rectangle 21"/>
            <p:cNvSpPr>
              <a:spLocks noChangeArrowheads="1"/>
            </p:cNvSpPr>
            <p:nvPr/>
          </p:nvSpPr>
          <p:spPr bwMode="auto">
            <a:xfrm>
              <a:off x="1075" y="2093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3" name="Rectangle 22"/>
            <p:cNvSpPr>
              <a:spLocks noChangeArrowheads="1"/>
            </p:cNvSpPr>
            <p:nvPr/>
          </p:nvSpPr>
          <p:spPr bwMode="auto">
            <a:xfrm>
              <a:off x="1075" y="1695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4" name="Freeform 23"/>
            <p:cNvSpPr>
              <a:spLocks/>
            </p:cNvSpPr>
            <p:nvPr/>
          </p:nvSpPr>
          <p:spPr bwMode="auto">
            <a:xfrm>
              <a:off x="1064" y="1718"/>
              <a:ext cx="92" cy="90"/>
            </a:xfrm>
            <a:custGeom>
              <a:avLst/>
              <a:gdLst>
                <a:gd name="T0" fmla="*/ 0 w 92"/>
                <a:gd name="T1" fmla="*/ 90 h 90"/>
                <a:gd name="T2" fmla="*/ 92 w 92"/>
                <a:gd name="T3" fmla="*/ 90 h 90"/>
                <a:gd name="T4" fmla="*/ 92 w 92"/>
                <a:gd name="T5" fmla="*/ 0 h 90"/>
                <a:gd name="T6" fmla="*/ 0 60000 65536"/>
                <a:gd name="T7" fmla="*/ 0 60000 65536"/>
                <a:gd name="T8" fmla="*/ 0 60000 65536"/>
                <a:gd name="T9" fmla="*/ 0 w 92"/>
                <a:gd name="T10" fmla="*/ 0 h 90"/>
                <a:gd name="T11" fmla="*/ 92 w 9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0">
                  <a:moveTo>
                    <a:pt x="0" y="90"/>
                  </a:moveTo>
                  <a:lnTo>
                    <a:pt x="92" y="90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5" name="Freeform 24"/>
            <p:cNvSpPr>
              <a:spLocks/>
            </p:cNvSpPr>
            <p:nvPr/>
          </p:nvSpPr>
          <p:spPr bwMode="auto">
            <a:xfrm>
              <a:off x="1156" y="1718"/>
              <a:ext cx="136" cy="181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90 h 181"/>
                <a:gd name="T4" fmla="*/ 0 w 136"/>
                <a:gd name="T5" fmla="*/ 181 h 181"/>
                <a:gd name="T6" fmla="*/ 0 w 136"/>
                <a:gd name="T7" fmla="*/ 9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90"/>
                  </a:lnTo>
                  <a:lnTo>
                    <a:pt x="0" y="181"/>
                  </a:lnTo>
                  <a:lnTo>
                    <a:pt x="0" y="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6" name="Freeform 25"/>
            <p:cNvSpPr>
              <a:spLocks/>
            </p:cNvSpPr>
            <p:nvPr/>
          </p:nvSpPr>
          <p:spPr bwMode="auto">
            <a:xfrm>
              <a:off x="1321" y="1779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7" name="Freeform 26"/>
            <p:cNvSpPr>
              <a:spLocks/>
            </p:cNvSpPr>
            <p:nvPr/>
          </p:nvSpPr>
          <p:spPr bwMode="auto">
            <a:xfrm>
              <a:off x="1292" y="1779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19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8" name="Freeform 27"/>
            <p:cNvSpPr>
              <a:spLocks/>
            </p:cNvSpPr>
            <p:nvPr/>
          </p:nvSpPr>
          <p:spPr bwMode="auto">
            <a:xfrm>
              <a:off x="1292" y="1808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0999" name="Line 28"/>
            <p:cNvSpPr>
              <a:spLocks noChangeShapeType="1"/>
            </p:cNvSpPr>
            <p:nvPr/>
          </p:nvSpPr>
          <p:spPr bwMode="auto">
            <a:xfrm>
              <a:off x="1359" y="1808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0" name="Freeform 29"/>
            <p:cNvSpPr>
              <a:spLocks/>
            </p:cNvSpPr>
            <p:nvPr/>
          </p:nvSpPr>
          <p:spPr bwMode="auto">
            <a:xfrm>
              <a:off x="1064" y="2114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1" name="Freeform 30"/>
            <p:cNvSpPr>
              <a:spLocks/>
            </p:cNvSpPr>
            <p:nvPr/>
          </p:nvSpPr>
          <p:spPr bwMode="auto">
            <a:xfrm>
              <a:off x="1156" y="2114"/>
              <a:ext cx="136" cy="183"/>
            </a:xfrm>
            <a:custGeom>
              <a:avLst/>
              <a:gdLst>
                <a:gd name="T0" fmla="*/ 0 w 136"/>
                <a:gd name="T1" fmla="*/ 0 h 183"/>
                <a:gd name="T2" fmla="*/ 136 w 136"/>
                <a:gd name="T3" fmla="*/ 92 h 183"/>
                <a:gd name="T4" fmla="*/ 0 w 136"/>
                <a:gd name="T5" fmla="*/ 183 h 183"/>
                <a:gd name="T6" fmla="*/ 0 w 136"/>
                <a:gd name="T7" fmla="*/ 92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3"/>
                <a:gd name="T14" fmla="*/ 136 w 136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3">
                  <a:moveTo>
                    <a:pt x="0" y="0"/>
                  </a:moveTo>
                  <a:lnTo>
                    <a:pt x="136" y="92"/>
                  </a:lnTo>
                  <a:lnTo>
                    <a:pt x="0" y="183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2" name="Freeform 31"/>
            <p:cNvSpPr>
              <a:spLocks/>
            </p:cNvSpPr>
            <p:nvPr/>
          </p:nvSpPr>
          <p:spPr bwMode="auto">
            <a:xfrm>
              <a:off x="1321" y="2175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20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20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3" name="Freeform 32"/>
            <p:cNvSpPr>
              <a:spLocks/>
            </p:cNvSpPr>
            <p:nvPr/>
          </p:nvSpPr>
          <p:spPr bwMode="auto">
            <a:xfrm>
              <a:off x="1292" y="2175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20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20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4" name="Freeform 33"/>
            <p:cNvSpPr>
              <a:spLocks/>
            </p:cNvSpPr>
            <p:nvPr/>
          </p:nvSpPr>
          <p:spPr bwMode="auto">
            <a:xfrm>
              <a:off x="1292" y="2206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19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5" name="Line 34"/>
            <p:cNvSpPr>
              <a:spLocks noChangeShapeType="1"/>
            </p:cNvSpPr>
            <p:nvPr/>
          </p:nvSpPr>
          <p:spPr bwMode="auto">
            <a:xfrm>
              <a:off x="1359" y="2206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6" name="Freeform 35"/>
            <p:cNvSpPr>
              <a:spLocks/>
            </p:cNvSpPr>
            <p:nvPr/>
          </p:nvSpPr>
          <p:spPr bwMode="auto">
            <a:xfrm>
              <a:off x="1064" y="2591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7" name="Freeform 36"/>
            <p:cNvSpPr>
              <a:spLocks/>
            </p:cNvSpPr>
            <p:nvPr/>
          </p:nvSpPr>
          <p:spPr bwMode="auto">
            <a:xfrm>
              <a:off x="1156" y="2591"/>
              <a:ext cx="136" cy="182"/>
            </a:xfrm>
            <a:custGeom>
              <a:avLst/>
              <a:gdLst>
                <a:gd name="T0" fmla="*/ 0 w 136"/>
                <a:gd name="T1" fmla="*/ 0 h 182"/>
                <a:gd name="T2" fmla="*/ 136 w 136"/>
                <a:gd name="T3" fmla="*/ 92 h 182"/>
                <a:gd name="T4" fmla="*/ 0 w 136"/>
                <a:gd name="T5" fmla="*/ 182 h 182"/>
                <a:gd name="T6" fmla="*/ 0 w 136"/>
                <a:gd name="T7" fmla="*/ 92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2"/>
                <a:gd name="T14" fmla="*/ 136 w 13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2">
                  <a:moveTo>
                    <a:pt x="0" y="0"/>
                  </a:moveTo>
                  <a:lnTo>
                    <a:pt x="136" y="92"/>
                  </a:lnTo>
                  <a:lnTo>
                    <a:pt x="0" y="182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8" name="Freeform 37"/>
            <p:cNvSpPr>
              <a:spLocks/>
            </p:cNvSpPr>
            <p:nvPr/>
          </p:nvSpPr>
          <p:spPr bwMode="auto">
            <a:xfrm>
              <a:off x="1321" y="2652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19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19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09" name="Freeform 38"/>
            <p:cNvSpPr>
              <a:spLocks/>
            </p:cNvSpPr>
            <p:nvPr/>
          </p:nvSpPr>
          <p:spPr bwMode="auto">
            <a:xfrm>
              <a:off x="1292" y="2652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0" name="Freeform 39"/>
            <p:cNvSpPr>
              <a:spLocks/>
            </p:cNvSpPr>
            <p:nvPr/>
          </p:nvSpPr>
          <p:spPr bwMode="auto">
            <a:xfrm>
              <a:off x="1292" y="2683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1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1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1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1" name="Line 40"/>
            <p:cNvSpPr>
              <a:spLocks noChangeShapeType="1"/>
            </p:cNvSpPr>
            <p:nvPr/>
          </p:nvSpPr>
          <p:spPr bwMode="auto">
            <a:xfrm>
              <a:off x="1359" y="2683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2" name="Freeform 41"/>
            <p:cNvSpPr>
              <a:spLocks/>
            </p:cNvSpPr>
            <p:nvPr/>
          </p:nvSpPr>
          <p:spPr bwMode="auto">
            <a:xfrm>
              <a:off x="1872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50 w 113"/>
                <a:gd name="T5" fmla="*/ 12 h 114"/>
                <a:gd name="T6" fmla="*/ 71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3" name="Freeform 42"/>
            <p:cNvSpPr>
              <a:spLocks/>
            </p:cNvSpPr>
            <p:nvPr/>
          </p:nvSpPr>
          <p:spPr bwMode="auto">
            <a:xfrm>
              <a:off x="1872" y="1864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1 h 113"/>
                <a:gd name="T4" fmla="*/ 50 w 113"/>
                <a:gd name="T5" fmla="*/ 104 h 113"/>
                <a:gd name="T6" fmla="*/ 71 w 113"/>
                <a:gd name="T7" fmla="*/ 90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7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1"/>
                  </a:lnTo>
                  <a:lnTo>
                    <a:pt x="50" y="104"/>
                  </a:lnTo>
                  <a:lnTo>
                    <a:pt x="71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4" name="Line 43"/>
            <p:cNvSpPr>
              <a:spLocks noChangeShapeType="1"/>
            </p:cNvSpPr>
            <p:nvPr/>
          </p:nvSpPr>
          <p:spPr bwMode="auto">
            <a:xfrm>
              <a:off x="1701" y="175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5" name="Freeform 44"/>
            <p:cNvSpPr>
              <a:spLocks/>
            </p:cNvSpPr>
            <p:nvPr/>
          </p:nvSpPr>
          <p:spPr bwMode="auto">
            <a:xfrm>
              <a:off x="1701" y="1750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6" name="Line 45"/>
            <p:cNvSpPr>
              <a:spLocks noChangeShapeType="1"/>
            </p:cNvSpPr>
            <p:nvPr/>
          </p:nvSpPr>
          <p:spPr bwMode="auto">
            <a:xfrm flipH="1">
              <a:off x="1588" y="1808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7" name="Line 46"/>
            <p:cNvSpPr>
              <a:spLocks noChangeShapeType="1"/>
            </p:cNvSpPr>
            <p:nvPr/>
          </p:nvSpPr>
          <p:spPr bwMode="auto">
            <a:xfrm>
              <a:off x="1599" y="1922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8" name="Freeform 47"/>
            <p:cNvSpPr>
              <a:spLocks/>
            </p:cNvSpPr>
            <p:nvPr/>
          </p:nvSpPr>
          <p:spPr bwMode="auto">
            <a:xfrm>
              <a:off x="2010" y="1831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19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19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19" name="Freeform 48"/>
            <p:cNvSpPr>
              <a:spLocks/>
            </p:cNvSpPr>
            <p:nvPr/>
          </p:nvSpPr>
          <p:spPr bwMode="auto">
            <a:xfrm>
              <a:off x="1981" y="1831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19 h 29"/>
                <a:gd name="T4" fmla="*/ 10 w 29"/>
                <a:gd name="T5" fmla="*/ 10 h 29"/>
                <a:gd name="T6" fmla="*/ 20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19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0" name="Freeform 49"/>
            <p:cNvSpPr>
              <a:spLocks/>
            </p:cNvSpPr>
            <p:nvPr/>
          </p:nvSpPr>
          <p:spPr bwMode="auto">
            <a:xfrm>
              <a:off x="1981" y="1860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41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1" name="Freeform 50"/>
            <p:cNvSpPr>
              <a:spLocks/>
            </p:cNvSpPr>
            <p:nvPr/>
          </p:nvSpPr>
          <p:spPr bwMode="auto">
            <a:xfrm>
              <a:off x="1872" y="232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50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50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2" name="Freeform 51"/>
            <p:cNvSpPr>
              <a:spLocks/>
            </p:cNvSpPr>
            <p:nvPr/>
          </p:nvSpPr>
          <p:spPr bwMode="auto">
            <a:xfrm>
              <a:off x="1872" y="243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0 h 113"/>
                <a:gd name="T4" fmla="*/ 50 w 113"/>
                <a:gd name="T5" fmla="*/ 102 h 113"/>
                <a:gd name="T6" fmla="*/ 71 w 113"/>
                <a:gd name="T7" fmla="*/ 88 h 113"/>
                <a:gd name="T8" fmla="*/ 88 w 113"/>
                <a:gd name="T9" fmla="*/ 71 h 113"/>
                <a:gd name="T10" fmla="*/ 102 w 113"/>
                <a:gd name="T11" fmla="*/ 48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0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3" name="Line 52"/>
            <p:cNvSpPr>
              <a:spLocks noChangeShapeType="1"/>
            </p:cNvSpPr>
            <p:nvPr/>
          </p:nvSpPr>
          <p:spPr bwMode="auto">
            <a:xfrm>
              <a:off x="1701" y="232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4" name="Freeform 53"/>
            <p:cNvSpPr>
              <a:spLocks/>
            </p:cNvSpPr>
            <p:nvPr/>
          </p:nvSpPr>
          <p:spPr bwMode="auto">
            <a:xfrm>
              <a:off x="1701" y="2320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5" name="Line 54"/>
            <p:cNvSpPr>
              <a:spLocks noChangeShapeType="1"/>
            </p:cNvSpPr>
            <p:nvPr/>
          </p:nvSpPr>
          <p:spPr bwMode="auto">
            <a:xfrm flipH="1">
              <a:off x="1588" y="2375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6" name="Line 55"/>
            <p:cNvSpPr>
              <a:spLocks noChangeShapeType="1"/>
            </p:cNvSpPr>
            <p:nvPr/>
          </p:nvSpPr>
          <p:spPr bwMode="auto">
            <a:xfrm>
              <a:off x="1599" y="2489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7" name="Freeform 56"/>
            <p:cNvSpPr>
              <a:spLocks/>
            </p:cNvSpPr>
            <p:nvPr/>
          </p:nvSpPr>
          <p:spPr bwMode="auto">
            <a:xfrm>
              <a:off x="2010" y="2398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4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8" name="Freeform 57"/>
            <p:cNvSpPr>
              <a:spLocks/>
            </p:cNvSpPr>
            <p:nvPr/>
          </p:nvSpPr>
          <p:spPr bwMode="auto">
            <a:xfrm>
              <a:off x="1981" y="2398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20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29" name="Freeform 58"/>
            <p:cNvSpPr>
              <a:spLocks/>
            </p:cNvSpPr>
            <p:nvPr/>
          </p:nvSpPr>
          <p:spPr bwMode="auto">
            <a:xfrm>
              <a:off x="1981" y="2427"/>
              <a:ext cx="58" cy="31"/>
            </a:xfrm>
            <a:custGeom>
              <a:avLst/>
              <a:gdLst>
                <a:gd name="T0" fmla="*/ 58 w 58"/>
                <a:gd name="T1" fmla="*/ 0 h 31"/>
                <a:gd name="T2" fmla="*/ 56 w 58"/>
                <a:gd name="T3" fmla="*/ 12 h 31"/>
                <a:gd name="T4" fmla="*/ 48 w 58"/>
                <a:gd name="T5" fmla="*/ 21 h 31"/>
                <a:gd name="T6" fmla="*/ 41 w 58"/>
                <a:gd name="T7" fmla="*/ 27 h 31"/>
                <a:gd name="T8" fmla="*/ 29 w 58"/>
                <a:gd name="T9" fmla="*/ 31 h 31"/>
                <a:gd name="T10" fmla="*/ 18 w 58"/>
                <a:gd name="T11" fmla="*/ 27 h 31"/>
                <a:gd name="T12" fmla="*/ 8 w 58"/>
                <a:gd name="T13" fmla="*/ 21 h 31"/>
                <a:gd name="T14" fmla="*/ 2 w 58"/>
                <a:gd name="T15" fmla="*/ 12 h 31"/>
                <a:gd name="T16" fmla="*/ 0 w 5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1"/>
                <a:gd name="T29" fmla="*/ 58 w 5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1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31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0" name="Freeform 59"/>
            <p:cNvSpPr>
              <a:spLocks/>
            </p:cNvSpPr>
            <p:nvPr/>
          </p:nvSpPr>
          <p:spPr bwMode="auto">
            <a:xfrm>
              <a:off x="2549" y="1808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5 w 114"/>
                <a:gd name="T3" fmla="*/ 2 h 114"/>
                <a:gd name="T4" fmla="*/ 50 w 114"/>
                <a:gd name="T5" fmla="*/ 12 h 114"/>
                <a:gd name="T6" fmla="*/ 71 w 114"/>
                <a:gd name="T7" fmla="*/ 25 h 114"/>
                <a:gd name="T8" fmla="*/ 89 w 114"/>
                <a:gd name="T9" fmla="*/ 42 h 114"/>
                <a:gd name="T10" fmla="*/ 102 w 114"/>
                <a:gd name="T11" fmla="*/ 64 h 114"/>
                <a:gd name="T12" fmla="*/ 112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5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4"/>
                  </a:lnTo>
                  <a:lnTo>
                    <a:pt x="112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1" name="Freeform 60"/>
            <p:cNvSpPr>
              <a:spLocks/>
            </p:cNvSpPr>
            <p:nvPr/>
          </p:nvSpPr>
          <p:spPr bwMode="auto">
            <a:xfrm>
              <a:off x="2549" y="1922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25 w 114"/>
                <a:gd name="T3" fmla="*/ 111 h 113"/>
                <a:gd name="T4" fmla="*/ 50 w 114"/>
                <a:gd name="T5" fmla="*/ 101 h 113"/>
                <a:gd name="T6" fmla="*/ 71 w 114"/>
                <a:gd name="T7" fmla="*/ 88 h 113"/>
                <a:gd name="T8" fmla="*/ 89 w 114"/>
                <a:gd name="T9" fmla="*/ 71 h 113"/>
                <a:gd name="T10" fmla="*/ 102 w 114"/>
                <a:gd name="T11" fmla="*/ 50 h 113"/>
                <a:gd name="T12" fmla="*/ 112 w 114"/>
                <a:gd name="T13" fmla="*/ 25 h 113"/>
                <a:gd name="T14" fmla="*/ 114 w 11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113"/>
                  </a:moveTo>
                  <a:lnTo>
                    <a:pt x="25" y="111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9" y="71"/>
                  </a:lnTo>
                  <a:lnTo>
                    <a:pt x="102" y="50"/>
                  </a:lnTo>
                  <a:lnTo>
                    <a:pt x="112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2" name="Line 61"/>
            <p:cNvSpPr>
              <a:spLocks noChangeShapeType="1"/>
            </p:cNvSpPr>
            <p:nvPr/>
          </p:nvSpPr>
          <p:spPr bwMode="auto">
            <a:xfrm>
              <a:off x="2381" y="1808"/>
              <a:ext cx="1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3" name="Freeform 62"/>
            <p:cNvSpPr>
              <a:spLocks/>
            </p:cNvSpPr>
            <p:nvPr/>
          </p:nvSpPr>
          <p:spPr bwMode="auto">
            <a:xfrm>
              <a:off x="2381" y="1808"/>
              <a:ext cx="168" cy="227"/>
            </a:xfrm>
            <a:custGeom>
              <a:avLst/>
              <a:gdLst>
                <a:gd name="T0" fmla="*/ 0 w 168"/>
                <a:gd name="T1" fmla="*/ 0 h 227"/>
                <a:gd name="T2" fmla="*/ 0 w 168"/>
                <a:gd name="T3" fmla="*/ 227 h 227"/>
                <a:gd name="T4" fmla="*/ 168 w 168"/>
                <a:gd name="T5" fmla="*/ 227 h 227"/>
                <a:gd name="T6" fmla="*/ 0 60000 65536"/>
                <a:gd name="T7" fmla="*/ 0 60000 65536"/>
                <a:gd name="T8" fmla="*/ 0 60000 65536"/>
                <a:gd name="T9" fmla="*/ 0 w 168"/>
                <a:gd name="T10" fmla="*/ 0 h 227"/>
                <a:gd name="T11" fmla="*/ 168 w 168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27">
                  <a:moveTo>
                    <a:pt x="0" y="0"/>
                  </a:moveTo>
                  <a:lnTo>
                    <a:pt x="0" y="227"/>
                  </a:lnTo>
                  <a:lnTo>
                    <a:pt x="168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4" name="Line 63"/>
            <p:cNvSpPr>
              <a:spLocks noChangeShapeType="1"/>
            </p:cNvSpPr>
            <p:nvPr/>
          </p:nvSpPr>
          <p:spPr bwMode="auto">
            <a:xfrm flipH="1">
              <a:off x="2267" y="1864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5" name="Freeform 64"/>
            <p:cNvSpPr>
              <a:spLocks/>
            </p:cNvSpPr>
            <p:nvPr/>
          </p:nvSpPr>
          <p:spPr bwMode="auto">
            <a:xfrm>
              <a:off x="2693" y="1893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20 w 29"/>
                <a:gd name="T5" fmla="*/ 9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20" y="9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6" name="Freeform 65"/>
            <p:cNvSpPr>
              <a:spLocks/>
            </p:cNvSpPr>
            <p:nvPr/>
          </p:nvSpPr>
          <p:spPr bwMode="auto">
            <a:xfrm>
              <a:off x="2663" y="1893"/>
              <a:ext cx="30" cy="29"/>
            </a:xfrm>
            <a:custGeom>
              <a:avLst/>
              <a:gdLst>
                <a:gd name="T0" fmla="*/ 0 w 30"/>
                <a:gd name="T1" fmla="*/ 29 h 29"/>
                <a:gd name="T2" fmla="*/ 4 w 30"/>
                <a:gd name="T3" fmla="*/ 19 h 29"/>
                <a:gd name="T4" fmla="*/ 9 w 30"/>
                <a:gd name="T5" fmla="*/ 9 h 29"/>
                <a:gd name="T6" fmla="*/ 19 w 30"/>
                <a:gd name="T7" fmla="*/ 2 h 29"/>
                <a:gd name="T8" fmla="*/ 3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29"/>
                  </a:moveTo>
                  <a:lnTo>
                    <a:pt x="4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7" name="Freeform 66"/>
            <p:cNvSpPr>
              <a:spLocks/>
            </p:cNvSpPr>
            <p:nvPr/>
          </p:nvSpPr>
          <p:spPr bwMode="auto">
            <a:xfrm>
              <a:off x="2663" y="1922"/>
              <a:ext cx="59" cy="28"/>
            </a:xfrm>
            <a:custGeom>
              <a:avLst/>
              <a:gdLst>
                <a:gd name="T0" fmla="*/ 59 w 59"/>
                <a:gd name="T1" fmla="*/ 0 h 28"/>
                <a:gd name="T2" fmla="*/ 55 w 59"/>
                <a:gd name="T3" fmla="*/ 11 h 28"/>
                <a:gd name="T4" fmla="*/ 50 w 59"/>
                <a:gd name="T5" fmla="*/ 21 h 28"/>
                <a:gd name="T6" fmla="*/ 40 w 59"/>
                <a:gd name="T7" fmla="*/ 27 h 28"/>
                <a:gd name="T8" fmla="*/ 30 w 59"/>
                <a:gd name="T9" fmla="*/ 28 h 28"/>
                <a:gd name="T10" fmla="*/ 19 w 59"/>
                <a:gd name="T11" fmla="*/ 27 h 28"/>
                <a:gd name="T12" fmla="*/ 9 w 59"/>
                <a:gd name="T13" fmla="*/ 21 h 28"/>
                <a:gd name="T14" fmla="*/ 2 w 59"/>
                <a:gd name="T15" fmla="*/ 11 h 28"/>
                <a:gd name="T16" fmla="*/ 0 w 5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8"/>
                <a:gd name="T29" fmla="*/ 59 w 5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8">
                  <a:moveTo>
                    <a:pt x="59" y="0"/>
                  </a:moveTo>
                  <a:lnTo>
                    <a:pt x="55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30" y="28"/>
                  </a:lnTo>
                  <a:lnTo>
                    <a:pt x="19" y="27"/>
                  </a:lnTo>
                  <a:lnTo>
                    <a:pt x="9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8" name="Line 67"/>
            <p:cNvSpPr>
              <a:spLocks noChangeShapeType="1"/>
            </p:cNvSpPr>
            <p:nvPr/>
          </p:nvSpPr>
          <p:spPr bwMode="auto">
            <a:xfrm>
              <a:off x="2267" y="192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39" name="Line 68"/>
            <p:cNvSpPr>
              <a:spLocks noChangeShapeType="1"/>
            </p:cNvSpPr>
            <p:nvPr/>
          </p:nvSpPr>
          <p:spPr bwMode="auto">
            <a:xfrm>
              <a:off x="2267" y="197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0" name="Line 69"/>
            <p:cNvSpPr>
              <a:spLocks noChangeShapeType="1"/>
            </p:cNvSpPr>
            <p:nvPr/>
          </p:nvSpPr>
          <p:spPr bwMode="auto">
            <a:xfrm>
              <a:off x="2720" y="1922"/>
              <a:ext cx="5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1" name="Freeform 70"/>
            <p:cNvSpPr>
              <a:spLocks/>
            </p:cNvSpPr>
            <p:nvPr/>
          </p:nvSpPr>
          <p:spPr bwMode="auto">
            <a:xfrm>
              <a:off x="3062" y="2206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2 h 114"/>
                <a:gd name="T4" fmla="*/ 50 w 113"/>
                <a:gd name="T5" fmla="*/ 10 h 114"/>
                <a:gd name="T6" fmla="*/ 71 w 113"/>
                <a:gd name="T7" fmla="*/ 25 h 114"/>
                <a:gd name="T8" fmla="*/ 88 w 113"/>
                <a:gd name="T9" fmla="*/ 42 h 114"/>
                <a:gd name="T10" fmla="*/ 102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2"/>
                  </a:lnTo>
                  <a:lnTo>
                    <a:pt x="50" y="10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2" name="Line 71"/>
            <p:cNvSpPr>
              <a:spLocks noChangeShapeType="1"/>
            </p:cNvSpPr>
            <p:nvPr/>
          </p:nvSpPr>
          <p:spPr bwMode="auto">
            <a:xfrm>
              <a:off x="2931" y="2206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3" name="Line 72"/>
            <p:cNvSpPr>
              <a:spLocks noChangeShapeType="1"/>
            </p:cNvSpPr>
            <p:nvPr/>
          </p:nvSpPr>
          <p:spPr bwMode="auto">
            <a:xfrm flipH="1">
              <a:off x="2858" y="226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4" name="Line 73"/>
            <p:cNvSpPr>
              <a:spLocks noChangeShapeType="1"/>
            </p:cNvSpPr>
            <p:nvPr/>
          </p:nvSpPr>
          <p:spPr bwMode="auto">
            <a:xfrm>
              <a:off x="2858" y="2375"/>
              <a:ext cx="1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5" name="Line 74"/>
            <p:cNvSpPr>
              <a:spLocks noChangeShapeType="1"/>
            </p:cNvSpPr>
            <p:nvPr/>
          </p:nvSpPr>
          <p:spPr bwMode="auto">
            <a:xfrm>
              <a:off x="2931" y="2433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6" name="Freeform 75"/>
            <p:cNvSpPr>
              <a:spLocks/>
            </p:cNvSpPr>
            <p:nvPr/>
          </p:nvSpPr>
          <p:spPr bwMode="auto">
            <a:xfrm>
              <a:off x="2926" y="2320"/>
              <a:ext cx="57" cy="113"/>
            </a:xfrm>
            <a:custGeom>
              <a:avLst/>
              <a:gdLst>
                <a:gd name="T0" fmla="*/ 0 w 57"/>
                <a:gd name="T1" fmla="*/ 113 h 113"/>
                <a:gd name="T2" fmla="*/ 13 w 57"/>
                <a:gd name="T3" fmla="*/ 109 h 113"/>
                <a:gd name="T4" fmla="*/ 25 w 57"/>
                <a:gd name="T5" fmla="*/ 101 h 113"/>
                <a:gd name="T6" fmla="*/ 36 w 57"/>
                <a:gd name="T7" fmla="*/ 88 h 113"/>
                <a:gd name="T8" fmla="*/ 44 w 57"/>
                <a:gd name="T9" fmla="*/ 71 h 113"/>
                <a:gd name="T10" fmla="*/ 51 w 57"/>
                <a:gd name="T11" fmla="*/ 48 h 113"/>
                <a:gd name="T12" fmla="*/ 55 w 57"/>
                <a:gd name="T13" fmla="*/ 25 h 113"/>
                <a:gd name="T14" fmla="*/ 57 w 57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3"/>
                <a:gd name="T26" fmla="*/ 57 w 5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3">
                  <a:moveTo>
                    <a:pt x="0" y="113"/>
                  </a:moveTo>
                  <a:lnTo>
                    <a:pt x="13" y="109"/>
                  </a:lnTo>
                  <a:lnTo>
                    <a:pt x="25" y="101"/>
                  </a:lnTo>
                  <a:lnTo>
                    <a:pt x="36" y="88"/>
                  </a:lnTo>
                  <a:lnTo>
                    <a:pt x="44" y="71"/>
                  </a:lnTo>
                  <a:lnTo>
                    <a:pt x="51" y="48"/>
                  </a:lnTo>
                  <a:lnTo>
                    <a:pt x="55" y="25"/>
                  </a:lnTo>
                  <a:lnTo>
                    <a:pt x="5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7" name="Freeform 76"/>
            <p:cNvSpPr>
              <a:spLocks/>
            </p:cNvSpPr>
            <p:nvPr/>
          </p:nvSpPr>
          <p:spPr bwMode="auto">
            <a:xfrm>
              <a:off x="2926" y="2206"/>
              <a:ext cx="57" cy="114"/>
            </a:xfrm>
            <a:custGeom>
              <a:avLst/>
              <a:gdLst>
                <a:gd name="T0" fmla="*/ 0 w 57"/>
                <a:gd name="T1" fmla="*/ 0 h 114"/>
                <a:gd name="T2" fmla="*/ 13 w 57"/>
                <a:gd name="T3" fmla="*/ 2 h 114"/>
                <a:gd name="T4" fmla="*/ 25 w 57"/>
                <a:gd name="T5" fmla="*/ 10 h 114"/>
                <a:gd name="T6" fmla="*/ 36 w 57"/>
                <a:gd name="T7" fmla="*/ 25 h 114"/>
                <a:gd name="T8" fmla="*/ 44 w 57"/>
                <a:gd name="T9" fmla="*/ 42 h 114"/>
                <a:gd name="T10" fmla="*/ 51 w 57"/>
                <a:gd name="T11" fmla="*/ 64 h 114"/>
                <a:gd name="T12" fmla="*/ 55 w 57"/>
                <a:gd name="T13" fmla="*/ 89 h 114"/>
                <a:gd name="T14" fmla="*/ 57 w 57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4"/>
                <a:gd name="T26" fmla="*/ 57 w 57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4">
                  <a:moveTo>
                    <a:pt x="0" y="0"/>
                  </a:moveTo>
                  <a:lnTo>
                    <a:pt x="13" y="2"/>
                  </a:lnTo>
                  <a:lnTo>
                    <a:pt x="25" y="10"/>
                  </a:lnTo>
                  <a:lnTo>
                    <a:pt x="36" y="25"/>
                  </a:lnTo>
                  <a:lnTo>
                    <a:pt x="44" y="42"/>
                  </a:lnTo>
                  <a:lnTo>
                    <a:pt x="51" y="64"/>
                  </a:lnTo>
                  <a:lnTo>
                    <a:pt x="55" y="89"/>
                  </a:lnTo>
                  <a:lnTo>
                    <a:pt x="57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8" name="Line 77"/>
            <p:cNvSpPr>
              <a:spLocks noChangeShapeType="1"/>
            </p:cNvSpPr>
            <p:nvPr/>
          </p:nvSpPr>
          <p:spPr bwMode="auto">
            <a:xfrm>
              <a:off x="3039" y="2206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49" name="Freeform 78"/>
            <p:cNvSpPr>
              <a:spLocks/>
            </p:cNvSpPr>
            <p:nvPr/>
          </p:nvSpPr>
          <p:spPr bwMode="auto">
            <a:xfrm>
              <a:off x="3062" y="2320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09 h 113"/>
                <a:gd name="T4" fmla="*/ 50 w 226"/>
                <a:gd name="T5" fmla="*/ 101 h 113"/>
                <a:gd name="T6" fmla="*/ 71 w 226"/>
                <a:gd name="T7" fmla="*/ 88 h 113"/>
                <a:gd name="T8" fmla="*/ 88 w 226"/>
                <a:gd name="T9" fmla="*/ 71 h 113"/>
                <a:gd name="T10" fmla="*/ 102 w 226"/>
                <a:gd name="T11" fmla="*/ 48 h 113"/>
                <a:gd name="T12" fmla="*/ 111 w 226"/>
                <a:gd name="T13" fmla="*/ 25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09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11" y="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0" name="Freeform 79"/>
            <p:cNvSpPr>
              <a:spLocks/>
            </p:cNvSpPr>
            <p:nvPr/>
          </p:nvSpPr>
          <p:spPr bwMode="auto">
            <a:xfrm>
              <a:off x="3572" y="2035"/>
              <a:ext cx="114" cy="113"/>
            </a:xfrm>
            <a:custGeom>
              <a:avLst/>
              <a:gdLst>
                <a:gd name="T0" fmla="*/ 0 w 114"/>
                <a:gd name="T1" fmla="*/ 0 h 113"/>
                <a:gd name="T2" fmla="*/ 25 w 114"/>
                <a:gd name="T3" fmla="*/ 4 h 113"/>
                <a:gd name="T4" fmla="*/ 50 w 114"/>
                <a:gd name="T5" fmla="*/ 12 h 113"/>
                <a:gd name="T6" fmla="*/ 71 w 114"/>
                <a:gd name="T7" fmla="*/ 25 h 113"/>
                <a:gd name="T8" fmla="*/ 89 w 114"/>
                <a:gd name="T9" fmla="*/ 42 h 113"/>
                <a:gd name="T10" fmla="*/ 102 w 114"/>
                <a:gd name="T11" fmla="*/ 63 h 113"/>
                <a:gd name="T12" fmla="*/ 110 w 114"/>
                <a:gd name="T13" fmla="*/ 88 h 113"/>
                <a:gd name="T14" fmla="*/ 114 w 114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3"/>
                  </a:lnTo>
                  <a:lnTo>
                    <a:pt x="110" y="88"/>
                  </a:lnTo>
                  <a:lnTo>
                    <a:pt x="114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1" name="Freeform 80"/>
            <p:cNvSpPr>
              <a:spLocks/>
            </p:cNvSpPr>
            <p:nvPr/>
          </p:nvSpPr>
          <p:spPr bwMode="auto">
            <a:xfrm>
              <a:off x="3572" y="2148"/>
              <a:ext cx="114" cy="114"/>
            </a:xfrm>
            <a:custGeom>
              <a:avLst/>
              <a:gdLst>
                <a:gd name="T0" fmla="*/ 0 w 114"/>
                <a:gd name="T1" fmla="*/ 114 h 114"/>
                <a:gd name="T2" fmla="*/ 25 w 114"/>
                <a:gd name="T3" fmla="*/ 112 h 114"/>
                <a:gd name="T4" fmla="*/ 50 w 114"/>
                <a:gd name="T5" fmla="*/ 102 h 114"/>
                <a:gd name="T6" fmla="*/ 71 w 114"/>
                <a:gd name="T7" fmla="*/ 89 h 114"/>
                <a:gd name="T8" fmla="*/ 89 w 114"/>
                <a:gd name="T9" fmla="*/ 72 h 114"/>
                <a:gd name="T10" fmla="*/ 102 w 114"/>
                <a:gd name="T11" fmla="*/ 50 h 114"/>
                <a:gd name="T12" fmla="*/ 110 w 114"/>
                <a:gd name="T13" fmla="*/ 25 h 114"/>
                <a:gd name="T14" fmla="*/ 114 w 114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114"/>
                  </a:moveTo>
                  <a:lnTo>
                    <a:pt x="25" y="112"/>
                  </a:lnTo>
                  <a:lnTo>
                    <a:pt x="50" y="102"/>
                  </a:lnTo>
                  <a:lnTo>
                    <a:pt x="71" y="89"/>
                  </a:lnTo>
                  <a:lnTo>
                    <a:pt x="89" y="72"/>
                  </a:lnTo>
                  <a:lnTo>
                    <a:pt x="102" y="50"/>
                  </a:lnTo>
                  <a:lnTo>
                    <a:pt x="110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2" name="Line 81"/>
            <p:cNvSpPr>
              <a:spLocks noChangeShapeType="1"/>
            </p:cNvSpPr>
            <p:nvPr/>
          </p:nvSpPr>
          <p:spPr bwMode="auto">
            <a:xfrm>
              <a:off x="3402" y="2035"/>
              <a:ext cx="1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3" name="Freeform 82"/>
            <p:cNvSpPr>
              <a:spLocks/>
            </p:cNvSpPr>
            <p:nvPr/>
          </p:nvSpPr>
          <p:spPr bwMode="auto">
            <a:xfrm>
              <a:off x="3402" y="2035"/>
              <a:ext cx="170" cy="227"/>
            </a:xfrm>
            <a:custGeom>
              <a:avLst/>
              <a:gdLst>
                <a:gd name="T0" fmla="*/ 0 w 170"/>
                <a:gd name="T1" fmla="*/ 0 h 227"/>
                <a:gd name="T2" fmla="*/ 0 w 170"/>
                <a:gd name="T3" fmla="*/ 227 h 227"/>
                <a:gd name="T4" fmla="*/ 170 w 170"/>
                <a:gd name="T5" fmla="*/ 227 h 227"/>
                <a:gd name="T6" fmla="*/ 0 60000 65536"/>
                <a:gd name="T7" fmla="*/ 0 60000 65536"/>
                <a:gd name="T8" fmla="*/ 0 60000 65536"/>
                <a:gd name="T9" fmla="*/ 0 w 170"/>
                <a:gd name="T10" fmla="*/ 0 h 227"/>
                <a:gd name="T11" fmla="*/ 170 w 1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227">
                  <a:moveTo>
                    <a:pt x="0" y="0"/>
                  </a:moveTo>
                  <a:lnTo>
                    <a:pt x="0" y="227"/>
                  </a:lnTo>
                  <a:lnTo>
                    <a:pt x="170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4" name="Line 83"/>
            <p:cNvSpPr>
              <a:spLocks noChangeShapeType="1"/>
            </p:cNvSpPr>
            <p:nvPr/>
          </p:nvSpPr>
          <p:spPr bwMode="auto">
            <a:xfrm flipH="1">
              <a:off x="3288" y="2093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5" name="Line 84"/>
            <p:cNvSpPr>
              <a:spLocks noChangeShapeType="1"/>
            </p:cNvSpPr>
            <p:nvPr/>
          </p:nvSpPr>
          <p:spPr bwMode="auto">
            <a:xfrm>
              <a:off x="3300" y="2206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6" name="Freeform 85"/>
            <p:cNvSpPr>
              <a:spLocks/>
            </p:cNvSpPr>
            <p:nvPr/>
          </p:nvSpPr>
          <p:spPr bwMode="auto">
            <a:xfrm>
              <a:off x="3711" y="2114"/>
              <a:ext cx="28" cy="31"/>
            </a:xfrm>
            <a:custGeom>
              <a:avLst/>
              <a:gdLst>
                <a:gd name="T0" fmla="*/ 28 w 28"/>
                <a:gd name="T1" fmla="*/ 31 h 31"/>
                <a:gd name="T2" fmla="*/ 26 w 28"/>
                <a:gd name="T3" fmla="*/ 19 h 31"/>
                <a:gd name="T4" fmla="*/ 19 w 28"/>
                <a:gd name="T5" fmla="*/ 9 h 31"/>
                <a:gd name="T6" fmla="*/ 9 w 28"/>
                <a:gd name="T7" fmla="*/ 4 h 31"/>
                <a:gd name="T8" fmla="*/ 0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28" y="31"/>
                  </a:moveTo>
                  <a:lnTo>
                    <a:pt x="26" y="19"/>
                  </a:lnTo>
                  <a:lnTo>
                    <a:pt x="19" y="9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7" name="Freeform 86"/>
            <p:cNvSpPr>
              <a:spLocks/>
            </p:cNvSpPr>
            <p:nvPr/>
          </p:nvSpPr>
          <p:spPr bwMode="auto">
            <a:xfrm>
              <a:off x="3682" y="2114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9 w 29"/>
                <a:gd name="T5" fmla="*/ 9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9" y="9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8" name="Freeform 87"/>
            <p:cNvSpPr>
              <a:spLocks/>
            </p:cNvSpPr>
            <p:nvPr/>
          </p:nvSpPr>
          <p:spPr bwMode="auto">
            <a:xfrm>
              <a:off x="3682" y="2145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11 h 28"/>
                <a:gd name="T4" fmla="*/ 48 w 57"/>
                <a:gd name="T5" fmla="*/ 19 h 28"/>
                <a:gd name="T6" fmla="*/ 40 w 57"/>
                <a:gd name="T7" fmla="*/ 27 h 28"/>
                <a:gd name="T8" fmla="*/ 29 w 57"/>
                <a:gd name="T9" fmla="*/ 28 h 28"/>
                <a:gd name="T10" fmla="*/ 17 w 57"/>
                <a:gd name="T11" fmla="*/ 27 h 28"/>
                <a:gd name="T12" fmla="*/ 7 w 57"/>
                <a:gd name="T13" fmla="*/ 19 h 28"/>
                <a:gd name="T14" fmla="*/ 2 w 57"/>
                <a:gd name="T15" fmla="*/ 9 h 28"/>
                <a:gd name="T16" fmla="*/ 0 w 5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8"/>
                <a:gd name="T29" fmla="*/ 57 w 5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8">
                  <a:moveTo>
                    <a:pt x="57" y="0"/>
                  </a:moveTo>
                  <a:lnTo>
                    <a:pt x="55" y="11"/>
                  </a:lnTo>
                  <a:lnTo>
                    <a:pt x="48" y="19"/>
                  </a:lnTo>
                  <a:lnTo>
                    <a:pt x="40" y="27"/>
                  </a:lnTo>
                  <a:lnTo>
                    <a:pt x="29" y="28"/>
                  </a:lnTo>
                  <a:lnTo>
                    <a:pt x="17" y="27"/>
                  </a:lnTo>
                  <a:lnTo>
                    <a:pt x="7" y="19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59" name="Freeform 88"/>
            <p:cNvSpPr>
              <a:spLocks/>
            </p:cNvSpPr>
            <p:nvPr/>
          </p:nvSpPr>
          <p:spPr bwMode="auto">
            <a:xfrm>
              <a:off x="3288" y="2206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0" name="Line 89"/>
            <p:cNvSpPr>
              <a:spLocks noChangeShapeType="1"/>
            </p:cNvSpPr>
            <p:nvPr/>
          </p:nvSpPr>
          <p:spPr bwMode="auto">
            <a:xfrm>
              <a:off x="2835" y="2093"/>
              <a:ext cx="45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1" name="Freeform 90"/>
            <p:cNvSpPr>
              <a:spLocks/>
            </p:cNvSpPr>
            <p:nvPr/>
          </p:nvSpPr>
          <p:spPr bwMode="auto">
            <a:xfrm>
              <a:off x="4081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48 w 113"/>
                <a:gd name="T5" fmla="*/ 12 h 114"/>
                <a:gd name="T6" fmla="*/ 69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48" y="12"/>
                  </a:lnTo>
                  <a:lnTo>
                    <a:pt x="69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2" name="Line 91"/>
            <p:cNvSpPr>
              <a:spLocks noChangeShapeType="1"/>
            </p:cNvSpPr>
            <p:nvPr/>
          </p:nvSpPr>
          <p:spPr bwMode="auto">
            <a:xfrm>
              <a:off x="3950" y="1750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3" name="Line 92"/>
            <p:cNvSpPr>
              <a:spLocks noChangeShapeType="1"/>
            </p:cNvSpPr>
            <p:nvPr/>
          </p:nvSpPr>
          <p:spPr bwMode="auto">
            <a:xfrm flipH="1">
              <a:off x="3876" y="1808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4" name="Line 93"/>
            <p:cNvSpPr>
              <a:spLocks noChangeShapeType="1"/>
            </p:cNvSpPr>
            <p:nvPr/>
          </p:nvSpPr>
          <p:spPr bwMode="auto">
            <a:xfrm>
              <a:off x="3876" y="1922"/>
              <a:ext cx="1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5" name="Line 94"/>
            <p:cNvSpPr>
              <a:spLocks noChangeShapeType="1"/>
            </p:cNvSpPr>
            <p:nvPr/>
          </p:nvSpPr>
          <p:spPr bwMode="auto">
            <a:xfrm>
              <a:off x="3950" y="1977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6" name="Freeform 95"/>
            <p:cNvSpPr>
              <a:spLocks/>
            </p:cNvSpPr>
            <p:nvPr/>
          </p:nvSpPr>
          <p:spPr bwMode="auto">
            <a:xfrm>
              <a:off x="3945" y="1864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11 h 113"/>
                <a:gd name="T4" fmla="*/ 25 w 55"/>
                <a:gd name="T5" fmla="*/ 104 h 113"/>
                <a:gd name="T6" fmla="*/ 34 w 55"/>
                <a:gd name="T7" fmla="*/ 90 h 113"/>
                <a:gd name="T8" fmla="*/ 44 w 55"/>
                <a:gd name="T9" fmla="*/ 71 h 113"/>
                <a:gd name="T10" fmla="*/ 50 w 55"/>
                <a:gd name="T11" fmla="*/ 50 h 113"/>
                <a:gd name="T12" fmla="*/ 53 w 55"/>
                <a:gd name="T13" fmla="*/ 27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11"/>
                  </a:lnTo>
                  <a:lnTo>
                    <a:pt x="25" y="104"/>
                  </a:lnTo>
                  <a:lnTo>
                    <a:pt x="34" y="90"/>
                  </a:lnTo>
                  <a:lnTo>
                    <a:pt x="44" y="71"/>
                  </a:lnTo>
                  <a:lnTo>
                    <a:pt x="50" y="50"/>
                  </a:lnTo>
                  <a:lnTo>
                    <a:pt x="53" y="27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7" name="Freeform 96"/>
            <p:cNvSpPr>
              <a:spLocks/>
            </p:cNvSpPr>
            <p:nvPr/>
          </p:nvSpPr>
          <p:spPr bwMode="auto">
            <a:xfrm>
              <a:off x="3945" y="1750"/>
              <a:ext cx="55" cy="114"/>
            </a:xfrm>
            <a:custGeom>
              <a:avLst/>
              <a:gdLst>
                <a:gd name="T0" fmla="*/ 0 w 55"/>
                <a:gd name="T1" fmla="*/ 0 h 114"/>
                <a:gd name="T2" fmla="*/ 11 w 55"/>
                <a:gd name="T3" fmla="*/ 4 h 114"/>
                <a:gd name="T4" fmla="*/ 25 w 55"/>
                <a:gd name="T5" fmla="*/ 12 h 114"/>
                <a:gd name="T6" fmla="*/ 34 w 55"/>
                <a:gd name="T7" fmla="*/ 25 h 114"/>
                <a:gd name="T8" fmla="*/ 44 w 55"/>
                <a:gd name="T9" fmla="*/ 45 h 114"/>
                <a:gd name="T10" fmla="*/ 50 w 55"/>
                <a:gd name="T11" fmla="*/ 66 h 114"/>
                <a:gd name="T12" fmla="*/ 53 w 55"/>
                <a:gd name="T13" fmla="*/ 89 h 114"/>
                <a:gd name="T14" fmla="*/ 55 w 55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4"/>
                <a:gd name="T26" fmla="*/ 55 w 55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4">
                  <a:moveTo>
                    <a:pt x="0" y="0"/>
                  </a:moveTo>
                  <a:lnTo>
                    <a:pt x="11" y="4"/>
                  </a:lnTo>
                  <a:lnTo>
                    <a:pt x="25" y="12"/>
                  </a:lnTo>
                  <a:lnTo>
                    <a:pt x="34" y="25"/>
                  </a:lnTo>
                  <a:lnTo>
                    <a:pt x="44" y="45"/>
                  </a:lnTo>
                  <a:lnTo>
                    <a:pt x="50" y="66"/>
                  </a:lnTo>
                  <a:lnTo>
                    <a:pt x="53" y="89"/>
                  </a:lnTo>
                  <a:lnTo>
                    <a:pt x="55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8" name="Line 97"/>
            <p:cNvSpPr>
              <a:spLocks noChangeShapeType="1"/>
            </p:cNvSpPr>
            <p:nvPr/>
          </p:nvSpPr>
          <p:spPr bwMode="auto">
            <a:xfrm>
              <a:off x="4058" y="1750"/>
              <a:ext cx="1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69" name="Freeform 98"/>
            <p:cNvSpPr>
              <a:spLocks/>
            </p:cNvSpPr>
            <p:nvPr/>
          </p:nvSpPr>
          <p:spPr bwMode="auto">
            <a:xfrm>
              <a:off x="4081" y="1864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11 h 113"/>
                <a:gd name="T4" fmla="*/ 48 w 226"/>
                <a:gd name="T5" fmla="*/ 104 h 113"/>
                <a:gd name="T6" fmla="*/ 69 w 226"/>
                <a:gd name="T7" fmla="*/ 90 h 113"/>
                <a:gd name="T8" fmla="*/ 88 w 226"/>
                <a:gd name="T9" fmla="*/ 71 h 113"/>
                <a:gd name="T10" fmla="*/ 102 w 226"/>
                <a:gd name="T11" fmla="*/ 50 h 113"/>
                <a:gd name="T12" fmla="*/ 109 w 226"/>
                <a:gd name="T13" fmla="*/ 27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11"/>
                  </a:lnTo>
                  <a:lnTo>
                    <a:pt x="48" y="104"/>
                  </a:lnTo>
                  <a:lnTo>
                    <a:pt x="69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0" name="Freeform 99"/>
            <p:cNvSpPr>
              <a:spLocks/>
            </p:cNvSpPr>
            <p:nvPr/>
          </p:nvSpPr>
          <p:spPr bwMode="auto">
            <a:xfrm>
              <a:off x="4590" y="1581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6 w 113"/>
                <a:gd name="T3" fmla="*/ 2 h 114"/>
                <a:gd name="T4" fmla="*/ 50 w 113"/>
                <a:gd name="T5" fmla="*/ 12 h 114"/>
                <a:gd name="T6" fmla="*/ 71 w 113"/>
                <a:gd name="T7" fmla="*/ 25 h 114"/>
                <a:gd name="T8" fmla="*/ 90 w 113"/>
                <a:gd name="T9" fmla="*/ 43 h 114"/>
                <a:gd name="T10" fmla="*/ 103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6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90" y="43"/>
                  </a:lnTo>
                  <a:lnTo>
                    <a:pt x="103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1" name="Freeform 100"/>
            <p:cNvSpPr>
              <a:spLocks/>
            </p:cNvSpPr>
            <p:nvPr/>
          </p:nvSpPr>
          <p:spPr bwMode="auto">
            <a:xfrm>
              <a:off x="4590" y="1695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6 w 113"/>
                <a:gd name="T3" fmla="*/ 109 h 113"/>
                <a:gd name="T4" fmla="*/ 50 w 113"/>
                <a:gd name="T5" fmla="*/ 102 h 113"/>
                <a:gd name="T6" fmla="*/ 71 w 113"/>
                <a:gd name="T7" fmla="*/ 88 h 113"/>
                <a:gd name="T8" fmla="*/ 90 w 113"/>
                <a:gd name="T9" fmla="*/ 71 h 113"/>
                <a:gd name="T10" fmla="*/ 103 w 113"/>
                <a:gd name="T11" fmla="*/ 48 h 113"/>
                <a:gd name="T12" fmla="*/ 111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6" y="109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90" y="71"/>
                  </a:lnTo>
                  <a:lnTo>
                    <a:pt x="103" y="48"/>
                  </a:lnTo>
                  <a:lnTo>
                    <a:pt x="111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2" name="Line 101"/>
            <p:cNvSpPr>
              <a:spLocks noChangeShapeType="1"/>
            </p:cNvSpPr>
            <p:nvPr/>
          </p:nvSpPr>
          <p:spPr bwMode="auto">
            <a:xfrm>
              <a:off x="4421" y="1581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3" name="Freeform 102"/>
            <p:cNvSpPr>
              <a:spLocks/>
            </p:cNvSpPr>
            <p:nvPr/>
          </p:nvSpPr>
          <p:spPr bwMode="auto">
            <a:xfrm>
              <a:off x="4421" y="1581"/>
              <a:ext cx="169" cy="227"/>
            </a:xfrm>
            <a:custGeom>
              <a:avLst/>
              <a:gdLst>
                <a:gd name="T0" fmla="*/ 0 w 169"/>
                <a:gd name="T1" fmla="*/ 0 h 227"/>
                <a:gd name="T2" fmla="*/ 0 w 169"/>
                <a:gd name="T3" fmla="*/ 227 h 227"/>
                <a:gd name="T4" fmla="*/ 169 w 169"/>
                <a:gd name="T5" fmla="*/ 227 h 227"/>
                <a:gd name="T6" fmla="*/ 0 60000 65536"/>
                <a:gd name="T7" fmla="*/ 0 60000 65536"/>
                <a:gd name="T8" fmla="*/ 0 60000 65536"/>
                <a:gd name="T9" fmla="*/ 0 w 169"/>
                <a:gd name="T10" fmla="*/ 0 h 227"/>
                <a:gd name="T11" fmla="*/ 169 w 169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7">
                  <a:moveTo>
                    <a:pt x="0" y="0"/>
                  </a:moveTo>
                  <a:lnTo>
                    <a:pt x="0" y="227"/>
                  </a:lnTo>
                  <a:lnTo>
                    <a:pt x="169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4" name="Line 103"/>
            <p:cNvSpPr>
              <a:spLocks noChangeShapeType="1"/>
            </p:cNvSpPr>
            <p:nvPr/>
          </p:nvSpPr>
          <p:spPr bwMode="auto">
            <a:xfrm flipH="1">
              <a:off x="4307" y="163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5" name="Line 104"/>
            <p:cNvSpPr>
              <a:spLocks noChangeShapeType="1"/>
            </p:cNvSpPr>
            <p:nvPr/>
          </p:nvSpPr>
          <p:spPr bwMode="auto">
            <a:xfrm>
              <a:off x="4319" y="1750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6" name="Freeform 105"/>
            <p:cNvSpPr>
              <a:spLocks/>
            </p:cNvSpPr>
            <p:nvPr/>
          </p:nvSpPr>
          <p:spPr bwMode="auto">
            <a:xfrm>
              <a:off x="4728" y="1660"/>
              <a:ext cx="31" cy="29"/>
            </a:xfrm>
            <a:custGeom>
              <a:avLst/>
              <a:gdLst>
                <a:gd name="T0" fmla="*/ 31 w 31"/>
                <a:gd name="T1" fmla="*/ 29 h 29"/>
                <a:gd name="T2" fmla="*/ 27 w 31"/>
                <a:gd name="T3" fmla="*/ 19 h 29"/>
                <a:gd name="T4" fmla="*/ 21 w 31"/>
                <a:gd name="T5" fmla="*/ 10 h 29"/>
                <a:gd name="T6" fmla="*/ 11 w 31"/>
                <a:gd name="T7" fmla="*/ 4 h 29"/>
                <a:gd name="T8" fmla="*/ 0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31" y="29"/>
                  </a:moveTo>
                  <a:lnTo>
                    <a:pt x="27" y="19"/>
                  </a:lnTo>
                  <a:lnTo>
                    <a:pt x="21" y="10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7" name="Freeform 106"/>
            <p:cNvSpPr>
              <a:spLocks/>
            </p:cNvSpPr>
            <p:nvPr/>
          </p:nvSpPr>
          <p:spPr bwMode="auto">
            <a:xfrm>
              <a:off x="4699" y="1660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4 w 29"/>
                <a:gd name="T3" fmla="*/ 19 h 29"/>
                <a:gd name="T4" fmla="*/ 10 w 29"/>
                <a:gd name="T5" fmla="*/ 10 h 29"/>
                <a:gd name="T6" fmla="*/ 19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8" name="Freeform 107"/>
            <p:cNvSpPr>
              <a:spLocks/>
            </p:cNvSpPr>
            <p:nvPr/>
          </p:nvSpPr>
          <p:spPr bwMode="auto">
            <a:xfrm>
              <a:off x="4699" y="1689"/>
              <a:ext cx="60" cy="31"/>
            </a:xfrm>
            <a:custGeom>
              <a:avLst/>
              <a:gdLst>
                <a:gd name="T0" fmla="*/ 60 w 60"/>
                <a:gd name="T1" fmla="*/ 0 h 31"/>
                <a:gd name="T2" fmla="*/ 56 w 60"/>
                <a:gd name="T3" fmla="*/ 11 h 31"/>
                <a:gd name="T4" fmla="*/ 50 w 60"/>
                <a:gd name="T5" fmla="*/ 21 h 31"/>
                <a:gd name="T6" fmla="*/ 40 w 60"/>
                <a:gd name="T7" fmla="*/ 27 h 31"/>
                <a:gd name="T8" fmla="*/ 29 w 60"/>
                <a:gd name="T9" fmla="*/ 31 h 31"/>
                <a:gd name="T10" fmla="*/ 19 w 60"/>
                <a:gd name="T11" fmla="*/ 27 h 31"/>
                <a:gd name="T12" fmla="*/ 10 w 60"/>
                <a:gd name="T13" fmla="*/ 21 h 31"/>
                <a:gd name="T14" fmla="*/ 2 w 60"/>
                <a:gd name="T15" fmla="*/ 11 h 31"/>
                <a:gd name="T16" fmla="*/ 0 w 6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31"/>
                <a:gd name="T29" fmla="*/ 60 w 6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31">
                  <a:moveTo>
                    <a:pt x="60" y="0"/>
                  </a:moveTo>
                  <a:lnTo>
                    <a:pt x="56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29" y="31"/>
                  </a:lnTo>
                  <a:lnTo>
                    <a:pt x="19" y="27"/>
                  </a:lnTo>
                  <a:lnTo>
                    <a:pt x="10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79" name="Freeform 108"/>
            <p:cNvSpPr>
              <a:spLocks/>
            </p:cNvSpPr>
            <p:nvPr/>
          </p:nvSpPr>
          <p:spPr bwMode="auto">
            <a:xfrm>
              <a:off x="4307" y="1750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0" name="Line 109"/>
            <p:cNvSpPr>
              <a:spLocks noChangeShapeType="1"/>
            </p:cNvSpPr>
            <p:nvPr/>
          </p:nvSpPr>
          <p:spPr bwMode="auto">
            <a:xfrm>
              <a:off x="3853" y="1637"/>
              <a:ext cx="4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1" name="Line 110"/>
            <p:cNvSpPr>
              <a:spLocks noChangeShapeType="1"/>
            </p:cNvSpPr>
            <p:nvPr/>
          </p:nvSpPr>
          <p:spPr bwMode="auto">
            <a:xfrm>
              <a:off x="793" y="1808"/>
              <a:ext cx="2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2" name="Freeform 111"/>
            <p:cNvSpPr>
              <a:spLocks/>
            </p:cNvSpPr>
            <p:nvPr/>
          </p:nvSpPr>
          <p:spPr bwMode="auto">
            <a:xfrm>
              <a:off x="793" y="1922"/>
              <a:ext cx="1474" cy="113"/>
            </a:xfrm>
            <a:custGeom>
              <a:avLst/>
              <a:gdLst>
                <a:gd name="T0" fmla="*/ 0 w 1474"/>
                <a:gd name="T1" fmla="*/ 113 h 113"/>
                <a:gd name="T2" fmla="*/ 1359 w 1474"/>
                <a:gd name="T3" fmla="*/ 113 h 113"/>
                <a:gd name="T4" fmla="*/ 1359 w 1474"/>
                <a:gd name="T5" fmla="*/ 0 h 113"/>
                <a:gd name="T6" fmla="*/ 1474 w 147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4"/>
                <a:gd name="T13" fmla="*/ 0 h 113"/>
                <a:gd name="T14" fmla="*/ 1474 w 147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4" h="113">
                  <a:moveTo>
                    <a:pt x="0" y="113"/>
                  </a:moveTo>
                  <a:lnTo>
                    <a:pt x="1359" y="113"/>
                  </a:lnTo>
                  <a:lnTo>
                    <a:pt x="1359" y="0"/>
                  </a:lnTo>
                  <a:lnTo>
                    <a:pt x="147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3" name="Line 112"/>
            <p:cNvSpPr>
              <a:spLocks noChangeShapeType="1"/>
            </p:cNvSpPr>
            <p:nvPr/>
          </p:nvSpPr>
          <p:spPr bwMode="auto">
            <a:xfrm>
              <a:off x="2039" y="1864"/>
              <a:ext cx="2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4" name="Line 113"/>
            <p:cNvSpPr>
              <a:spLocks noChangeShapeType="1"/>
            </p:cNvSpPr>
            <p:nvPr/>
          </p:nvSpPr>
          <p:spPr bwMode="auto">
            <a:xfrm flipH="1">
              <a:off x="1417" y="1808"/>
              <a:ext cx="1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5" name="Freeform 114"/>
            <p:cNvSpPr>
              <a:spLocks/>
            </p:cNvSpPr>
            <p:nvPr/>
          </p:nvSpPr>
          <p:spPr bwMode="auto">
            <a:xfrm>
              <a:off x="793" y="1920"/>
              <a:ext cx="795" cy="455"/>
            </a:xfrm>
            <a:custGeom>
              <a:avLst/>
              <a:gdLst>
                <a:gd name="T0" fmla="*/ 0 w 795"/>
                <a:gd name="T1" fmla="*/ 455 h 455"/>
                <a:gd name="T2" fmla="*/ 680 w 795"/>
                <a:gd name="T3" fmla="*/ 455 h 455"/>
                <a:gd name="T4" fmla="*/ 680 w 795"/>
                <a:gd name="T5" fmla="*/ 0 h 455"/>
                <a:gd name="T6" fmla="*/ 795 w 795"/>
                <a:gd name="T7" fmla="*/ 2 h 455"/>
                <a:gd name="T8" fmla="*/ 793 w 795"/>
                <a:gd name="T9" fmla="*/ 2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5"/>
                <a:gd name="T16" fmla="*/ 0 h 455"/>
                <a:gd name="T17" fmla="*/ 795 w 795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5" h="455">
                  <a:moveTo>
                    <a:pt x="0" y="455"/>
                  </a:moveTo>
                  <a:lnTo>
                    <a:pt x="680" y="455"/>
                  </a:lnTo>
                  <a:lnTo>
                    <a:pt x="680" y="0"/>
                  </a:lnTo>
                  <a:lnTo>
                    <a:pt x="795" y="2"/>
                  </a:lnTo>
                  <a:lnTo>
                    <a:pt x="793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6" name="Freeform 115"/>
            <p:cNvSpPr>
              <a:spLocks/>
            </p:cNvSpPr>
            <p:nvPr/>
          </p:nvSpPr>
          <p:spPr bwMode="auto">
            <a:xfrm>
              <a:off x="907" y="2035"/>
              <a:ext cx="168" cy="171"/>
            </a:xfrm>
            <a:custGeom>
              <a:avLst/>
              <a:gdLst>
                <a:gd name="T0" fmla="*/ 168 w 168"/>
                <a:gd name="T1" fmla="*/ 171 h 171"/>
                <a:gd name="T2" fmla="*/ 0 w 168"/>
                <a:gd name="T3" fmla="*/ 171 h 171"/>
                <a:gd name="T4" fmla="*/ 0 w 168"/>
                <a:gd name="T5" fmla="*/ 0 h 171"/>
                <a:gd name="T6" fmla="*/ 0 60000 65536"/>
                <a:gd name="T7" fmla="*/ 0 60000 65536"/>
                <a:gd name="T8" fmla="*/ 0 60000 65536"/>
                <a:gd name="T9" fmla="*/ 0 w 168"/>
                <a:gd name="T10" fmla="*/ 0 h 171"/>
                <a:gd name="T11" fmla="*/ 168 w 168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71">
                  <a:moveTo>
                    <a:pt x="168" y="171"/>
                  </a:move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7" name="Line 116"/>
            <p:cNvSpPr>
              <a:spLocks noChangeShapeType="1"/>
            </p:cNvSpPr>
            <p:nvPr/>
          </p:nvSpPr>
          <p:spPr bwMode="auto">
            <a:xfrm>
              <a:off x="793" y="2683"/>
              <a:ext cx="30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8" name="Freeform 117"/>
            <p:cNvSpPr>
              <a:spLocks/>
            </p:cNvSpPr>
            <p:nvPr/>
          </p:nvSpPr>
          <p:spPr bwMode="auto">
            <a:xfrm>
              <a:off x="907" y="2489"/>
              <a:ext cx="702" cy="194"/>
            </a:xfrm>
            <a:custGeom>
              <a:avLst/>
              <a:gdLst>
                <a:gd name="T0" fmla="*/ 0 w 702"/>
                <a:gd name="T1" fmla="*/ 194 h 194"/>
                <a:gd name="T2" fmla="*/ 0 w 702"/>
                <a:gd name="T3" fmla="*/ 0 h 194"/>
                <a:gd name="T4" fmla="*/ 702 w 702"/>
                <a:gd name="T5" fmla="*/ 0 h 194"/>
                <a:gd name="T6" fmla="*/ 0 60000 65536"/>
                <a:gd name="T7" fmla="*/ 0 60000 65536"/>
                <a:gd name="T8" fmla="*/ 0 60000 65536"/>
                <a:gd name="T9" fmla="*/ 0 w 702"/>
                <a:gd name="T10" fmla="*/ 0 h 194"/>
                <a:gd name="T11" fmla="*/ 702 w 702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2" h="194">
                  <a:moveTo>
                    <a:pt x="0" y="194"/>
                  </a:moveTo>
                  <a:lnTo>
                    <a:pt x="0" y="0"/>
                  </a:lnTo>
                  <a:lnTo>
                    <a:pt x="70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89" name="Freeform 118"/>
            <p:cNvSpPr>
              <a:spLocks/>
            </p:cNvSpPr>
            <p:nvPr/>
          </p:nvSpPr>
          <p:spPr bwMode="auto">
            <a:xfrm>
              <a:off x="1417" y="2206"/>
              <a:ext cx="169" cy="169"/>
            </a:xfrm>
            <a:custGeom>
              <a:avLst/>
              <a:gdLst>
                <a:gd name="T0" fmla="*/ 0 w 169"/>
                <a:gd name="T1" fmla="*/ 0 h 169"/>
                <a:gd name="T2" fmla="*/ 169 w 169"/>
                <a:gd name="T3" fmla="*/ 0 h 169"/>
                <a:gd name="T4" fmla="*/ 169 w 169"/>
                <a:gd name="T5" fmla="*/ 169 h 169"/>
                <a:gd name="T6" fmla="*/ 0 60000 65536"/>
                <a:gd name="T7" fmla="*/ 0 60000 65536"/>
                <a:gd name="T8" fmla="*/ 0 60000 65536"/>
                <a:gd name="T9" fmla="*/ 0 w 169"/>
                <a:gd name="T10" fmla="*/ 0 h 169"/>
                <a:gd name="T11" fmla="*/ 169 w 169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9">
                  <a:moveTo>
                    <a:pt x="0" y="0"/>
                  </a:moveTo>
                  <a:lnTo>
                    <a:pt x="169" y="0"/>
                  </a:lnTo>
                  <a:lnTo>
                    <a:pt x="169" y="1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0" name="Freeform 119"/>
            <p:cNvSpPr>
              <a:spLocks/>
            </p:cNvSpPr>
            <p:nvPr/>
          </p:nvSpPr>
          <p:spPr bwMode="auto">
            <a:xfrm>
              <a:off x="1417" y="1977"/>
              <a:ext cx="850" cy="706"/>
            </a:xfrm>
            <a:custGeom>
              <a:avLst/>
              <a:gdLst>
                <a:gd name="T0" fmla="*/ 0 w 850"/>
                <a:gd name="T1" fmla="*/ 706 h 706"/>
                <a:gd name="T2" fmla="*/ 850 w 850"/>
                <a:gd name="T3" fmla="*/ 706 h 706"/>
                <a:gd name="T4" fmla="*/ 850 w 850"/>
                <a:gd name="T5" fmla="*/ 0 h 706"/>
                <a:gd name="T6" fmla="*/ 0 60000 65536"/>
                <a:gd name="T7" fmla="*/ 0 60000 65536"/>
                <a:gd name="T8" fmla="*/ 0 60000 65536"/>
                <a:gd name="T9" fmla="*/ 0 w 850"/>
                <a:gd name="T10" fmla="*/ 0 h 706"/>
                <a:gd name="T11" fmla="*/ 850 w 850"/>
                <a:gd name="T12" fmla="*/ 706 h 7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0" h="706">
                  <a:moveTo>
                    <a:pt x="0" y="706"/>
                  </a:moveTo>
                  <a:lnTo>
                    <a:pt x="850" y="706"/>
                  </a:lnTo>
                  <a:lnTo>
                    <a:pt x="85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1" name="Freeform 120"/>
            <p:cNvSpPr>
              <a:spLocks/>
            </p:cNvSpPr>
            <p:nvPr/>
          </p:nvSpPr>
          <p:spPr bwMode="auto">
            <a:xfrm>
              <a:off x="1530" y="1808"/>
              <a:ext cx="1323" cy="454"/>
            </a:xfrm>
            <a:custGeom>
              <a:avLst/>
              <a:gdLst>
                <a:gd name="T0" fmla="*/ 1323 w 1323"/>
                <a:gd name="T1" fmla="*/ 454 h 454"/>
                <a:gd name="T2" fmla="*/ 964 w 1323"/>
                <a:gd name="T3" fmla="*/ 454 h 454"/>
                <a:gd name="T4" fmla="*/ 964 w 1323"/>
                <a:gd name="T5" fmla="*/ 340 h 454"/>
                <a:gd name="T6" fmla="*/ 0 w 1323"/>
                <a:gd name="T7" fmla="*/ 340 h 454"/>
                <a:gd name="T8" fmla="*/ 0 w 1323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3"/>
                <a:gd name="T16" fmla="*/ 0 h 454"/>
                <a:gd name="T17" fmla="*/ 1323 w 1323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3" h="454">
                  <a:moveTo>
                    <a:pt x="1323" y="454"/>
                  </a:moveTo>
                  <a:lnTo>
                    <a:pt x="964" y="454"/>
                  </a:lnTo>
                  <a:lnTo>
                    <a:pt x="964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2" name="Freeform 121"/>
            <p:cNvSpPr>
              <a:spLocks/>
            </p:cNvSpPr>
            <p:nvPr/>
          </p:nvSpPr>
          <p:spPr bwMode="auto">
            <a:xfrm>
              <a:off x="1473" y="2262"/>
              <a:ext cx="1378" cy="113"/>
            </a:xfrm>
            <a:custGeom>
              <a:avLst/>
              <a:gdLst>
                <a:gd name="T0" fmla="*/ 0 w 1378"/>
                <a:gd name="T1" fmla="*/ 0 h 113"/>
                <a:gd name="T2" fmla="*/ 908 w 1378"/>
                <a:gd name="T3" fmla="*/ 0 h 113"/>
                <a:gd name="T4" fmla="*/ 908 w 1378"/>
                <a:gd name="T5" fmla="*/ 113 h 113"/>
                <a:gd name="T6" fmla="*/ 1378 w 1378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113"/>
                <a:gd name="T14" fmla="*/ 1378 w 1378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113">
                  <a:moveTo>
                    <a:pt x="0" y="0"/>
                  </a:moveTo>
                  <a:lnTo>
                    <a:pt x="908" y="0"/>
                  </a:lnTo>
                  <a:lnTo>
                    <a:pt x="908" y="113"/>
                  </a:lnTo>
                  <a:lnTo>
                    <a:pt x="1378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3" name="Freeform 122"/>
            <p:cNvSpPr>
              <a:spLocks/>
            </p:cNvSpPr>
            <p:nvPr/>
          </p:nvSpPr>
          <p:spPr bwMode="auto">
            <a:xfrm>
              <a:off x="2776" y="1922"/>
              <a:ext cx="57" cy="171"/>
            </a:xfrm>
            <a:custGeom>
              <a:avLst/>
              <a:gdLst>
                <a:gd name="T0" fmla="*/ 57 w 57"/>
                <a:gd name="T1" fmla="*/ 171 h 171"/>
                <a:gd name="T2" fmla="*/ 57 w 57"/>
                <a:gd name="T3" fmla="*/ 0 h 171"/>
                <a:gd name="T4" fmla="*/ 0 w 57"/>
                <a:gd name="T5" fmla="*/ 0 h 171"/>
                <a:gd name="T6" fmla="*/ 0 60000 65536"/>
                <a:gd name="T7" fmla="*/ 0 60000 65536"/>
                <a:gd name="T8" fmla="*/ 0 60000 65536"/>
                <a:gd name="T9" fmla="*/ 0 w 57"/>
                <a:gd name="T10" fmla="*/ 0 h 171"/>
                <a:gd name="T11" fmla="*/ 57 w 5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71">
                  <a:moveTo>
                    <a:pt x="57" y="17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4" name="Line 123"/>
            <p:cNvSpPr>
              <a:spLocks noChangeShapeType="1"/>
            </p:cNvSpPr>
            <p:nvPr/>
          </p:nvSpPr>
          <p:spPr bwMode="auto">
            <a:xfrm>
              <a:off x="3739" y="2148"/>
              <a:ext cx="119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5" name="Freeform 124"/>
            <p:cNvSpPr>
              <a:spLocks/>
            </p:cNvSpPr>
            <p:nvPr/>
          </p:nvSpPr>
          <p:spPr bwMode="auto">
            <a:xfrm>
              <a:off x="3853" y="1922"/>
              <a:ext cx="57" cy="226"/>
            </a:xfrm>
            <a:custGeom>
              <a:avLst/>
              <a:gdLst>
                <a:gd name="T0" fmla="*/ 57 w 57"/>
                <a:gd name="T1" fmla="*/ 0 h 226"/>
                <a:gd name="T2" fmla="*/ 0 w 57"/>
                <a:gd name="T3" fmla="*/ 0 h 226"/>
                <a:gd name="T4" fmla="*/ 0 w 57"/>
                <a:gd name="T5" fmla="*/ 226 h 226"/>
                <a:gd name="T6" fmla="*/ 0 60000 65536"/>
                <a:gd name="T7" fmla="*/ 0 60000 65536"/>
                <a:gd name="T8" fmla="*/ 0 60000 65536"/>
                <a:gd name="T9" fmla="*/ 0 w 57"/>
                <a:gd name="T10" fmla="*/ 0 h 226"/>
                <a:gd name="T11" fmla="*/ 57 w 57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26">
                  <a:moveTo>
                    <a:pt x="57" y="0"/>
                  </a:moveTo>
                  <a:lnTo>
                    <a:pt x="0" y="0"/>
                  </a:lnTo>
                  <a:lnTo>
                    <a:pt x="0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6" name="Freeform 125"/>
            <p:cNvSpPr>
              <a:spLocks/>
            </p:cNvSpPr>
            <p:nvPr/>
          </p:nvSpPr>
          <p:spPr bwMode="auto">
            <a:xfrm>
              <a:off x="2039" y="1808"/>
              <a:ext cx="1837" cy="738"/>
            </a:xfrm>
            <a:custGeom>
              <a:avLst/>
              <a:gdLst>
                <a:gd name="T0" fmla="*/ 0 w 1837"/>
                <a:gd name="T1" fmla="*/ 625 h 738"/>
                <a:gd name="T2" fmla="*/ 568 w 1837"/>
                <a:gd name="T3" fmla="*/ 625 h 738"/>
                <a:gd name="T4" fmla="*/ 568 w 1837"/>
                <a:gd name="T5" fmla="*/ 738 h 738"/>
                <a:gd name="T6" fmla="*/ 1758 w 1837"/>
                <a:gd name="T7" fmla="*/ 738 h 738"/>
                <a:gd name="T8" fmla="*/ 1758 w 1837"/>
                <a:gd name="T9" fmla="*/ 0 h 738"/>
                <a:gd name="T10" fmla="*/ 1837 w 1837"/>
                <a:gd name="T11" fmla="*/ 0 h 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7"/>
                <a:gd name="T19" fmla="*/ 0 h 738"/>
                <a:gd name="T20" fmla="*/ 1837 w 1837"/>
                <a:gd name="T21" fmla="*/ 738 h 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7" h="738">
                  <a:moveTo>
                    <a:pt x="0" y="625"/>
                  </a:moveTo>
                  <a:lnTo>
                    <a:pt x="568" y="625"/>
                  </a:lnTo>
                  <a:lnTo>
                    <a:pt x="568" y="738"/>
                  </a:lnTo>
                  <a:lnTo>
                    <a:pt x="1758" y="738"/>
                  </a:lnTo>
                  <a:lnTo>
                    <a:pt x="1758" y="0"/>
                  </a:lnTo>
                  <a:lnTo>
                    <a:pt x="183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7" name="Freeform 126"/>
            <p:cNvSpPr>
              <a:spLocks/>
            </p:cNvSpPr>
            <p:nvPr/>
          </p:nvSpPr>
          <p:spPr bwMode="auto">
            <a:xfrm>
              <a:off x="2267" y="1637"/>
              <a:ext cx="1586" cy="227"/>
            </a:xfrm>
            <a:custGeom>
              <a:avLst/>
              <a:gdLst>
                <a:gd name="T0" fmla="*/ 0 w 1586"/>
                <a:gd name="T1" fmla="*/ 227 h 227"/>
                <a:gd name="T2" fmla="*/ 0 w 1586"/>
                <a:gd name="T3" fmla="*/ 0 h 227"/>
                <a:gd name="T4" fmla="*/ 1586 w 1586"/>
                <a:gd name="T5" fmla="*/ 0 h 227"/>
                <a:gd name="T6" fmla="*/ 0 60000 65536"/>
                <a:gd name="T7" fmla="*/ 0 60000 65536"/>
                <a:gd name="T8" fmla="*/ 0 60000 65536"/>
                <a:gd name="T9" fmla="*/ 0 w 1586"/>
                <a:gd name="T10" fmla="*/ 0 h 227"/>
                <a:gd name="T11" fmla="*/ 1586 w 158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6" h="227">
                  <a:moveTo>
                    <a:pt x="0" y="227"/>
                  </a:moveTo>
                  <a:lnTo>
                    <a:pt x="0" y="0"/>
                  </a:lnTo>
                  <a:lnTo>
                    <a:pt x="158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8" name="Freeform 127"/>
            <p:cNvSpPr>
              <a:spLocks/>
            </p:cNvSpPr>
            <p:nvPr/>
          </p:nvSpPr>
          <p:spPr bwMode="auto">
            <a:xfrm>
              <a:off x="895" y="2025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099" name="Freeform 128"/>
            <p:cNvSpPr>
              <a:spLocks/>
            </p:cNvSpPr>
            <p:nvPr/>
          </p:nvSpPr>
          <p:spPr bwMode="auto">
            <a:xfrm>
              <a:off x="1521" y="1799"/>
              <a:ext cx="23" cy="23"/>
            </a:xfrm>
            <a:custGeom>
              <a:avLst/>
              <a:gdLst>
                <a:gd name="T0" fmla="*/ 0 w 23"/>
                <a:gd name="T1" fmla="*/ 11 h 23"/>
                <a:gd name="T2" fmla="*/ 4 w 23"/>
                <a:gd name="T3" fmla="*/ 3 h 23"/>
                <a:gd name="T4" fmla="*/ 11 w 23"/>
                <a:gd name="T5" fmla="*/ 0 h 23"/>
                <a:gd name="T6" fmla="*/ 19 w 23"/>
                <a:gd name="T7" fmla="*/ 3 h 23"/>
                <a:gd name="T8" fmla="*/ 23 w 23"/>
                <a:gd name="T9" fmla="*/ 11 h 23"/>
                <a:gd name="T10" fmla="*/ 19 w 23"/>
                <a:gd name="T11" fmla="*/ 19 h 23"/>
                <a:gd name="T12" fmla="*/ 11 w 23"/>
                <a:gd name="T13" fmla="*/ 23 h 23"/>
                <a:gd name="T14" fmla="*/ 4 w 23"/>
                <a:gd name="T15" fmla="*/ 19 h 23"/>
                <a:gd name="T16" fmla="*/ 0 w 23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1"/>
                  </a:move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1" y="23"/>
                  </a:lnTo>
                  <a:lnTo>
                    <a:pt x="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0" name="Freeform 129"/>
            <p:cNvSpPr>
              <a:spLocks/>
            </p:cNvSpPr>
            <p:nvPr/>
          </p:nvSpPr>
          <p:spPr bwMode="auto">
            <a:xfrm>
              <a:off x="1461" y="2252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1 h 23"/>
                <a:gd name="T12" fmla="*/ 12 w 23"/>
                <a:gd name="T13" fmla="*/ 23 h 23"/>
                <a:gd name="T14" fmla="*/ 4 w 23"/>
                <a:gd name="T15" fmla="*/ 21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1"/>
                  </a:lnTo>
                  <a:lnTo>
                    <a:pt x="12" y="23"/>
                  </a:lnTo>
                  <a:lnTo>
                    <a:pt x="4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1" name="Freeform 130"/>
            <p:cNvSpPr>
              <a:spLocks/>
            </p:cNvSpPr>
            <p:nvPr/>
          </p:nvSpPr>
          <p:spPr bwMode="auto">
            <a:xfrm>
              <a:off x="3843" y="2137"/>
              <a:ext cx="21" cy="23"/>
            </a:xfrm>
            <a:custGeom>
              <a:avLst/>
              <a:gdLst>
                <a:gd name="T0" fmla="*/ 0 w 21"/>
                <a:gd name="T1" fmla="*/ 11 h 23"/>
                <a:gd name="T2" fmla="*/ 2 w 21"/>
                <a:gd name="T3" fmla="*/ 4 h 23"/>
                <a:gd name="T4" fmla="*/ 10 w 21"/>
                <a:gd name="T5" fmla="*/ 0 h 23"/>
                <a:gd name="T6" fmla="*/ 19 w 21"/>
                <a:gd name="T7" fmla="*/ 4 h 23"/>
                <a:gd name="T8" fmla="*/ 21 w 21"/>
                <a:gd name="T9" fmla="*/ 11 h 23"/>
                <a:gd name="T10" fmla="*/ 19 w 21"/>
                <a:gd name="T11" fmla="*/ 19 h 23"/>
                <a:gd name="T12" fmla="*/ 10 w 21"/>
                <a:gd name="T13" fmla="*/ 23 h 23"/>
                <a:gd name="T14" fmla="*/ 2 w 21"/>
                <a:gd name="T15" fmla="*/ 19 h 23"/>
                <a:gd name="T16" fmla="*/ 0 w 21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3"/>
                <a:gd name="T29" fmla="*/ 21 w 2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3">
                  <a:moveTo>
                    <a:pt x="0" y="11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1" y="11"/>
                  </a:lnTo>
                  <a:lnTo>
                    <a:pt x="19" y="19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2" name="Freeform 131"/>
            <p:cNvSpPr>
              <a:spLocks/>
            </p:cNvSpPr>
            <p:nvPr/>
          </p:nvSpPr>
          <p:spPr bwMode="auto">
            <a:xfrm>
              <a:off x="895" y="2671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3" name="Freeform 132"/>
            <p:cNvSpPr>
              <a:spLocks/>
            </p:cNvSpPr>
            <p:nvPr/>
          </p:nvSpPr>
          <p:spPr bwMode="auto">
            <a:xfrm>
              <a:off x="2244" y="1843"/>
              <a:ext cx="44" cy="44"/>
            </a:xfrm>
            <a:custGeom>
              <a:avLst/>
              <a:gdLst>
                <a:gd name="T0" fmla="*/ 0 w 44"/>
                <a:gd name="T1" fmla="*/ 21 h 44"/>
                <a:gd name="T2" fmla="*/ 2 w 44"/>
                <a:gd name="T3" fmla="*/ 11 h 44"/>
                <a:gd name="T4" fmla="*/ 12 w 44"/>
                <a:gd name="T5" fmla="*/ 2 h 44"/>
                <a:gd name="T6" fmla="*/ 23 w 44"/>
                <a:gd name="T7" fmla="*/ 0 h 44"/>
                <a:gd name="T8" fmla="*/ 33 w 44"/>
                <a:gd name="T9" fmla="*/ 2 h 44"/>
                <a:gd name="T10" fmla="*/ 42 w 44"/>
                <a:gd name="T11" fmla="*/ 11 h 44"/>
                <a:gd name="T12" fmla="*/ 44 w 44"/>
                <a:gd name="T13" fmla="*/ 21 h 44"/>
                <a:gd name="T14" fmla="*/ 42 w 44"/>
                <a:gd name="T15" fmla="*/ 32 h 44"/>
                <a:gd name="T16" fmla="*/ 33 w 44"/>
                <a:gd name="T17" fmla="*/ 42 h 44"/>
                <a:gd name="T18" fmla="*/ 23 w 44"/>
                <a:gd name="T19" fmla="*/ 44 h 44"/>
                <a:gd name="T20" fmla="*/ 12 w 44"/>
                <a:gd name="T21" fmla="*/ 42 h 44"/>
                <a:gd name="T22" fmla="*/ 2 w 44"/>
                <a:gd name="T23" fmla="*/ 32 h 44"/>
                <a:gd name="T24" fmla="*/ 0 w 44"/>
                <a:gd name="T25" fmla="*/ 2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4"/>
                <a:gd name="T41" fmla="*/ 44 w 4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4">
                  <a:moveTo>
                    <a:pt x="0" y="21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2" y="11"/>
                  </a:lnTo>
                  <a:lnTo>
                    <a:pt x="44" y="21"/>
                  </a:lnTo>
                  <a:lnTo>
                    <a:pt x="42" y="32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12" y="42"/>
                  </a:lnTo>
                  <a:lnTo>
                    <a:pt x="2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4" name="Line 133"/>
            <p:cNvSpPr>
              <a:spLocks noChangeShapeType="1"/>
            </p:cNvSpPr>
            <p:nvPr/>
          </p:nvSpPr>
          <p:spPr bwMode="auto">
            <a:xfrm flipH="1">
              <a:off x="4760" y="1695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5" name="Freeform 134"/>
            <p:cNvSpPr>
              <a:spLocks/>
            </p:cNvSpPr>
            <p:nvPr/>
          </p:nvSpPr>
          <p:spPr bwMode="auto">
            <a:xfrm>
              <a:off x="1450" y="223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1 h 46"/>
                <a:gd name="T4" fmla="*/ 11 w 46"/>
                <a:gd name="T5" fmla="*/ 4 h 46"/>
                <a:gd name="T6" fmla="*/ 23 w 46"/>
                <a:gd name="T7" fmla="*/ 0 h 46"/>
                <a:gd name="T8" fmla="*/ 34 w 46"/>
                <a:gd name="T9" fmla="*/ 4 h 46"/>
                <a:gd name="T10" fmla="*/ 42 w 46"/>
                <a:gd name="T11" fmla="*/ 11 h 46"/>
                <a:gd name="T12" fmla="*/ 46 w 46"/>
                <a:gd name="T13" fmla="*/ 23 h 46"/>
                <a:gd name="T14" fmla="*/ 42 w 46"/>
                <a:gd name="T15" fmla="*/ 34 h 46"/>
                <a:gd name="T16" fmla="*/ 34 w 46"/>
                <a:gd name="T17" fmla="*/ 42 h 46"/>
                <a:gd name="T18" fmla="*/ 23 w 46"/>
                <a:gd name="T19" fmla="*/ 46 h 46"/>
                <a:gd name="T20" fmla="*/ 11 w 46"/>
                <a:gd name="T21" fmla="*/ 42 h 46"/>
                <a:gd name="T22" fmla="*/ 4 w 46"/>
                <a:gd name="T23" fmla="*/ 34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42" y="11"/>
                  </a:lnTo>
                  <a:lnTo>
                    <a:pt x="46" y="23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4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6" name="Freeform 135"/>
            <p:cNvSpPr>
              <a:spLocks/>
            </p:cNvSpPr>
            <p:nvPr/>
          </p:nvSpPr>
          <p:spPr bwMode="auto">
            <a:xfrm>
              <a:off x="1509" y="178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2 h 46"/>
                <a:gd name="T4" fmla="*/ 12 w 46"/>
                <a:gd name="T5" fmla="*/ 4 h 46"/>
                <a:gd name="T6" fmla="*/ 23 w 46"/>
                <a:gd name="T7" fmla="*/ 0 h 46"/>
                <a:gd name="T8" fmla="*/ 35 w 46"/>
                <a:gd name="T9" fmla="*/ 4 h 46"/>
                <a:gd name="T10" fmla="*/ 42 w 46"/>
                <a:gd name="T11" fmla="*/ 12 h 46"/>
                <a:gd name="T12" fmla="*/ 46 w 46"/>
                <a:gd name="T13" fmla="*/ 23 h 46"/>
                <a:gd name="T14" fmla="*/ 42 w 46"/>
                <a:gd name="T15" fmla="*/ 35 h 46"/>
                <a:gd name="T16" fmla="*/ 35 w 46"/>
                <a:gd name="T17" fmla="*/ 42 h 46"/>
                <a:gd name="T18" fmla="*/ 23 w 46"/>
                <a:gd name="T19" fmla="*/ 46 h 46"/>
                <a:gd name="T20" fmla="*/ 12 w 46"/>
                <a:gd name="T21" fmla="*/ 42 h 46"/>
                <a:gd name="T22" fmla="*/ 4 w 46"/>
                <a:gd name="T23" fmla="*/ 35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2"/>
                  </a:lnTo>
                  <a:lnTo>
                    <a:pt x="12" y="4"/>
                  </a:lnTo>
                  <a:lnTo>
                    <a:pt x="23" y="0"/>
                  </a:lnTo>
                  <a:lnTo>
                    <a:pt x="35" y="4"/>
                  </a:lnTo>
                  <a:lnTo>
                    <a:pt x="42" y="12"/>
                  </a:lnTo>
                  <a:lnTo>
                    <a:pt x="46" y="23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23" y="46"/>
                  </a:lnTo>
                  <a:lnTo>
                    <a:pt x="12" y="42"/>
                  </a:lnTo>
                  <a:lnTo>
                    <a:pt x="4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7" name="Freeform 136"/>
            <p:cNvSpPr>
              <a:spLocks/>
            </p:cNvSpPr>
            <p:nvPr/>
          </p:nvSpPr>
          <p:spPr bwMode="auto">
            <a:xfrm>
              <a:off x="3832" y="2125"/>
              <a:ext cx="44" cy="47"/>
            </a:xfrm>
            <a:custGeom>
              <a:avLst/>
              <a:gdLst>
                <a:gd name="T0" fmla="*/ 0 w 44"/>
                <a:gd name="T1" fmla="*/ 23 h 47"/>
                <a:gd name="T2" fmla="*/ 1 w 44"/>
                <a:gd name="T3" fmla="*/ 12 h 47"/>
                <a:gd name="T4" fmla="*/ 11 w 44"/>
                <a:gd name="T5" fmla="*/ 4 h 47"/>
                <a:gd name="T6" fmla="*/ 21 w 44"/>
                <a:gd name="T7" fmla="*/ 0 h 47"/>
                <a:gd name="T8" fmla="*/ 32 w 44"/>
                <a:gd name="T9" fmla="*/ 4 h 47"/>
                <a:gd name="T10" fmla="*/ 42 w 44"/>
                <a:gd name="T11" fmla="*/ 12 h 47"/>
                <a:gd name="T12" fmla="*/ 44 w 44"/>
                <a:gd name="T13" fmla="*/ 23 h 47"/>
                <a:gd name="T14" fmla="*/ 42 w 44"/>
                <a:gd name="T15" fmla="*/ 35 h 47"/>
                <a:gd name="T16" fmla="*/ 32 w 44"/>
                <a:gd name="T17" fmla="*/ 43 h 47"/>
                <a:gd name="T18" fmla="*/ 21 w 44"/>
                <a:gd name="T19" fmla="*/ 47 h 47"/>
                <a:gd name="T20" fmla="*/ 11 w 44"/>
                <a:gd name="T21" fmla="*/ 43 h 47"/>
                <a:gd name="T22" fmla="*/ 1 w 44"/>
                <a:gd name="T23" fmla="*/ 35 h 47"/>
                <a:gd name="T24" fmla="*/ 0 w 44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7"/>
                <a:gd name="T41" fmla="*/ 44 w 44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7">
                  <a:moveTo>
                    <a:pt x="0" y="23"/>
                  </a:moveTo>
                  <a:lnTo>
                    <a:pt x="1" y="12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4"/>
                  </a:lnTo>
                  <a:lnTo>
                    <a:pt x="42" y="12"/>
                  </a:lnTo>
                  <a:lnTo>
                    <a:pt x="44" y="23"/>
                  </a:lnTo>
                  <a:lnTo>
                    <a:pt x="42" y="35"/>
                  </a:lnTo>
                  <a:lnTo>
                    <a:pt x="32" y="43"/>
                  </a:lnTo>
                  <a:lnTo>
                    <a:pt x="21" y="47"/>
                  </a:lnTo>
                  <a:lnTo>
                    <a:pt x="11" y="43"/>
                  </a:lnTo>
                  <a:lnTo>
                    <a:pt x="1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8" name="Freeform 137"/>
            <p:cNvSpPr>
              <a:spLocks/>
            </p:cNvSpPr>
            <p:nvPr/>
          </p:nvSpPr>
          <p:spPr bwMode="auto">
            <a:xfrm>
              <a:off x="883" y="2000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2 w 47"/>
                <a:gd name="T3" fmla="*/ 12 h 47"/>
                <a:gd name="T4" fmla="*/ 12 w 47"/>
                <a:gd name="T5" fmla="*/ 4 h 47"/>
                <a:gd name="T6" fmla="*/ 24 w 47"/>
                <a:gd name="T7" fmla="*/ 0 h 47"/>
                <a:gd name="T8" fmla="*/ 35 w 47"/>
                <a:gd name="T9" fmla="*/ 4 h 47"/>
                <a:gd name="T10" fmla="*/ 43 w 47"/>
                <a:gd name="T11" fmla="*/ 12 h 47"/>
                <a:gd name="T12" fmla="*/ 47 w 47"/>
                <a:gd name="T13" fmla="*/ 23 h 47"/>
                <a:gd name="T14" fmla="*/ 43 w 47"/>
                <a:gd name="T15" fmla="*/ 35 h 47"/>
                <a:gd name="T16" fmla="*/ 35 w 47"/>
                <a:gd name="T17" fmla="*/ 43 h 47"/>
                <a:gd name="T18" fmla="*/ 24 w 47"/>
                <a:gd name="T19" fmla="*/ 47 h 47"/>
                <a:gd name="T20" fmla="*/ 12 w 47"/>
                <a:gd name="T21" fmla="*/ 43 h 47"/>
                <a:gd name="T22" fmla="*/ 2 w 47"/>
                <a:gd name="T23" fmla="*/ 35 h 47"/>
                <a:gd name="T24" fmla="*/ 0 w 47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7"/>
                <a:gd name="T41" fmla="*/ 47 w 47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7">
                  <a:moveTo>
                    <a:pt x="0" y="23"/>
                  </a:moveTo>
                  <a:lnTo>
                    <a:pt x="2" y="12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35" y="4"/>
                  </a:lnTo>
                  <a:lnTo>
                    <a:pt x="43" y="12"/>
                  </a:lnTo>
                  <a:lnTo>
                    <a:pt x="47" y="23"/>
                  </a:lnTo>
                  <a:lnTo>
                    <a:pt x="43" y="35"/>
                  </a:lnTo>
                  <a:lnTo>
                    <a:pt x="35" y="43"/>
                  </a:lnTo>
                  <a:lnTo>
                    <a:pt x="24" y="47"/>
                  </a:lnTo>
                  <a:lnTo>
                    <a:pt x="12" y="43"/>
                  </a:lnTo>
                  <a:lnTo>
                    <a:pt x="2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09" name="Freeform 138"/>
            <p:cNvSpPr>
              <a:spLocks/>
            </p:cNvSpPr>
            <p:nvPr/>
          </p:nvSpPr>
          <p:spPr bwMode="auto">
            <a:xfrm>
              <a:off x="883" y="2660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2 w 47"/>
                <a:gd name="T3" fmla="*/ 11 h 46"/>
                <a:gd name="T4" fmla="*/ 12 w 47"/>
                <a:gd name="T5" fmla="*/ 2 h 46"/>
                <a:gd name="T6" fmla="*/ 24 w 47"/>
                <a:gd name="T7" fmla="*/ 0 h 46"/>
                <a:gd name="T8" fmla="*/ 35 w 47"/>
                <a:gd name="T9" fmla="*/ 2 h 46"/>
                <a:gd name="T10" fmla="*/ 43 w 47"/>
                <a:gd name="T11" fmla="*/ 11 h 46"/>
                <a:gd name="T12" fmla="*/ 47 w 47"/>
                <a:gd name="T13" fmla="*/ 23 h 46"/>
                <a:gd name="T14" fmla="*/ 43 w 47"/>
                <a:gd name="T15" fmla="*/ 34 h 46"/>
                <a:gd name="T16" fmla="*/ 35 w 47"/>
                <a:gd name="T17" fmla="*/ 42 h 46"/>
                <a:gd name="T18" fmla="*/ 24 w 47"/>
                <a:gd name="T19" fmla="*/ 46 h 46"/>
                <a:gd name="T20" fmla="*/ 12 w 47"/>
                <a:gd name="T21" fmla="*/ 42 h 46"/>
                <a:gd name="T22" fmla="*/ 2 w 47"/>
                <a:gd name="T23" fmla="*/ 34 h 46"/>
                <a:gd name="T24" fmla="*/ 0 w 47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6"/>
                <a:gd name="T41" fmla="*/ 47 w 4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6">
                  <a:moveTo>
                    <a:pt x="0" y="23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5" y="2"/>
                  </a:lnTo>
                  <a:lnTo>
                    <a:pt x="43" y="11"/>
                  </a:lnTo>
                  <a:lnTo>
                    <a:pt x="47" y="23"/>
                  </a:lnTo>
                  <a:lnTo>
                    <a:pt x="43" y="34"/>
                  </a:lnTo>
                  <a:lnTo>
                    <a:pt x="35" y="42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2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1110" name="Rectangle 139"/>
            <p:cNvSpPr>
              <a:spLocks noChangeArrowheads="1"/>
            </p:cNvSpPr>
            <p:nvPr/>
          </p:nvSpPr>
          <p:spPr bwMode="auto">
            <a:xfrm>
              <a:off x="528" y="168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1</a:t>
              </a:r>
            </a:p>
          </p:txBody>
        </p:sp>
        <p:sp>
          <p:nvSpPr>
            <p:cNvPr id="41111" name="Rectangle 140"/>
            <p:cNvSpPr>
              <a:spLocks noChangeArrowheads="1"/>
            </p:cNvSpPr>
            <p:nvPr/>
          </p:nvSpPr>
          <p:spPr bwMode="auto">
            <a:xfrm>
              <a:off x="4940" y="201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0</a:t>
              </a:r>
            </a:p>
          </p:txBody>
        </p:sp>
        <p:sp>
          <p:nvSpPr>
            <p:cNvPr id="41112" name="Rectangle 141"/>
            <p:cNvSpPr>
              <a:spLocks noChangeArrowheads="1"/>
            </p:cNvSpPr>
            <p:nvPr/>
          </p:nvSpPr>
          <p:spPr bwMode="auto">
            <a:xfrm>
              <a:off x="572" y="2592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0</a:t>
              </a:r>
            </a:p>
          </p:txBody>
        </p:sp>
        <p:sp>
          <p:nvSpPr>
            <p:cNvPr id="41113" name="Rectangle 142"/>
            <p:cNvSpPr>
              <a:spLocks noChangeArrowheads="1"/>
            </p:cNvSpPr>
            <p:nvPr/>
          </p:nvSpPr>
          <p:spPr bwMode="auto">
            <a:xfrm>
              <a:off x="524" y="225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1</a:t>
              </a:r>
            </a:p>
          </p:txBody>
        </p:sp>
        <p:sp>
          <p:nvSpPr>
            <p:cNvPr id="41114" name="Rectangle 143"/>
            <p:cNvSpPr>
              <a:spLocks noChangeArrowheads="1"/>
            </p:cNvSpPr>
            <p:nvPr/>
          </p:nvSpPr>
          <p:spPr bwMode="auto">
            <a:xfrm>
              <a:off x="528" y="192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0</a:t>
              </a:r>
            </a:p>
          </p:txBody>
        </p:sp>
        <p:sp>
          <p:nvSpPr>
            <p:cNvPr id="41115" name="Rectangle 144"/>
            <p:cNvSpPr>
              <a:spLocks noChangeArrowheads="1"/>
            </p:cNvSpPr>
            <p:nvPr/>
          </p:nvSpPr>
          <p:spPr bwMode="auto">
            <a:xfrm>
              <a:off x="4944" y="1584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1</a:t>
              </a:r>
            </a:p>
          </p:txBody>
        </p:sp>
      </p:grpSp>
      <p:grpSp>
        <p:nvGrpSpPr>
          <p:cNvPr id="3" name="Group 149"/>
          <p:cNvGrpSpPr>
            <a:grpSpLocks/>
          </p:cNvGrpSpPr>
          <p:nvPr/>
        </p:nvGrpSpPr>
        <p:grpSpPr bwMode="auto">
          <a:xfrm>
            <a:off x="685800" y="4572000"/>
            <a:ext cx="285750" cy="1708150"/>
            <a:chOff x="432" y="2880"/>
            <a:chExt cx="180" cy="1076"/>
          </a:xfrm>
        </p:grpSpPr>
        <p:sp>
          <p:nvSpPr>
            <p:cNvPr id="40982" name="Text Box 145"/>
            <p:cNvSpPr txBox="1">
              <a:spLocks noChangeArrowheads="1"/>
            </p:cNvSpPr>
            <p:nvPr/>
          </p:nvSpPr>
          <p:spPr bwMode="auto">
            <a:xfrm>
              <a:off x="432" y="288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0983" name="Rectangle 146"/>
            <p:cNvSpPr>
              <a:spLocks noChangeArrowheads="1"/>
            </p:cNvSpPr>
            <p:nvPr/>
          </p:nvSpPr>
          <p:spPr bwMode="auto">
            <a:xfrm>
              <a:off x="432" y="316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0984" name="Rectangle 147"/>
            <p:cNvSpPr>
              <a:spLocks noChangeArrowheads="1"/>
            </p:cNvSpPr>
            <p:nvPr/>
          </p:nvSpPr>
          <p:spPr bwMode="auto">
            <a:xfrm>
              <a:off x="432" y="345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0985" name="Rectangle 148"/>
            <p:cNvSpPr>
              <a:spLocks noChangeArrowheads="1"/>
            </p:cNvSpPr>
            <p:nvPr/>
          </p:nvSpPr>
          <p:spPr bwMode="auto">
            <a:xfrm>
              <a:off x="432" y="3744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</p:grpSp>
      <p:grpSp>
        <p:nvGrpSpPr>
          <p:cNvPr id="4" name="Group 153"/>
          <p:cNvGrpSpPr>
            <a:grpSpLocks/>
          </p:cNvGrpSpPr>
          <p:nvPr/>
        </p:nvGrpSpPr>
        <p:grpSpPr bwMode="auto">
          <a:xfrm>
            <a:off x="2362200" y="4343400"/>
            <a:ext cx="285750" cy="1784350"/>
            <a:chOff x="1488" y="2736"/>
            <a:chExt cx="180" cy="1124"/>
          </a:xfrm>
        </p:grpSpPr>
        <p:sp>
          <p:nvSpPr>
            <p:cNvPr id="40979" name="Text Box 150"/>
            <p:cNvSpPr txBox="1">
              <a:spLocks noChangeArrowheads="1"/>
            </p:cNvSpPr>
            <p:nvPr/>
          </p:nvSpPr>
          <p:spPr bwMode="auto">
            <a:xfrm>
              <a:off x="1488" y="273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0980" name="Text Box 151"/>
            <p:cNvSpPr txBox="1">
              <a:spLocks noChangeArrowheads="1"/>
            </p:cNvSpPr>
            <p:nvPr/>
          </p:nvSpPr>
          <p:spPr bwMode="auto">
            <a:xfrm>
              <a:off x="1488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0981" name="Text Box 152"/>
            <p:cNvSpPr txBox="1">
              <a:spLocks noChangeArrowheads="1"/>
            </p:cNvSpPr>
            <p:nvPr/>
          </p:nvSpPr>
          <p:spPr bwMode="auto">
            <a:xfrm>
              <a:off x="1488" y="364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</p:grpSp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3352800" y="4495800"/>
            <a:ext cx="285750" cy="1250950"/>
            <a:chOff x="2112" y="2832"/>
            <a:chExt cx="180" cy="788"/>
          </a:xfrm>
        </p:grpSpPr>
        <p:sp>
          <p:nvSpPr>
            <p:cNvPr id="40977" name="Text Box 154"/>
            <p:cNvSpPr txBox="1">
              <a:spLocks noChangeArrowheads="1"/>
            </p:cNvSpPr>
            <p:nvPr/>
          </p:nvSpPr>
          <p:spPr bwMode="auto">
            <a:xfrm>
              <a:off x="2112" y="2832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0978" name="Text Box 155"/>
            <p:cNvSpPr txBox="1">
              <a:spLocks noChangeArrowheads="1"/>
            </p:cNvSpPr>
            <p:nvPr/>
          </p:nvSpPr>
          <p:spPr bwMode="auto">
            <a:xfrm>
              <a:off x="2112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</p:grpSp>
      <p:sp>
        <p:nvSpPr>
          <p:cNvPr id="224412" name="Text Box 156"/>
          <p:cNvSpPr txBox="1">
            <a:spLocks noChangeArrowheads="1"/>
          </p:cNvSpPr>
          <p:nvPr/>
        </p:nvSpPr>
        <p:spPr bwMode="auto">
          <a:xfrm>
            <a:off x="4495800" y="4572000"/>
            <a:ext cx="285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FF00"/>
                </a:solidFill>
              </a:rPr>
              <a:t>1</a:t>
            </a:r>
            <a:endParaRPr lang="sl-SI"/>
          </a:p>
        </p:txBody>
      </p:sp>
      <p:grpSp>
        <p:nvGrpSpPr>
          <p:cNvPr id="6" name="Group 161"/>
          <p:cNvGrpSpPr>
            <a:grpSpLocks/>
          </p:cNvGrpSpPr>
          <p:nvPr/>
        </p:nvGrpSpPr>
        <p:grpSpPr bwMode="auto">
          <a:xfrm>
            <a:off x="6172200" y="5334000"/>
            <a:ext cx="1885950" cy="336550"/>
            <a:chOff x="3888" y="3360"/>
            <a:chExt cx="1188" cy="212"/>
          </a:xfrm>
        </p:grpSpPr>
        <p:sp>
          <p:nvSpPr>
            <p:cNvPr id="40975" name="Text Box 157"/>
            <p:cNvSpPr txBox="1">
              <a:spLocks noChangeArrowheads="1"/>
            </p:cNvSpPr>
            <p:nvPr/>
          </p:nvSpPr>
          <p:spPr bwMode="auto">
            <a:xfrm>
              <a:off x="3888" y="336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0</a:t>
              </a:r>
              <a:endParaRPr lang="sl-SI"/>
            </a:p>
          </p:txBody>
        </p:sp>
        <p:sp>
          <p:nvSpPr>
            <p:cNvPr id="40976" name="Text Box 158"/>
            <p:cNvSpPr txBox="1">
              <a:spLocks noChangeArrowheads="1"/>
            </p:cNvSpPr>
            <p:nvPr/>
          </p:nvSpPr>
          <p:spPr bwMode="auto">
            <a:xfrm>
              <a:off x="4896" y="336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0000"/>
                  </a:solidFill>
                </a:rPr>
                <a:t>0</a:t>
              </a:r>
              <a:endParaRPr lang="sl-SI"/>
            </a:p>
          </p:txBody>
        </p:sp>
      </p:grpSp>
      <p:sp>
        <p:nvSpPr>
          <p:cNvPr id="224415" name="Text Box 159"/>
          <p:cNvSpPr txBox="1">
            <a:spLocks noChangeArrowheads="1"/>
          </p:cNvSpPr>
          <p:nvPr/>
        </p:nvSpPr>
        <p:spPr bwMode="auto">
          <a:xfrm>
            <a:off x="7772400" y="4191000"/>
            <a:ext cx="285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0000"/>
                </a:solidFill>
              </a:rPr>
              <a:t>0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 autoUpdateAnimBg="0"/>
      <p:bldP spid="224412" grpId="0" autoUpdateAnimBg="0"/>
      <p:bldP spid="22441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B0F79C-1F72-45E8-AFCC-A10FAB9A03F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Izvedba simulacije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geometrije vezje</a:t>
            </a:r>
            <a:endParaRPr lang="sl-SI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1991" name="Text Box 159"/>
          <p:cNvSpPr txBox="1">
            <a:spLocks noChangeArrowheads="1"/>
          </p:cNvSpPr>
          <p:nvPr/>
        </p:nvSpPr>
        <p:spPr bwMode="auto">
          <a:xfrm>
            <a:off x="609600" y="2041525"/>
            <a:ext cx="18415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endParaRPr lang="sl-SI"/>
          </a:p>
          <a:p>
            <a:pPr algn="l"/>
            <a:endParaRPr lang="sl-SI"/>
          </a:p>
        </p:txBody>
      </p:sp>
      <p:grpSp>
        <p:nvGrpSpPr>
          <p:cNvPr id="41992" name="Group 160"/>
          <p:cNvGrpSpPr>
            <a:grpSpLocks/>
          </p:cNvGrpSpPr>
          <p:nvPr/>
        </p:nvGrpSpPr>
        <p:grpSpPr bwMode="auto">
          <a:xfrm>
            <a:off x="1066800" y="1905000"/>
            <a:ext cx="7473950" cy="2062163"/>
            <a:chOff x="524" y="1524"/>
            <a:chExt cx="4708" cy="1299"/>
          </a:xfrm>
        </p:grpSpPr>
        <p:sp>
          <p:nvSpPr>
            <p:cNvPr id="42155" name="Rectangle 161"/>
            <p:cNvSpPr>
              <a:spLocks noChangeArrowheads="1"/>
            </p:cNvSpPr>
            <p:nvPr/>
          </p:nvSpPr>
          <p:spPr bwMode="auto">
            <a:xfrm>
              <a:off x="3910" y="1524"/>
              <a:ext cx="908" cy="51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56" name="Rectangle 162"/>
            <p:cNvSpPr>
              <a:spLocks noChangeArrowheads="1"/>
            </p:cNvSpPr>
            <p:nvPr/>
          </p:nvSpPr>
          <p:spPr bwMode="auto">
            <a:xfrm>
              <a:off x="2889" y="2012"/>
              <a:ext cx="885" cy="44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57" name="Rectangle 163"/>
            <p:cNvSpPr>
              <a:spLocks noChangeArrowheads="1"/>
            </p:cNvSpPr>
            <p:nvPr/>
          </p:nvSpPr>
          <p:spPr bwMode="auto">
            <a:xfrm>
              <a:off x="2346" y="1774"/>
              <a:ext cx="407" cy="29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58" name="Rectangle 164"/>
            <p:cNvSpPr>
              <a:spLocks noChangeArrowheads="1"/>
            </p:cNvSpPr>
            <p:nvPr/>
          </p:nvSpPr>
          <p:spPr bwMode="auto">
            <a:xfrm>
              <a:off x="1644" y="2297"/>
              <a:ext cx="441" cy="28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59" name="Rectangle 165"/>
            <p:cNvSpPr>
              <a:spLocks noChangeArrowheads="1"/>
            </p:cNvSpPr>
            <p:nvPr/>
          </p:nvSpPr>
          <p:spPr bwMode="auto">
            <a:xfrm>
              <a:off x="1665" y="1718"/>
              <a:ext cx="408" cy="29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0" name="Rectangle 166"/>
            <p:cNvSpPr>
              <a:spLocks noChangeArrowheads="1"/>
            </p:cNvSpPr>
            <p:nvPr/>
          </p:nvSpPr>
          <p:spPr bwMode="auto">
            <a:xfrm>
              <a:off x="1075" y="2570"/>
              <a:ext cx="342" cy="2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1" name="Rectangle 167"/>
            <p:cNvSpPr>
              <a:spLocks noChangeArrowheads="1"/>
            </p:cNvSpPr>
            <p:nvPr/>
          </p:nvSpPr>
          <p:spPr bwMode="auto">
            <a:xfrm>
              <a:off x="1075" y="2093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2" name="Rectangle 168"/>
            <p:cNvSpPr>
              <a:spLocks noChangeArrowheads="1"/>
            </p:cNvSpPr>
            <p:nvPr/>
          </p:nvSpPr>
          <p:spPr bwMode="auto">
            <a:xfrm>
              <a:off x="1075" y="1695"/>
              <a:ext cx="342" cy="22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3" name="Freeform 169"/>
            <p:cNvSpPr>
              <a:spLocks/>
            </p:cNvSpPr>
            <p:nvPr/>
          </p:nvSpPr>
          <p:spPr bwMode="auto">
            <a:xfrm>
              <a:off x="1064" y="1718"/>
              <a:ext cx="92" cy="90"/>
            </a:xfrm>
            <a:custGeom>
              <a:avLst/>
              <a:gdLst>
                <a:gd name="T0" fmla="*/ 0 w 92"/>
                <a:gd name="T1" fmla="*/ 90 h 90"/>
                <a:gd name="T2" fmla="*/ 92 w 92"/>
                <a:gd name="T3" fmla="*/ 90 h 90"/>
                <a:gd name="T4" fmla="*/ 92 w 92"/>
                <a:gd name="T5" fmla="*/ 0 h 90"/>
                <a:gd name="T6" fmla="*/ 0 60000 65536"/>
                <a:gd name="T7" fmla="*/ 0 60000 65536"/>
                <a:gd name="T8" fmla="*/ 0 60000 65536"/>
                <a:gd name="T9" fmla="*/ 0 w 92"/>
                <a:gd name="T10" fmla="*/ 0 h 90"/>
                <a:gd name="T11" fmla="*/ 92 w 92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0">
                  <a:moveTo>
                    <a:pt x="0" y="90"/>
                  </a:moveTo>
                  <a:lnTo>
                    <a:pt x="92" y="90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4" name="Freeform 170"/>
            <p:cNvSpPr>
              <a:spLocks/>
            </p:cNvSpPr>
            <p:nvPr/>
          </p:nvSpPr>
          <p:spPr bwMode="auto">
            <a:xfrm>
              <a:off x="1156" y="1718"/>
              <a:ext cx="136" cy="181"/>
            </a:xfrm>
            <a:custGeom>
              <a:avLst/>
              <a:gdLst>
                <a:gd name="T0" fmla="*/ 0 w 136"/>
                <a:gd name="T1" fmla="*/ 0 h 181"/>
                <a:gd name="T2" fmla="*/ 136 w 136"/>
                <a:gd name="T3" fmla="*/ 90 h 181"/>
                <a:gd name="T4" fmla="*/ 0 w 136"/>
                <a:gd name="T5" fmla="*/ 181 h 181"/>
                <a:gd name="T6" fmla="*/ 0 w 136"/>
                <a:gd name="T7" fmla="*/ 90 h 1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1"/>
                <a:gd name="T14" fmla="*/ 136 w 136"/>
                <a:gd name="T15" fmla="*/ 181 h 1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1">
                  <a:moveTo>
                    <a:pt x="0" y="0"/>
                  </a:moveTo>
                  <a:lnTo>
                    <a:pt x="136" y="90"/>
                  </a:lnTo>
                  <a:lnTo>
                    <a:pt x="0" y="181"/>
                  </a:lnTo>
                  <a:lnTo>
                    <a:pt x="0" y="9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5" name="Freeform 171"/>
            <p:cNvSpPr>
              <a:spLocks/>
            </p:cNvSpPr>
            <p:nvPr/>
          </p:nvSpPr>
          <p:spPr bwMode="auto">
            <a:xfrm>
              <a:off x="1321" y="1779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6" name="Freeform 172"/>
            <p:cNvSpPr>
              <a:spLocks/>
            </p:cNvSpPr>
            <p:nvPr/>
          </p:nvSpPr>
          <p:spPr bwMode="auto">
            <a:xfrm>
              <a:off x="1292" y="1779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19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19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7" name="Freeform 173"/>
            <p:cNvSpPr>
              <a:spLocks/>
            </p:cNvSpPr>
            <p:nvPr/>
          </p:nvSpPr>
          <p:spPr bwMode="auto">
            <a:xfrm>
              <a:off x="1292" y="1808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8" name="Line 174"/>
            <p:cNvSpPr>
              <a:spLocks noChangeShapeType="1"/>
            </p:cNvSpPr>
            <p:nvPr/>
          </p:nvSpPr>
          <p:spPr bwMode="auto">
            <a:xfrm>
              <a:off x="1359" y="1808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69" name="Freeform 175"/>
            <p:cNvSpPr>
              <a:spLocks/>
            </p:cNvSpPr>
            <p:nvPr/>
          </p:nvSpPr>
          <p:spPr bwMode="auto">
            <a:xfrm>
              <a:off x="1064" y="2114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0" name="Freeform 176"/>
            <p:cNvSpPr>
              <a:spLocks/>
            </p:cNvSpPr>
            <p:nvPr/>
          </p:nvSpPr>
          <p:spPr bwMode="auto">
            <a:xfrm>
              <a:off x="1156" y="2114"/>
              <a:ext cx="136" cy="183"/>
            </a:xfrm>
            <a:custGeom>
              <a:avLst/>
              <a:gdLst>
                <a:gd name="T0" fmla="*/ 0 w 136"/>
                <a:gd name="T1" fmla="*/ 0 h 183"/>
                <a:gd name="T2" fmla="*/ 136 w 136"/>
                <a:gd name="T3" fmla="*/ 92 h 183"/>
                <a:gd name="T4" fmla="*/ 0 w 136"/>
                <a:gd name="T5" fmla="*/ 183 h 183"/>
                <a:gd name="T6" fmla="*/ 0 w 136"/>
                <a:gd name="T7" fmla="*/ 92 h 1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3"/>
                <a:gd name="T14" fmla="*/ 136 w 136"/>
                <a:gd name="T15" fmla="*/ 183 h 1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3">
                  <a:moveTo>
                    <a:pt x="0" y="0"/>
                  </a:moveTo>
                  <a:lnTo>
                    <a:pt x="136" y="92"/>
                  </a:lnTo>
                  <a:lnTo>
                    <a:pt x="0" y="183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1" name="Freeform 177"/>
            <p:cNvSpPr>
              <a:spLocks/>
            </p:cNvSpPr>
            <p:nvPr/>
          </p:nvSpPr>
          <p:spPr bwMode="auto">
            <a:xfrm>
              <a:off x="1321" y="2175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20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20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2" name="Freeform 178"/>
            <p:cNvSpPr>
              <a:spLocks/>
            </p:cNvSpPr>
            <p:nvPr/>
          </p:nvSpPr>
          <p:spPr bwMode="auto">
            <a:xfrm>
              <a:off x="1292" y="2175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20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20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3" name="Freeform 179"/>
            <p:cNvSpPr>
              <a:spLocks/>
            </p:cNvSpPr>
            <p:nvPr/>
          </p:nvSpPr>
          <p:spPr bwMode="auto">
            <a:xfrm>
              <a:off x="1292" y="2206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19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19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4" name="Line 180"/>
            <p:cNvSpPr>
              <a:spLocks noChangeShapeType="1"/>
            </p:cNvSpPr>
            <p:nvPr/>
          </p:nvSpPr>
          <p:spPr bwMode="auto">
            <a:xfrm>
              <a:off x="1359" y="2206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5" name="Freeform 181"/>
            <p:cNvSpPr>
              <a:spLocks/>
            </p:cNvSpPr>
            <p:nvPr/>
          </p:nvSpPr>
          <p:spPr bwMode="auto">
            <a:xfrm>
              <a:off x="1064" y="2591"/>
              <a:ext cx="92" cy="92"/>
            </a:xfrm>
            <a:custGeom>
              <a:avLst/>
              <a:gdLst>
                <a:gd name="T0" fmla="*/ 0 w 92"/>
                <a:gd name="T1" fmla="*/ 92 h 92"/>
                <a:gd name="T2" fmla="*/ 92 w 92"/>
                <a:gd name="T3" fmla="*/ 92 h 92"/>
                <a:gd name="T4" fmla="*/ 92 w 92"/>
                <a:gd name="T5" fmla="*/ 0 h 92"/>
                <a:gd name="T6" fmla="*/ 0 60000 65536"/>
                <a:gd name="T7" fmla="*/ 0 60000 65536"/>
                <a:gd name="T8" fmla="*/ 0 60000 65536"/>
                <a:gd name="T9" fmla="*/ 0 w 92"/>
                <a:gd name="T10" fmla="*/ 0 h 92"/>
                <a:gd name="T11" fmla="*/ 92 w 92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2" h="92">
                  <a:moveTo>
                    <a:pt x="0" y="92"/>
                  </a:moveTo>
                  <a:lnTo>
                    <a:pt x="92" y="92"/>
                  </a:lnTo>
                  <a:lnTo>
                    <a:pt x="9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6" name="Freeform 182"/>
            <p:cNvSpPr>
              <a:spLocks/>
            </p:cNvSpPr>
            <p:nvPr/>
          </p:nvSpPr>
          <p:spPr bwMode="auto">
            <a:xfrm>
              <a:off x="1156" y="2591"/>
              <a:ext cx="136" cy="182"/>
            </a:xfrm>
            <a:custGeom>
              <a:avLst/>
              <a:gdLst>
                <a:gd name="T0" fmla="*/ 0 w 136"/>
                <a:gd name="T1" fmla="*/ 0 h 182"/>
                <a:gd name="T2" fmla="*/ 136 w 136"/>
                <a:gd name="T3" fmla="*/ 92 h 182"/>
                <a:gd name="T4" fmla="*/ 0 w 136"/>
                <a:gd name="T5" fmla="*/ 182 h 182"/>
                <a:gd name="T6" fmla="*/ 0 w 136"/>
                <a:gd name="T7" fmla="*/ 92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6"/>
                <a:gd name="T13" fmla="*/ 0 h 182"/>
                <a:gd name="T14" fmla="*/ 136 w 13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6" h="182">
                  <a:moveTo>
                    <a:pt x="0" y="0"/>
                  </a:moveTo>
                  <a:lnTo>
                    <a:pt x="136" y="92"/>
                  </a:lnTo>
                  <a:lnTo>
                    <a:pt x="0" y="182"/>
                  </a:lnTo>
                  <a:lnTo>
                    <a:pt x="0" y="9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7" name="Freeform 183"/>
            <p:cNvSpPr>
              <a:spLocks/>
            </p:cNvSpPr>
            <p:nvPr/>
          </p:nvSpPr>
          <p:spPr bwMode="auto">
            <a:xfrm>
              <a:off x="1321" y="2652"/>
              <a:ext cx="29" cy="31"/>
            </a:xfrm>
            <a:custGeom>
              <a:avLst/>
              <a:gdLst>
                <a:gd name="T0" fmla="*/ 29 w 29"/>
                <a:gd name="T1" fmla="*/ 31 h 31"/>
                <a:gd name="T2" fmla="*/ 27 w 29"/>
                <a:gd name="T3" fmla="*/ 19 h 31"/>
                <a:gd name="T4" fmla="*/ 19 w 29"/>
                <a:gd name="T5" fmla="*/ 12 h 31"/>
                <a:gd name="T6" fmla="*/ 10 w 29"/>
                <a:gd name="T7" fmla="*/ 4 h 31"/>
                <a:gd name="T8" fmla="*/ 0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29" y="31"/>
                  </a:moveTo>
                  <a:lnTo>
                    <a:pt x="27" y="19"/>
                  </a:lnTo>
                  <a:lnTo>
                    <a:pt x="19" y="12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8" name="Freeform 184"/>
            <p:cNvSpPr>
              <a:spLocks/>
            </p:cNvSpPr>
            <p:nvPr/>
          </p:nvSpPr>
          <p:spPr bwMode="auto">
            <a:xfrm>
              <a:off x="1292" y="2652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10 w 29"/>
                <a:gd name="T5" fmla="*/ 12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79" name="Freeform 185"/>
            <p:cNvSpPr>
              <a:spLocks/>
            </p:cNvSpPr>
            <p:nvPr/>
          </p:nvSpPr>
          <p:spPr bwMode="auto">
            <a:xfrm>
              <a:off x="1292" y="2683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1 h 29"/>
                <a:gd name="T4" fmla="*/ 48 w 58"/>
                <a:gd name="T5" fmla="*/ 21 h 29"/>
                <a:gd name="T6" fmla="*/ 39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1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1"/>
                  </a:lnTo>
                  <a:lnTo>
                    <a:pt x="48" y="21"/>
                  </a:lnTo>
                  <a:lnTo>
                    <a:pt x="39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0" name="Line 186"/>
            <p:cNvSpPr>
              <a:spLocks noChangeShapeType="1"/>
            </p:cNvSpPr>
            <p:nvPr/>
          </p:nvSpPr>
          <p:spPr bwMode="auto">
            <a:xfrm>
              <a:off x="1359" y="2683"/>
              <a:ext cx="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1" name="Freeform 187"/>
            <p:cNvSpPr>
              <a:spLocks/>
            </p:cNvSpPr>
            <p:nvPr/>
          </p:nvSpPr>
          <p:spPr bwMode="auto">
            <a:xfrm>
              <a:off x="1872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50 w 113"/>
                <a:gd name="T5" fmla="*/ 12 h 114"/>
                <a:gd name="T6" fmla="*/ 71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2" name="Freeform 188"/>
            <p:cNvSpPr>
              <a:spLocks/>
            </p:cNvSpPr>
            <p:nvPr/>
          </p:nvSpPr>
          <p:spPr bwMode="auto">
            <a:xfrm>
              <a:off x="1872" y="1864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1 h 113"/>
                <a:gd name="T4" fmla="*/ 50 w 113"/>
                <a:gd name="T5" fmla="*/ 104 h 113"/>
                <a:gd name="T6" fmla="*/ 71 w 113"/>
                <a:gd name="T7" fmla="*/ 90 h 113"/>
                <a:gd name="T8" fmla="*/ 88 w 113"/>
                <a:gd name="T9" fmla="*/ 71 h 113"/>
                <a:gd name="T10" fmla="*/ 102 w 113"/>
                <a:gd name="T11" fmla="*/ 50 h 113"/>
                <a:gd name="T12" fmla="*/ 109 w 113"/>
                <a:gd name="T13" fmla="*/ 27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1"/>
                  </a:lnTo>
                  <a:lnTo>
                    <a:pt x="50" y="104"/>
                  </a:lnTo>
                  <a:lnTo>
                    <a:pt x="71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3" name="Line 189"/>
            <p:cNvSpPr>
              <a:spLocks noChangeShapeType="1"/>
            </p:cNvSpPr>
            <p:nvPr/>
          </p:nvSpPr>
          <p:spPr bwMode="auto">
            <a:xfrm>
              <a:off x="1701" y="175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4" name="Freeform 190"/>
            <p:cNvSpPr>
              <a:spLocks/>
            </p:cNvSpPr>
            <p:nvPr/>
          </p:nvSpPr>
          <p:spPr bwMode="auto">
            <a:xfrm>
              <a:off x="1701" y="1750"/>
              <a:ext cx="171" cy="227"/>
            </a:xfrm>
            <a:custGeom>
              <a:avLst/>
              <a:gdLst>
                <a:gd name="T0" fmla="*/ 0 w 171"/>
                <a:gd name="T1" fmla="*/ 0 h 227"/>
                <a:gd name="T2" fmla="*/ 0 w 171"/>
                <a:gd name="T3" fmla="*/ 227 h 227"/>
                <a:gd name="T4" fmla="*/ 171 w 171"/>
                <a:gd name="T5" fmla="*/ 227 h 227"/>
                <a:gd name="T6" fmla="*/ 0 60000 65536"/>
                <a:gd name="T7" fmla="*/ 0 60000 65536"/>
                <a:gd name="T8" fmla="*/ 0 60000 65536"/>
                <a:gd name="T9" fmla="*/ 0 w 171"/>
                <a:gd name="T10" fmla="*/ 0 h 227"/>
                <a:gd name="T11" fmla="*/ 171 w 171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7">
                  <a:moveTo>
                    <a:pt x="0" y="0"/>
                  </a:moveTo>
                  <a:lnTo>
                    <a:pt x="0" y="227"/>
                  </a:lnTo>
                  <a:lnTo>
                    <a:pt x="171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5" name="Line 191"/>
            <p:cNvSpPr>
              <a:spLocks noChangeShapeType="1"/>
            </p:cNvSpPr>
            <p:nvPr/>
          </p:nvSpPr>
          <p:spPr bwMode="auto">
            <a:xfrm flipH="1">
              <a:off x="1588" y="1808"/>
              <a:ext cx="11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6" name="Line 192"/>
            <p:cNvSpPr>
              <a:spLocks noChangeShapeType="1"/>
            </p:cNvSpPr>
            <p:nvPr/>
          </p:nvSpPr>
          <p:spPr bwMode="auto">
            <a:xfrm>
              <a:off x="1599" y="1922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7" name="Freeform 193"/>
            <p:cNvSpPr>
              <a:spLocks/>
            </p:cNvSpPr>
            <p:nvPr/>
          </p:nvSpPr>
          <p:spPr bwMode="auto">
            <a:xfrm>
              <a:off x="2010" y="1831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19 h 29"/>
                <a:gd name="T4" fmla="*/ 19 w 29"/>
                <a:gd name="T5" fmla="*/ 10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19"/>
                  </a:lnTo>
                  <a:lnTo>
                    <a:pt x="19" y="10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8" name="Freeform 194"/>
            <p:cNvSpPr>
              <a:spLocks/>
            </p:cNvSpPr>
            <p:nvPr/>
          </p:nvSpPr>
          <p:spPr bwMode="auto">
            <a:xfrm>
              <a:off x="1981" y="1831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19 h 29"/>
                <a:gd name="T4" fmla="*/ 10 w 29"/>
                <a:gd name="T5" fmla="*/ 10 h 29"/>
                <a:gd name="T6" fmla="*/ 20 w 29"/>
                <a:gd name="T7" fmla="*/ 2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19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89" name="Freeform 195"/>
            <p:cNvSpPr>
              <a:spLocks/>
            </p:cNvSpPr>
            <p:nvPr/>
          </p:nvSpPr>
          <p:spPr bwMode="auto">
            <a:xfrm>
              <a:off x="1981" y="1860"/>
              <a:ext cx="58" cy="29"/>
            </a:xfrm>
            <a:custGeom>
              <a:avLst/>
              <a:gdLst>
                <a:gd name="T0" fmla="*/ 58 w 58"/>
                <a:gd name="T1" fmla="*/ 0 h 29"/>
                <a:gd name="T2" fmla="*/ 56 w 58"/>
                <a:gd name="T3" fmla="*/ 12 h 29"/>
                <a:gd name="T4" fmla="*/ 48 w 58"/>
                <a:gd name="T5" fmla="*/ 21 h 29"/>
                <a:gd name="T6" fmla="*/ 41 w 58"/>
                <a:gd name="T7" fmla="*/ 27 h 29"/>
                <a:gd name="T8" fmla="*/ 29 w 58"/>
                <a:gd name="T9" fmla="*/ 29 h 29"/>
                <a:gd name="T10" fmla="*/ 18 w 58"/>
                <a:gd name="T11" fmla="*/ 27 h 29"/>
                <a:gd name="T12" fmla="*/ 8 w 58"/>
                <a:gd name="T13" fmla="*/ 21 h 29"/>
                <a:gd name="T14" fmla="*/ 2 w 58"/>
                <a:gd name="T15" fmla="*/ 12 h 29"/>
                <a:gd name="T16" fmla="*/ 0 w 58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29"/>
                <a:gd name="T29" fmla="*/ 58 w 58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29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29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0" name="Freeform 196"/>
            <p:cNvSpPr>
              <a:spLocks/>
            </p:cNvSpPr>
            <p:nvPr/>
          </p:nvSpPr>
          <p:spPr bwMode="auto">
            <a:xfrm>
              <a:off x="1872" y="2320"/>
              <a:ext cx="113" cy="113"/>
            </a:xfrm>
            <a:custGeom>
              <a:avLst/>
              <a:gdLst>
                <a:gd name="T0" fmla="*/ 0 w 113"/>
                <a:gd name="T1" fmla="*/ 0 h 113"/>
                <a:gd name="T2" fmla="*/ 25 w 113"/>
                <a:gd name="T3" fmla="*/ 2 h 113"/>
                <a:gd name="T4" fmla="*/ 50 w 113"/>
                <a:gd name="T5" fmla="*/ 11 h 113"/>
                <a:gd name="T6" fmla="*/ 71 w 113"/>
                <a:gd name="T7" fmla="*/ 25 h 113"/>
                <a:gd name="T8" fmla="*/ 88 w 113"/>
                <a:gd name="T9" fmla="*/ 42 h 113"/>
                <a:gd name="T10" fmla="*/ 102 w 113"/>
                <a:gd name="T11" fmla="*/ 63 h 113"/>
                <a:gd name="T12" fmla="*/ 109 w 113"/>
                <a:gd name="T13" fmla="*/ 88 h 113"/>
                <a:gd name="T14" fmla="*/ 113 w 113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0"/>
                  </a:moveTo>
                  <a:lnTo>
                    <a:pt x="25" y="2"/>
                  </a:lnTo>
                  <a:lnTo>
                    <a:pt x="50" y="11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3"/>
                  </a:lnTo>
                  <a:lnTo>
                    <a:pt x="109" y="88"/>
                  </a:lnTo>
                  <a:lnTo>
                    <a:pt x="113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1" name="Freeform 197"/>
            <p:cNvSpPr>
              <a:spLocks/>
            </p:cNvSpPr>
            <p:nvPr/>
          </p:nvSpPr>
          <p:spPr bwMode="auto">
            <a:xfrm>
              <a:off x="1872" y="2433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5 w 113"/>
                <a:gd name="T3" fmla="*/ 110 h 113"/>
                <a:gd name="T4" fmla="*/ 50 w 113"/>
                <a:gd name="T5" fmla="*/ 102 h 113"/>
                <a:gd name="T6" fmla="*/ 71 w 113"/>
                <a:gd name="T7" fmla="*/ 88 h 113"/>
                <a:gd name="T8" fmla="*/ 88 w 113"/>
                <a:gd name="T9" fmla="*/ 71 h 113"/>
                <a:gd name="T10" fmla="*/ 102 w 113"/>
                <a:gd name="T11" fmla="*/ 48 h 113"/>
                <a:gd name="T12" fmla="*/ 109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5" y="110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09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2" name="Line 198"/>
            <p:cNvSpPr>
              <a:spLocks noChangeShapeType="1"/>
            </p:cNvSpPr>
            <p:nvPr/>
          </p:nvSpPr>
          <p:spPr bwMode="auto">
            <a:xfrm>
              <a:off x="1701" y="2320"/>
              <a:ext cx="17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3" name="Freeform 199"/>
            <p:cNvSpPr>
              <a:spLocks/>
            </p:cNvSpPr>
            <p:nvPr/>
          </p:nvSpPr>
          <p:spPr bwMode="auto">
            <a:xfrm>
              <a:off x="1701" y="2320"/>
              <a:ext cx="171" cy="226"/>
            </a:xfrm>
            <a:custGeom>
              <a:avLst/>
              <a:gdLst>
                <a:gd name="T0" fmla="*/ 0 w 171"/>
                <a:gd name="T1" fmla="*/ 0 h 226"/>
                <a:gd name="T2" fmla="*/ 0 w 171"/>
                <a:gd name="T3" fmla="*/ 226 h 226"/>
                <a:gd name="T4" fmla="*/ 171 w 171"/>
                <a:gd name="T5" fmla="*/ 226 h 226"/>
                <a:gd name="T6" fmla="*/ 0 60000 65536"/>
                <a:gd name="T7" fmla="*/ 0 60000 65536"/>
                <a:gd name="T8" fmla="*/ 0 60000 65536"/>
                <a:gd name="T9" fmla="*/ 0 w 171"/>
                <a:gd name="T10" fmla="*/ 0 h 226"/>
                <a:gd name="T11" fmla="*/ 171 w 171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" h="226">
                  <a:moveTo>
                    <a:pt x="0" y="0"/>
                  </a:moveTo>
                  <a:lnTo>
                    <a:pt x="0" y="226"/>
                  </a:lnTo>
                  <a:lnTo>
                    <a:pt x="171" y="22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4" name="Line 200"/>
            <p:cNvSpPr>
              <a:spLocks noChangeShapeType="1"/>
            </p:cNvSpPr>
            <p:nvPr/>
          </p:nvSpPr>
          <p:spPr bwMode="auto">
            <a:xfrm flipH="1">
              <a:off x="1588" y="2375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5" name="Line 201"/>
            <p:cNvSpPr>
              <a:spLocks noChangeShapeType="1"/>
            </p:cNvSpPr>
            <p:nvPr/>
          </p:nvSpPr>
          <p:spPr bwMode="auto">
            <a:xfrm>
              <a:off x="1599" y="2489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6" name="Freeform 202"/>
            <p:cNvSpPr>
              <a:spLocks/>
            </p:cNvSpPr>
            <p:nvPr/>
          </p:nvSpPr>
          <p:spPr bwMode="auto">
            <a:xfrm>
              <a:off x="2010" y="2398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7 w 29"/>
                <a:gd name="T3" fmla="*/ 20 h 29"/>
                <a:gd name="T4" fmla="*/ 19 w 29"/>
                <a:gd name="T5" fmla="*/ 10 h 29"/>
                <a:gd name="T6" fmla="*/ 10 w 29"/>
                <a:gd name="T7" fmla="*/ 4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7" y="20"/>
                  </a:lnTo>
                  <a:lnTo>
                    <a:pt x="19" y="10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7" name="Freeform 203"/>
            <p:cNvSpPr>
              <a:spLocks/>
            </p:cNvSpPr>
            <p:nvPr/>
          </p:nvSpPr>
          <p:spPr bwMode="auto">
            <a:xfrm>
              <a:off x="1981" y="2398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2 w 29"/>
                <a:gd name="T3" fmla="*/ 20 h 29"/>
                <a:gd name="T4" fmla="*/ 10 w 29"/>
                <a:gd name="T5" fmla="*/ 10 h 29"/>
                <a:gd name="T6" fmla="*/ 20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2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8" name="Freeform 204"/>
            <p:cNvSpPr>
              <a:spLocks/>
            </p:cNvSpPr>
            <p:nvPr/>
          </p:nvSpPr>
          <p:spPr bwMode="auto">
            <a:xfrm>
              <a:off x="1981" y="2427"/>
              <a:ext cx="58" cy="31"/>
            </a:xfrm>
            <a:custGeom>
              <a:avLst/>
              <a:gdLst>
                <a:gd name="T0" fmla="*/ 58 w 58"/>
                <a:gd name="T1" fmla="*/ 0 h 31"/>
                <a:gd name="T2" fmla="*/ 56 w 58"/>
                <a:gd name="T3" fmla="*/ 12 h 31"/>
                <a:gd name="T4" fmla="*/ 48 w 58"/>
                <a:gd name="T5" fmla="*/ 21 h 31"/>
                <a:gd name="T6" fmla="*/ 41 w 58"/>
                <a:gd name="T7" fmla="*/ 27 h 31"/>
                <a:gd name="T8" fmla="*/ 29 w 58"/>
                <a:gd name="T9" fmla="*/ 31 h 31"/>
                <a:gd name="T10" fmla="*/ 18 w 58"/>
                <a:gd name="T11" fmla="*/ 27 h 31"/>
                <a:gd name="T12" fmla="*/ 8 w 58"/>
                <a:gd name="T13" fmla="*/ 21 h 31"/>
                <a:gd name="T14" fmla="*/ 2 w 58"/>
                <a:gd name="T15" fmla="*/ 12 h 31"/>
                <a:gd name="T16" fmla="*/ 0 w 5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31"/>
                <a:gd name="T29" fmla="*/ 58 w 5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31">
                  <a:moveTo>
                    <a:pt x="58" y="0"/>
                  </a:moveTo>
                  <a:lnTo>
                    <a:pt x="56" y="12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29" y="31"/>
                  </a:lnTo>
                  <a:lnTo>
                    <a:pt x="18" y="27"/>
                  </a:lnTo>
                  <a:lnTo>
                    <a:pt x="8" y="21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199" name="Freeform 205"/>
            <p:cNvSpPr>
              <a:spLocks/>
            </p:cNvSpPr>
            <p:nvPr/>
          </p:nvSpPr>
          <p:spPr bwMode="auto">
            <a:xfrm>
              <a:off x="2549" y="1808"/>
              <a:ext cx="114" cy="114"/>
            </a:xfrm>
            <a:custGeom>
              <a:avLst/>
              <a:gdLst>
                <a:gd name="T0" fmla="*/ 0 w 114"/>
                <a:gd name="T1" fmla="*/ 0 h 114"/>
                <a:gd name="T2" fmla="*/ 25 w 114"/>
                <a:gd name="T3" fmla="*/ 2 h 114"/>
                <a:gd name="T4" fmla="*/ 50 w 114"/>
                <a:gd name="T5" fmla="*/ 12 h 114"/>
                <a:gd name="T6" fmla="*/ 71 w 114"/>
                <a:gd name="T7" fmla="*/ 25 h 114"/>
                <a:gd name="T8" fmla="*/ 89 w 114"/>
                <a:gd name="T9" fmla="*/ 42 h 114"/>
                <a:gd name="T10" fmla="*/ 102 w 114"/>
                <a:gd name="T11" fmla="*/ 64 h 114"/>
                <a:gd name="T12" fmla="*/ 112 w 114"/>
                <a:gd name="T13" fmla="*/ 89 h 114"/>
                <a:gd name="T14" fmla="*/ 114 w 114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0"/>
                  </a:moveTo>
                  <a:lnTo>
                    <a:pt x="25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4"/>
                  </a:lnTo>
                  <a:lnTo>
                    <a:pt x="112" y="89"/>
                  </a:lnTo>
                  <a:lnTo>
                    <a:pt x="114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0" name="Freeform 206"/>
            <p:cNvSpPr>
              <a:spLocks/>
            </p:cNvSpPr>
            <p:nvPr/>
          </p:nvSpPr>
          <p:spPr bwMode="auto">
            <a:xfrm>
              <a:off x="2549" y="1922"/>
              <a:ext cx="114" cy="113"/>
            </a:xfrm>
            <a:custGeom>
              <a:avLst/>
              <a:gdLst>
                <a:gd name="T0" fmla="*/ 0 w 114"/>
                <a:gd name="T1" fmla="*/ 113 h 113"/>
                <a:gd name="T2" fmla="*/ 25 w 114"/>
                <a:gd name="T3" fmla="*/ 111 h 113"/>
                <a:gd name="T4" fmla="*/ 50 w 114"/>
                <a:gd name="T5" fmla="*/ 101 h 113"/>
                <a:gd name="T6" fmla="*/ 71 w 114"/>
                <a:gd name="T7" fmla="*/ 88 h 113"/>
                <a:gd name="T8" fmla="*/ 89 w 114"/>
                <a:gd name="T9" fmla="*/ 71 h 113"/>
                <a:gd name="T10" fmla="*/ 102 w 114"/>
                <a:gd name="T11" fmla="*/ 50 h 113"/>
                <a:gd name="T12" fmla="*/ 112 w 114"/>
                <a:gd name="T13" fmla="*/ 25 h 113"/>
                <a:gd name="T14" fmla="*/ 114 w 11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113"/>
                  </a:moveTo>
                  <a:lnTo>
                    <a:pt x="25" y="111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9" y="71"/>
                  </a:lnTo>
                  <a:lnTo>
                    <a:pt x="102" y="50"/>
                  </a:lnTo>
                  <a:lnTo>
                    <a:pt x="112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1" name="Line 207"/>
            <p:cNvSpPr>
              <a:spLocks noChangeShapeType="1"/>
            </p:cNvSpPr>
            <p:nvPr/>
          </p:nvSpPr>
          <p:spPr bwMode="auto">
            <a:xfrm>
              <a:off x="2381" y="1808"/>
              <a:ext cx="16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2" name="Freeform 208"/>
            <p:cNvSpPr>
              <a:spLocks/>
            </p:cNvSpPr>
            <p:nvPr/>
          </p:nvSpPr>
          <p:spPr bwMode="auto">
            <a:xfrm>
              <a:off x="2381" y="1808"/>
              <a:ext cx="168" cy="227"/>
            </a:xfrm>
            <a:custGeom>
              <a:avLst/>
              <a:gdLst>
                <a:gd name="T0" fmla="*/ 0 w 168"/>
                <a:gd name="T1" fmla="*/ 0 h 227"/>
                <a:gd name="T2" fmla="*/ 0 w 168"/>
                <a:gd name="T3" fmla="*/ 227 h 227"/>
                <a:gd name="T4" fmla="*/ 168 w 168"/>
                <a:gd name="T5" fmla="*/ 227 h 227"/>
                <a:gd name="T6" fmla="*/ 0 60000 65536"/>
                <a:gd name="T7" fmla="*/ 0 60000 65536"/>
                <a:gd name="T8" fmla="*/ 0 60000 65536"/>
                <a:gd name="T9" fmla="*/ 0 w 168"/>
                <a:gd name="T10" fmla="*/ 0 h 227"/>
                <a:gd name="T11" fmla="*/ 168 w 168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27">
                  <a:moveTo>
                    <a:pt x="0" y="0"/>
                  </a:moveTo>
                  <a:lnTo>
                    <a:pt x="0" y="227"/>
                  </a:lnTo>
                  <a:lnTo>
                    <a:pt x="168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3" name="Line 209"/>
            <p:cNvSpPr>
              <a:spLocks noChangeShapeType="1"/>
            </p:cNvSpPr>
            <p:nvPr/>
          </p:nvSpPr>
          <p:spPr bwMode="auto">
            <a:xfrm flipH="1">
              <a:off x="2267" y="1864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4" name="Freeform 210"/>
            <p:cNvSpPr>
              <a:spLocks/>
            </p:cNvSpPr>
            <p:nvPr/>
          </p:nvSpPr>
          <p:spPr bwMode="auto">
            <a:xfrm>
              <a:off x="2693" y="1893"/>
              <a:ext cx="29" cy="29"/>
            </a:xfrm>
            <a:custGeom>
              <a:avLst/>
              <a:gdLst>
                <a:gd name="T0" fmla="*/ 29 w 29"/>
                <a:gd name="T1" fmla="*/ 29 h 29"/>
                <a:gd name="T2" fmla="*/ 25 w 29"/>
                <a:gd name="T3" fmla="*/ 19 h 29"/>
                <a:gd name="T4" fmla="*/ 20 w 29"/>
                <a:gd name="T5" fmla="*/ 9 h 29"/>
                <a:gd name="T6" fmla="*/ 10 w 29"/>
                <a:gd name="T7" fmla="*/ 2 h 29"/>
                <a:gd name="T8" fmla="*/ 0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29" y="29"/>
                  </a:moveTo>
                  <a:lnTo>
                    <a:pt x="25" y="19"/>
                  </a:lnTo>
                  <a:lnTo>
                    <a:pt x="20" y="9"/>
                  </a:lnTo>
                  <a:lnTo>
                    <a:pt x="1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5" name="Freeform 211"/>
            <p:cNvSpPr>
              <a:spLocks/>
            </p:cNvSpPr>
            <p:nvPr/>
          </p:nvSpPr>
          <p:spPr bwMode="auto">
            <a:xfrm>
              <a:off x="2663" y="1893"/>
              <a:ext cx="30" cy="29"/>
            </a:xfrm>
            <a:custGeom>
              <a:avLst/>
              <a:gdLst>
                <a:gd name="T0" fmla="*/ 0 w 30"/>
                <a:gd name="T1" fmla="*/ 29 h 29"/>
                <a:gd name="T2" fmla="*/ 4 w 30"/>
                <a:gd name="T3" fmla="*/ 19 h 29"/>
                <a:gd name="T4" fmla="*/ 9 w 30"/>
                <a:gd name="T5" fmla="*/ 9 h 29"/>
                <a:gd name="T6" fmla="*/ 19 w 30"/>
                <a:gd name="T7" fmla="*/ 2 h 29"/>
                <a:gd name="T8" fmla="*/ 30 w 30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29"/>
                <a:gd name="T17" fmla="*/ 30 w 30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29">
                  <a:moveTo>
                    <a:pt x="0" y="29"/>
                  </a:moveTo>
                  <a:lnTo>
                    <a:pt x="4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6" name="Freeform 212"/>
            <p:cNvSpPr>
              <a:spLocks/>
            </p:cNvSpPr>
            <p:nvPr/>
          </p:nvSpPr>
          <p:spPr bwMode="auto">
            <a:xfrm>
              <a:off x="2663" y="1922"/>
              <a:ext cx="59" cy="28"/>
            </a:xfrm>
            <a:custGeom>
              <a:avLst/>
              <a:gdLst>
                <a:gd name="T0" fmla="*/ 59 w 59"/>
                <a:gd name="T1" fmla="*/ 0 h 28"/>
                <a:gd name="T2" fmla="*/ 55 w 59"/>
                <a:gd name="T3" fmla="*/ 11 h 28"/>
                <a:gd name="T4" fmla="*/ 50 w 59"/>
                <a:gd name="T5" fmla="*/ 21 h 28"/>
                <a:gd name="T6" fmla="*/ 40 w 59"/>
                <a:gd name="T7" fmla="*/ 27 h 28"/>
                <a:gd name="T8" fmla="*/ 30 w 59"/>
                <a:gd name="T9" fmla="*/ 28 h 28"/>
                <a:gd name="T10" fmla="*/ 19 w 59"/>
                <a:gd name="T11" fmla="*/ 27 h 28"/>
                <a:gd name="T12" fmla="*/ 9 w 59"/>
                <a:gd name="T13" fmla="*/ 21 h 28"/>
                <a:gd name="T14" fmla="*/ 2 w 59"/>
                <a:gd name="T15" fmla="*/ 11 h 28"/>
                <a:gd name="T16" fmla="*/ 0 w 59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28"/>
                <a:gd name="T29" fmla="*/ 59 w 59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28">
                  <a:moveTo>
                    <a:pt x="59" y="0"/>
                  </a:moveTo>
                  <a:lnTo>
                    <a:pt x="55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30" y="28"/>
                  </a:lnTo>
                  <a:lnTo>
                    <a:pt x="19" y="27"/>
                  </a:lnTo>
                  <a:lnTo>
                    <a:pt x="9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7" name="Line 213"/>
            <p:cNvSpPr>
              <a:spLocks noChangeShapeType="1"/>
            </p:cNvSpPr>
            <p:nvPr/>
          </p:nvSpPr>
          <p:spPr bwMode="auto">
            <a:xfrm>
              <a:off x="2267" y="192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8" name="Line 214"/>
            <p:cNvSpPr>
              <a:spLocks noChangeShapeType="1"/>
            </p:cNvSpPr>
            <p:nvPr/>
          </p:nvSpPr>
          <p:spPr bwMode="auto">
            <a:xfrm>
              <a:off x="2267" y="197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09" name="Line 215"/>
            <p:cNvSpPr>
              <a:spLocks noChangeShapeType="1"/>
            </p:cNvSpPr>
            <p:nvPr/>
          </p:nvSpPr>
          <p:spPr bwMode="auto">
            <a:xfrm>
              <a:off x="2720" y="1922"/>
              <a:ext cx="5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0" name="Freeform 216"/>
            <p:cNvSpPr>
              <a:spLocks/>
            </p:cNvSpPr>
            <p:nvPr/>
          </p:nvSpPr>
          <p:spPr bwMode="auto">
            <a:xfrm>
              <a:off x="3062" y="2206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2 h 114"/>
                <a:gd name="T4" fmla="*/ 50 w 113"/>
                <a:gd name="T5" fmla="*/ 10 h 114"/>
                <a:gd name="T6" fmla="*/ 71 w 113"/>
                <a:gd name="T7" fmla="*/ 25 h 114"/>
                <a:gd name="T8" fmla="*/ 88 w 113"/>
                <a:gd name="T9" fmla="*/ 42 h 114"/>
                <a:gd name="T10" fmla="*/ 102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2"/>
                  </a:lnTo>
                  <a:lnTo>
                    <a:pt x="50" y="10"/>
                  </a:lnTo>
                  <a:lnTo>
                    <a:pt x="71" y="25"/>
                  </a:lnTo>
                  <a:lnTo>
                    <a:pt x="88" y="42"/>
                  </a:lnTo>
                  <a:lnTo>
                    <a:pt x="102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1" name="Line 217"/>
            <p:cNvSpPr>
              <a:spLocks noChangeShapeType="1"/>
            </p:cNvSpPr>
            <p:nvPr/>
          </p:nvSpPr>
          <p:spPr bwMode="auto">
            <a:xfrm>
              <a:off x="2931" y="2206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2" name="Line 218"/>
            <p:cNvSpPr>
              <a:spLocks noChangeShapeType="1"/>
            </p:cNvSpPr>
            <p:nvPr/>
          </p:nvSpPr>
          <p:spPr bwMode="auto">
            <a:xfrm flipH="1">
              <a:off x="2858" y="2262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3" name="Line 219"/>
            <p:cNvSpPr>
              <a:spLocks noChangeShapeType="1"/>
            </p:cNvSpPr>
            <p:nvPr/>
          </p:nvSpPr>
          <p:spPr bwMode="auto">
            <a:xfrm>
              <a:off x="2858" y="2375"/>
              <a:ext cx="12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4" name="Line 220"/>
            <p:cNvSpPr>
              <a:spLocks noChangeShapeType="1"/>
            </p:cNvSpPr>
            <p:nvPr/>
          </p:nvSpPr>
          <p:spPr bwMode="auto">
            <a:xfrm>
              <a:off x="2931" y="2433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5" name="Freeform 221"/>
            <p:cNvSpPr>
              <a:spLocks/>
            </p:cNvSpPr>
            <p:nvPr/>
          </p:nvSpPr>
          <p:spPr bwMode="auto">
            <a:xfrm>
              <a:off x="2926" y="2320"/>
              <a:ext cx="57" cy="113"/>
            </a:xfrm>
            <a:custGeom>
              <a:avLst/>
              <a:gdLst>
                <a:gd name="T0" fmla="*/ 0 w 57"/>
                <a:gd name="T1" fmla="*/ 113 h 113"/>
                <a:gd name="T2" fmla="*/ 13 w 57"/>
                <a:gd name="T3" fmla="*/ 109 h 113"/>
                <a:gd name="T4" fmla="*/ 25 w 57"/>
                <a:gd name="T5" fmla="*/ 101 h 113"/>
                <a:gd name="T6" fmla="*/ 36 w 57"/>
                <a:gd name="T7" fmla="*/ 88 h 113"/>
                <a:gd name="T8" fmla="*/ 44 w 57"/>
                <a:gd name="T9" fmla="*/ 71 h 113"/>
                <a:gd name="T10" fmla="*/ 51 w 57"/>
                <a:gd name="T11" fmla="*/ 48 h 113"/>
                <a:gd name="T12" fmla="*/ 55 w 57"/>
                <a:gd name="T13" fmla="*/ 25 h 113"/>
                <a:gd name="T14" fmla="*/ 57 w 57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3"/>
                <a:gd name="T26" fmla="*/ 57 w 5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3">
                  <a:moveTo>
                    <a:pt x="0" y="113"/>
                  </a:moveTo>
                  <a:lnTo>
                    <a:pt x="13" y="109"/>
                  </a:lnTo>
                  <a:lnTo>
                    <a:pt x="25" y="101"/>
                  </a:lnTo>
                  <a:lnTo>
                    <a:pt x="36" y="88"/>
                  </a:lnTo>
                  <a:lnTo>
                    <a:pt x="44" y="71"/>
                  </a:lnTo>
                  <a:lnTo>
                    <a:pt x="51" y="48"/>
                  </a:lnTo>
                  <a:lnTo>
                    <a:pt x="55" y="25"/>
                  </a:lnTo>
                  <a:lnTo>
                    <a:pt x="5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6" name="Freeform 222"/>
            <p:cNvSpPr>
              <a:spLocks/>
            </p:cNvSpPr>
            <p:nvPr/>
          </p:nvSpPr>
          <p:spPr bwMode="auto">
            <a:xfrm>
              <a:off x="2926" y="2206"/>
              <a:ext cx="57" cy="114"/>
            </a:xfrm>
            <a:custGeom>
              <a:avLst/>
              <a:gdLst>
                <a:gd name="T0" fmla="*/ 0 w 57"/>
                <a:gd name="T1" fmla="*/ 0 h 114"/>
                <a:gd name="T2" fmla="*/ 13 w 57"/>
                <a:gd name="T3" fmla="*/ 2 h 114"/>
                <a:gd name="T4" fmla="*/ 25 w 57"/>
                <a:gd name="T5" fmla="*/ 10 h 114"/>
                <a:gd name="T6" fmla="*/ 36 w 57"/>
                <a:gd name="T7" fmla="*/ 25 h 114"/>
                <a:gd name="T8" fmla="*/ 44 w 57"/>
                <a:gd name="T9" fmla="*/ 42 h 114"/>
                <a:gd name="T10" fmla="*/ 51 w 57"/>
                <a:gd name="T11" fmla="*/ 64 h 114"/>
                <a:gd name="T12" fmla="*/ 55 w 57"/>
                <a:gd name="T13" fmla="*/ 89 h 114"/>
                <a:gd name="T14" fmla="*/ 57 w 57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14"/>
                <a:gd name="T26" fmla="*/ 57 w 57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14">
                  <a:moveTo>
                    <a:pt x="0" y="0"/>
                  </a:moveTo>
                  <a:lnTo>
                    <a:pt x="13" y="2"/>
                  </a:lnTo>
                  <a:lnTo>
                    <a:pt x="25" y="10"/>
                  </a:lnTo>
                  <a:lnTo>
                    <a:pt x="36" y="25"/>
                  </a:lnTo>
                  <a:lnTo>
                    <a:pt x="44" y="42"/>
                  </a:lnTo>
                  <a:lnTo>
                    <a:pt x="51" y="64"/>
                  </a:lnTo>
                  <a:lnTo>
                    <a:pt x="55" y="89"/>
                  </a:lnTo>
                  <a:lnTo>
                    <a:pt x="57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7" name="Line 223"/>
            <p:cNvSpPr>
              <a:spLocks noChangeShapeType="1"/>
            </p:cNvSpPr>
            <p:nvPr/>
          </p:nvSpPr>
          <p:spPr bwMode="auto">
            <a:xfrm>
              <a:off x="3039" y="2206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8" name="Freeform 224"/>
            <p:cNvSpPr>
              <a:spLocks/>
            </p:cNvSpPr>
            <p:nvPr/>
          </p:nvSpPr>
          <p:spPr bwMode="auto">
            <a:xfrm>
              <a:off x="3062" y="2320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09 h 113"/>
                <a:gd name="T4" fmla="*/ 50 w 226"/>
                <a:gd name="T5" fmla="*/ 101 h 113"/>
                <a:gd name="T6" fmla="*/ 71 w 226"/>
                <a:gd name="T7" fmla="*/ 88 h 113"/>
                <a:gd name="T8" fmla="*/ 88 w 226"/>
                <a:gd name="T9" fmla="*/ 71 h 113"/>
                <a:gd name="T10" fmla="*/ 102 w 226"/>
                <a:gd name="T11" fmla="*/ 48 h 113"/>
                <a:gd name="T12" fmla="*/ 111 w 226"/>
                <a:gd name="T13" fmla="*/ 25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09"/>
                  </a:lnTo>
                  <a:lnTo>
                    <a:pt x="50" y="101"/>
                  </a:lnTo>
                  <a:lnTo>
                    <a:pt x="71" y="88"/>
                  </a:lnTo>
                  <a:lnTo>
                    <a:pt x="88" y="71"/>
                  </a:lnTo>
                  <a:lnTo>
                    <a:pt x="102" y="48"/>
                  </a:lnTo>
                  <a:lnTo>
                    <a:pt x="111" y="25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19" name="Freeform 225"/>
            <p:cNvSpPr>
              <a:spLocks/>
            </p:cNvSpPr>
            <p:nvPr/>
          </p:nvSpPr>
          <p:spPr bwMode="auto">
            <a:xfrm>
              <a:off x="3572" y="2035"/>
              <a:ext cx="114" cy="113"/>
            </a:xfrm>
            <a:custGeom>
              <a:avLst/>
              <a:gdLst>
                <a:gd name="T0" fmla="*/ 0 w 114"/>
                <a:gd name="T1" fmla="*/ 0 h 113"/>
                <a:gd name="T2" fmla="*/ 25 w 114"/>
                <a:gd name="T3" fmla="*/ 4 h 113"/>
                <a:gd name="T4" fmla="*/ 50 w 114"/>
                <a:gd name="T5" fmla="*/ 12 h 113"/>
                <a:gd name="T6" fmla="*/ 71 w 114"/>
                <a:gd name="T7" fmla="*/ 25 h 113"/>
                <a:gd name="T8" fmla="*/ 89 w 114"/>
                <a:gd name="T9" fmla="*/ 42 h 113"/>
                <a:gd name="T10" fmla="*/ 102 w 114"/>
                <a:gd name="T11" fmla="*/ 63 h 113"/>
                <a:gd name="T12" fmla="*/ 110 w 114"/>
                <a:gd name="T13" fmla="*/ 88 h 113"/>
                <a:gd name="T14" fmla="*/ 114 w 114"/>
                <a:gd name="T15" fmla="*/ 113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3"/>
                <a:gd name="T26" fmla="*/ 114 w 11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3">
                  <a:moveTo>
                    <a:pt x="0" y="0"/>
                  </a:moveTo>
                  <a:lnTo>
                    <a:pt x="25" y="4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89" y="42"/>
                  </a:lnTo>
                  <a:lnTo>
                    <a:pt x="102" y="63"/>
                  </a:lnTo>
                  <a:lnTo>
                    <a:pt x="110" y="88"/>
                  </a:lnTo>
                  <a:lnTo>
                    <a:pt x="114" y="1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0" name="Freeform 226"/>
            <p:cNvSpPr>
              <a:spLocks/>
            </p:cNvSpPr>
            <p:nvPr/>
          </p:nvSpPr>
          <p:spPr bwMode="auto">
            <a:xfrm>
              <a:off x="3572" y="2148"/>
              <a:ext cx="114" cy="114"/>
            </a:xfrm>
            <a:custGeom>
              <a:avLst/>
              <a:gdLst>
                <a:gd name="T0" fmla="*/ 0 w 114"/>
                <a:gd name="T1" fmla="*/ 114 h 114"/>
                <a:gd name="T2" fmla="*/ 25 w 114"/>
                <a:gd name="T3" fmla="*/ 112 h 114"/>
                <a:gd name="T4" fmla="*/ 50 w 114"/>
                <a:gd name="T5" fmla="*/ 102 h 114"/>
                <a:gd name="T6" fmla="*/ 71 w 114"/>
                <a:gd name="T7" fmla="*/ 89 h 114"/>
                <a:gd name="T8" fmla="*/ 89 w 114"/>
                <a:gd name="T9" fmla="*/ 72 h 114"/>
                <a:gd name="T10" fmla="*/ 102 w 114"/>
                <a:gd name="T11" fmla="*/ 50 h 114"/>
                <a:gd name="T12" fmla="*/ 110 w 114"/>
                <a:gd name="T13" fmla="*/ 25 h 114"/>
                <a:gd name="T14" fmla="*/ 114 w 114"/>
                <a:gd name="T15" fmla="*/ 0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114"/>
                <a:gd name="T26" fmla="*/ 114 w 114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114">
                  <a:moveTo>
                    <a:pt x="0" y="114"/>
                  </a:moveTo>
                  <a:lnTo>
                    <a:pt x="25" y="112"/>
                  </a:lnTo>
                  <a:lnTo>
                    <a:pt x="50" y="102"/>
                  </a:lnTo>
                  <a:lnTo>
                    <a:pt x="71" y="89"/>
                  </a:lnTo>
                  <a:lnTo>
                    <a:pt x="89" y="72"/>
                  </a:lnTo>
                  <a:lnTo>
                    <a:pt x="102" y="50"/>
                  </a:lnTo>
                  <a:lnTo>
                    <a:pt x="110" y="25"/>
                  </a:lnTo>
                  <a:lnTo>
                    <a:pt x="1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1" name="Line 227"/>
            <p:cNvSpPr>
              <a:spLocks noChangeShapeType="1"/>
            </p:cNvSpPr>
            <p:nvPr/>
          </p:nvSpPr>
          <p:spPr bwMode="auto">
            <a:xfrm>
              <a:off x="3402" y="2035"/>
              <a:ext cx="17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2" name="Freeform 228"/>
            <p:cNvSpPr>
              <a:spLocks/>
            </p:cNvSpPr>
            <p:nvPr/>
          </p:nvSpPr>
          <p:spPr bwMode="auto">
            <a:xfrm>
              <a:off x="3402" y="2035"/>
              <a:ext cx="170" cy="227"/>
            </a:xfrm>
            <a:custGeom>
              <a:avLst/>
              <a:gdLst>
                <a:gd name="T0" fmla="*/ 0 w 170"/>
                <a:gd name="T1" fmla="*/ 0 h 227"/>
                <a:gd name="T2" fmla="*/ 0 w 170"/>
                <a:gd name="T3" fmla="*/ 227 h 227"/>
                <a:gd name="T4" fmla="*/ 170 w 170"/>
                <a:gd name="T5" fmla="*/ 227 h 227"/>
                <a:gd name="T6" fmla="*/ 0 60000 65536"/>
                <a:gd name="T7" fmla="*/ 0 60000 65536"/>
                <a:gd name="T8" fmla="*/ 0 60000 65536"/>
                <a:gd name="T9" fmla="*/ 0 w 170"/>
                <a:gd name="T10" fmla="*/ 0 h 227"/>
                <a:gd name="T11" fmla="*/ 170 w 1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227">
                  <a:moveTo>
                    <a:pt x="0" y="0"/>
                  </a:moveTo>
                  <a:lnTo>
                    <a:pt x="0" y="227"/>
                  </a:lnTo>
                  <a:lnTo>
                    <a:pt x="170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3" name="Line 229"/>
            <p:cNvSpPr>
              <a:spLocks noChangeShapeType="1"/>
            </p:cNvSpPr>
            <p:nvPr/>
          </p:nvSpPr>
          <p:spPr bwMode="auto">
            <a:xfrm flipH="1">
              <a:off x="3288" y="2093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4" name="Line 230"/>
            <p:cNvSpPr>
              <a:spLocks noChangeShapeType="1"/>
            </p:cNvSpPr>
            <p:nvPr/>
          </p:nvSpPr>
          <p:spPr bwMode="auto">
            <a:xfrm>
              <a:off x="3300" y="2206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5" name="Freeform 231"/>
            <p:cNvSpPr>
              <a:spLocks/>
            </p:cNvSpPr>
            <p:nvPr/>
          </p:nvSpPr>
          <p:spPr bwMode="auto">
            <a:xfrm>
              <a:off x="3711" y="2114"/>
              <a:ext cx="28" cy="31"/>
            </a:xfrm>
            <a:custGeom>
              <a:avLst/>
              <a:gdLst>
                <a:gd name="T0" fmla="*/ 28 w 28"/>
                <a:gd name="T1" fmla="*/ 31 h 31"/>
                <a:gd name="T2" fmla="*/ 26 w 28"/>
                <a:gd name="T3" fmla="*/ 19 h 31"/>
                <a:gd name="T4" fmla="*/ 19 w 28"/>
                <a:gd name="T5" fmla="*/ 9 h 31"/>
                <a:gd name="T6" fmla="*/ 9 w 28"/>
                <a:gd name="T7" fmla="*/ 4 h 31"/>
                <a:gd name="T8" fmla="*/ 0 w 2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1"/>
                <a:gd name="T17" fmla="*/ 28 w 2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1">
                  <a:moveTo>
                    <a:pt x="28" y="31"/>
                  </a:moveTo>
                  <a:lnTo>
                    <a:pt x="26" y="19"/>
                  </a:lnTo>
                  <a:lnTo>
                    <a:pt x="19" y="9"/>
                  </a:lnTo>
                  <a:lnTo>
                    <a:pt x="9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6" name="Freeform 232"/>
            <p:cNvSpPr>
              <a:spLocks/>
            </p:cNvSpPr>
            <p:nvPr/>
          </p:nvSpPr>
          <p:spPr bwMode="auto">
            <a:xfrm>
              <a:off x="3682" y="2114"/>
              <a:ext cx="29" cy="31"/>
            </a:xfrm>
            <a:custGeom>
              <a:avLst/>
              <a:gdLst>
                <a:gd name="T0" fmla="*/ 0 w 29"/>
                <a:gd name="T1" fmla="*/ 31 h 31"/>
                <a:gd name="T2" fmla="*/ 2 w 29"/>
                <a:gd name="T3" fmla="*/ 19 h 31"/>
                <a:gd name="T4" fmla="*/ 9 w 29"/>
                <a:gd name="T5" fmla="*/ 9 h 31"/>
                <a:gd name="T6" fmla="*/ 19 w 29"/>
                <a:gd name="T7" fmla="*/ 4 h 31"/>
                <a:gd name="T8" fmla="*/ 29 w 29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1"/>
                <a:gd name="T17" fmla="*/ 29 w 29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1">
                  <a:moveTo>
                    <a:pt x="0" y="31"/>
                  </a:moveTo>
                  <a:lnTo>
                    <a:pt x="2" y="19"/>
                  </a:lnTo>
                  <a:lnTo>
                    <a:pt x="9" y="9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7" name="Freeform 233"/>
            <p:cNvSpPr>
              <a:spLocks/>
            </p:cNvSpPr>
            <p:nvPr/>
          </p:nvSpPr>
          <p:spPr bwMode="auto">
            <a:xfrm>
              <a:off x="3682" y="2145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5 w 57"/>
                <a:gd name="T3" fmla="*/ 11 h 28"/>
                <a:gd name="T4" fmla="*/ 48 w 57"/>
                <a:gd name="T5" fmla="*/ 19 h 28"/>
                <a:gd name="T6" fmla="*/ 40 w 57"/>
                <a:gd name="T7" fmla="*/ 27 h 28"/>
                <a:gd name="T8" fmla="*/ 29 w 57"/>
                <a:gd name="T9" fmla="*/ 28 h 28"/>
                <a:gd name="T10" fmla="*/ 17 w 57"/>
                <a:gd name="T11" fmla="*/ 27 h 28"/>
                <a:gd name="T12" fmla="*/ 7 w 57"/>
                <a:gd name="T13" fmla="*/ 19 h 28"/>
                <a:gd name="T14" fmla="*/ 2 w 57"/>
                <a:gd name="T15" fmla="*/ 9 h 28"/>
                <a:gd name="T16" fmla="*/ 0 w 57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28"/>
                <a:gd name="T29" fmla="*/ 57 w 57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28">
                  <a:moveTo>
                    <a:pt x="57" y="0"/>
                  </a:moveTo>
                  <a:lnTo>
                    <a:pt x="55" y="11"/>
                  </a:lnTo>
                  <a:lnTo>
                    <a:pt x="48" y="19"/>
                  </a:lnTo>
                  <a:lnTo>
                    <a:pt x="40" y="27"/>
                  </a:lnTo>
                  <a:lnTo>
                    <a:pt x="29" y="28"/>
                  </a:lnTo>
                  <a:lnTo>
                    <a:pt x="17" y="27"/>
                  </a:lnTo>
                  <a:lnTo>
                    <a:pt x="7" y="19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8" name="Freeform 234"/>
            <p:cNvSpPr>
              <a:spLocks/>
            </p:cNvSpPr>
            <p:nvPr/>
          </p:nvSpPr>
          <p:spPr bwMode="auto">
            <a:xfrm>
              <a:off x="3288" y="2206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29" name="Line 235"/>
            <p:cNvSpPr>
              <a:spLocks noChangeShapeType="1"/>
            </p:cNvSpPr>
            <p:nvPr/>
          </p:nvSpPr>
          <p:spPr bwMode="auto">
            <a:xfrm>
              <a:off x="2835" y="2093"/>
              <a:ext cx="45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0" name="Freeform 236"/>
            <p:cNvSpPr>
              <a:spLocks/>
            </p:cNvSpPr>
            <p:nvPr/>
          </p:nvSpPr>
          <p:spPr bwMode="auto">
            <a:xfrm>
              <a:off x="4081" y="1750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5 w 113"/>
                <a:gd name="T3" fmla="*/ 4 h 114"/>
                <a:gd name="T4" fmla="*/ 48 w 113"/>
                <a:gd name="T5" fmla="*/ 12 h 114"/>
                <a:gd name="T6" fmla="*/ 69 w 113"/>
                <a:gd name="T7" fmla="*/ 25 h 114"/>
                <a:gd name="T8" fmla="*/ 88 w 113"/>
                <a:gd name="T9" fmla="*/ 45 h 114"/>
                <a:gd name="T10" fmla="*/ 102 w 113"/>
                <a:gd name="T11" fmla="*/ 66 h 114"/>
                <a:gd name="T12" fmla="*/ 109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5" y="4"/>
                  </a:lnTo>
                  <a:lnTo>
                    <a:pt x="48" y="12"/>
                  </a:lnTo>
                  <a:lnTo>
                    <a:pt x="69" y="25"/>
                  </a:lnTo>
                  <a:lnTo>
                    <a:pt x="88" y="45"/>
                  </a:lnTo>
                  <a:lnTo>
                    <a:pt x="102" y="66"/>
                  </a:lnTo>
                  <a:lnTo>
                    <a:pt x="109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1" name="Line 237"/>
            <p:cNvSpPr>
              <a:spLocks noChangeShapeType="1"/>
            </p:cNvSpPr>
            <p:nvPr/>
          </p:nvSpPr>
          <p:spPr bwMode="auto">
            <a:xfrm>
              <a:off x="3950" y="1750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2" name="Line 238"/>
            <p:cNvSpPr>
              <a:spLocks noChangeShapeType="1"/>
            </p:cNvSpPr>
            <p:nvPr/>
          </p:nvSpPr>
          <p:spPr bwMode="auto">
            <a:xfrm flipH="1">
              <a:off x="3876" y="1808"/>
              <a:ext cx="1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3" name="Line 239"/>
            <p:cNvSpPr>
              <a:spLocks noChangeShapeType="1"/>
            </p:cNvSpPr>
            <p:nvPr/>
          </p:nvSpPr>
          <p:spPr bwMode="auto">
            <a:xfrm>
              <a:off x="3876" y="1922"/>
              <a:ext cx="1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4" name="Line 240"/>
            <p:cNvSpPr>
              <a:spLocks noChangeShapeType="1"/>
            </p:cNvSpPr>
            <p:nvPr/>
          </p:nvSpPr>
          <p:spPr bwMode="auto">
            <a:xfrm>
              <a:off x="3950" y="1977"/>
              <a:ext cx="1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5" name="Freeform 241"/>
            <p:cNvSpPr>
              <a:spLocks/>
            </p:cNvSpPr>
            <p:nvPr/>
          </p:nvSpPr>
          <p:spPr bwMode="auto">
            <a:xfrm>
              <a:off x="3945" y="1864"/>
              <a:ext cx="55" cy="113"/>
            </a:xfrm>
            <a:custGeom>
              <a:avLst/>
              <a:gdLst>
                <a:gd name="T0" fmla="*/ 0 w 55"/>
                <a:gd name="T1" fmla="*/ 113 h 113"/>
                <a:gd name="T2" fmla="*/ 11 w 55"/>
                <a:gd name="T3" fmla="*/ 111 h 113"/>
                <a:gd name="T4" fmla="*/ 25 w 55"/>
                <a:gd name="T5" fmla="*/ 104 h 113"/>
                <a:gd name="T6" fmla="*/ 34 w 55"/>
                <a:gd name="T7" fmla="*/ 90 h 113"/>
                <a:gd name="T8" fmla="*/ 44 w 55"/>
                <a:gd name="T9" fmla="*/ 71 h 113"/>
                <a:gd name="T10" fmla="*/ 50 w 55"/>
                <a:gd name="T11" fmla="*/ 50 h 113"/>
                <a:gd name="T12" fmla="*/ 53 w 55"/>
                <a:gd name="T13" fmla="*/ 27 h 113"/>
                <a:gd name="T14" fmla="*/ 55 w 55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3"/>
                <a:gd name="T26" fmla="*/ 55 w 55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3">
                  <a:moveTo>
                    <a:pt x="0" y="113"/>
                  </a:moveTo>
                  <a:lnTo>
                    <a:pt x="11" y="111"/>
                  </a:lnTo>
                  <a:lnTo>
                    <a:pt x="25" y="104"/>
                  </a:lnTo>
                  <a:lnTo>
                    <a:pt x="34" y="90"/>
                  </a:lnTo>
                  <a:lnTo>
                    <a:pt x="44" y="71"/>
                  </a:lnTo>
                  <a:lnTo>
                    <a:pt x="50" y="50"/>
                  </a:lnTo>
                  <a:lnTo>
                    <a:pt x="53" y="27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6" name="Freeform 242"/>
            <p:cNvSpPr>
              <a:spLocks/>
            </p:cNvSpPr>
            <p:nvPr/>
          </p:nvSpPr>
          <p:spPr bwMode="auto">
            <a:xfrm>
              <a:off x="3945" y="1750"/>
              <a:ext cx="55" cy="114"/>
            </a:xfrm>
            <a:custGeom>
              <a:avLst/>
              <a:gdLst>
                <a:gd name="T0" fmla="*/ 0 w 55"/>
                <a:gd name="T1" fmla="*/ 0 h 114"/>
                <a:gd name="T2" fmla="*/ 11 w 55"/>
                <a:gd name="T3" fmla="*/ 4 h 114"/>
                <a:gd name="T4" fmla="*/ 25 w 55"/>
                <a:gd name="T5" fmla="*/ 12 h 114"/>
                <a:gd name="T6" fmla="*/ 34 w 55"/>
                <a:gd name="T7" fmla="*/ 25 h 114"/>
                <a:gd name="T8" fmla="*/ 44 w 55"/>
                <a:gd name="T9" fmla="*/ 45 h 114"/>
                <a:gd name="T10" fmla="*/ 50 w 55"/>
                <a:gd name="T11" fmla="*/ 66 h 114"/>
                <a:gd name="T12" fmla="*/ 53 w 55"/>
                <a:gd name="T13" fmla="*/ 89 h 114"/>
                <a:gd name="T14" fmla="*/ 55 w 55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114"/>
                <a:gd name="T26" fmla="*/ 55 w 55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114">
                  <a:moveTo>
                    <a:pt x="0" y="0"/>
                  </a:moveTo>
                  <a:lnTo>
                    <a:pt x="11" y="4"/>
                  </a:lnTo>
                  <a:lnTo>
                    <a:pt x="25" y="12"/>
                  </a:lnTo>
                  <a:lnTo>
                    <a:pt x="34" y="25"/>
                  </a:lnTo>
                  <a:lnTo>
                    <a:pt x="44" y="45"/>
                  </a:lnTo>
                  <a:lnTo>
                    <a:pt x="50" y="66"/>
                  </a:lnTo>
                  <a:lnTo>
                    <a:pt x="53" y="89"/>
                  </a:lnTo>
                  <a:lnTo>
                    <a:pt x="55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7" name="Line 243"/>
            <p:cNvSpPr>
              <a:spLocks noChangeShapeType="1"/>
            </p:cNvSpPr>
            <p:nvPr/>
          </p:nvSpPr>
          <p:spPr bwMode="auto">
            <a:xfrm>
              <a:off x="4058" y="1750"/>
              <a:ext cx="1" cy="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8" name="Freeform 244"/>
            <p:cNvSpPr>
              <a:spLocks/>
            </p:cNvSpPr>
            <p:nvPr/>
          </p:nvSpPr>
          <p:spPr bwMode="auto">
            <a:xfrm>
              <a:off x="4081" y="1864"/>
              <a:ext cx="226" cy="113"/>
            </a:xfrm>
            <a:custGeom>
              <a:avLst/>
              <a:gdLst>
                <a:gd name="T0" fmla="*/ 0 w 226"/>
                <a:gd name="T1" fmla="*/ 113 h 113"/>
                <a:gd name="T2" fmla="*/ 25 w 226"/>
                <a:gd name="T3" fmla="*/ 111 h 113"/>
                <a:gd name="T4" fmla="*/ 48 w 226"/>
                <a:gd name="T5" fmla="*/ 104 h 113"/>
                <a:gd name="T6" fmla="*/ 69 w 226"/>
                <a:gd name="T7" fmla="*/ 90 h 113"/>
                <a:gd name="T8" fmla="*/ 88 w 226"/>
                <a:gd name="T9" fmla="*/ 71 h 113"/>
                <a:gd name="T10" fmla="*/ 102 w 226"/>
                <a:gd name="T11" fmla="*/ 50 h 113"/>
                <a:gd name="T12" fmla="*/ 109 w 226"/>
                <a:gd name="T13" fmla="*/ 27 h 113"/>
                <a:gd name="T14" fmla="*/ 113 w 226"/>
                <a:gd name="T15" fmla="*/ 0 h 113"/>
                <a:gd name="T16" fmla="*/ 226 w 226"/>
                <a:gd name="T17" fmla="*/ 0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6"/>
                <a:gd name="T28" fmla="*/ 0 h 113"/>
                <a:gd name="T29" fmla="*/ 226 w 226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6" h="113">
                  <a:moveTo>
                    <a:pt x="0" y="113"/>
                  </a:moveTo>
                  <a:lnTo>
                    <a:pt x="25" y="111"/>
                  </a:lnTo>
                  <a:lnTo>
                    <a:pt x="48" y="104"/>
                  </a:lnTo>
                  <a:lnTo>
                    <a:pt x="69" y="90"/>
                  </a:lnTo>
                  <a:lnTo>
                    <a:pt x="88" y="71"/>
                  </a:lnTo>
                  <a:lnTo>
                    <a:pt x="102" y="50"/>
                  </a:lnTo>
                  <a:lnTo>
                    <a:pt x="109" y="27"/>
                  </a:lnTo>
                  <a:lnTo>
                    <a:pt x="113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39" name="Freeform 245"/>
            <p:cNvSpPr>
              <a:spLocks/>
            </p:cNvSpPr>
            <p:nvPr/>
          </p:nvSpPr>
          <p:spPr bwMode="auto">
            <a:xfrm>
              <a:off x="4590" y="1581"/>
              <a:ext cx="113" cy="114"/>
            </a:xfrm>
            <a:custGeom>
              <a:avLst/>
              <a:gdLst>
                <a:gd name="T0" fmla="*/ 0 w 113"/>
                <a:gd name="T1" fmla="*/ 0 h 114"/>
                <a:gd name="T2" fmla="*/ 26 w 113"/>
                <a:gd name="T3" fmla="*/ 2 h 114"/>
                <a:gd name="T4" fmla="*/ 50 w 113"/>
                <a:gd name="T5" fmla="*/ 12 h 114"/>
                <a:gd name="T6" fmla="*/ 71 w 113"/>
                <a:gd name="T7" fmla="*/ 25 h 114"/>
                <a:gd name="T8" fmla="*/ 90 w 113"/>
                <a:gd name="T9" fmla="*/ 43 h 114"/>
                <a:gd name="T10" fmla="*/ 103 w 113"/>
                <a:gd name="T11" fmla="*/ 64 h 114"/>
                <a:gd name="T12" fmla="*/ 111 w 113"/>
                <a:gd name="T13" fmla="*/ 89 h 114"/>
                <a:gd name="T14" fmla="*/ 113 w 113"/>
                <a:gd name="T15" fmla="*/ 114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4"/>
                <a:gd name="T26" fmla="*/ 113 w 113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4">
                  <a:moveTo>
                    <a:pt x="0" y="0"/>
                  </a:moveTo>
                  <a:lnTo>
                    <a:pt x="26" y="2"/>
                  </a:lnTo>
                  <a:lnTo>
                    <a:pt x="50" y="12"/>
                  </a:lnTo>
                  <a:lnTo>
                    <a:pt x="71" y="25"/>
                  </a:lnTo>
                  <a:lnTo>
                    <a:pt x="90" y="43"/>
                  </a:lnTo>
                  <a:lnTo>
                    <a:pt x="103" y="64"/>
                  </a:lnTo>
                  <a:lnTo>
                    <a:pt x="111" y="89"/>
                  </a:lnTo>
                  <a:lnTo>
                    <a:pt x="113" y="1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0" name="Freeform 246"/>
            <p:cNvSpPr>
              <a:spLocks/>
            </p:cNvSpPr>
            <p:nvPr/>
          </p:nvSpPr>
          <p:spPr bwMode="auto">
            <a:xfrm>
              <a:off x="4590" y="1695"/>
              <a:ext cx="113" cy="113"/>
            </a:xfrm>
            <a:custGeom>
              <a:avLst/>
              <a:gdLst>
                <a:gd name="T0" fmla="*/ 0 w 113"/>
                <a:gd name="T1" fmla="*/ 113 h 113"/>
                <a:gd name="T2" fmla="*/ 26 w 113"/>
                <a:gd name="T3" fmla="*/ 109 h 113"/>
                <a:gd name="T4" fmla="*/ 50 w 113"/>
                <a:gd name="T5" fmla="*/ 102 h 113"/>
                <a:gd name="T6" fmla="*/ 71 w 113"/>
                <a:gd name="T7" fmla="*/ 88 h 113"/>
                <a:gd name="T8" fmla="*/ 90 w 113"/>
                <a:gd name="T9" fmla="*/ 71 h 113"/>
                <a:gd name="T10" fmla="*/ 103 w 113"/>
                <a:gd name="T11" fmla="*/ 48 h 113"/>
                <a:gd name="T12" fmla="*/ 111 w 113"/>
                <a:gd name="T13" fmla="*/ 25 h 113"/>
                <a:gd name="T14" fmla="*/ 113 w 113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3"/>
                <a:gd name="T25" fmla="*/ 0 h 113"/>
                <a:gd name="T26" fmla="*/ 113 w 113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3" h="113">
                  <a:moveTo>
                    <a:pt x="0" y="113"/>
                  </a:moveTo>
                  <a:lnTo>
                    <a:pt x="26" y="109"/>
                  </a:lnTo>
                  <a:lnTo>
                    <a:pt x="50" y="102"/>
                  </a:lnTo>
                  <a:lnTo>
                    <a:pt x="71" y="88"/>
                  </a:lnTo>
                  <a:lnTo>
                    <a:pt x="90" y="71"/>
                  </a:lnTo>
                  <a:lnTo>
                    <a:pt x="103" y="48"/>
                  </a:lnTo>
                  <a:lnTo>
                    <a:pt x="111" y="25"/>
                  </a:lnTo>
                  <a:lnTo>
                    <a:pt x="11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1" name="Line 247"/>
            <p:cNvSpPr>
              <a:spLocks noChangeShapeType="1"/>
            </p:cNvSpPr>
            <p:nvPr/>
          </p:nvSpPr>
          <p:spPr bwMode="auto">
            <a:xfrm>
              <a:off x="4421" y="1581"/>
              <a:ext cx="16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2" name="Freeform 248"/>
            <p:cNvSpPr>
              <a:spLocks/>
            </p:cNvSpPr>
            <p:nvPr/>
          </p:nvSpPr>
          <p:spPr bwMode="auto">
            <a:xfrm>
              <a:off x="4421" y="1581"/>
              <a:ext cx="169" cy="227"/>
            </a:xfrm>
            <a:custGeom>
              <a:avLst/>
              <a:gdLst>
                <a:gd name="T0" fmla="*/ 0 w 169"/>
                <a:gd name="T1" fmla="*/ 0 h 227"/>
                <a:gd name="T2" fmla="*/ 0 w 169"/>
                <a:gd name="T3" fmla="*/ 227 h 227"/>
                <a:gd name="T4" fmla="*/ 169 w 169"/>
                <a:gd name="T5" fmla="*/ 227 h 227"/>
                <a:gd name="T6" fmla="*/ 0 60000 65536"/>
                <a:gd name="T7" fmla="*/ 0 60000 65536"/>
                <a:gd name="T8" fmla="*/ 0 60000 65536"/>
                <a:gd name="T9" fmla="*/ 0 w 169"/>
                <a:gd name="T10" fmla="*/ 0 h 227"/>
                <a:gd name="T11" fmla="*/ 169 w 169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27">
                  <a:moveTo>
                    <a:pt x="0" y="0"/>
                  </a:moveTo>
                  <a:lnTo>
                    <a:pt x="0" y="227"/>
                  </a:lnTo>
                  <a:lnTo>
                    <a:pt x="169" y="22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3" name="Line 249"/>
            <p:cNvSpPr>
              <a:spLocks noChangeShapeType="1"/>
            </p:cNvSpPr>
            <p:nvPr/>
          </p:nvSpPr>
          <p:spPr bwMode="auto">
            <a:xfrm flipH="1">
              <a:off x="4307" y="1637"/>
              <a:ext cx="1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4" name="Line 250"/>
            <p:cNvSpPr>
              <a:spLocks noChangeShapeType="1"/>
            </p:cNvSpPr>
            <p:nvPr/>
          </p:nvSpPr>
          <p:spPr bwMode="auto">
            <a:xfrm>
              <a:off x="4319" y="1750"/>
              <a:ext cx="10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5" name="Freeform 251"/>
            <p:cNvSpPr>
              <a:spLocks/>
            </p:cNvSpPr>
            <p:nvPr/>
          </p:nvSpPr>
          <p:spPr bwMode="auto">
            <a:xfrm>
              <a:off x="4728" y="1660"/>
              <a:ext cx="31" cy="29"/>
            </a:xfrm>
            <a:custGeom>
              <a:avLst/>
              <a:gdLst>
                <a:gd name="T0" fmla="*/ 31 w 31"/>
                <a:gd name="T1" fmla="*/ 29 h 29"/>
                <a:gd name="T2" fmla="*/ 27 w 31"/>
                <a:gd name="T3" fmla="*/ 19 h 29"/>
                <a:gd name="T4" fmla="*/ 21 w 31"/>
                <a:gd name="T5" fmla="*/ 10 h 29"/>
                <a:gd name="T6" fmla="*/ 11 w 31"/>
                <a:gd name="T7" fmla="*/ 4 h 29"/>
                <a:gd name="T8" fmla="*/ 0 w 31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9"/>
                <a:gd name="T17" fmla="*/ 31 w 31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9">
                  <a:moveTo>
                    <a:pt x="31" y="29"/>
                  </a:moveTo>
                  <a:lnTo>
                    <a:pt x="27" y="19"/>
                  </a:lnTo>
                  <a:lnTo>
                    <a:pt x="21" y="10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6" name="Freeform 252"/>
            <p:cNvSpPr>
              <a:spLocks/>
            </p:cNvSpPr>
            <p:nvPr/>
          </p:nvSpPr>
          <p:spPr bwMode="auto">
            <a:xfrm>
              <a:off x="4699" y="1660"/>
              <a:ext cx="29" cy="29"/>
            </a:xfrm>
            <a:custGeom>
              <a:avLst/>
              <a:gdLst>
                <a:gd name="T0" fmla="*/ 0 w 29"/>
                <a:gd name="T1" fmla="*/ 29 h 29"/>
                <a:gd name="T2" fmla="*/ 4 w 29"/>
                <a:gd name="T3" fmla="*/ 19 h 29"/>
                <a:gd name="T4" fmla="*/ 10 w 29"/>
                <a:gd name="T5" fmla="*/ 10 h 29"/>
                <a:gd name="T6" fmla="*/ 19 w 29"/>
                <a:gd name="T7" fmla="*/ 4 h 29"/>
                <a:gd name="T8" fmla="*/ 29 w 29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0" y="29"/>
                  </a:moveTo>
                  <a:lnTo>
                    <a:pt x="4" y="19"/>
                  </a:lnTo>
                  <a:lnTo>
                    <a:pt x="10" y="10"/>
                  </a:lnTo>
                  <a:lnTo>
                    <a:pt x="19" y="4"/>
                  </a:lnTo>
                  <a:lnTo>
                    <a:pt x="2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7" name="Freeform 253"/>
            <p:cNvSpPr>
              <a:spLocks/>
            </p:cNvSpPr>
            <p:nvPr/>
          </p:nvSpPr>
          <p:spPr bwMode="auto">
            <a:xfrm>
              <a:off x="4699" y="1689"/>
              <a:ext cx="60" cy="31"/>
            </a:xfrm>
            <a:custGeom>
              <a:avLst/>
              <a:gdLst>
                <a:gd name="T0" fmla="*/ 60 w 60"/>
                <a:gd name="T1" fmla="*/ 0 h 31"/>
                <a:gd name="T2" fmla="*/ 56 w 60"/>
                <a:gd name="T3" fmla="*/ 11 h 31"/>
                <a:gd name="T4" fmla="*/ 50 w 60"/>
                <a:gd name="T5" fmla="*/ 21 h 31"/>
                <a:gd name="T6" fmla="*/ 40 w 60"/>
                <a:gd name="T7" fmla="*/ 27 h 31"/>
                <a:gd name="T8" fmla="*/ 29 w 60"/>
                <a:gd name="T9" fmla="*/ 31 h 31"/>
                <a:gd name="T10" fmla="*/ 19 w 60"/>
                <a:gd name="T11" fmla="*/ 27 h 31"/>
                <a:gd name="T12" fmla="*/ 10 w 60"/>
                <a:gd name="T13" fmla="*/ 21 h 31"/>
                <a:gd name="T14" fmla="*/ 2 w 60"/>
                <a:gd name="T15" fmla="*/ 11 h 31"/>
                <a:gd name="T16" fmla="*/ 0 w 6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31"/>
                <a:gd name="T29" fmla="*/ 60 w 6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31">
                  <a:moveTo>
                    <a:pt x="60" y="0"/>
                  </a:moveTo>
                  <a:lnTo>
                    <a:pt x="56" y="11"/>
                  </a:lnTo>
                  <a:lnTo>
                    <a:pt x="50" y="21"/>
                  </a:lnTo>
                  <a:lnTo>
                    <a:pt x="40" y="27"/>
                  </a:lnTo>
                  <a:lnTo>
                    <a:pt x="29" y="31"/>
                  </a:lnTo>
                  <a:lnTo>
                    <a:pt x="19" y="27"/>
                  </a:lnTo>
                  <a:lnTo>
                    <a:pt x="10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8" name="Freeform 254"/>
            <p:cNvSpPr>
              <a:spLocks/>
            </p:cNvSpPr>
            <p:nvPr/>
          </p:nvSpPr>
          <p:spPr bwMode="auto">
            <a:xfrm>
              <a:off x="4307" y="1750"/>
              <a:ext cx="37" cy="114"/>
            </a:xfrm>
            <a:custGeom>
              <a:avLst/>
              <a:gdLst>
                <a:gd name="T0" fmla="*/ 0 w 37"/>
                <a:gd name="T1" fmla="*/ 114 h 114"/>
                <a:gd name="T2" fmla="*/ 0 w 37"/>
                <a:gd name="T3" fmla="*/ 0 h 114"/>
                <a:gd name="T4" fmla="*/ 37 w 37"/>
                <a:gd name="T5" fmla="*/ 0 h 114"/>
                <a:gd name="T6" fmla="*/ 0 60000 65536"/>
                <a:gd name="T7" fmla="*/ 0 60000 65536"/>
                <a:gd name="T8" fmla="*/ 0 60000 65536"/>
                <a:gd name="T9" fmla="*/ 0 w 37"/>
                <a:gd name="T10" fmla="*/ 0 h 114"/>
                <a:gd name="T11" fmla="*/ 37 w 3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14">
                  <a:moveTo>
                    <a:pt x="0" y="114"/>
                  </a:moveTo>
                  <a:lnTo>
                    <a:pt x="0" y="0"/>
                  </a:lnTo>
                  <a:lnTo>
                    <a:pt x="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49" name="Line 255"/>
            <p:cNvSpPr>
              <a:spLocks noChangeShapeType="1"/>
            </p:cNvSpPr>
            <p:nvPr/>
          </p:nvSpPr>
          <p:spPr bwMode="auto">
            <a:xfrm>
              <a:off x="3853" y="1637"/>
              <a:ext cx="45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0" name="Line 256"/>
            <p:cNvSpPr>
              <a:spLocks noChangeShapeType="1"/>
            </p:cNvSpPr>
            <p:nvPr/>
          </p:nvSpPr>
          <p:spPr bwMode="auto">
            <a:xfrm>
              <a:off x="793" y="1808"/>
              <a:ext cx="2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1" name="Freeform 257"/>
            <p:cNvSpPr>
              <a:spLocks/>
            </p:cNvSpPr>
            <p:nvPr/>
          </p:nvSpPr>
          <p:spPr bwMode="auto">
            <a:xfrm>
              <a:off x="793" y="1922"/>
              <a:ext cx="1474" cy="113"/>
            </a:xfrm>
            <a:custGeom>
              <a:avLst/>
              <a:gdLst>
                <a:gd name="T0" fmla="*/ 0 w 1474"/>
                <a:gd name="T1" fmla="*/ 113 h 113"/>
                <a:gd name="T2" fmla="*/ 1359 w 1474"/>
                <a:gd name="T3" fmla="*/ 113 h 113"/>
                <a:gd name="T4" fmla="*/ 1359 w 1474"/>
                <a:gd name="T5" fmla="*/ 0 h 113"/>
                <a:gd name="T6" fmla="*/ 1474 w 1474"/>
                <a:gd name="T7" fmla="*/ 0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4"/>
                <a:gd name="T13" fmla="*/ 0 h 113"/>
                <a:gd name="T14" fmla="*/ 1474 w 1474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4" h="113">
                  <a:moveTo>
                    <a:pt x="0" y="113"/>
                  </a:moveTo>
                  <a:lnTo>
                    <a:pt x="1359" y="113"/>
                  </a:lnTo>
                  <a:lnTo>
                    <a:pt x="1359" y="0"/>
                  </a:lnTo>
                  <a:lnTo>
                    <a:pt x="147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2" name="Line 258"/>
            <p:cNvSpPr>
              <a:spLocks noChangeShapeType="1"/>
            </p:cNvSpPr>
            <p:nvPr/>
          </p:nvSpPr>
          <p:spPr bwMode="auto">
            <a:xfrm>
              <a:off x="2039" y="1864"/>
              <a:ext cx="2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3" name="Line 259"/>
            <p:cNvSpPr>
              <a:spLocks noChangeShapeType="1"/>
            </p:cNvSpPr>
            <p:nvPr/>
          </p:nvSpPr>
          <p:spPr bwMode="auto">
            <a:xfrm flipH="1">
              <a:off x="1417" y="1808"/>
              <a:ext cx="16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4" name="Freeform 260"/>
            <p:cNvSpPr>
              <a:spLocks/>
            </p:cNvSpPr>
            <p:nvPr/>
          </p:nvSpPr>
          <p:spPr bwMode="auto">
            <a:xfrm>
              <a:off x="793" y="1920"/>
              <a:ext cx="795" cy="455"/>
            </a:xfrm>
            <a:custGeom>
              <a:avLst/>
              <a:gdLst>
                <a:gd name="T0" fmla="*/ 0 w 795"/>
                <a:gd name="T1" fmla="*/ 455 h 455"/>
                <a:gd name="T2" fmla="*/ 680 w 795"/>
                <a:gd name="T3" fmla="*/ 455 h 455"/>
                <a:gd name="T4" fmla="*/ 680 w 795"/>
                <a:gd name="T5" fmla="*/ 0 h 455"/>
                <a:gd name="T6" fmla="*/ 795 w 795"/>
                <a:gd name="T7" fmla="*/ 2 h 455"/>
                <a:gd name="T8" fmla="*/ 793 w 795"/>
                <a:gd name="T9" fmla="*/ 2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5"/>
                <a:gd name="T16" fmla="*/ 0 h 455"/>
                <a:gd name="T17" fmla="*/ 795 w 795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5" h="455">
                  <a:moveTo>
                    <a:pt x="0" y="455"/>
                  </a:moveTo>
                  <a:lnTo>
                    <a:pt x="680" y="455"/>
                  </a:lnTo>
                  <a:lnTo>
                    <a:pt x="680" y="0"/>
                  </a:lnTo>
                  <a:lnTo>
                    <a:pt x="795" y="2"/>
                  </a:lnTo>
                  <a:lnTo>
                    <a:pt x="793" y="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5" name="Freeform 261"/>
            <p:cNvSpPr>
              <a:spLocks/>
            </p:cNvSpPr>
            <p:nvPr/>
          </p:nvSpPr>
          <p:spPr bwMode="auto">
            <a:xfrm>
              <a:off x="907" y="2035"/>
              <a:ext cx="168" cy="171"/>
            </a:xfrm>
            <a:custGeom>
              <a:avLst/>
              <a:gdLst>
                <a:gd name="T0" fmla="*/ 168 w 168"/>
                <a:gd name="T1" fmla="*/ 171 h 171"/>
                <a:gd name="T2" fmla="*/ 0 w 168"/>
                <a:gd name="T3" fmla="*/ 171 h 171"/>
                <a:gd name="T4" fmla="*/ 0 w 168"/>
                <a:gd name="T5" fmla="*/ 0 h 171"/>
                <a:gd name="T6" fmla="*/ 0 60000 65536"/>
                <a:gd name="T7" fmla="*/ 0 60000 65536"/>
                <a:gd name="T8" fmla="*/ 0 60000 65536"/>
                <a:gd name="T9" fmla="*/ 0 w 168"/>
                <a:gd name="T10" fmla="*/ 0 h 171"/>
                <a:gd name="T11" fmla="*/ 168 w 168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171">
                  <a:moveTo>
                    <a:pt x="168" y="171"/>
                  </a:moveTo>
                  <a:lnTo>
                    <a:pt x="0" y="17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6" name="Line 262"/>
            <p:cNvSpPr>
              <a:spLocks noChangeShapeType="1"/>
            </p:cNvSpPr>
            <p:nvPr/>
          </p:nvSpPr>
          <p:spPr bwMode="auto">
            <a:xfrm>
              <a:off x="793" y="2683"/>
              <a:ext cx="30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7" name="Freeform 263"/>
            <p:cNvSpPr>
              <a:spLocks/>
            </p:cNvSpPr>
            <p:nvPr/>
          </p:nvSpPr>
          <p:spPr bwMode="auto">
            <a:xfrm>
              <a:off x="907" y="2489"/>
              <a:ext cx="702" cy="194"/>
            </a:xfrm>
            <a:custGeom>
              <a:avLst/>
              <a:gdLst>
                <a:gd name="T0" fmla="*/ 0 w 702"/>
                <a:gd name="T1" fmla="*/ 194 h 194"/>
                <a:gd name="T2" fmla="*/ 0 w 702"/>
                <a:gd name="T3" fmla="*/ 0 h 194"/>
                <a:gd name="T4" fmla="*/ 702 w 702"/>
                <a:gd name="T5" fmla="*/ 0 h 194"/>
                <a:gd name="T6" fmla="*/ 0 60000 65536"/>
                <a:gd name="T7" fmla="*/ 0 60000 65536"/>
                <a:gd name="T8" fmla="*/ 0 60000 65536"/>
                <a:gd name="T9" fmla="*/ 0 w 702"/>
                <a:gd name="T10" fmla="*/ 0 h 194"/>
                <a:gd name="T11" fmla="*/ 702 w 702"/>
                <a:gd name="T12" fmla="*/ 194 h 1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2" h="194">
                  <a:moveTo>
                    <a:pt x="0" y="194"/>
                  </a:moveTo>
                  <a:lnTo>
                    <a:pt x="0" y="0"/>
                  </a:lnTo>
                  <a:lnTo>
                    <a:pt x="70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8" name="Freeform 264"/>
            <p:cNvSpPr>
              <a:spLocks/>
            </p:cNvSpPr>
            <p:nvPr/>
          </p:nvSpPr>
          <p:spPr bwMode="auto">
            <a:xfrm>
              <a:off x="1417" y="2206"/>
              <a:ext cx="169" cy="169"/>
            </a:xfrm>
            <a:custGeom>
              <a:avLst/>
              <a:gdLst>
                <a:gd name="T0" fmla="*/ 0 w 169"/>
                <a:gd name="T1" fmla="*/ 0 h 169"/>
                <a:gd name="T2" fmla="*/ 169 w 169"/>
                <a:gd name="T3" fmla="*/ 0 h 169"/>
                <a:gd name="T4" fmla="*/ 169 w 169"/>
                <a:gd name="T5" fmla="*/ 169 h 169"/>
                <a:gd name="T6" fmla="*/ 0 60000 65536"/>
                <a:gd name="T7" fmla="*/ 0 60000 65536"/>
                <a:gd name="T8" fmla="*/ 0 60000 65536"/>
                <a:gd name="T9" fmla="*/ 0 w 169"/>
                <a:gd name="T10" fmla="*/ 0 h 169"/>
                <a:gd name="T11" fmla="*/ 169 w 169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169">
                  <a:moveTo>
                    <a:pt x="0" y="0"/>
                  </a:moveTo>
                  <a:lnTo>
                    <a:pt x="169" y="0"/>
                  </a:lnTo>
                  <a:lnTo>
                    <a:pt x="169" y="169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59" name="Freeform 265"/>
            <p:cNvSpPr>
              <a:spLocks/>
            </p:cNvSpPr>
            <p:nvPr/>
          </p:nvSpPr>
          <p:spPr bwMode="auto">
            <a:xfrm>
              <a:off x="1417" y="1977"/>
              <a:ext cx="850" cy="706"/>
            </a:xfrm>
            <a:custGeom>
              <a:avLst/>
              <a:gdLst>
                <a:gd name="T0" fmla="*/ 0 w 850"/>
                <a:gd name="T1" fmla="*/ 706 h 706"/>
                <a:gd name="T2" fmla="*/ 850 w 850"/>
                <a:gd name="T3" fmla="*/ 706 h 706"/>
                <a:gd name="T4" fmla="*/ 850 w 850"/>
                <a:gd name="T5" fmla="*/ 0 h 706"/>
                <a:gd name="T6" fmla="*/ 0 60000 65536"/>
                <a:gd name="T7" fmla="*/ 0 60000 65536"/>
                <a:gd name="T8" fmla="*/ 0 60000 65536"/>
                <a:gd name="T9" fmla="*/ 0 w 850"/>
                <a:gd name="T10" fmla="*/ 0 h 706"/>
                <a:gd name="T11" fmla="*/ 850 w 850"/>
                <a:gd name="T12" fmla="*/ 706 h 7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0" h="706">
                  <a:moveTo>
                    <a:pt x="0" y="706"/>
                  </a:moveTo>
                  <a:lnTo>
                    <a:pt x="850" y="706"/>
                  </a:lnTo>
                  <a:lnTo>
                    <a:pt x="85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0" name="Freeform 266"/>
            <p:cNvSpPr>
              <a:spLocks/>
            </p:cNvSpPr>
            <p:nvPr/>
          </p:nvSpPr>
          <p:spPr bwMode="auto">
            <a:xfrm>
              <a:off x="1530" y="1808"/>
              <a:ext cx="1323" cy="454"/>
            </a:xfrm>
            <a:custGeom>
              <a:avLst/>
              <a:gdLst>
                <a:gd name="T0" fmla="*/ 1323 w 1323"/>
                <a:gd name="T1" fmla="*/ 454 h 454"/>
                <a:gd name="T2" fmla="*/ 964 w 1323"/>
                <a:gd name="T3" fmla="*/ 454 h 454"/>
                <a:gd name="T4" fmla="*/ 964 w 1323"/>
                <a:gd name="T5" fmla="*/ 340 h 454"/>
                <a:gd name="T6" fmla="*/ 0 w 1323"/>
                <a:gd name="T7" fmla="*/ 340 h 454"/>
                <a:gd name="T8" fmla="*/ 0 w 1323"/>
                <a:gd name="T9" fmla="*/ 0 h 4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3"/>
                <a:gd name="T16" fmla="*/ 0 h 454"/>
                <a:gd name="T17" fmla="*/ 1323 w 1323"/>
                <a:gd name="T18" fmla="*/ 454 h 4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3" h="454">
                  <a:moveTo>
                    <a:pt x="1323" y="454"/>
                  </a:moveTo>
                  <a:lnTo>
                    <a:pt x="964" y="454"/>
                  </a:lnTo>
                  <a:lnTo>
                    <a:pt x="964" y="340"/>
                  </a:lnTo>
                  <a:lnTo>
                    <a:pt x="0" y="3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1" name="Freeform 267"/>
            <p:cNvSpPr>
              <a:spLocks/>
            </p:cNvSpPr>
            <p:nvPr/>
          </p:nvSpPr>
          <p:spPr bwMode="auto">
            <a:xfrm>
              <a:off x="1473" y="2262"/>
              <a:ext cx="1378" cy="113"/>
            </a:xfrm>
            <a:custGeom>
              <a:avLst/>
              <a:gdLst>
                <a:gd name="T0" fmla="*/ 0 w 1378"/>
                <a:gd name="T1" fmla="*/ 0 h 113"/>
                <a:gd name="T2" fmla="*/ 908 w 1378"/>
                <a:gd name="T3" fmla="*/ 0 h 113"/>
                <a:gd name="T4" fmla="*/ 908 w 1378"/>
                <a:gd name="T5" fmla="*/ 113 h 113"/>
                <a:gd name="T6" fmla="*/ 1378 w 1378"/>
                <a:gd name="T7" fmla="*/ 113 h 1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113"/>
                <a:gd name="T14" fmla="*/ 1378 w 1378"/>
                <a:gd name="T15" fmla="*/ 113 h 1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113">
                  <a:moveTo>
                    <a:pt x="0" y="0"/>
                  </a:moveTo>
                  <a:lnTo>
                    <a:pt x="908" y="0"/>
                  </a:lnTo>
                  <a:lnTo>
                    <a:pt x="908" y="113"/>
                  </a:lnTo>
                  <a:lnTo>
                    <a:pt x="1378" y="11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2" name="Freeform 268"/>
            <p:cNvSpPr>
              <a:spLocks/>
            </p:cNvSpPr>
            <p:nvPr/>
          </p:nvSpPr>
          <p:spPr bwMode="auto">
            <a:xfrm>
              <a:off x="2776" y="1922"/>
              <a:ext cx="57" cy="171"/>
            </a:xfrm>
            <a:custGeom>
              <a:avLst/>
              <a:gdLst>
                <a:gd name="T0" fmla="*/ 57 w 57"/>
                <a:gd name="T1" fmla="*/ 171 h 171"/>
                <a:gd name="T2" fmla="*/ 57 w 57"/>
                <a:gd name="T3" fmla="*/ 0 h 171"/>
                <a:gd name="T4" fmla="*/ 0 w 57"/>
                <a:gd name="T5" fmla="*/ 0 h 171"/>
                <a:gd name="T6" fmla="*/ 0 60000 65536"/>
                <a:gd name="T7" fmla="*/ 0 60000 65536"/>
                <a:gd name="T8" fmla="*/ 0 60000 65536"/>
                <a:gd name="T9" fmla="*/ 0 w 57"/>
                <a:gd name="T10" fmla="*/ 0 h 171"/>
                <a:gd name="T11" fmla="*/ 57 w 57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71">
                  <a:moveTo>
                    <a:pt x="57" y="171"/>
                  </a:move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3" name="Line 269"/>
            <p:cNvSpPr>
              <a:spLocks noChangeShapeType="1"/>
            </p:cNvSpPr>
            <p:nvPr/>
          </p:nvSpPr>
          <p:spPr bwMode="auto">
            <a:xfrm>
              <a:off x="3739" y="2148"/>
              <a:ext cx="1192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4" name="Freeform 270"/>
            <p:cNvSpPr>
              <a:spLocks/>
            </p:cNvSpPr>
            <p:nvPr/>
          </p:nvSpPr>
          <p:spPr bwMode="auto">
            <a:xfrm>
              <a:off x="3853" y="1922"/>
              <a:ext cx="57" cy="226"/>
            </a:xfrm>
            <a:custGeom>
              <a:avLst/>
              <a:gdLst>
                <a:gd name="T0" fmla="*/ 57 w 57"/>
                <a:gd name="T1" fmla="*/ 0 h 226"/>
                <a:gd name="T2" fmla="*/ 0 w 57"/>
                <a:gd name="T3" fmla="*/ 0 h 226"/>
                <a:gd name="T4" fmla="*/ 0 w 57"/>
                <a:gd name="T5" fmla="*/ 226 h 226"/>
                <a:gd name="T6" fmla="*/ 0 60000 65536"/>
                <a:gd name="T7" fmla="*/ 0 60000 65536"/>
                <a:gd name="T8" fmla="*/ 0 60000 65536"/>
                <a:gd name="T9" fmla="*/ 0 w 57"/>
                <a:gd name="T10" fmla="*/ 0 h 226"/>
                <a:gd name="T11" fmla="*/ 57 w 57"/>
                <a:gd name="T12" fmla="*/ 226 h 2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26">
                  <a:moveTo>
                    <a:pt x="57" y="0"/>
                  </a:moveTo>
                  <a:lnTo>
                    <a:pt x="0" y="0"/>
                  </a:lnTo>
                  <a:lnTo>
                    <a:pt x="0" y="226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5" name="Freeform 271"/>
            <p:cNvSpPr>
              <a:spLocks/>
            </p:cNvSpPr>
            <p:nvPr/>
          </p:nvSpPr>
          <p:spPr bwMode="auto">
            <a:xfrm>
              <a:off x="2039" y="1808"/>
              <a:ext cx="1837" cy="738"/>
            </a:xfrm>
            <a:custGeom>
              <a:avLst/>
              <a:gdLst>
                <a:gd name="T0" fmla="*/ 0 w 1837"/>
                <a:gd name="T1" fmla="*/ 625 h 738"/>
                <a:gd name="T2" fmla="*/ 568 w 1837"/>
                <a:gd name="T3" fmla="*/ 625 h 738"/>
                <a:gd name="T4" fmla="*/ 568 w 1837"/>
                <a:gd name="T5" fmla="*/ 738 h 738"/>
                <a:gd name="T6" fmla="*/ 1758 w 1837"/>
                <a:gd name="T7" fmla="*/ 738 h 738"/>
                <a:gd name="T8" fmla="*/ 1758 w 1837"/>
                <a:gd name="T9" fmla="*/ 0 h 738"/>
                <a:gd name="T10" fmla="*/ 1837 w 1837"/>
                <a:gd name="T11" fmla="*/ 0 h 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37"/>
                <a:gd name="T19" fmla="*/ 0 h 738"/>
                <a:gd name="T20" fmla="*/ 1837 w 1837"/>
                <a:gd name="T21" fmla="*/ 738 h 7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37" h="738">
                  <a:moveTo>
                    <a:pt x="0" y="625"/>
                  </a:moveTo>
                  <a:lnTo>
                    <a:pt x="568" y="625"/>
                  </a:lnTo>
                  <a:lnTo>
                    <a:pt x="568" y="738"/>
                  </a:lnTo>
                  <a:lnTo>
                    <a:pt x="1758" y="738"/>
                  </a:lnTo>
                  <a:lnTo>
                    <a:pt x="1758" y="0"/>
                  </a:lnTo>
                  <a:lnTo>
                    <a:pt x="1837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6" name="Freeform 272"/>
            <p:cNvSpPr>
              <a:spLocks/>
            </p:cNvSpPr>
            <p:nvPr/>
          </p:nvSpPr>
          <p:spPr bwMode="auto">
            <a:xfrm>
              <a:off x="2267" y="1637"/>
              <a:ext cx="1586" cy="227"/>
            </a:xfrm>
            <a:custGeom>
              <a:avLst/>
              <a:gdLst>
                <a:gd name="T0" fmla="*/ 0 w 1586"/>
                <a:gd name="T1" fmla="*/ 227 h 227"/>
                <a:gd name="T2" fmla="*/ 0 w 1586"/>
                <a:gd name="T3" fmla="*/ 0 h 227"/>
                <a:gd name="T4" fmla="*/ 1586 w 1586"/>
                <a:gd name="T5" fmla="*/ 0 h 227"/>
                <a:gd name="T6" fmla="*/ 0 60000 65536"/>
                <a:gd name="T7" fmla="*/ 0 60000 65536"/>
                <a:gd name="T8" fmla="*/ 0 60000 65536"/>
                <a:gd name="T9" fmla="*/ 0 w 1586"/>
                <a:gd name="T10" fmla="*/ 0 h 227"/>
                <a:gd name="T11" fmla="*/ 1586 w 1586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6" h="227">
                  <a:moveTo>
                    <a:pt x="0" y="227"/>
                  </a:moveTo>
                  <a:lnTo>
                    <a:pt x="0" y="0"/>
                  </a:lnTo>
                  <a:lnTo>
                    <a:pt x="158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7" name="Freeform 273"/>
            <p:cNvSpPr>
              <a:spLocks/>
            </p:cNvSpPr>
            <p:nvPr/>
          </p:nvSpPr>
          <p:spPr bwMode="auto">
            <a:xfrm>
              <a:off x="895" y="2025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8" name="Freeform 274"/>
            <p:cNvSpPr>
              <a:spLocks/>
            </p:cNvSpPr>
            <p:nvPr/>
          </p:nvSpPr>
          <p:spPr bwMode="auto">
            <a:xfrm>
              <a:off x="1521" y="1799"/>
              <a:ext cx="23" cy="23"/>
            </a:xfrm>
            <a:custGeom>
              <a:avLst/>
              <a:gdLst>
                <a:gd name="T0" fmla="*/ 0 w 23"/>
                <a:gd name="T1" fmla="*/ 11 h 23"/>
                <a:gd name="T2" fmla="*/ 4 w 23"/>
                <a:gd name="T3" fmla="*/ 3 h 23"/>
                <a:gd name="T4" fmla="*/ 11 w 23"/>
                <a:gd name="T5" fmla="*/ 0 h 23"/>
                <a:gd name="T6" fmla="*/ 19 w 23"/>
                <a:gd name="T7" fmla="*/ 3 h 23"/>
                <a:gd name="T8" fmla="*/ 23 w 23"/>
                <a:gd name="T9" fmla="*/ 11 h 23"/>
                <a:gd name="T10" fmla="*/ 19 w 23"/>
                <a:gd name="T11" fmla="*/ 19 h 23"/>
                <a:gd name="T12" fmla="*/ 11 w 23"/>
                <a:gd name="T13" fmla="*/ 23 h 23"/>
                <a:gd name="T14" fmla="*/ 4 w 23"/>
                <a:gd name="T15" fmla="*/ 19 h 23"/>
                <a:gd name="T16" fmla="*/ 0 w 23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1"/>
                  </a:moveTo>
                  <a:lnTo>
                    <a:pt x="4" y="3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1" y="23"/>
                  </a:lnTo>
                  <a:lnTo>
                    <a:pt x="4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69" name="Freeform 275"/>
            <p:cNvSpPr>
              <a:spLocks/>
            </p:cNvSpPr>
            <p:nvPr/>
          </p:nvSpPr>
          <p:spPr bwMode="auto">
            <a:xfrm>
              <a:off x="1461" y="2252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1 h 23"/>
                <a:gd name="T12" fmla="*/ 12 w 23"/>
                <a:gd name="T13" fmla="*/ 23 h 23"/>
                <a:gd name="T14" fmla="*/ 4 w 23"/>
                <a:gd name="T15" fmla="*/ 21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1"/>
                  </a:lnTo>
                  <a:lnTo>
                    <a:pt x="12" y="23"/>
                  </a:lnTo>
                  <a:lnTo>
                    <a:pt x="4" y="2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0" name="Freeform 276"/>
            <p:cNvSpPr>
              <a:spLocks/>
            </p:cNvSpPr>
            <p:nvPr/>
          </p:nvSpPr>
          <p:spPr bwMode="auto">
            <a:xfrm>
              <a:off x="3843" y="2137"/>
              <a:ext cx="21" cy="23"/>
            </a:xfrm>
            <a:custGeom>
              <a:avLst/>
              <a:gdLst>
                <a:gd name="T0" fmla="*/ 0 w 21"/>
                <a:gd name="T1" fmla="*/ 11 h 23"/>
                <a:gd name="T2" fmla="*/ 2 w 21"/>
                <a:gd name="T3" fmla="*/ 4 h 23"/>
                <a:gd name="T4" fmla="*/ 10 w 21"/>
                <a:gd name="T5" fmla="*/ 0 h 23"/>
                <a:gd name="T6" fmla="*/ 19 w 21"/>
                <a:gd name="T7" fmla="*/ 4 h 23"/>
                <a:gd name="T8" fmla="*/ 21 w 21"/>
                <a:gd name="T9" fmla="*/ 11 h 23"/>
                <a:gd name="T10" fmla="*/ 19 w 21"/>
                <a:gd name="T11" fmla="*/ 19 h 23"/>
                <a:gd name="T12" fmla="*/ 10 w 21"/>
                <a:gd name="T13" fmla="*/ 23 h 23"/>
                <a:gd name="T14" fmla="*/ 2 w 21"/>
                <a:gd name="T15" fmla="*/ 19 h 23"/>
                <a:gd name="T16" fmla="*/ 0 w 21"/>
                <a:gd name="T17" fmla="*/ 1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3"/>
                <a:gd name="T29" fmla="*/ 21 w 21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3">
                  <a:moveTo>
                    <a:pt x="0" y="11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19" y="4"/>
                  </a:lnTo>
                  <a:lnTo>
                    <a:pt x="21" y="11"/>
                  </a:lnTo>
                  <a:lnTo>
                    <a:pt x="19" y="19"/>
                  </a:lnTo>
                  <a:lnTo>
                    <a:pt x="10" y="23"/>
                  </a:lnTo>
                  <a:lnTo>
                    <a:pt x="2" y="1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1" name="Freeform 277"/>
            <p:cNvSpPr>
              <a:spLocks/>
            </p:cNvSpPr>
            <p:nvPr/>
          </p:nvSpPr>
          <p:spPr bwMode="auto">
            <a:xfrm>
              <a:off x="895" y="2671"/>
              <a:ext cx="23" cy="23"/>
            </a:xfrm>
            <a:custGeom>
              <a:avLst/>
              <a:gdLst>
                <a:gd name="T0" fmla="*/ 0 w 23"/>
                <a:gd name="T1" fmla="*/ 12 h 23"/>
                <a:gd name="T2" fmla="*/ 4 w 23"/>
                <a:gd name="T3" fmla="*/ 4 h 23"/>
                <a:gd name="T4" fmla="*/ 12 w 23"/>
                <a:gd name="T5" fmla="*/ 0 h 23"/>
                <a:gd name="T6" fmla="*/ 19 w 23"/>
                <a:gd name="T7" fmla="*/ 4 h 23"/>
                <a:gd name="T8" fmla="*/ 23 w 23"/>
                <a:gd name="T9" fmla="*/ 12 h 23"/>
                <a:gd name="T10" fmla="*/ 19 w 23"/>
                <a:gd name="T11" fmla="*/ 20 h 23"/>
                <a:gd name="T12" fmla="*/ 12 w 23"/>
                <a:gd name="T13" fmla="*/ 23 h 23"/>
                <a:gd name="T14" fmla="*/ 4 w 23"/>
                <a:gd name="T15" fmla="*/ 20 h 23"/>
                <a:gd name="T16" fmla="*/ 0 w 23"/>
                <a:gd name="T17" fmla="*/ 12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3"/>
                <a:gd name="T29" fmla="*/ 23 w 23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3">
                  <a:moveTo>
                    <a:pt x="0" y="12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9" y="4"/>
                  </a:lnTo>
                  <a:lnTo>
                    <a:pt x="23" y="12"/>
                  </a:lnTo>
                  <a:lnTo>
                    <a:pt x="19" y="20"/>
                  </a:lnTo>
                  <a:lnTo>
                    <a:pt x="12" y="23"/>
                  </a:lnTo>
                  <a:lnTo>
                    <a:pt x="4" y="2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2" name="Freeform 278"/>
            <p:cNvSpPr>
              <a:spLocks/>
            </p:cNvSpPr>
            <p:nvPr/>
          </p:nvSpPr>
          <p:spPr bwMode="auto">
            <a:xfrm>
              <a:off x="2244" y="1843"/>
              <a:ext cx="44" cy="44"/>
            </a:xfrm>
            <a:custGeom>
              <a:avLst/>
              <a:gdLst>
                <a:gd name="T0" fmla="*/ 0 w 44"/>
                <a:gd name="T1" fmla="*/ 21 h 44"/>
                <a:gd name="T2" fmla="*/ 2 w 44"/>
                <a:gd name="T3" fmla="*/ 11 h 44"/>
                <a:gd name="T4" fmla="*/ 12 w 44"/>
                <a:gd name="T5" fmla="*/ 2 h 44"/>
                <a:gd name="T6" fmla="*/ 23 w 44"/>
                <a:gd name="T7" fmla="*/ 0 h 44"/>
                <a:gd name="T8" fmla="*/ 33 w 44"/>
                <a:gd name="T9" fmla="*/ 2 h 44"/>
                <a:gd name="T10" fmla="*/ 42 w 44"/>
                <a:gd name="T11" fmla="*/ 11 h 44"/>
                <a:gd name="T12" fmla="*/ 44 w 44"/>
                <a:gd name="T13" fmla="*/ 21 h 44"/>
                <a:gd name="T14" fmla="*/ 42 w 44"/>
                <a:gd name="T15" fmla="*/ 32 h 44"/>
                <a:gd name="T16" fmla="*/ 33 w 44"/>
                <a:gd name="T17" fmla="*/ 42 h 44"/>
                <a:gd name="T18" fmla="*/ 23 w 44"/>
                <a:gd name="T19" fmla="*/ 44 h 44"/>
                <a:gd name="T20" fmla="*/ 12 w 44"/>
                <a:gd name="T21" fmla="*/ 42 h 44"/>
                <a:gd name="T22" fmla="*/ 2 w 44"/>
                <a:gd name="T23" fmla="*/ 32 h 44"/>
                <a:gd name="T24" fmla="*/ 0 w 44"/>
                <a:gd name="T25" fmla="*/ 2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4"/>
                <a:gd name="T41" fmla="*/ 44 w 4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4">
                  <a:moveTo>
                    <a:pt x="0" y="21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42" y="11"/>
                  </a:lnTo>
                  <a:lnTo>
                    <a:pt x="44" y="21"/>
                  </a:lnTo>
                  <a:lnTo>
                    <a:pt x="42" y="32"/>
                  </a:lnTo>
                  <a:lnTo>
                    <a:pt x="33" y="42"/>
                  </a:lnTo>
                  <a:lnTo>
                    <a:pt x="23" y="44"/>
                  </a:lnTo>
                  <a:lnTo>
                    <a:pt x="12" y="42"/>
                  </a:lnTo>
                  <a:lnTo>
                    <a:pt x="2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3" name="Line 279"/>
            <p:cNvSpPr>
              <a:spLocks noChangeShapeType="1"/>
            </p:cNvSpPr>
            <p:nvPr/>
          </p:nvSpPr>
          <p:spPr bwMode="auto">
            <a:xfrm flipH="1">
              <a:off x="4760" y="1695"/>
              <a:ext cx="171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4" name="Freeform 280"/>
            <p:cNvSpPr>
              <a:spLocks/>
            </p:cNvSpPr>
            <p:nvPr/>
          </p:nvSpPr>
          <p:spPr bwMode="auto">
            <a:xfrm>
              <a:off x="1450" y="223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1 h 46"/>
                <a:gd name="T4" fmla="*/ 11 w 46"/>
                <a:gd name="T5" fmla="*/ 4 h 46"/>
                <a:gd name="T6" fmla="*/ 23 w 46"/>
                <a:gd name="T7" fmla="*/ 0 h 46"/>
                <a:gd name="T8" fmla="*/ 34 w 46"/>
                <a:gd name="T9" fmla="*/ 4 h 46"/>
                <a:gd name="T10" fmla="*/ 42 w 46"/>
                <a:gd name="T11" fmla="*/ 11 h 46"/>
                <a:gd name="T12" fmla="*/ 46 w 46"/>
                <a:gd name="T13" fmla="*/ 23 h 46"/>
                <a:gd name="T14" fmla="*/ 42 w 46"/>
                <a:gd name="T15" fmla="*/ 34 h 46"/>
                <a:gd name="T16" fmla="*/ 34 w 46"/>
                <a:gd name="T17" fmla="*/ 42 h 46"/>
                <a:gd name="T18" fmla="*/ 23 w 46"/>
                <a:gd name="T19" fmla="*/ 46 h 46"/>
                <a:gd name="T20" fmla="*/ 11 w 46"/>
                <a:gd name="T21" fmla="*/ 42 h 46"/>
                <a:gd name="T22" fmla="*/ 4 w 46"/>
                <a:gd name="T23" fmla="*/ 34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1"/>
                  </a:lnTo>
                  <a:lnTo>
                    <a:pt x="11" y="4"/>
                  </a:lnTo>
                  <a:lnTo>
                    <a:pt x="23" y="0"/>
                  </a:lnTo>
                  <a:lnTo>
                    <a:pt x="34" y="4"/>
                  </a:lnTo>
                  <a:lnTo>
                    <a:pt x="42" y="11"/>
                  </a:lnTo>
                  <a:lnTo>
                    <a:pt x="46" y="23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3" y="46"/>
                  </a:lnTo>
                  <a:lnTo>
                    <a:pt x="11" y="42"/>
                  </a:lnTo>
                  <a:lnTo>
                    <a:pt x="4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5" name="Freeform 281"/>
            <p:cNvSpPr>
              <a:spLocks/>
            </p:cNvSpPr>
            <p:nvPr/>
          </p:nvSpPr>
          <p:spPr bwMode="auto">
            <a:xfrm>
              <a:off x="1509" y="178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4 w 46"/>
                <a:gd name="T3" fmla="*/ 12 h 46"/>
                <a:gd name="T4" fmla="*/ 12 w 46"/>
                <a:gd name="T5" fmla="*/ 4 h 46"/>
                <a:gd name="T6" fmla="*/ 23 w 46"/>
                <a:gd name="T7" fmla="*/ 0 h 46"/>
                <a:gd name="T8" fmla="*/ 35 w 46"/>
                <a:gd name="T9" fmla="*/ 4 h 46"/>
                <a:gd name="T10" fmla="*/ 42 w 46"/>
                <a:gd name="T11" fmla="*/ 12 h 46"/>
                <a:gd name="T12" fmla="*/ 46 w 46"/>
                <a:gd name="T13" fmla="*/ 23 h 46"/>
                <a:gd name="T14" fmla="*/ 42 w 46"/>
                <a:gd name="T15" fmla="*/ 35 h 46"/>
                <a:gd name="T16" fmla="*/ 35 w 46"/>
                <a:gd name="T17" fmla="*/ 42 h 46"/>
                <a:gd name="T18" fmla="*/ 23 w 46"/>
                <a:gd name="T19" fmla="*/ 46 h 46"/>
                <a:gd name="T20" fmla="*/ 12 w 46"/>
                <a:gd name="T21" fmla="*/ 42 h 46"/>
                <a:gd name="T22" fmla="*/ 4 w 46"/>
                <a:gd name="T23" fmla="*/ 35 h 46"/>
                <a:gd name="T24" fmla="*/ 0 w 46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46"/>
                <a:gd name="T41" fmla="*/ 46 w 46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46">
                  <a:moveTo>
                    <a:pt x="0" y="23"/>
                  </a:moveTo>
                  <a:lnTo>
                    <a:pt x="4" y="12"/>
                  </a:lnTo>
                  <a:lnTo>
                    <a:pt x="12" y="4"/>
                  </a:lnTo>
                  <a:lnTo>
                    <a:pt x="23" y="0"/>
                  </a:lnTo>
                  <a:lnTo>
                    <a:pt x="35" y="4"/>
                  </a:lnTo>
                  <a:lnTo>
                    <a:pt x="42" y="12"/>
                  </a:lnTo>
                  <a:lnTo>
                    <a:pt x="46" y="23"/>
                  </a:lnTo>
                  <a:lnTo>
                    <a:pt x="42" y="35"/>
                  </a:lnTo>
                  <a:lnTo>
                    <a:pt x="35" y="42"/>
                  </a:lnTo>
                  <a:lnTo>
                    <a:pt x="23" y="46"/>
                  </a:lnTo>
                  <a:lnTo>
                    <a:pt x="12" y="42"/>
                  </a:lnTo>
                  <a:lnTo>
                    <a:pt x="4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6" name="Freeform 282"/>
            <p:cNvSpPr>
              <a:spLocks/>
            </p:cNvSpPr>
            <p:nvPr/>
          </p:nvSpPr>
          <p:spPr bwMode="auto">
            <a:xfrm>
              <a:off x="3832" y="2125"/>
              <a:ext cx="44" cy="47"/>
            </a:xfrm>
            <a:custGeom>
              <a:avLst/>
              <a:gdLst>
                <a:gd name="T0" fmla="*/ 0 w 44"/>
                <a:gd name="T1" fmla="*/ 23 h 47"/>
                <a:gd name="T2" fmla="*/ 1 w 44"/>
                <a:gd name="T3" fmla="*/ 12 h 47"/>
                <a:gd name="T4" fmla="*/ 11 w 44"/>
                <a:gd name="T5" fmla="*/ 4 h 47"/>
                <a:gd name="T6" fmla="*/ 21 w 44"/>
                <a:gd name="T7" fmla="*/ 0 h 47"/>
                <a:gd name="T8" fmla="*/ 32 w 44"/>
                <a:gd name="T9" fmla="*/ 4 h 47"/>
                <a:gd name="T10" fmla="*/ 42 w 44"/>
                <a:gd name="T11" fmla="*/ 12 h 47"/>
                <a:gd name="T12" fmla="*/ 44 w 44"/>
                <a:gd name="T13" fmla="*/ 23 h 47"/>
                <a:gd name="T14" fmla="*/ 42 w 44"/>
                <a:gd name="T15" fmla="*/ 35 h 47"/>
                <a:gd name="T16" fmla="*/ 32 w 44"/>
                <a:gd name="T17" fmla="*/ 43 h 47"/>
                <a:gd name="T18" fmla="*/ 21 w 44"/>
                <a:gd name="T19" fmla="*/ 47 h 47"/>
                <a:gd name="T20" fmla="*/ 11 w 44"/>
                <a:gd name="T21" fmla="*/ 43 h 47"/>
                <a:gd name="T22" fmla="*/ 1 w 44"/>
                <a:gd name="T23" fmla="*/ 35 h 47"/>
                <a:gd name="T24" fmla="*/ 0 w 44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47"/>
                <a:gd name="T41" fmla="*/ 44 w 44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47">
                  <a:moveTo>
                    <a:pt x="0" y="23"/>
                  </a:moveTo>
                  <a:lnTo>
                    <a:pt x="1" y="12"/>
                  </a:lnTo>
                  <a:lnTo>
                    <a:pt x="11" y="4"/>
                  </a:lnTo>
                  <a:lnTo>
                    <a:pt x="21" y="0"/>
                  </a:lnTo>
                  <a:lnTo>
                    <a:pt x="32" y="4"/>
                  </a:lnTo>
                  <a:lnTo>
                    <a:pt x="42" y="12"/>
                  </a:lnTo>
                  <a:lnTo>
                    <a:pt x="44" y="23"/>
                  </a:lnTo>
                  <a:lnTo>
                    <a:pt x="42" y="35"/>
                  </a:lnTo>
                  <a:lnTo>
                    <a:pt x="32" y="43"/>
                  </a:lnTo>
                  <a:lnTo>
                    <a:pt x="21" y="47"/>
                  </a:lnTo>
                  <a:lnTo>
                    <a:pt x="11" y="43"/>
                  </a:lnTo>
                  <a:lnTo>
                    <a:pt x="1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7" name="Freeform 283"/>
            <p:cNvSpPr>
              <a:spLocks/>
            </p:cNvSpPr>
            <p:nvPr/>
          </p:nvSpPr>
          <p:spPr bwMode="auto">
            <a:xfrm>
              <a:off x="883" y="2000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2 w 47"/>
                <a:gd name="T3" fmla="*/ 12 h 47"/>
                <a:gd name="T4" fmla="*/ 12 w 47"/>
                <a:gd name="T5" fmla="*/ 4 h 47"/>
                <a:gd name="T6" fmla="*/ 24 w 47"/>
                <a:gd name="T7" fmla="*/ 0 h 47"/>
                <a:gd name="T8" fmla="*/ 35 w 47"/>
                <a:gd name="T9" fmla="*/ 4 h 47"/>
                <a:gd name="T10" fmla="*/ 43 w 47"/>
                <a:gd name="T11" fmla="*/ 12 h 47"/>
                <a:gd name="T12" fmla="*/ 47 w 47"/>
                <a:gd name="T13" fmla="*/ 23 h 47"/>
                <a:gd name="T14" fmla="*/ 43 w 47"/>
                <a:gd name="T15" fmla="*/ 35 h 47"/>
                <a:gd name="T16" fmla="*/ 35 w 47"/>
                <a:gd name="T17" fmla="*/ 43 h 47"/>
                <a:gd name="T18" fmla="*/ 24 w 47"/>
                <a:gd name="T19" fmla="*/ 47 h 47"/>
                <a:gd name="T20" fmla="*/ 12 w 47"/>
                <a:gd name="T21" fmla="*/ 43 h 47"/>
                <a:gd name="T22" fmla="*/ 2 w 47"/>
                <a:gd name="T23" fmla="*/ 35 h 47"/>
                <a:gd name="T24" fmla="*/ 0 w 47"/>
                <a:gd name="T25" fmla="*/ 23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7"/>
                <a:gd name="T41" fmla="*/ 47 w 47"/>
                <a:gd name="T42" fmla="*/ 47 h 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7">
                  <a:moveTo>
                    <a:pt x="0" y="23"/>
                  </a:moveTo>
                  <a:lnTo>
                    <a:pt x="2" y="12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35" y="4"/>
                  </a:lnTo>
                  <a:lnTo>
                    <a:pt x="43" y="12"/>
                  </a:lnTo>
                  <a:lnTo>
                    <a:pt x="47" y="23"/>
                  </a:lnTo>
                  <a:lnTo>
                    <a:pt x="43" y="35"/>
                  </a:lnTo>
                  <a:lnTo>
                    <a:pt x="35" y="43"/>
                  </a:lnTo>
                  <a:lnTo>
                    <a:pt x="24" y="47"/>
                  </a:lnTo>
                  <a:lnTo>
                    <a:pt x="12" y="43"/>
                  </a:lnTo>
                  <a:lnTo>
                    <a:pt x="2" y="3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8" name="Freeform 284"/>
            <p:cNvSpPr>
              <a:spLocks/>
            </p:cNvSpPr>
            <p:nvPr/>
          </p:nvSpPr>
          <p:spPr bwMode="auto">
            <a:xfrm>
              <a:off x="883" y="2660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2 w 47"/>
                <a:gd name="T3" fmla="*/ 11 h 46"/>
                <a:gd name="T4" fmla="*/ 12 w 47"/>
                <a:gd name="T5" fmla="*/ 2 h 46"/>
                <a:gd name="T6" fmla="*/ 24 w 47"/>
                <a:gd name="T7" fmla="*/ 0 h 46"/>
                <a:gd name="T8" fmla="*/ 35 w 47"/>
                <a:gd name="T9" fmla="*/ 2 h 46"/>
                <a:gd name="T10" fmla="*/ 43 w 47"/>
                <a:gd name="T11" fmla="*/ 11 h 46"/>
                <a:gd name="T12" fmla="*/ 47 w 47"/>
                <a:gd name="T13" fmla="*/ 23 h 46"/>
                <a:gd name="T14" fmla="*/ 43 w 47"/>
                <a:gd name="T15" fmla="*/ 34 h 46"/>
                <a:gd name="T16" fmla="*/ 35 w 47"/>
                <a:gd name="T17" fmla="*/ 42 h 46"/>
                <a:gd name="T18" fmla="*/ 24 w 47"/>
                <a:gd name="T19" fmla="*/ 46 h 46"/>
                <a:gd name="T20" fmla="*/ 12 w 47"/>
                <a:gd name="T21" fmla="*/ 42 h 46"/>
                <a:gd name="T22" fmla="*/ 2 w 47"/>
                <a:gd name="T23" fmla="*/ 34 h 46"/>
                <a:gd name="T24" fmla="*/ 0 w 47"/>
                <a:gd name="T25" fmla="*/ 23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46"/>
                <a:gd name="T41" fmla="*/ 47 w 47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46">
                  <a:moveTo>
                    <a:pt x="0" y="23"/>
                  </a:moveTo>
                  <a:lnTo>
                    <a:pt x="2" y="11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5" y="2"/>
                  </a:lnTo>
                  <a:lnTo>
                    <a:pt x="43" y="11"/>
                  </a:lnTo>
                  <a:lnTo>
                    <a:pt x="47" y="23"/>
                  </a:lnTo>
                  <a:lnTo>
                    <a:pt x="43" y="34"/>
                  </a:lnTo>
                  <a:lnTo>
                    <a:pt x="35" y="42"/>
                  </a:lnTo>
                  <a:lnTo>
                    <a:pt x="24" y="46"/>
                  </a:lnTo>
                  <a:lnTo>
                    <a:pt x="12" y="42"/>
                  </a:lnTo>
                  <a:lnTo>
                    <a:pt x="2" y="3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42279" name="Rectangle 285"/>
            <p:cNvSpPr>
              <a:spLocks noChangeArrowheads="1"/>
            </p:cNvSpPr>
            <p:nvPr/>
          </p:nvSpPr>
          <p:spPr bwMode="auto">
            <a:xfrm>
              <a:off x="528" y="168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1</a:t>
              </a:r>
            </a:p>
          </p:txBody>
        </p:sp>
        <p:sp>
          <p:nvSpPr>
            <p:cNvPr id="42280" name="Rectangle 286"/>
            <p:cNvSpPr>
              <a:spLocks noChangeArrowheads="1"/>
            </p:cNvSpPr>
            <p:nvPr/>
          </p:nvSpPr>
          <p:spPr bwMode="auto">
            <a:xfrm>
              <a:off x="4940" y="201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0</a:t>
              </a:r>
            </a:p>
          </p:txBody>
        </p:sp>
        <p:sp>
          <p:nvSpPr>
            <p:cNvPr id="42281" name="Rectangle 287"/>
            <p:cNvSpPr>
              <a:spLocks noChangeArrowheads="1"/>
            </p:cNvSpPr>
            <p:nvPr/>
          </p:nvSpPr>
          <p:spPr bwMode="auto">
            <a:xfrm>
              <a:off x="572" y="2592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0</a:t>
              </a:r>
            </a:p>
          </p:txBody>
        </p:sp>
        <p:sp>
          <p:nvSpPr>
            <p:cNvPr id="42282" name="Rectangle 288"/>
            <p:cNvSpPr>
              <a:spLocks noChangeArrowheads="1"/>
            </p:cNvSpPr>
            <p:nvPr/>
          </p:nvSpPr>
          <p:spPr bwMode="auto">
            <a:xfrm>
              <a:off x="524" y="2256"/>
              <a:ext cx="25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b</a:t>
              </a:r>
              <a:r>
                <a:rPr lang="sl-SI" baseline="-25000"/>
                <a:t>1</a:t>
              </a:r>
            </a:p>
          </p:txBody>
        </p:sp>
        <p:sp>
          <p:nvSpPr>
            <p:cNvPr id="42283" name="Rectangle 289"/>
            <p:cNvSpPr>
              <a:spLocks noChangeArrowheads="1"/>
            </p:cNvSpPr>
            <p:nvPr/>
          </p:nvSpPr>
          <p:spPr bwMode="auto">
            <a:xfrm>
              <a:off x="528" y="1920"/>
              <a:ext cx="2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a</a:t>
              </a:r>
              <a:r>
                <a:rPr lang="sl-SI" baseline="-25000"/>
                <a:t>0</a:t>
              </a:r>
            </a:p>
          </p:txBody>
        </p:sp>
        <p:sp>
          <p:nvSpPr>
            <p:cNvPr id="42284" name="Rectangle 290"/>
            <p:cNvSpPr>
              <a:spLocks noChangeArrowheads="1"/>
            </p:cNvSpPr>
            <p:nvPr/>
          </p:nvSpPr>
          <p:spPr bwMode="auto">
            <a:xfrm>
              <a:off x="4944" y="1584"/>
              <a:ext cx="2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 sz="1800"/>
                <a:t>q</a:t>
              </a:r>
              <a:r>
                <a:rPr lang="sl-SI" baseline="-25000"/>
                <a:t>1</a:t>
              </a:r>
            </a:p>
          </p:txBody>
        </p:sp>
      </p:grpSp>
      <p:grpSp>
        <p:nvGrpSpPr>
          <p:cNvPr id="3" name="Group 291"/>
          <p:cNvGrpSpPr>
            <a:grpSpLocks/>
          </p:cNvGrpSpPr>
          <p:nvPr/>
        </p:nvGrpSpPr>
        <p:grpSpPr bwMode="auto">
          <a:xfrm>
            <a:off x="754063" y="2209800"/>
            <a:ext cx="455612" cy="1708150"/>
            <a:chOff x="379" y="2880"/>
            <a:chExt cx="287" cy="1076"/>
          </a:xfrm>
        </p:grpSpPr>
        <p:sp>
          <p:nvSpPr>
            <p:cNvPr id="42151" name="Text Box 292"/>
            <p:cNvSpPr txBox="1">
              <a:spLocks noChangeArrowheads="1"/>
            </p:cNvSpPr>
            <p:nvPr/>
          </p:nvSpPr>
          <p:spPr bwMode="auto">
            <a:xfrm>
              <a:off x="432" y="288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2152" name="Rectangle 293"/>
            <p:cNvSpPr>
              <a:spLocks noChangeArrowheads="1"/>
            </p:cNvSpPr>
            <p:nvPr/>
          </p:nvSpPr>
          <p:spPr bwMode="auto">
            <a:xfrm>
              <a:off x="432" y="316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2153" name="Rectangle 294"/>
            <p:cNvSpPr>
              <a:spLocks noChangeArrowheads="1"/>
            </p:cNvSpPr>
            <p:nvPr/>
          </p:nvSpPr>
          <p:spPr bwMode="auto">
            <a:xfrm>
              <a:off x="432" y="345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</a:p>
          </p:txBody>
        </p:sp>
        <p:sp>
          <p:nvSpPr>
            <p:cNvPr id="42154" name="Rectangle 295"/>
            <p:cNvSpPr>
              <a:spLocks noChangeArrowheads="1"/>
            </p:cNvSpPr>
            <p:nvPr/>
          </p:nvSpPr>
          <p:spPr bwMode="auto">
            <a:xfrm>
              <a:off x="379" y="3744"/>
              <a:ext cx="2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0-1</a:t>
              </a:r>
            </a:p>
          </p:txBody>
        </p:sp>
      </p:grpSp>
      <p:grpSp>
        <p:nvGrpSpPr>
          <p:cNvPr id="4" name="Group 296"/>
          <p:cNvGrpSpPr>
            <a:grpSpLocks/>
          </p:cNvGrpSpPr>
          <p:nvPr/>
        </p:nvGrpSpPr>
        <p:grpSpPr bwMode="auto">
          <a:xfrm>
            <a:off x="2430463" y="1981200"/>
            <a:ext cx="455612" cy="1784350"/>
            <a:chOff x="1435" y="2736"/>
            <a:chExt cx="287" cy="1124"/>
          </a:xfrm>
        </p:grpSpPr>
        <p:sp>
          <p:nvSpPr>
            <p:cNvPr id="42148" name="Text Box 297"/>
            <p:cNvSpPr txBox="1">
              <a:spLocks noChangeArrowheads="1"/>
            </p:cNvSpPr>
            <p:nvPr/>
          </p:nvSpPr>
          <p:spPr bwMode="auto">
            <a:xfrm>
              <a:off x="1488" y="273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2149" name="Text Box 298"/>
            <p:cNvSpPr txBox="1">
              <a:spLocks noChangeArrowheads="1"/>
            </p:cNvSpPr>
            <p:nvPr/>
          </p:nvSpPr>
          <p:spPr bwMode="auto">
            <a:xfrm>
              <a:off x="1488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2150" name="Text Box 299"/>
            <p:cNvSpPr txBox="1">
              <a:spLocks noChangeArrowheads="1"/>
            </p:cNvSpPr>
            <p:nvPr/>
          </p:nvSpPr>
          <p:spPr bwMode="auto">
            <a:xfrm>
              <a:off x="1435" y="3648"/>
              <a:ext cx="2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1-0</a:t>
              </a:r>
              <a:endParaRPr lang="sl-SI"/>
            </a:p>
          </p:txBody>
        </p:sp>
      </p:grpSp>
      <p:grpSp>
        <p:nvGrpSpPr>
          <p:cNvPr id="5" name="Group 300"/>
          <p:cNvGrpSpPr>
            <a:grpSpLocks/>
          </p:cNvGrpSpPr>
          <p:nvPr/>
        </p:nvGrpSpPr>
        <p:grpSpPr bwMode="auto">
          <a:xfrm>
            <a:off x="3429000" y="2133600"/>
            <a:ext cx="455613" cy="1250950"/>
            <a:chOff x="2064" y="1392"/>
            <a:chExt cx="287" cy="788"/>
          </a:xfrm>
        </p:grpSpPr>
        <p:sp>
          <p:nvSpPr>
            <p:cNvPr id="42146" name="Text Box 301"/>
            <p:cNvSpPr txBox="1">
              <a:spLocks noChangeArrowheads="1"/>
            </p:cNvSpPr>
            <p:nvPr/>
          </p:nvSpPr>
          <p:spPr bwMode="auto">
            <a:xfrm>
              <a:off x="2117" y="1392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</a:t>
              </a:r>
              <a:endParaRPr lang="sl-SI"/>
            </a:p>
          </p:txBody>
        </p:sp>
        <p:sp>
          <p:nvSpPr>
            <p:cNvPr id="42147" name="Text Box 302"/>
            <p:cNvSpPr txBox="1">
              <a:spLocks noChangeArrowheads="1"/>
            </p:cNvSpPr>
            <p:nvPr/>
          </p:nvSpPr>
          <p:spPr bwMode="auto">
            <a:xfrm>
              <a:off x="2064" y="1968"/>
              <a:ext cx="2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1-0</a:t>
              </a:r>
              <a:endParaRPr lang="sl-SI"/>
            </a:p>
          </p:txBody>
        </p:sp>
      </p:grpSp>
      <p:sp>
        <p:nvSpPr>
          <p:cNvPr id="225583" name="Text Box 303"/>
          <p:cNvSpPr txBox="1">
            <a:spLocks noChangeArrowheads="1"/>
          </p:cNvSpPr>
          <p:nvPr/>
        </p:nvSpPr>
        <p:spPr bwMode="auto">
          <a:xfrm>
            <a:off x="4648200" y="2209800"/>
            <a:ext cx="2857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FF00"/>
                </a:solidFill>
              </a:rPr>
              <a:t>1</a:t>
            </a:r>
            <a:endParaRPr lang="sl-SI"/>
          </a:p>
        </p:txBody>
      </p:sp>
      <p:grpSp>
        <p:nvGrpSpPr>
          <p:cNvPr id="6" name="Group 304"/>
          <p:cNvGrpSpPr>
            <a:grpSpLocks/>
          </p:cNvGrpSpPr>
          <p:nvPr/>
        </p:nvGrpSpPr>
        <p:grpSpPr bwMode="auto">
          <a:xfrm>
            <a:off x="6324600" y="2971800"/>
            <a:ext cx="1885950" cy="336550"/>
            <a:chOff x="3888" y="3360"/>
            <a:chExt cx="1188" cy="212"/>
          </a:xfrm>
        </p:grpSpPr>
        <p:sp>
          <p:nvSpPr>
            <p:cNvPr id="42144" name="Text Box 305"/>
            <p:cNvSpPr txBox="1">
              <a:spLocks noChangeArrowheads="1"/>
            </p:cNvSpPr>
            <p:nvPr/>
          </p:nvSpPr>
          <p:spPr bwMode="auto">
            <a:xfrm>
              <a:off x="3888" y="336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FF00"/>
                  </a:solidFill>
                </a:rPr>
                <a:t>0</a:t>
              </a:r>
              <a:endParaRPr lang="sl-SI"/>
            </a:p>
          </p:txBody>
        </p:sp>
        <p:sp>
          <p:nvSpPr>
            <p:cNvPr id="42145" name="Text Box 306"/>
            <p:cNvSpPr txBox="1">
              <a:spLocks noChangeArrowheads="1"/>
            </p:cNvSpPr>
            <p:nvPr/>
          </p:nvSpPr>
          <p:spPr bwMode="auto">
            <a:xfrm>
              <a:off x="4896" y="336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0000"/>
                  </a:solidFill>
                </a:rPr>
                <a:t>0</a:t>
              </a:r>
              <a:endParaRPr lang="sl-SI"/>
            </a:p>
          </p:txBody>
        </p:sp>
      </p:grpSp>
      <p:sp>
        <p:nvSpPr>
          <p:cNvPr id="225587" name="Text Box 307"/>
          <p:cNvSpPr txBox="1">
            <a:spLocks noChangeArrowheads="1"/>
          </p:cNvSpPr>
          <p:nvPr/>
        </p:nvSpPr>
        <p:spPr bwMode="auto">
          <a:xfrm>
            <a:off x="7840663" y="1828800"/>
            <a:ext cx="45561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0000"/>
                </a:solidFill>
              </a:rPr>
              <a:t>0-1</a:t>
            </a:r>
            <a:endParaRPr lang="sl-SI"/>
          </a:p>
        </p:txBody>
      </p:sp>
      <p:grpSp>
        <p:nvGrpSpPr>
          <p:cNvPr id="7" name="Group 454"/>
          <p:cNvGrpSpPr>
            <a:grpSpLocks/>
          </p:cNvGrpSpPr>
          <p:nvPr/>
        </p:nvGrpSpPr>
        <p:grpSpPr bwMode="auto">
          <a:xfrm>
            <a:off x="685800" y="4267200"/>
            <a:ext cx="7854950" cy="2062163"/>
            <a:chOff x="432" y="2688"/>
            <a:chExt cx="4948" cy="1299"/>
          </a:xfrm>
        </p:grpSpPr>
        <p:grpSp>
          <p:nvGrpSpPr>
            <p:cNvPr id="42003" name="Group 308"/>
            <p:cNvGrpSpPr>
              <a:grpSpLocks/>
            </p:cNvGrpSpPr>
            <p:nvPr/>
          </p:nvGrpSpPr>
          <p:grpSpPr bwMode="auto">
            <a:xfrm>
              <a:off x="672" y="2688"/>
              <a:ext cx="4708" cy="1299"/>
              <a:chOff x="524" y="1524"/>
              <a:chExt cx="4708" cy="1299"/>
            </a:xfrm>
          </p:grpSpPr>
          <p:sp>
            <p:nvSpPr>
              <p:cNvPr id="42014" name="Rectangle 309"/>
              <p:cNvSpPr>
                <a:spLocks noChangeArrowheads="1"/>
              </p:cNvSpPr>
              <p:nvPr/>
            </p:nvSpPr>
            <p:spPr bwMode="auto">
              <a:xfrm>
                <a:off x="3910" y="1524"/>
                <a:ext cx="908" cy="5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5" name="Rectangle 310"/>
              <p:cNvSpPr>
                <a:spLocks noChangeArrowheads="1"/>
              </p:cNvSpPr>
              <p:nvPr/>
            </p:nvSpPr>
            <p:spPr bwMode="auto">
              <a:xfrm>
                <a:off x="2889" y="2012"/>
                <a:ext cx="885" cy="44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6" name="Rectangle 311"/>
              <p:cNvSpPr>
                <a:spLocks noChangeArrowheads="1"/>
              </p:cNvSpPr>
              <p:nvPr/>
            </p:nvSpPr>
            <p:spPr bwMode="auto">
              <a:xfrm>
                <a:off x="2346" y="1774"/>
                <a:ext cx="407" cy="29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7" name="Rectangle 312"/>
              <p:cNvSpPr>
                <a:spLocks noChangeArrowheads="1"/>
              </p:cNvSpPr>
              <p:nvPr/>
            </p:nvSpPr>
            <p:spPr bwMode="auto">
              <a:xfrm>
                <a:off x="1644" y="2297"/>
                <a:ext cx="441" cy="28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8" name="Rectangle 313"/>
              <p:cNvSpPr>
                <a:spLocks noChangeArrowheads="1"/>
              </p:cNvSpPr>
              <p:nvPr/>
            </p:nvSpPr>
            <p:spPr bwMode="auto">
              <a:xfrm>
                <a:off x="1665" y="1718"/>
                <a:ext cx="408" cy="29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9" name="Rectangle 314"/>
              <p:cNvSpPr>
                <a:spLocks noChangeArrowheads="1"/>
              </p:cNvSpPr>
              <p:nvPr/>
            </p:nvSpPr>
            <p:spPr bwMode="auto">
              <a:xfrm>
                <a:off x="1075" y="2570"/>
                <a:ext cx="342" cy="22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0" name="Rectangle 315"/>
              <p:cNvSpPr>
                <a:spLocks noChangeArrowheads="1"/>
              </p:cNvSpPr>
              <p:nvPr/>
            </p:nvSpPr>
            <p:spPr bwMode="auto">
              <a:xfrm>
                <a:off x="1075" y="2093"/>
                <a:ext cx="342" cy="22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1" name="Rectangle 316"/>
              <p:cNvSpPr>
                <a:spLocks noChangeArrowheads="1"/>
              </p:cNvSpPr>
              <p:nvPr/>
            </p:nvSpPr>
            <p:spPr bwMode="auto">
              <a:xfrm>
                <a:off x="1075" y="1695"/>
                <a:ext cx="342" cy="22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2" name="Freeform 317"/>
              <p:cNvSpPr>
                <a:spLocks/>
              </p:cNvSpPr>
              <p:nvPr/>
            </p:nvSpPr>
            <p:spPr bwMode="auto">
              <a:xfrm>
                <a:off x="1064" y="1718"/>
                <a:ext cx="92" cy="90"/>
              </a:xfrm>
              <a:custGeom>
                <a:avLst/>
                <a:gdLst>
                  <a:gd name="T0" fmla="*/ 0 w 92"/>
                  <a:gd name="T1" fmla="*/ 90 h 90"/>
                  <a:gd name="T2" fmla="*/ 92 w 92"/>
                  <a:gd name="T3" fmla="*/ 90 h 90"/>
                  <a:gd name="T4" fmla="*/ 92 w 92"/>
                  <a:gd name="T5" fmla="*/ 0 h 90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90"/>
                  <a:gd name="T11" fmla="*/ 92 w 92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90">
                    <a:moveTo>
                      <a:pt x="0" y="90"/>
                    </a:moveTo>
                    <a:lnTo>
                      <a:pt x="92" y="90"/>
                    </a:lnTo>
                    <a:lnTo>
                      <a:pt x="9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3" name="Freeform 318"/>
              <p:cNvSpPr>
                <a:spLocks/>
              </p:cNvSpPr>
              <p:nvPr/>
            </p:nvSpPr>
            <p:spPr bwMode="auto">
              <a:xfrm>
                <a:off x="1156" y="1718"/>
                <a:ext cx="136" cy="181"/>
              </a:xfrm>
              <a:custGeom>
                <a:avLst/>
                <a:gdLst>
                  <a:gd name="T0" fmla="*/ 0 w 136"/>
                  <a:gd name="T1" fmla="*/ 0 h 181"/>
                  <a:gd name="T2" fmla="*/ 136 w 136"/>
                  <a:gd name="T3" fmla="*/ 90 h 181"/>
                  <a:gd name="T4" fmla="*/ 0 w 136"/>
                  <a:gd name="T5" fmla="*/ 181 h 181"/>
                  <a:gd name="T6" fmla="*/ 0 w 136"/>
                  <a:gd name="T7" fmla="*/ 90 h 1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181"/>
                  <a:gd name="T14" fmla="*/ 136 w 136"/>
                  <a:gd name="T15" fmla="*/ 181 h 1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181">
                    <a:moveTo>
                      <a:pt x="0" y="0"/>
                    </a:moveTo>
                    <a:lnTo>
                      <a:pt x="136" y="90"/>
                    </a:lnTo>
                    <a:lnTo>
                      <a:pt x="0" y="181"/>
                    </a:lnTo>
                    <a:lnTo>
                      <a:pt x="0" y="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4" name="Freeform 319"/>
              <p:cNvSpPr>
                <a:spLocks/>
              </p:cNvSpPr>
              <p:nvPr/>
            </p:nvSpPr>
            <p:spPr bwMode="auto">
              <a:xfrm>
                <a:off x="1321" y="1779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7 w 29"/>
                  <a:gd name="T3" fmla="*/ 20 h 29"/>
                  <a:gd name="T4" fmla="*/ 19 w 29"/>
                  <a:gd name="T5" fmla="*/ 10 h 29"/>
                  <a:gd name="T6" fmla="*/ 10 w 29"/>
                  <a:gd name="T7" fmla="*/ 2 h 29"/>
                  <a:gd name="T8" fmla="*/ 0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29" y="29"/>
                    </a:moveTo>
                    <a:lnTo>
                      <a:pt x="27" y="20"/>
                    </a:lnTo>
                    <a:lnTo>
                      <a:pt x="19" y="10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5" name="Freeform 320"/>
              <p:cNvSpPr>
                <a:spLocks/>
              </p:cNvSpPr>
              <p:nvPr/>
            </p:nvSpPr>
            <p:spPr bwMode="auto">
              <a:xfrm>
                <a:off x="1292" y="1779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2 w 29"/>
                  <a:gd name="T3" fmla="*/ 20 h 29"/>
                  <a:gd name="T4" fmla="*/ 10 w 29"/>
                  <a:gd name="T5" fmla="*/ 10 h 29"/>
                  <a:gd name="T6" fmla="*/ 19 w 29"/>
                  <a:gd name="T7" fmla="*/ 2 h 29"/>
                  <a:gd name="T8" fmla="*/ 29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2" y="20"/>
                    </a:lnTo>
                    <a:lnTo>
                      <a:pt x="10" y="10"/>
                    </a:lnTo>
                    <a:lnTo>
                      <a:pt x="19" y="2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6" name="Freeform 321"/>
              <p:cNvSpPr>
                <a:spLocks/>
              </p:cNvSpPr>
              <p:nvPr/>
            </p:nvSpPr>
            <p:spPr bwMode="auto">
              <a:xfrm>
                <a:off x="1292" y="1808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56 w 58"/>
                  <a:gd name="T3" fmla="*/ 12 h 29"/>
                  <a:gd name="T4" fmla="*/ 48 w 58"/>
                  <a:gd name="T5" fmla="*/ 21 h 29"/>
                  <a:gd name="T6" fmla="*/ 39 w 58"/>
                  <a:gd name="T7" fmla="*/ 27 h 29"/>
                  <a:gd name="T8" fmla="*/ 29 w 58"/>
                  <a:gd name="T9" fmla="*/ 29 h 29"/>
                  <a:gd name="T10" fmla="*/ 18 w 58"/>
                  <a:gd name="T11" fmla="*/ 27 h 29"/>
                  <a:gd name="T12" fmla="*/ 8 w 58"/>
                  <a:gd name="T13" fmla="*/ 21 h 29"/>
                  <a:gd name="T14" fmla="*/ 2 w 58"/>
                  <a:gd name="T15" fmla="*/ 12 h 29"/>
                  <a:gd name="T16" fmla="*/ 0 w 5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"/>
                  <a:gd name="T29" fmla="*/ 58 w 5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">
                    <a:moveTo>
                      <a:pt x="58" y="0"/>
                    </a:moveTo>
                    <a:lnTo>
                      <a:pt x="56" y="12"/>
                    </a:lnTo>
                    <a:lnTo>
                      <a:pt x="48" y="21"/>
                    </a:lnTo>
                    <a:lnTo>
                      <a:pt x="39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21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7" name="Line 322"/>
              <p:cNvSpPr>
                <a:spLocks noChangeShapeType="1"/>
              </p:cNvSpPr>
              <p:nvPr/>
            </p:nvSpPr>
            <p:spPr bwMode="auto">
              <a:xfrm>
                <a:off x="1359" y="180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8" name="Freeform 323"/>
              <p:cNvSpPr>
                <a:spLocks/>
              </p:cNvSpPr>
              <p:nvPr/>
            </p:nvSpPr>
            <p:spPr bwMode="auto">
              <a:xfrm>
                <a:off x="1064" y="2114"/>
                <a:ext cx="92" cy="92"/>
              </a:xfrm>
              <a:custGeom>
                <a:avLst/>
                <a:gdLst>
                  <a:gd name="T0" fmla="*/ 0 w 92"/>
                  <a:gd name="T1" fmla="*/ 92 h 92"/>
                  <a:gd name="T2" fmla="*/ 92 w 92"/>
                  <a:gd name="T3" fmla="*/ 92 h 92"/>
                  <a:gd name="T4" fmla="*/ 92 w 92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92"/>
                  <a:gd name="T11" fmla="*/ 92 w 92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92">
                    <a:moveTo>
                      <a:pt x="0" y="92"/>
                    </a:moveTo>
                    <a:lnTo>
                      <a:pt x="92" y="92"/>
                    </a:lnTo>
                    <a:lnTo>
                      <a:pt x="9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9" name="Freeform 324"/>
              <p:cNvSpPr>
                <a:spLocks/>
              </p:cNvSpPr>
              <p:nvPr/>
            </p:nvSpPr>
            <p:spPr bwMode="auto">
              <a:xfrm>
                <a:off x="1156" y="2114"/>
                <a:ext cx="136" cy="183"/>
              </a:xfrm>
              <a:custGeom>
                <a:avLst/>
                <a:gdLst>
                  <a:gd name="T0" fmla="*/ 0 w 136"/>
                  <a:gd name="T1" fmla="*/ 0 h 183"/>
                  <a:gd name="T2" fmla="*/ 136 w 136"/>
                  <a:gd name="T3" fmla="*/ 92 h 183"/>
                  <a:gd name="T4" fmla="*/ 0 w 136"/>
                  <a:gd name="T5" fmla="*/ 183 h 183"/>
                  <a:gd name="T6" fmla="*/ 0 w 136"/>
                  <a:gd name="T7" fmla="*/ 92 h 1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183"/>
                  <a:gd name="T14" fmla="*/ 136 w 136"/>
                  <a:gd name="T15" fmla="*/ 183 h 1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183">
                    <a:moveTo>
                      <a:pt x="0" y="0"/>
                    </a:moveTo>
                    <a:lnTo>
                      <a:pt x="136" y="92"/>
                    </a:lnTo>
                    <a:lnTo>
                      <a:pt x="0" y="183"/>
                    </a:lnTo>
                    <a:lnTo>
                      <a:pt x="0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0" name="Freeform 325"/>
              <p:cNvSpPr>
                <a:spLocks/>
              </p:cNvSpPr>
              <p:nvPr/>
            </p:nvSpPr>
            <p:spPr bwMode="auto">
              <a:xfrm>
                <a:off x="1321" y="2175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7 w 29"/>
                  <a:gd name="T3" fmla="*/ 20 h 31"/>
                  <a:gd name="T4" fmla="*/ 19 w 29"/>
                  <a:gd name="T5" fmla="*/ 12 h 31"/>
                  <a:gd name="T6" fmla="*/ 10 w 29"/>
                  <a:gd name="T7" fmla="*/ 4 h 31"/>
                  <a:gd name="T8" fmla="*/ 0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29" y="31"/>
                    </a:moveTo>
                    <a:lnTo>
                      <a:pt x="27" y="20"/>
                    </a:lnTo>
                    <a:lnTo>
                      <a:pt x="19" y="12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1" name="Freeform 326"/>
              <p:cNvSpPr>
                <a:spLocks/>
              </p:cNvSpPr>
              <p:nvPr/>
            </p:nvSpPr>
            <p:spPr bwMode="auto">
              <a:xfrm>
                <a:off x="1292" y="2175"/>
                <a:ext cx="29" cy="31"/>
              </a:xfrm>
              <a:custGeom>
                <a:avLst/>
                <a:gdLst>
                  <a:gd name="T0" fmla="*/ 0 w 29"/>
                  <a:gd name="T1" fmla="*/ 31 h 31"/>
                  <a:gd name="T2" fmla="*/ 2 w 29"/>
                  <a:gd name="T3" fmla="*/ 20 h 31"/>
                  <a:gd name="T4" fmla="*/ 10 w 29"/>
                  <a:gd name="T5" fmla="*/ 12 h 31"/>
                  <a:gd name="T6" fmla="*/ 19 w 29"/>
                  <a:gd name="T7" fmla="*/ 4 h 31"/>
                  <a:gd name="T8" fmla="*/ 29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0" y="31"/>
                    </a:moveTo>
                    <a:lnTo>
                      <a:pt x="2" y="20"/>
                    </a:lnTo>
                    <a:lnTo>
                      <a:pt x="10" y="12"/>
                    </a:lnTo>
                    <a:lnTo>
                      <a:pt x="19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2" name="Freeform 327"/>
              <p:cNvSpPr>
                <a:spLocks/>
              </p:cNvSpPr>
              <p:nvPr/>
            </p:nvSpPr>
            <p:spPr bwMode="auto">
              <a:xfrm>
                <a:off x="1292" y="2206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56 w 58"/>
                  <a:gd name="T3" fmla="*/ 12 h 29"/>
                  <a:gd name="T4" fmla="*/ 48 w 58"/>
                  <a:gd name="T5" fmla="*/ 21 h 29"/>
                  <a:gd name="T6" fmla="*/ 39 w 58"/>
                  <a:gd name="T7" fmla="*/ 27 h 29"/>
                  <a:gd name="T8" fmla="*/ 29 w 58"/>
                  <a:gd name="T9" fmla="*/ 29 h 29"/>
                  <a:gd name="T10" fmla="*/ 18 w 58"/>
                  <a:gd name="T11" fmla="*/ 27 h 29"/>
                  <a:gd name="T12" fmla="*/ 8 w 58"/>
                  <a:gd name="T13" fmla="*/ 19 h 29"/>
                  <a:gd name="T14" fmla="*/ 2 w 58"/>
                  <a:gd name="T15" fmla="*/ 12 h 29"/>
                  <a:gd name="T16" fmla="*/ 0 w 5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"/>
                  <a:gd name="T29" fmla="*/ 58 w 5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">
                    <a:moveTo>
                      <a:pt x="58" y="0"/>
                    </a:moveTo>
                    <a:lnTo>
                      <a:pt x="56" y="12"/>
                    </a:lnTo>
                    <a:lnTo>
                      <a:pt x="48" y="21"/>
                    </a:lnTo>
                    <a:lnTo>
                      <a:pt x="39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3" name="Line 328"/>
              <p:cNvSpPr>
                <a:spLocks noChangeShapeType="1"/>
              </p:cNvSpPr>
              <p:nvPr/>
            </p:nvSpPr>
            <p:spPr bwMode="auto">
              <a:xfrm>
                <a:off x="1359" y="220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4" name="Freeform 329"/>
              <p:cNvSpPr>
                <a:spLocks/>
              </p:cNvSpPr>
              <p:nvPr/>
            </p:nvSpPr>
            <p:spPr bwMode="auto">
              <a:xfrm>
                <a:off x="1064" y="2591"/>
                <a:ext cx="92" cy="92"/>
              </a:xfrm>
              <a:custGeom>
                <a:avLst/>
                <a:gdLst>
                  <a:gd name="T0" fmla="*/ 0 w 92"/>
                  <a:gd name="T1" fmla="*/ 92 h 92"/>
                  <a:gd name="T2" fmla="*/ 92 w 92"/>
                  <a:gd name="T3" fmla="*/ 92 h 92"/>
                  <a:gd name="T4" fmla="*/ 92 w 92"/>
                  <a:gd name="T5" fmla="*/ 0 h 92"/>
                  <a:gd name="T6" fmla="*/ 0 60000 65536"/>
                  <a:gd name="T7" fmla="*/ 0 60000 65536"/>
                  <a:gd name="T8" fmla="*/ 0 60000 65536"/>
                  <a:gd name="T9" fmla="*/ 0 w 92"/>
                  <a:gd name="T10" fmla="*/ 0 h 92"/>
                  <a:gd name="T11" fmla="*/ 92 w 92"/>
                  <a:gd name="T12" fmla="*/ 92 h 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2" h="92">
                    <a:moveTo>
                      <a:pt x="0" y="92"/>
                    </a:moveTo>
                    <a:lnTo>
                      <a:pt x="92" y="92"/>
                    </a:lnTo>
                    <a:lnTo>
                      <a:pt x="9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5" name="Freeform 330"/>
              <p:cNvSpPr>
                <a:spLocks/>
              </p:cNvSpPr>
              <p:nvPr/>
            </p:nvSpPr>
            <p:spPr bwMode="auto">
              <a:xfrm>
                <a:off x="1156" y="2591"/>
                <a:ext cx="136" cy="182"/>
              </a:xfrm>
              <a:custGeom>
                <a:avLst/>
                <a:gdLst>
                  <a:gd name="T0" fmla="*/ 0 w 136"/>
                  <a:gd name="T1" fmla="*/ 0 h 182"/>
                  <a:gd name="T2" fmla="*/ 136 w 136"/>
                  <a:gd name="T3" fmla="*/ 92 h 182"/>
                  <a:gd name="T4" fmla="*/ 0 w 136"/>
                  <a:gd name="T5" fmla="*/ 182 h 182"/>
                  <a:gd name="T6" fmla="*/ 0 w 136"/>
                  <a:gd name="T7" fmla="*/ 92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"/>
                  <a:gd name="T13" fmla="*/ 0 h 182"/>
                  <a:gd name="T14" fmla="*/ 136 w 136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" h="182">
                    <a:moveTo>
                      <a:pt x="0" y="0"/>
                    </a:moveTo>
                    <a:lnTo>
                      <a:pt x="136" y="92"/>
                    </a:lnTo>
                    <a:lnTo>
                      <a:pt x="0" y="182"/>
                    </a:lnTo>
                    <a:lnTo>
                      <a:pt x="0" y="9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6" name="Freeform 331"/>
              <p:cNvSpPr>
                <a:spLocks/>
              </p:cNvSpPr>
              <p:nvPr/>
            </p:nvSpPr>
            <p:spPr bwMode="auto">
              <a:xfrm>
                <a:off x="1321" y="2652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7 w 29"/>
                  <a:gd name="T3" fmla="*/ 19 h 31"/>
                  <a:gd name="T4" fmla="*/ 19 w 29"/>
                  <a:gd name="T5" fmla="*/ 12 h 31"/>
                  <a:gd name="T6" fmla="*/ 10 w 29"/>
                  <a:gd name="T7" fmla="*/ 4 h 31"/>
                  <a:gd name="T8" fmla="*/ 0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29" y="31"/>
                    </a:moveTo>
                    <a:lnTo>
                      <a:pt x="27" y="19"/>
                    </a:lnTo>
                    <a:lnTo>
                      <a:pt x="19" y="12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7" name="Freeform 332"/>
              <p:cNvSpPr>
                <a:spLocks/>
              </p:cNvSpPr>
              <p:nvPr/>
            </p:nvSpPr>
            <p:spPr bwMode="auto">
              <a:xfrm>
                <a:off x="1292" y="2652"/>
                <a:ext cx="29" cy="31"/>
              </a:xfrm>
              <a:custGeom>
                <a:avLst/>
                <a:gdLst>
                  <a:gd name="T0" fmla="*/ 0 w 29"/>
                  <a:gd name="T1" fmla="*/ 31 h 31"/>
                  <a:gd name="T2" fmla="*/ 2 w 29"/>
                  <a:gd name="T3" fmla="*/ 19 h 31"/>
                  <a:gd name="T4" fmla="*/ 10 w 29"/>
                  <a:gd name="T5" fmla="*/ 12 h 31"/>
                  <a:gd name="T6" fmla="*/ 19 w 29"/>
                  <a:gd name="T7" fmla="*/ 4 h 31"/>
                  <a:gd name="T8" fmla="*/ 29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0" y="31"/>
                    </a:moveTo>
                    <a:lnTo>
                      <a:pt x="2" y="19"/>
                    </a:lnTo>
                    <a:lnTo>
                      <a:pt x="10" y="12"/>
                    </a:lnTo>
                    <a:lnTo>
                      <a:pt x="19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8" name="Freeform 333"/>
              <p:cNvSpPr>
                <a:spLocks/>
              </p:cNvSpPr>
              <p:nvPr/>
            </p:nvSpPr>
            <p:spPr bwMode="auto">
              <a:xfrm>
                <a:off x="1292" y="2683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56 w 58"/>
                  <a:gd name="T3" fmla="*/ 11 h 29"/>
                  <a:gd name="T4" fmla="*/ 48 w 58"/>
                  <a:gd name="T5" fmla="*/ 21 h 29"/>
                  <a:gd name="T6" fmla="*/ 39 w 58"/>
                  <a:gd name="T7" fmla="*/ 27 h 29"/>
                  <a:gd name="T8" fmla="*/ 29 w 58"/>
                  <a:gd name="T9" fmla="*/ 29 h 29"/>
                  <a:gd name="T10" fmla="*/ 18 w 58"/>
                  <a:gd name="T11" fmla="*/ 27 h 29"/>
                  <a:gd name="T12" fmla="*/ 8 w 58"/>
                  <a:gd name="T13" fmla="*/ 21 h 29"/>
                  <a:gd name="T14" fmla="*/ 2 w 58"/>
                  <a:gd name="T15" fmla="*/ 11 h 29"/>
                  <a:gd name="T16" fmla="*/ 0 w 5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"/>
                  <a:gd name="T29" fmla="*/ 58 w 5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">
                    <a:moveTo>
                      <a:pt x="58" y="0"/>
                    </a:moveTo>
                    <a:lnTo>
                      <a:pt x="56" y="11"/>
                    </a:lnTo>
                    <a:lnTo>
                      <a:pt x="48" y="21"/>
                    </a:lnTo>
                    <a:lnTo>
                      <a:pt x="39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9" name="Line 334"/>
              <p:cNvSpPr>
                <a:spLocks noChangeShapeType="1"/>
              </p:cNvSpPr>
              <p:nvPr/>
            </p:nvSpPr>
            <p:spPr bwMode="auto">
              <a:xfrm>
                <a:off x="1359" y="2683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0" name="Freeform 335"/>
              <p:cNvSpPr>
                <a:spLocks/>
              </p:cNvSpPr>
              <p:nvPr/>
            </p:nvSpPr>
            <p:spPr bwMode="auto">
              <a:xfrm>
                <a:off x="1872" y="1750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25 w 113"/>
                  <a:gd name="T3" fmla="*/ 4 h 114"/>
                  <a:gd name="T4" fmla="*/ 50 w 113"/>
                  <a:gd name="T5" fmla="*/ 12 h 114"/>
                  <a:gd name="T6" fmla="*/ 71 w 113"/>
                  <a:gd name="T7" fmla="*/ 25 h 114"/>
                  <a:gd name="T8" fmla="*/ 88 w 113"/>
                  <a:gd name="T9" fmla="*/ 45 h 114"/>
                  <a:gd name="T10" fmla="*/ 102 w 113"/>
                  <a:gd name="T11" fmla="*/ 66 h 114"/>
                  <a:gd name="T12" fmla="*/ 109 w 113"/>
                  <a:gd name="T13" fmla="*/ 89 h 114"/>
                  <a:gd name="T14" fmla="*/ 113 w 113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4"/>
                  <a:gd name="T26" fmla="*/ 113 w 11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4">
                    <a:moveTo>
                      <a:pt x="0" y="0"/>
                    </a:moveTo>
                    <a:lnTo>
                      <a:pt x="25" y="4"/>
                    </a:lnTo>
                    <a:lnTo>
                      <a:pt x="50" y="12"/>
                    </a:lnTo>
                    <a:lnTo>
                      <a:pt x="71" y="25"/>
                    </a:lnTo>
                    <a:lnTo>
                      <a:pt x="88" y="45"/>
                    </a:lnTo>
                    <a:lnTo>
                      <a:pt x="102" y="66"/>
                    </a:lnTo>
                    <a:lnTo>
                      <a:pt x="109" y="89"/>
                    </a:lnTo>
                    <a:lnTo>
                      <a:pt x="113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1" name="Freeform 336"/>
              <p:cNvSpPr>
                <a:spLocks/>
              </p:cNvSpPr>
              <p:nvPr/>
            </p:nvSpPr>
            <p:spPr bwMode="auto">
              <a:xfrm>
                <a:off x="1872" y="1864"/>
                <a:ext cx="113" cy="113"/>
              </a:xfrm>
              <a:custGeom>
                <a:avLst/>
                <a:gdLst>
                  <a:gd name="T0" fmla="*/ 0 w 113"/>
                  <a:gd name="T1" fmla="*/ 113 h 113"/>
                  <a:gd name="T2" fmla="*/ 25 w 113"/>
                  <a:gd name="T3" fmla="*/ 111 h 113"/>
                  <a:gd name="T4" fmla="*/ 50 w 113"/>
                  <a:gd name="T5" fmla="*/ 104 h 113"/>
                  <a:gd name="T6" fmla="*/ 71 w 113"/>
                  <a:gd name="T7" fmla="*/ 90 h 113"/>
                  <a:gd name="T8" fmla="*/ 88 w 113"/>
                  <a:gd name="T9" fmla="*/ 71 h 113"/>
                  <a:gd name="T10" fmla="*/ 102 w 113"/>
                  <a:gd name="T11" fmla="*/ 50 h 113"/>
                  <a:gd name="T12" fmla="*/ 109 w 113"/>
                  <a:gd name="T13" fmla="*/ 27 h 113"/>
                  <a:gd name="T14" fmla="*/ 113 w 113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3"/>
                  <a:gd name="T26" fmla="*/ 113 w 11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3">
                    <a:moveTo>
                      <a:pt x="0" y="113"/>
                    </a:moveTo>
                    <a:lnTo>
                      <a:pt x="25" y="111"/>
                    </a:lnTo>
                    <a:lnTo>
                      <a:pt x="50" y="104"/>
                    </a:lnTo>
                    <a:lnTo>
                      <a:pt x="71" y="90"/>
                    </a:lnTo>
                    <a:lnTo>
                      <a:pt x="88" y="71"/>
                    </a:lnTo>
                    <a:lnTo>
                      <a:pt x="102" y="50"/>
                    </a:lnTo>
                    <a:lnTo>
                      <a:pt x="109" y="27"/>
                    </a:lnTo>
                    <a:lnTo>
                      <a:pt x="11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2" name="Line 337"/>
              <p:cNvSpPr>
                <a:spLocks noChangeShapeType="1"/>
              </p:cNvSpPr>
              <p:nvPr/>
            </p:nvSpPr>
            <p:spPr bwMode="auto">
              <a:xfrm>
                <a:off x="1701" y="175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3" name="Freeform 338"/>
              <p:cNvSpPr>
                <a:spLocks/>
              </p:cNvSpPr>
              <p:nvPr/>
            </p:nvSpPr>
            <p:spPr bwMode="auto">
              <a:xfrm>
                <a:off x="1701" y="1750"/>
                <a:ext cx="171" cy="227"/>
              </a:xfrm>
              <a:custGeom>
                <a:avLst/>
                <a:gdLst>
                  <a:gd name="T0" fmla="*/ 0 w 171"/>
                  <a:gd name="T1" fmla="*/ 0 h 227"/>
                  <a:gd name="T2" fmla="*/ 0 w 171"/>
                  <a:gd name="T3" fmla="*/ 227 h 227"/>
                  <a:gd name="T4" fmla="*/ 171 w 171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71"/>
                  <a:gd name="T10" fmla="*/ 0 h 227"/>
                  <a:gd name="T11" fmla="*/ 171 w 171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71" y="2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4" name="Line 339"/>
              <p:cNvSpPr>
                <a:spLocks noChangeShapeType="1"/>
              </p:cNvSpPr>
              <p:nvPr/>
            </p:nvSpPr>
            <p:spPr bwMode="auto">
              <a:xfrm flipH="1">
                <a:off x="1588" y="1808"/>
                <a:ext cx="113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5" name="Line 340"/>
              <p:cNvSpPr>
                <a:spLocks noChangeShapeType="1"/>
              </p:cNvSpPr>
              <p:nvPr/>
            </p:nvSpPr>
            <p:spPr bwMode="auto">
              <a:xfrm>
                <a:off x="1599" y="1922"/>
                <a:ext cx="10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6" name="Freeform 341"/>
              <p:cNvSpPr>
                <a:spLocks/>
              </p:cNvSpPr>
              <p:nvPr/>
            </p:nvSpPr>
            <p:spPr bwMode="auto">
              <a:xfrm>
                <a:off x="2010" y="1831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7 w 29"/>
                  <a:gd name="T3" fmla="*/ 19 h 29"/>
                  <a:gd name="T4" fmla="*/ 19 w 29"/>
                  <a:gd name="T5" fmla="*/ 10 h 29"/>
                  <a:gd name="T6" fmla="*/ 10 w 29"/>
                  <a:gd name="T7" fmla="*/ 2 h 29"/>
                  <a:gd name="T8" fmla="*/ 0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29" y="29"/>
                    </a:moveTo>
                    <a:lnTo>
                      <a:pt x="27" y="19"/>
                    </a:lnTo>
                    <a:lnTo>
                      <a:pt x="19" y="10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7" name="Freeform 342"/>
              <p:cNvSpPr>
                <a:spLocks/>
              </p:cNvSpPr>
              <p:nvPr/>
            </p:nvSpPr>
            <p:spPr bwMode="auto">
              <a:xfrm>
                <a:off x="1981" y="1831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2 w 29"/>
                  <a:gd name="T3" fmla="*/ 19 h 29"/>
                  <a:gd name="T4" fmla="*/ 10 w 29"/>
                  <a:gd name="T5" fmla="*/ 10 h 29"/>
                  <a:gd name="T6" fmla="*/ 20 w 29"/>
                  <a:gd name="T7" fmla="*/ 2 h 29"/>
                  <a:gd name="T8" fmla="*/ 29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2" y="19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8" name="Freeform 343"/>
              <p:cNvSpPr>
                <a:spLocks/>
              </p:cNvSpPr>
              <p:nvPr/>
            </p:nvSpPr>
            <p:spPr bwMode="auto">
              <a:xfrm>
                <a:off x="1981" y="1860"/>
                <a:ext cx="58" cy="29"/>
              </a:xfrm>
              <a:custGeom>
                <a:avLst/>
                <a:gdLst>
                  <a:gd name="T0" fmla="*/ 58 w 58"/>
                  <a:gd name="T1" fmla="*/ 0 h 29"/>
                  <a:gd name="T2" fmla="*/ 56 w 58"/>
                  <a:gd name="T3" fmla="*/ 12 h 29"/>
                  <a:gd name="T4" fmla="*/ 48 w 58"/>
                  <a:gd name="T5" fmla="*/ 21 h 29"/>
                  <a:gd name="T6" fmla="*/ 41 w 58"/>
                  <a:gd name="T7" fmla="*/ 27 h 29"/>
                  <a:gd name="T8" fmla="*/ 29 w 58"/>
                  <a:gd name="T9" fmla="*/ 29 h 29"/>
                  <a:gd name="T10" fmla="*/ 18 w 58"/>
                  <a:gd name="T11" fmla="*/ 27 h 29"/>
                  <a:gd name="T12" fmla="*/ 8 w 58"/>
                  <a:gd name="T13" fmla="*/ 21 h 29"/>
                  <a:gd name="T14" fmla="*/ 2 w 58"/>
                  <a:gd name="T15" fmla="*/ 12 h 29"/>
                  <a:gd name="T16" fmla="*/ 0 w 5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29"/>
                  <a:gd name="T29" fmla="*/ 58 w 58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29">
                    <a:moveTo>
                      <a:pt x="58" y="0"/>
                    </a:moveTo>
                    <a:lnTo>
                      <a:pt x="56" y="12"/>
                    </a:lnTo>
                    <a:lnTo>
                      <a:pt x="48" y="21"/>
                    </a:lnTo>
                    <a:lnTo>
                      <a:pt x="41" y="27"/>
                    </a:lnTo>
                    <a:lnTo>
                      <a:pt x="29" y="29"/>
                    </a:lnTo>
                    <a:lnTo>
                      <a:pt x="18" y="27"/>
                    </a:lnTo>
                    <a:lnTo>
                      <a:pt x="8" y="21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9" name="Freeform 344"/>
              <p:cNvSpPr>
                <a:spLocks/>
              </p:cNvSpPr>
              <p:nvPr/>
            </p:nvSpPr>
            <p:spPr bwMode="auto">
              <a:xfrm>
                <a:off x="1872" y="2320"/>
                <a:ext cx="113" cy="113"/>
              </a:xfrm>
              <a:custGeom>
                <a:avLst/>
                <a:gdLst>
                  <a:gd name="T0" fmla="*/ 0 w 113"/>
                  <a:gd name="T1" fmla="*/ 0 h 113"/>
                  <a:gd name="T2" fmla="*/ 25 w 113"/>
                  <a:gd name="T3" fmla="*/ 2 h 113"/>
                  <a:gd name="T4" fmla="*/ 50 w 113"/>
                  <a:gd name="T5" fmla="*/ 11 h 113"/>
                  <a:gd name="T6" fmla="*/ 71 w 113"/>
                  <a:gd name="T7" fmla="*/ 25 h 113"/>
                  <a:gd name="T8" fmla="*/ 88 w 113"/>
                  <a:gd name="T9" fmla="*/ 42 h 113"/>
                  <a:gd name="T10" fmla="*/ 102 w 113"/>
                  <a:gd name="T11" fmla="*/ 63 h 113"/>
                  <a:gd name="T12" fmla="*/ 109 w 113"/>
                  <a:gd name="T13" fmla="*/ 88 h 113"/>
                  <a:gd name="T14" fmla="*/ 113 w 113"/>
                  <a:gd name="T15" fmla="*/ 1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3"/>
                  <a:gd name="T26" fmla="*/ 113 w 11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3">
                    <a:moveTo>
                      <a:pt x="0" y="0"/>
                    </a:moveTo>
                    <a:lnTo>
                      <a:pt x="25" y="2"/>
                    </a:lnTo>
                    <a:lnTo>
                      <a:pt x="50" y="11"/>
                    </a:lnTo>
                    <a:lnTo>
                      <a:pt x="71" y="25"/>
                    </a:lnTo>
                    <a:lnTo>
                      <a:pt x="88" y="42"/>
                    </a:lnTo>
                    <a:lnTo>
                      <a:pt x="102" y="63"/>
                    </a:lnTo>
                    <a:lnTo>
                      <a:pt x="109" y="88"/>
                    </a:lnTo>
                    <a:lnTo>
                      <a:pt x="113" y="11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0" name="Freeform 345"/>
              <p:cNvSpPr>
                <a:spLocks/>
              </p:cNvSpPr>
              <p:nvPr/>
            </p:nvSpPr>
            <p:spPr bwMode="auto">
              <a:xfrm>
                <a:off x="1872" y="2433"/>
                <a:ext cx="113" cy="113"/>
              </a:xfrm>
              <a:custGeom>
                <a:avLst/>
                <a:gdLst>
                  <a:gd name="T0" fmla="*/ 0 w 113"/>
                  <a:gd name="T1" fmla="*/ 113 h 113"/>
                  <a:gd name="T2" fmla="*/ 25 w 113"/>
                  <a:gd name="T3" fmla="*/ 110 h 113"/>
                  <a:gd name="T4" fmla="*/ 50 w 113"/>
                  <a:gd name="T5" fmla="*/ 102 h 113"/>
                  <a:gd name="T6" fmla="*/ 71 w 113"/>
                  <a:gd name="T7" fmla="*/ 88 h 113"/>
                  <a:gd name="T8" fmla="*/ 88 w 113"/>
                  <a:gd name="T9" fmla="*/ 71 h 113"/>
                  <a:gd name="T10" fmla="*/ 102 w 113"/>
                  <a:gd name="T11" fmla="*/ 48 h 113"/>
                  <a:gd name="T12" fmla="*/ 109 w 113"/>
                  <a:gd name="T13" fmla="*/ 25 h 113"/>
                  <a:gd name="T14" fmla="*/ 113 w 113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3"/>
                  <a:gd name="T26" fmla="*/ 113 w 11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3">
                    <a:moveTo>
                      <a:pt x="0" y="113"/>
                    </a:moveTo>
                    <a:lnTo>
                      <a:pt x="25" y="110"/>
                    </a:lnTo>
                    <a:lnTo>
                      <a:pt x="50" y="102"/>
                    </a:lnTo>
                    <a:lnTo>
                      <a:pt x="71" y="88"/>
                    </a:lnTo>
                    <a:lnTo>
                      <a:pt x="88" y="71"/>
                    </a:lnTo>
                    <a:lnTo>
                      <a:pt x="102" y="48"/>
                    </a:lnTo>
                    <a:lnTo>
                      <a:pt x="109" y="25"/>
                    </a:lnTo>
                    <a:lnTo>
                      <a:pt x="11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1" name="Line 346"/>
              <p:cNvSpPr>
                <a:spLocks noChangeShapeType="1"/>
              </p:cNvSpPr>
              <p:nvPr/>
            </p:nvSpPr>
            <p:spPr bwMode="auto">
              <a:xfrm>
                <a:off x="1701" y="232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2" name="Freeform 347"/>
              <p:cNvSpPr>
                <a:spLocks/>
              </p:cNvSpPr>
              <p:nvPr/>
            </p:nvSpPr>
            <p:spPr bwMode="auto">
              <a:xfrm>
                <a:off x="1701" y="2320"/>
                <a:ext cx="171" cy="226"/>
              </a:xfrm>
              <a:custGeom>
                <a:avLst/>
                <a:gdLst>
                  <a:gd name="T0" fmla="*/ 0 w 171"/>
                  <a:gd name="T1" fmla="*/ 0 h 226"/>
                  <a:gd name="T2" fmla="*/ 0 w 171"/>
                  <a:gd name="T3" fmla="*/ 226 h 226"/>
                  <a:gd name="T4" fmla="*/ 171 w 171"/>
                  <a:gd name="T5" fmla="*/ 226 h 226"/>
                  <a:gd name="T6" fmla="*/ 0 60000 65536"/>
                  <a:gd name="T7" fmla="*/ 0 60000 65536"/>
                  <a:gd name="T8" fmla="*/ 0 60000 65536"/>
                  <a:gd name="T9" fmla="*/ 0 w 171"/>
                  <a:gd name="T10" fmla="*/ 0 h 226"/>
                  <a:gd name="T11" fmla="*/ 171 w 171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1" h="226">
                    <a:moveTo>
                      <a:pt x="0" y="0"/>
                    </a:moveTo>
                    <a:lnTo>
                      <a:pt x="0" y="226"/>
                    </a:lnTo>
                    <a:lnTo>
                      <a:pt x="171" y="22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3" name="Line 348"/>
              <p:cNvSpPr>
                <a:spLocks noChangeShapeType="1"/>
              </p:cNvSpPr>
              <p:nvPr/>
            </p:nvSpPr>
            <p:spPr bwMode="auto">
              <a:xfrm flipH="1">
                <a:off x="1588" y="2375"/>
                <a:ext cx="11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4" name="Line 349"/>
              <p:cNvSpPr>
                <a:spLocks noChangeShapeType="1"/>
              </p:cNvSpPr>
              <p:nvPr/>
            </p:nvSpPr>
            <p:spPr bwMode="auto">
              <a:xfrm>
                <a:off x="1599" y="2489"/>
                <a:ext cx="10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5" name="Freeform 350"/>
              <p:cNvSpPr>
                <a:spLocks/>
              </p:cNvSpPr>
              <p:nvPr/>
            </p:nvSpPr>
            <p:spPr bwMode="auto">
              <a:xfrm>
                <a:off x="2010" y="2398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7 w 29"/>
                  <a:gd name="T3" fmla="*/ 20 h 29"/>
                  <a:gd name="T4" fmla="*/ 19 w 29"/>
                  <a:gd name="T5" fmla="*/ 10 h 29"/>
                  <a:gd name="T6" fmla="*/ 10 w 29"/>
                  <a:gd name="T7" fmla="*/ 4 h 29"/>
                  <a:gd name="T8" fmla="*/ 0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29" y="29"/>
                    </a:moveTo>
                    <a:lnTo>
                      <a:pt x="27" y="20"/>
                    </a:lnTo>
                    <a:lnTo>
                      <a:pt x="19" y="10"/>
                    </a:lnTo>
                    <a:lnTo>
                      <a:pt x="10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6" name="Freeform 351"/>
              <p:cNvSpPr>
                <a:spLocks/>
              </p:cNvSpPr>
              <p:nvPr/>
            </p:nvSpPr>
            <p:spPr bwMode="auto">
              <a:xfrm>
                <a:off x="1981" y="2398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2 w 29"/>
                  <a:gd name="T3" fmla="*/ 20 h 29"/>
                  <a:gd name="T4" fmla="*/ 10 w 29"/>
                  <a:gd name="T5" fmla="*/ 10 h 29"/>
                  <a:gd name="T6" fmla="*/ 20 w 29"/>
                  <a:gd name="T7" fmla="*/ 4 h 29"/>
                  <a:gd name="T8" fmla="*/ 29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2" y="20"/>
                    </a:lnTo>
                    <a:lnTo>
                      <a:pt x="10" y="10"/>
                    </a:lnTo>
                    <a:lnTo>
                      <a:pt x="20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7" name="Freeform 352"/>
              <p:cNvSpPr>
                <a:spLocks/>
              </p:cNvSpPr>
              <p:nvPr/>
            </p:nvSpPr>
            <p:spPr bwMode="auto">
              <a:xfrm>
                <a:off x="1981" y="2427"/>
                <a:ext cx="58" cy="31"/>
              </a:xfrm>
              <a:custGeom>
                <a:avLst/>
                <a:gdLst>
                  <a:gd name="T0" fmla="*/ 58 w 58"/>
                  <a:gd name="T1" fmla="*/ 0 h 31"/>
                  <a:gd name="T2" fmla="*/ 56 w 58"/>
                  <a:gd name="T3" fmla="*/ 12 h 31"/>
                  <a:gd name="T4" fmla="*/ 48 w 58"/>
                  <a:gd name="T5" fmla="*/ 21 h 31"/>
                  <a:gd name="T6" fmla="*/ 41 w 58"/>
                  <a:gd name="T7" fmla="*/ 27 h 31"/>
                  <a:gd name="T8" fmla="*/ 29 w 58"/>
                  <a:gd name="T9" fmla="*/ 31 h 31"/>
                  <a:gd name="T10" fmla="*/ 18 w 58"/>
                  <a:gd name="T11" fmla="*/ 27 h 31"/>
                  <a:gd name="T12" fmla="*/ 8 w 58"/>
                  <a:gd name="T13" fmla="*/ 21 h 31"/>
                  <a:gd name="T14" fmla="*/ 2 w 58"/>
                  <a:gd name="T15" fmla="*/ 12 h 31"/>
                  <a:gd name="T16" fmla="*/ 0 w 58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31"/>
                  <a:gd name="T29" fmla="*/ 58 w 5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31">
                    <a:moveTo>
                      <a:pt x="58" y="0"/>
                    </a:moveTo>
                    <a:lnTo>
                      <a:pt x="56" y="12"/>
                    </a:lnTo>
                    <a:lnTo>
                      <a:pt x="48" y="21"/>
                    </a:lnTo>
                    <a:lnTo>
                      <a:pt x="41" y="27"/>
                    </a:lnTo>
                    <a:lnTo>
                      <a:pt x="29" y="31"/>
                    </a:lnTo>
                    <a:lnTo>
                      <a:pt x="18" y="27"/>
                    </a:lnTo>
                    <a:lnTo>
                      <a:pt x="8" y="21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8" name="Freeform 353"/>
              <p:cNvSpPr>
                <a:spLocks/>
              </p:cNvSpPr>
              <p:nvPr/>
            </p:nvSpPr>
            <p:spPr bwMode="auto">
              <a:xfrm>
                <a:off x="2549" y="1808"/>
                <a:ext cx="114" cy="114"/>
              </a:xfrm>
              <a:custGeom>
                <a:avLst/>
                <a:gdLst>
                  <a:gd name="T0" fmla="*/ 0 w 114"/>
                  <a:gd name="T1" fmla="*/ 0 h 114"/>
                  <a:gd name="T2" fmla="*/ 25 w 114"/>
                  <a:gd name="T3" fmla="*/ 2 h 114"/>
                  <a:gd name="T4" fmla="*/ 50 w 114"/>
                  <a:gd name="T5" fmla="*/ 12 h 114"/>
                  <a:gd name="T6" fmla="*/ 71 w 114"/>
                  <a:gd name="T7" fmla="*/ 25 h 114"/>
                  <a:gd name="T8" fmla="*/ 89 w 114"/>
                  <a:gd name="T9" fmla="*/ 42 h 114"/>
                  <a:gd name="T10" fmla="*/ 102 w 114"/>
                  <a:gd name="T11" fmla="*/ 64 h 114"/>
                  <a:gd name="T12" fmla="*/ 112 w 114"/>
                  <a:gd name="T13" fmla="*/ 89 h 114"/>
                  <a:gd name="T14" fmla="*/ 114 w 114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14"/>
                  <a:gd name="T26" fmla="*/ 114 w 114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14">
                    <a:moveTo>
                      <a:pt x="0" y="0"/>
                    </a:moveTo>
                    <a:lnTo>
                      <a:pt x="25" y="2"/>
                    </a:lnTo>
                    <a:lnTo>
                      <a:pt x="50" y="12"/>
                    </a:lnTo>
                    <a:lnTo>
                      <a:pt x="71" y="25"/>
                    </a:lnTo>
                    <a:lnTo>
                      <a:pt x="89" y="42"/>
                    </a:lnTo>
                    <a:lnTo>
                      <a:pt x="102" y="64"/>
                    </a:lnTo>
                    <a:lnTo>
                      <a:pt x="112" y="89"/>
                    </a:lnTo>
                    <a:lnTo>
                      <a:pt x="114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59" name="Freeform 354"/>
              <p:cNvSpPr>
                <a:spLocks/>
              </p:cNvSpPr>
              <p:nvPr/>
            </p:nvSpPr>
            <p:spPr bwMode="auto">
              <a:xfrm>
                <a:off x="2549" y="1922"/>
                <a:ext cx="114" cy="113"/>
              </a:xfrm>
              <a:custGeom>
                <a:avLst/>
                <a:gdLst>
                  <a:gd name="T0" fmla="*/ 0 w 114"/>
                  <a:gd name="T1" fmla="*/ 113 h 113"/>
                  <a:gd name="T2" fmla="*/ 25 w 114"/>
                  <a:gd name="T3" fmla="*/ 111 h 113"/>
                  <a:gd name="T4" fmla="*/ 50 w 114"/>
                  <a:gd name="T5" fmla="*/ 101 h 113"/>
                  <a:gd name="T6" fmla="*/ 71 w 114"/>
                  <a:gd name="T7" fmla="*/ 88 h 113"/>
                  <a:gd name="T8" fmla="*/ 89 w 114"/>
                  <a:gd name="T9" fmla="*/ 71 h 113"/>
                  <a:gd name="T10" fmla="*/ 102 w 114"/>
                  <a:gd name="T11" fmla="*/ 50 h 113"/>
                  <a:gd name="T12" fmla="*/ 112 w 114"/>
                  <a:gd name="T13" fmla="*/ 25 h 113"/>
                  <a:gd name="T14" fmla="*/ 114 w 114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13"/>
                  <a:gd name="T26" fmla="*/ 114 w 114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13">
                    <a:moveTo>
                      <a:pt x="0" y="113"/>
                    </a:moveTo>
                    <a:lnTo>
                      <a:pt x="25" y="111"/>
                    </a:lnTo>
                    <a:lnTo>
                      <a:pt x="50" y="101"/>
                    </a:lnTo>
                    <a:lnTo>
                      <a:pt x="71" y="88"/>
                    </a:lnTo>
                    <a:lnTo>
                      <a:pt x="89" y="71"/>
                    </a:lnTo>
                    <a:lnTo>
                      <a:pt x="102" y="50"/>
                    </a:lnTo>
                    <a:lnTo>
                      <a:pt x="112" y="2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0" name="Line 355"/>
              <p:cNvSpPr>
                <a:spLocks noChangeShapeType="1"/>
              </p:cNvSpPr>
              <p:nvPr/>
            </p:nvSpPr>
            <p:spPr bwMode="auto">
              <a:xfrm>
                <a:off x="2381" y="1808"/>
                <a:ext cx="1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1" name="Freeform 356"/>
              <p:cNvSpPr>
                <a:spLocks/>
              </p:cNvSpPr>
              <p:nvPr/>
            </p:nvSpPr>
            <p:spPr bwMode="auto">
              <a:xfrm>
                <a:off x="2381" y="1808"/>
                <a:ext cx="168" cy="227"/>
              </a:xfrm>
              <a:custGeom>
                <a:avLst/>
                <a:gdLst>
                  <a:gd name="T0" fmla="*/ 0 w 168"/>
                  <a:gd name="T1" fmla="*/ 0 h 227"/>
                  <a:gd name="T2" fmla="*/ 0 w 168"/>
                  <a:gd name="T3" fmla="*/ 227 h 227"/>
                  <a:gd name="T4" fmla="*/ 168 w 168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227"/>
                  <a:gd name="T11" fmla="*/ 168 w 168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68" y="2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2" name="Line 357"/>
              <p:cNvSpPr>
                <a:spLocks noChangeShapeType="1"/>
              </p:cNvSpPr>
              <p:nvPr/>
            </p:nvSpPr>
            <p:spPr bwMode="auto">
              <a:xfrm flipH="1">
                <a:off x="2267" y="1864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3" name="Freeform 358"/>
              <p:cNvSpPr>
                <a:spLocks/>
              </p:cNvSpPr>
              <p:nvPr/>
            </p:nvSpPr>
            <p:spPr bwMode="auto">
              <a:xfrm>
                <a:off x="2693" y="1893"/>
                <a:ext cx="29" cy="29"/>
              </a:xfrm>
              <a:custGeom>
                <a:avLst/>
                <a:gdLst>
                  <a:gd name="T0" fmla="*/ 29 w 29"/>
                  <a:gd name="T1" fmla="*/ 29 h 29"/>
                  <a:gd name="T2" fmla="*/ 25 w 29"/>
                  <a:gd name="T3" fmla="*/ 19 h 29"/>
                  <a:gd name="T4" fmla="*/ 20 w 29"/>
                  <a:gd name="T5" fmla="*/ 9 h 29"/>
                  <a:gd name="T6" fmla="*/ 10 w 29"/>
                  <a:gd name="T7" fmla="*/ 2 h 29"/>
                  <a:gd name="T8" fmla="*/ 0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29" y="29"/>
                    </a:moveTo>
                    <a:lnTo>
                      <a:pt x="25" y="19"/>
                    </a:lnTo>
                    <a:lnTo>
                      <a:pt x="20" y="9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4" name="Freeform 359"/>
              <p:cNvSpPr>
                <a:spLocks/>
              </p:cNvSpPr>
              <p:nvPr/>
            </p:nvSpPr>
            <p:spPr bwMode="auto">
              <a:xfrm>
                <a:off x="2663" y="1893"/>
                <a:ext cx="30" cy="29"/>
              </a:xfrm>
              <a:custGeom>
                <a:avLst/>
                <a:gdLst>
                  <a:gd name="T0" fmla="*/ 0 w 30"/>
                  <a:gd name="T1" fmla="*/ 29 h 29"/>
                  <a:gd name="T2" fmla="*/ 4 w 30"/>
                  <a:gd name="T3" fmla="*/ 19 h 29"/>
                  <a:gd name="T4" fmla="*/ 9 w 30"/>
                  <a:gd name="T5" fmla="*/ 9 h 29"/>
                  <a:gd name="T6" fmla="*/ 19 w 30"/>
                  <a:gd name="T7" fmla="*/ 2 h 29"/>
                  <a:gd name="T8" fmla="*/ 30 w 30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9"/>
                  <a:gd name="T17" fmla="*/ 30 w 30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9">
                    <a:moveTo>
                      <a:pt x="0" y="29"/>
                    </a:moveTo>
                    <a:lnTo>
                      <a:pt x="4" y="19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3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5" name="Freeform 360"/>
              <p:cNvSpPr>
                <a:spLocks/>
              </p:cNvSpPr>
              <p:nvPr/>
            </p:nvSpPr>
            <p:spPr bwMode="auto">
              <a:xfrm>
                <a:off x="2663" y="1922"/>
                <a:ext cx="59" cy="28"/>
              </a:xfrm>
              <a:custGeom>
                <a:avLst/>
                <a:gdLst>
                  <a:gd name="T0" fmla="*/ 59 w 59"/>
                  <a:gd name="T1" fmla="*/ 0 h 28"/>
                  <a:gd name="T2" fmla="*/ 55 w 59"/>
                  <a:gd name="T3" fmla="*/ 11 h 28"/>
                  <a:gd name="T4" fmla="*/ 50 w 59"/>
                  <a:gd name="T5" fmla="*/ 21 h 28"/>
                  <a:gd name="T6" fmla="*/ 40 w 59"/>
                  <a:gd name="T7" fmla="*/ 27 h 28"/>
                  <a:gd name="T8" fmla="*/ 30 w 59"/>
                  <a:gd name="T9" fmla="*/ 28 h 28"/>
                  <a:gd name="T10" fmla="*/ 19 w 59"/>
                  <a:gd name="T11" fmla="*/ 27 h 28"/>
                  <a:gd name="T12" fmla="*/ 9 w 59"/>
                  <a:gd name="T13" fmla="*/ 21 h 28"/>
                  <a:gd name="T14" fmla="*/ 2 w 59"/>
                  <a:gd name="T15" fmla="*/ 11 h 28"/>
                  <a:gd name="T16" fmla="*/ 0 w 59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28"/>
                  <a:gd name="T29" fmla="*/ 59 w 59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28">
                    <a:moveTo>
                      <a:pt x="59" y="0"/>
                    </a:moveTo>
                    <a:lnTo>
                      <a:pt x="55" y="11"/>
                    </a:lnTo>
                    <a:lnTo>
                      <a:pt x="50" y="21"/>
                    </a:lnTo>
                    <a:lnTo>
                      <a:pt x="40" y="27"/>
                    </a:lnTo>
                    <a:lnTo>
                      <a:pt x="30" y="28"/>
                    </a:lnTo>
                    <a:lnTo>
                      <a:pt x="19" y="27"/>
                    </a:lnTo>
                    <a:lnTo>
                      <a:pt x="9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6" name="Line 361"/>
              <p:cNvSpPr>
                <a:spLocks noChangeShapeType="1"/>
              </p:cNvSpPr>
              <p:nvPr/>
            </p:nvSpPr>
            <p:spPr bwMode="auto">
              <a:xfrm>
                <a:off x="2267" y="1922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7" name="Line 362"/>
              <p:cNvSpPr>
                <a:spLocks noChangeShapeType="1"/>
              </p:cNvSpPr>
              <p:nvPr/>
            </p:nvSpPr>
            <p:spPr bwMode="auto">
              <a:xfrm>
                <a:off x="2267" y="1977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8" name="Line 363"/>
              <p:cNvSpPr>
                <a:spLocks noChangeShapeType="1"/>
              </p:cNvSpPr>
              <p:nvPr/>
            </p:nvSpPr>
            <p:spPr bwMode="auto">
              <a:xfrm>
                <a:off x="2720" y="1922"/>
                <a:ext cx="5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69" name="Freeform 364"/>
              <p:cNvSpPr>
                <a:spLocks/>
              </p:cNvSpPr>
              <p:nvPr/>
            </p:nvSpPr>
            <p:spPr bwMode="auto">
              <a:xfrm>
                <a:off x="3062" y="2206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25 w 113"/>
                  <a:gd name="T3" fmla="*/ 2 h 114"/>
                  <a:gd name="T4" fmla="*/ 50 w 113"/>
                  <a:gd name="T5" fmla="*/ 10 h 114"/>
                  <a:gd name="T6" fmla="*/ 71 w 113"/>
                  <a:gd name="T7" fmla="*/ 25 h 114"/>
                  <a:gd name="T8" fmla="*/ 88 w 113"/>
                  <a:gd name="T9" fmla="*/ 42 h 114"/>
                  <a:gd name="T10" fmla="*/ 102 w 113"/>
                  <a:gd name="T11" fmla="*/ 64 h 114"/>
                  <a:gd name="T12" fmla="*/ 111 w 113"/>
                  <a:gd name="T13" fmla="*/ 89 h 114"/>
                  <a:gd name="T14" fmla="*/ 113 w 113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4"/>
                  <a:gd name="T26" fmla="*/ 113 w 11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4">
                    <a:moveTo>
                      <a:pt x="0" y="0"/>
                    </a:moveTo>
                    <a:lnTo>
                      <a:pt x="25" y="2"/>
                    </a:lnTo>
                    <a:lnTo>
                      <a:pt x="50" y="10"/>
                    </a:lnTo>
                    <a:lnTo>
                      <a:pt x="71" y="25"/>
                    </a:lnTo>
                    <a:lnTo>
                      <a:pt x="88" y="42"/>
                    </a:lnTo>
                    <a:lnTo>
                      <a:pt x="102" y="64"/>
                    </a:lnTo>
                    <a:lnTo>
                      <a:pt x="111" y="89"/>
                    </a:lnTo>
                    <a:lnTo>
                      <a:pt x="113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0" name="Line 365"/>
              <p:cNvSpPr>
                <a:spLocks noChangeShapeType="1"/>
              </p:cNvSpPr>
              <p:nvPr/>
            </p:nvSpPr>
            <p:spPr bwMode="auto">
              <a:xfrm>
                <a:off x="2931" y="2206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1" name="Line 366"/>
              <p:cNvSpPr>
                <a:spLocks noChangeShapeType="1"/>
              </p:cNvSpPr>
              <p:nvPr/>
            </p:nvSpPr>
            <p:spPr bwMode="auto">
              <a:xfrm flipH="1">
                <a:off x="2858" y="2262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2" name="Line 367"/>
              <p:cNvSpPr>
                <a:spLocks noChangeShapeType="1"/>
              </p:cNvSpPr>
              <p:nvPr/>
            </p:nvSpPr>
            <p:spPr bwMode="auto">
              <a:xfrm>
                <a:off x="2858" y="2375"/>
                <a:ext cx="127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3" name="Line 368"/>
              <p:cNvSpPr>
                <a:spLocks noChangeShapeType="1"/>
              </p:cNvSpPr>
              <p:nvPr/>
            </p:nvSpPr>
            <p:spPr bwMode="auto">
              <a:xfrm>
                <a:off x="2931" y="2433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4" name="Freeform 369"/>
              <p:cNvSpPr>
                <a:spLocks/>
              </p:cNvSpPr>
              <p:nvPr/>
            </p:nvSpPr>
            <p:spPr bwMode="auto">
              <a:xfrm>
                <a:off x="2926" y="2320"/>
                <a:ext cx="57" cy="113"/>
              </a:xfrm>
              <a:custGeom>
                <a:avLst/>
                <a:gdLst>
                  <a:gd name="T0" fmla="*/ 0 w 57"/>
                  <a:gd name="T1" fmla="*/ 113 h 113"/>
                  <a:gd name="T2" fmla="*/ 13 w 57"/>
                  <a:gd name="T3" fmla="*/ 109 h 113"/>
                  <a:gd name="T4" fmla="*/ 25 w 57"/>
                  <a:gd name="T5" fmla="*/ 101 h 113"/>
                  <a:gd name="T6" fmla="*/ 36 w 57"/>
                  <a:gd name="T7" fmla="*/ 88 h 113"/>
                  <a:gd name="T8" fmla="*/ 44 w 57"/>
                  <a:gd name="T9" fmla="*/ 71 h 113"/>
                  <a:gd name="T10" fmla="*/ 51 w 57"/>
                  <a:gd name="T11" fmla="*/ 48 h 113"/>
                  <a:gd name="T12" fmla="*/ 55 w 57"/>
                  <a:gd name="T13" fmla="*/ 25 h 113"/>
                  <a:gd name="T14" fmla="*/ 57 w 57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113"/>
                  <a:gd name="T26" fmla="*/ 57 w 57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113">
                    <a:moveTo>
                      <a:pt x="0" y="113"/>
                    </a:moveTo>
                    <a:lnTo>
                      <a:pt x="13" y="109"/>
                    </a:lnTo>
                    <a:lnTo>
                      <a:pt x="25" y="101"/>
                    </a:lnTo>
                    <a:lnTo>
                      <a:pt x="36" y="88"/>
                    </a:lnTo>
                    <a:lnTo>
                      <a:pt x="44" y="71"/>
                    </a:lnTo>
                    <a:lnTo>
                      <a:pt x="51" y="48"/>
                    </a:lnTo>
                    <a:lnTo>
                      <a:pt x="55" y="25"/>
                    </a:lnTo>
                    <a:lnTo>
                      <a:pt x="5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5" name="Freeform 370"/>
              <p:cNvSpPr>
                <a:spLocks/>
              </p:cNvSpPr>
              <p:nvPr/>
            </p:nvSpPr>
            <p:spPr bwMode="auto">
              <a:xfrm>
                <a:off x="2926" y="2206"/>
                <a:ext cx="57" cy="114"/>
              </a:xfrm>
              <a:custGeom>
                <a:avLst/>
                <a:gdLst>
                  <a:gd name="T0" fmla="*/ 0 w 57"/>
                  <a:gd name="T1" fmla="*/ 0 h 114"/>
                  <a:gd name="T2" fmla="*/ 13 w 57"/>
                  <a:gd name="T3" fmla="*/ 2 h 114"/>
                  <a:gd name="T4" fmla="*/ 25 w 57"/>
                  <a:gd name="T5" fmla="*/ 10 h 114"/>
                  <a:gd name="T6" fmla="*/ 36 w 57"/>
                  <a:gd name="T7" fmla="*/ 25 h 114"/>
                  <a:gd name="T8" fmla="*/ 44 w 57"/>
                  <a:gd name="T9" fmla="*/ 42 h 114"/>
                  <a:gd name="T10" fmla="*/ 51 w 57"/>
                  <a:gd name="T11" fmla="*/ 64 h 114"/>
                  <a:gd name="T12" fmla="*/ 55 w 57"/>
                  <a:gd name="T13" fmla="*/ 89 h 114"/>
                  <a:gd name="T14" fmla="*/ 57 w 57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114"/>
                  <a:gd name="T26" fmla="*/ 57 w 57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114">
                    <a:moveTo>
                      <a:pt x="0" y="0"/>
                    </a:moveTo>
                    <a:lnTo>
                      <a:pt x="13" y="2"/>
                    </a:lnTo>
                    <a:lnTo>
                      <a:pt x="25" y="10"/>
                    </a:lnTo>
                    <a:lnTo>
                      <a:pt x="36" y="25"/>
                    </a:lnTo>
                    <a:lnTo>
                      <a:pt x="44" y="42"/>
                    </a:lnTo>
                    <a:lnTo>
                      <a:pt x="51" y="64"/>
                    </a:lnTo>
                    <a:lnTo>
                      <a:pt x="55" y="89"/>
                    </a:lnTo>
                    <a:lnTo>
                      <a:pt x="57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6" name="Line 371"/>
              <p:cNvSpPr>
                <a:spLocks noChangeShapeType="1"/>
              </p:cNvSpPr>
              <p:nvPr/>
            </p:nvSpPr>
            <p:spPr bwMode="auto">
              <a:xfrm>
                <a:off x="3039" y="2206"/>
                <a:ext cx="1" cy="1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7" name="Freeform 372"/>
              <p:cNvSpPr>
                <a:spLocks/>
              </p:cNvSpPr>
              <p:nvPr/>
            </p:nvSpPr>
            <p:spPr bwMode="auto">
              <a:xfrm>
                <a:off x="3062" y="2320"/>
                <a:ext cx="226" cy="113"/>
              </a:xfrm>
              <a:custGeom>
                <a:avLst/>
                <a:gdLst>
                  <a:gd name="T0" fmla="*/ 0 w 226"/>
                  <a:gd name="T1" fmla="*/ 113 h 113"/>
                  <a:gd name="T2" fmla="*/ 25 w 226"/>
                  <a:gd name="T3" fmla="*/ 109 h 113"/>
                  <a:gd name="T4" fmla="*/ 50 w 226"/>
                  <a:gd name="T5" fmla="*/ 101 h 113"/>
                  <a:gd name="T6" fmla="*/ 71 w 226"/>
                  <a:gd name="T7" fmla="*/ 88 h 113"/>
                  <a:gd name="T8" fmla="*/ 88 w 226"/>
                  <a:gd name="T9" fmla="*/ 71 h 113"/>
                  <a:gd name="T10" fmla="*/ 102 w 226"/>
                  <a:gd name="T11" fmla="*/ 48 h 113"/>
                  <a:gd name="T12" fmla="*/ 111 w 226"/>
                  <a:gd name="T13" fmla="*/ 25 h 113"/>
                  <a:gd name="T14" fmla="*/ 113 w 226"/>
                  <a:gd name="T15" fmla="*/ 0 h 113"/>
                  <a:gd name="T16" fmla="*/ 226 w 226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6"/>
                  <a:gd name="T28" fmla="*/ 0 h 113"/>
                  <a:gd name="T29" fmla="*/ 226 w 2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6" h="113">
                    <a:moveTo>
                      <a:pt x="0" y="113"/>
                    </a:moveTo>
                    <a:lnTo>
                      <a:pt x="25" y="109"/>
                    </a:lnTo>
                    <a:lnTo>
                      <a:pt x="50" y="101"/>
                    </a:lnTo>
                    <a:lnTo>
                      <a:pt x="71" y="88"/>
                    </a:lnTo>
                    <a:lnTo>
                      <a:pt x="88" y="71"/>
                    </a:lnTo>
                    <a:lnTo>
                      <a:pt x="102" y="48"/>
                    </a:lnTo>
                    <a:lnTo>
                      <a:pt x="111" y="25"/>
                    </a:lnTo>
                    <a:lnTo>
                      <a:pt x="113" y="0"/>
                    </a:lnTo>
                    <a:lnTo>
                      <a:pt x="2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8" name="Freeform 373"/>
              <p:cNvSpPr>
                <a:spLocks/>
              </p:cNvSpPr>
              <p:nvPr/>
            </p:nvSpPr>
            <p:spPr bwMode="auto">
              <a:xfrm>
                <a:off x="3572" y="2035"/>
                <a:ext cx="114" cy="113"/>
              </a:xfrm>
              <a:custGeom>
                <a:avLst/>
                <a:gdLst>
                  <a:gd name="T0" fmla="*/ 0 w 114"/>
                  <a:gd name="T1" fmla="*/ 0 h 113"/>
                  <a:gd name="T2" fmla="*/ 25 w 114"/>
                  <a:gd name="T3" fmla="*/ 4 h 113"/>
                  <a:gd name="T4" fmla="*/ 50 w 114"/>
                  <a:gd name="T5" fmla="*/ 12 h 113"/>
                  <a:gd name="T6" fmla="*/ 71 w 114"/>
                  <a:gd name="T7" fmla="*/ 25 h 113"/>
                  <a:gd name="T8" fmla="*/ 89 w 114"/>
                  <a:gd name="T9" fmla="*/ 42 h 113"/>
                  <a:gd name="T10" fmla="*/ 102 w 114"/>
                  <a:gd name="T11" fmla="*/ 63 h 113"/>
                  <a:gd name="T12" fmla="*/ 110 w 114"/>
                  <a:gd name="T13" fmla="*/ 88 h 113"/>
                  <a:gd name="T14" fmla="*/ 114 w 114"/>
                  <a:gd name="T15" fmla="*/ 113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13"/>
                  <a:gd name="T26" fmla="*/ 114 w 114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13">
                    <a:moveTo>
                      <a:pt x="0" y="0"/>
                    </a:moveTo>
                    <a:lnTo>
                      <a:pt x="25" y="4"/>
                    </a:lnTo>
                    <a:lnTo>
                      <a:pt x="50" y="12"/>
                    </a:lnTo>
                    <a:lnTo>
                      <a:pt x="71" y="25"/>
                    </a:lnTo>
                    <a:lnTo>
                      <a:pt x="89" y="42"/>
                    </a:lnTo>
                    <a:lnTo>
                      <a:pt x="102" y="63"/>
                    </a:lnTo>
                    <a:lnTo>
                      <a:pt x="110" y="88"/>
                    </a:lnTo>
                    <a:lnTo>
                      <a:pt x="114" y="113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79" name="Freeform 374"/>
              <p:cNvSpPr>
                <a:spLocks/>
              </p:cNvSpPr>
              <p:nvPr/>
            </p:nvSpPr>
            <p:spPr bwMode="auto">
              <a:xfrm>
                <a:off x="3572" y="2148"/>
                <a:ext cx="114" cy="114"/>
              </a:xfrm>
              <a:custGeom>
                <a:avLst/>
                <a:gdLst>
                  <a:gd name="T0" fmla="*/ 0 w 114"/>
                  <a:gd name="T1" fmla="*/ 114 h 114"/>
                  <a:gd name="T2" fmla="*/ 25 w 114"/>
                  <a:gd name="T3" fmla="*/ 112 h 114"/>
                  <a:gd name="T4" fmla="*/ 50 w 114"/>
                  <a:gd name="T5" fmla="*/ 102 h 114"/>
                  <a:gd name="T6" fmla="*/ 71 w 114"/>
                  <a:gd name="T7" fmla="*/ 89 h 114"/>
                  <a:gd name="T8" fmla="*/ 89 w 114"/>
                  <a:gd name="T9" fmla="*/ 72 h 114"/>
                  <a:gd name="T10" fmla="*/ 102 w 114"/>
                  <a:gd name="T11" fmla="*/ 50 h 114"/>
                  <a:gd name="T12" fmla="*/ 110 w 114"/>
                  <a:gd name="T13" fmla="*/ 25 h 114"/>
                  <a:gd name="T14" fmla="*/ 114 w 114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114"/>
                  <a:gd name="T26" fmla="*/ 114 w 114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114">
                    <a:moveTo>
                      <a:pt x="0" y="114"/>
                    </a:moveTo>
                    <a:lnTo>
                      <a:pt x="25" y="112"/>
                    </a:lnTo>
                    <a:lnTo>
                      <a:pt x="50" y="102"/>
                    </a:lnTo>
                    <a:lnTo>
                      <a:pt x="71" y="89"/>
                    </a:lnTo>
                    <a:lnTo>
                      <a:pt x="89" y="72"/>
                    </a:lnTo>
                    <a:lnTo>
                      <a:pt x="102" y="50"/>
                    </a:lnTo>
                    <a:lnTo>
                      <a:pt x="110" y="25"/>
                    </a:lnTo>
                    <a:lnTo>
                      <a:pt x="11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0" name="Line 375"/>
              <p:cNvSpPr>
                <a:spLocks noChangeShapeType="1"/>
              </p:cNvSpPr>
              <p:nvPr/>
            </p:nvSpPr>
            <p:spPr bwMode="auto">
              <a:xfrm>
                <a:off x="3402" y="2035"/>
                <a:ext cx="170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1" name="Freeform 376"/>
              <p:cNvSpPr>
                <a:spLocks/>
              </p:cNvSpPr>
              <p:nvPr/>
            </p:nvSpPr>
            <p:spPr bwMode="auto">
              <a:xfrm>
                <a:off x="3402" y="2035"/>
                <a:ext cx="170" cy="227"/>
              </a:xfrm>
              <a:custGeom>
                <a:avLst/>
                <a:gdLst>
                  <a:gd name="T0" fmla="*/ 0 w 170"/>
                  <a:gd name="T1" fmla="*/ 0 h 227"/>
                  <a:gd name="T2" fmla="*/ 0 w 170"/>
                  <a:gd name="T3" fmla="*/ 227 h 227"/>
                  <a:gd name="T4" fmla="*/ 170 w 170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70"/>
                  <a:gd name="T10" fmla="*/ 0 h 227"/>
                  <a:gd name="T11" fmla="*/ 170 w 170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0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70" y="2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2" name="Line 377"/>
              <p:cNvSpPr>
                <a:spLocks noChangeShapeType="1"/>
              </p:cNvSpPr>
              <p:nvPr/>
            </p:nvSpPr>
            <p:spPr bwMode="auto">
              <a:xfrm flipH="1">
                <a:off x="3288" y="2093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3" name="Line 378"/>
              <p:cNvSpPr>
                <a:spLocks noChangeShapeType="1"/>
              </p:cNvSpPr>
              <p:nvPr/>
            </p:nvSpPr>
            <p:spPr bwMode="auto">
              <a:xfrm>
                <a:off x="3300" y="2206"/>
                <a:ext cx="10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4" name="Freeform 379"/>
              <p:cNvSpPr>
                <a:spLocks/>
              </p:cNvSpPr>
              <p:nvPr/>
            </p:nvSpPr>
            <p:spPr bwMode="auto">
              <a:xfrm>
                <a:off x="3711" y="2114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6 w 28"/>
                  <a:gd name="T3" fmla="*/ 19 h 31"/>
                  <a:gd name="T4" fmla="*/ 19 w 28"/>
                  <a:gd name="T5" fmla="*/ 9 h 31"/>
                  <a:gd name="T6" fmla="*/ 9 w 28"/>
                  <a:gd name="T7" fmla="*/ 4 h 31"/>
                  <a:gd name="T8" fmla="*/ 0 w 2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1"/>
                  <a:gd name="T17" fmla="*/ 28 w 2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1">
                    <a:moveTo>
                      <a:pt x="28" y="31"/>
                    </a:moveTo>
                    <a:lnTo>
                      <a:pt x="26" y="19"/>
                    </a:lnTo>
                    <a:lnTo>
                      <a:pt x="19" y="9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5" name="Freeform 380"/>
              <p:cNvSpPr>
                <a:spLocks/>
              </p:cNvSpPr>
              <p:nvPr/>
            </p:nvSpPr>
            <p:spPr bwMode="auto">
              <a:xfrm>
                <a:off x="3682" y="2114"/>
                <a:ext cx="29" cy="31"/>
              </a:xfrm>
              <a:custGeom>
                <a:avLst/>
                <a:gdLst>
                  <a:gd name="T0" fmla="*/ 0 w 29"/>
                  <a:gd name="T1" fmla="*/ 31 h 31"/>
                  <a:gd name="T2" fmla="*/ 2 w 29"/>
                  <a:gd name="T3" fmla="*/ 19 h 31"/>
                  <a:gd name="T4" fmla="*/ 9 w 29"/>
                  <a:gd name="T5" fmla="*/ 9 h 31"/>
                  <a:gd name="T6" fmla="*/ 19 w 29"/>
                  <a:gd name="T7" fmla="*/ 4 h 31"/>
                  <a:gd name="T8" fmla="*/ 29 w 2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1"/>
                  <a:gd name="T17" fmla="*/ 29 w 2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1">
                    <a:moveTo>
                      <a:pt x="0" y="31"/>
                    </a:moveTo>
                    <a:lnTo>
                      <a:pt x="2" y="19"/>
                    </a:lnTo>
                    <a:lnTo>
                      <a:pt x="9" y="9"/>
                    </a:lnTo>
                    <a:lnTo>
                      <a:pt x="19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6" name="Freeform 381"/>
              <p:cNvSpPr>
                <a:spLocks/>
              </p:cNvSpPr>
              <p:nvPr/>
            </p:nvSpPr>
            <p:spPr bwMode="auto">
              <a:xfrm>
                <a:off x="3682" y="2145"/>
                <a:ext cx="57" cy="28"/>
              </a:xfrm>
              <a:custGeom>
                <a:avLst/>
                <a:gdLst>
                  <a:gd name="T0" fmla="*/ 57 w 57"/>
                  <a:gd name="T1" fmla="*/ 0 h 28"/>
                  <a:gd name="T2" fmla="*/ 55 w 57"/>
                  <a:gd name="T3" fmla="*/ 11 h 28"/>
                  <a:gd name="T4" fmla="*/ 48 w 57"/>
                  <a:gd name="T5" fmla="*/ 19 h 28"/>
                  <a:gd name="T6" fmla="*/ 40 w 57"/>
                  <a:gd name="T7" fmla="*/ 27 h 28"/>
                  <a:gd name="T8" fmla="*/ 29 w 57"/>
                  <a:gd name="T9" fmla="*/ 28 h 28"/>
                  <a:gd name="T10" fmla="*/ 17 w 57"/>
                  <a:gd name="T11" fmla="*/ 27 h 28"/>
                  <a:gd name="T12" fmla="*/ 7 w 57"/>
                  <a:gd name="T13" fmla="*/ 19 h 28"/>
                  <a:gd name="T14" fmla="*/ 2 w 57"/>
                  <a:gd name="T15" fmla="*/ 9 h 28"/>
                  <a:gd name="T16" fmla="*/ 0 w 57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28"/>
                  <a:gd name="T29" fmla="*/ 57 w 5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28">
                    <a:moveTo>
                      <a:pt x="57" y="0"/>
                    </a:moveTo>
                    <a:lnTo>
                      <a:pt x="55" y="11"/>
                    </a:lnTo>
                    <a:lnTo>
                      <a:pt x="48" y="19"/>
                    </a:lnTo>
                    <a:lnTo>
                      <a:pt x="40" y="27"/>
                    </a:lnTo>
                    <a:lnTo>
                      <a:pt x="29" y="28"/>
                    </a:lnTo>
                    <a:lnTo>
                      <a:pt x="17" y="27"/>
                    </a:lnTo>
                    <a:lnTo>
                      <a:pt x="7" y="19"/>
                    </a:ln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7" name="Freeform 382"/>
              <p:cNvSpPr>
                <a:spLocks/>
              </p:cNvSpPr>
              <p:nvPr/>
            </p:nvSpPr>
            <p:spPr bwMode="auto">
              <a:xfrm>
                <a:off x="3288" y="2206"/>
                <a:ext cx="37" cy="114"/>
              </a:xfrm>
              <a:custGeom>
                <a:avLst/>
                <a:gdLst>
                  <a:gd name="T0" fmla="*/ 0 w 37"/>
                  <a:gd name="T1" fmla="*/ 114 h 114"/>
                  <a:gd name="T2" fmla="*/ 0 w 37"/>
                  <a:gd name="T3" fmla="*/ 0 h 114"/>
                  <a:gd name="T4" fmla="*/ 37 w 37"/>
                  <a:gd name="T5" fmla="*/ 0 h 114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14"/>
                  <a:gd name="T11" fmla="*/ 37 w 37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14">
                    <a:moveTo>
                      <a:pt x="0" y="114"/>
                    </a:moveTo>
                    <a:lnTo>
                      <a:pt x="0" y="0"/>
                    </a:lnTo>
                    <a:lnTo>
                      <a:pt x="3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8" name="Line 383"/>
              <p:cNvSpPr>
                <a:spLocks noChangeShapeType="1"/>
              </p:cNvSpPr>
              <p:nvPr/>
            </p:nvSpPr>
            <p:spPr bwMode="auto">
              <a:xfrm>
                <a:off x="2835" y="2093"/>
                <a:ext cx="45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89" name="Freeform 384"/>
              <p:cNvSpPr>
                <a:spLocks/>
              </p:cNvSpPr>
              <p:nvPr/>
            </p:nvSpPr>
            <p:spPr bwMode="auto">
              <a:xfrm>
                <a:off x="4081" y="1750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25 w 113"/>
                  <a:gd name="T3" fmla="*/ 4 h 114"/>
                  <a:gd name="T4" fmla="*/ 48 w 113"/>
                  <a:gd name="T5" fmla="*/ 12 h 114"/>
                  <a:gd name="T6" fmla="*/ 69 w 113"/>
                  <a:gd name="T7" fmla="*/ 25 h 114"/>
                  <a:gd name="T8" fmla="*/ 88 w 113"/>
                  <a:gd name="T9" fmla="*/ 45 h 114"/>
                  <a:gd name="T10" fmla="*/ 102 w 113"/>
                  <a:gd name="T11" fmla="*/ 66 h 114"/>
                  <a:gd name="T12" fmla="*/ 109 w 113"/>
                  <a:gd name="T13" fmla="*/ 89 h 114"/>
                  <a:gd name="T14" fmla="*/ 113 w 113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4"/>
                  <a:gd name="T26" fmla="*/ 113 w 11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4">
                    <a:moveTo>
                      <a:pt x="0" y="0"/>
                    </a:moveTo>
                    <a:lnTo>
                      <a:pt x="25" y="4"/>
                    </a:lnTo>
                    <a:lnTo>
                      <a:pt x="48" y="12"/>
                    </a:lnTo>
                    <a:lnTo>
                      <a:pt x="69" y="25"/>
                    </a:lnTo>
                    <a:lnTo>
                      <a:pt x="88" y="45"/>
                    </a:lnTo>
                    <a:lnTo>
                      <a:pt x="102" y="66"/>
                    </a:lnTo>
                    <a:lnTo>
                      <a:pt x="109" y="89"/>
                    </a:lnTo>
                    <a:lnTo>
                      <a:pt x="113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0" name="Line 385"/>
              <p:cNvSpPr>
                <a:spLocks noChangeShapeType="1"/>
              </p:cNvSpPr>
              <p:nvPr/>
            </p:nvSpPr>
            <p:spPr bwMode="auto">
              <a:xfrm>
                <a:off x="3950" y="1750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1" name="Line 386"/>
              <p:cNvSpPr>
                <a:spLocks noChangeShapeType="1"/>
              </p:cNvSpPr>
              <p:nvPr/>
            </p:nvSpPr>
            <p:spPr bwMode="auto">
              <a:xfrm flipH="1">
                <a:off x="3876" y="1808"/>
                <a:ext cx="11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2" name="Line 387"/>
              <p:cNvSpPr>
                <a:spLocks noChangeShapeType="1"/>
              </p:cNvSpPr>
              <p:nvPr/>
            </p:nvSpPr>
            <p:spPr bwMode="auto">
              <a:xfrm>
                <a:off x="3876" y="1922"/>
                <a:ext cx="12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3" name="Line 388"/>
              <p:cNvSpPr>
                <a:spLocks noChangeShapeType="1"/>
              </p:cNvSpPr>
              <p:nvPr/>
            </p:nvSpPr>
            <p:spPr bwMode="auto">
              <a:xfrm>
                <a:off x="3950" y="1977"/>
                <a:ext cx="1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4" name="Freeform 389"/>
              <p:cNvSpPr>
                <a:spLocks/>
              </p:cNvSpPr>
              <p:nvPr/>
            </p:nvSpPr>
            <p:spPr bwMode="auto">
              <a:xfrm>
                <a:off x="3945" y="1864"/>
                <a:ext cx="55" cy="113"/>
              </a:xfrm>
              <a:custGeom>
                <a:avLst/>
                <a:gdLst>
                  <a:gd name="T0" fmla="*/ 0 w 55"/>
                  <a:gd name="T1" fmla="*/ 113 h 113"/>
                  <a:gd name="T2" fmla="*/ 11 w 55"/>
                  <a:gd name="T3" fmla="*/ 111 h 113"/>
                  <a:gd name="T4" fmla="*/ 25 w 55"/>
                  <a:gd name="T5" fmla="*/ 104 h 113"/>
                  <a:gd name="T6" fmla="*/ 34 w 55"/>
                  <a:gd name="T7" fmla="*/ 90 h 113"/>
                  <a:gd name="T8" fmla="*/ 44 w 55"/>
                  <a:gd name="T9" fmla="*/ 71 h 113"/>
                  <a:gd name="T10" fmla="*/ 50 w 55"/>
                  <a:gd name="T11" fmla="*/ 50 h 113"/>
                  <a:gd name="T12" fmla="*/ 53 w 55"/>
                  <a:gd name="T13" fmla="*/ 27 h 113"/>
                  <a:gd name="T14" fmla="*/ 55 w 55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13"/>
                  <a:gd name="T26" fmla="*/ 55 w 55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13">
                    <a:moveTo>
                      <a:pt x="0" y="113"/>
                    </a:moveTo>
                    <a:lnTo>
                      <a:pt x="11" y="111"/>
                    </a:lnTo>
                    <a:lnTo>
                      <a:pt x="25" y="104"/>
                    </a:lnTo>
                    <a:lnTo>
                      <a:pt x="34" y="90"/>
                    </a:lnTo>
                    <a:lnTo>
                      <a:pt x="44" y="71"/>
                    </a:lnTo>
                    <a:lnTo>
                      <a:pt x="50" y="50"/>
                    </a:lnTo>
                    <a:lnTo>
                      <a:pt x="53" y="27"/>
                    </a:lnTo>
                    <a:lnTo>
                      <a:pt x="5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5" name="Freeform 390"/>
              <p:cNvSpPr>
                <a:spLocks/>
              </p:cNvSpPr>
              <p:nvPr/>
            </p:nvSpPr>
            <p:spPr bwMode="auto">
              <a:xfrm>
                <a:off x="3945" y="1750"/>
                <a:ext cx="55" cy="114"/>
              </a:xfrm>
              <a:custGeom>
                <a:avLst/>
                <a:gdLst>
                  <a:gd name="T0" fmla="*/ 0 w 55"/>
                  <a:gd name="T1" fmla="*/ 0 h 114"/>
                  <a:gd name="T2" fmla="*/ 11 w 55"/>
                  <a:gd name="T3" fmla="*/ 4 h 114"/>
                  <a:gd name="T4" fmla="*/ 25 w 55"/>
                  <a:gd name="T5" fmla="*/ 12 h 114"/>
                  <a:gd name="T6" fmla="*/ 34 w 55"/>
                  <a:gd name="T7" fmla="*/ 25 h 114"/>
                  <a:gd name="T8" fmla="*/ 44 w 55"/>
                  <a:gd name="T9" fmla="*/ 45 h 114"/>
                  <a:gd name="T10" fmla="*/ 50 w 55"/>
                  <a:gd name="T11" fmla="*/ 66 h 114"/>
                  <a:gd name="T12" fmla="*/ 53 w 55"/>
                  <a:gd name="T13" fmla="*/ 89 h 114"/>
                  <a:gd name="T14" fmla="*/ 55 w 55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114"/>
                  <a:gd name="T26" fmla="*/ 55 w 55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114">
                    <a:moveTo>
                      <a:pt x="0" y="0"/>
                    </a:moveTo>
                    <a:lnTo>
                      <a:pt x="11" y="4"/>
                    </a:lnTo>
                    <a:lnTo>
                      <a:pt x="25" y="12"/>
                    </a:lnTo>
                    <a:lnTo>
                      <a:pt x="34" y="25"/>
                    </a:lnTo>
                    <a:lnTo>
                      <a:pt x="44" y="45"/>
                    </a:lnTo>
                    <a:lnTo>
                      <a:pt x="50" y="66"/>
                    </a:lnTo>
                    <a:lnTo>
                      <a:pt x="53" y="89"/>
                    </a:lnTo>
                    <a:lnTo>
                      <a:pt x="55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6" name="Line 391"/>
              <p:cNvSpPr>
                <a:spLocks noChangeShapeType="1"/>
              </p:cNvSpPr>
              <p:nvPr/>
            </p:nvSpPr>
            <p:spPr bwMode="auto">
              <a:xfrm>
                <a:off x="4058" y="1750"/>
                <a:ext cx="1" cy="1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7" name="Freeform 392"/>
              <p:cNvSpPr>
                <a:spLocks/>
              </p:cNvSpPr>
              <p:nvPr/>
            </p:nvSpPr>
            <p:spPr bwMode="auto">
              <a:xfrm>
                <a:off x="4081" y="1864"/>
                <a:ext cx="226" cy="113"/>
              </a:xfrm>
              <a:custGeom>
                <a:avLst/>
                <a:gdLst>
                  <a:gd name="T0" fmla="*/ 0 w 226"/>
                  <a:gd name="T1" fmla="*/ 113 h 113"/>
                  <a:gd name="T2" fmla="*/ 25 w 226"/>
                  <a:gd name="T3" fmla="*/ 111 h 113"/>
                  <a:gd name="T4" fmla="*/ 48 w 226"/>
                  <a:gd name="T5" fmla="*/ 104 h 113"/>
                  <a:gd name="T6" fmla="*/ 69 w 226"/>
                  <a:gd name="T7" fmla="*/ 90 h 113"/>
                  <a:gd name="T8" fmla="*/ 88 w 226"/>
                  <a:gd name="T9" fmla="*/ 71 h 113"/>
                  <a:gd name="T10" fmla="*/ 102 w 226"/>
                  <a:gd name="T11" fmla="*/ 50 h 113"/>
                  <a:gd name="T12" fmla="*/ 109 w 226"/>
                  <a:gd name="T13" fmla="*/ 27 h 113"/>
                  <a:gd name="T14" fmla="*/ 113 w 226"/>
                  <a:gd name="T15" fmla="*/ 0 h 113"/>
                  <a:gd name="T16" fmla="*/ 226 w 226"/>
                  <a:gd name="T17" fmla="*/ 0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6"/>
                  <a:gd name="T28" fmla="*/ 0 h 113"/>
                  <a:gd name="T29" fmla="*/ 226 w 2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6" h="113">
                    <a:moveTo>
                      <a:pt x="0" y="113"/>
                    </a:moveTo>
                    <a:lnTo>
                      <a:pt x="25" y="111"/>
                    </a:lnTo>
                    <a:lnTo>
                      <a:pt x="48" y="104"/>
                    </a:lnTo>
                    <a:lnTo>
                      <a:pt x="69" y="90"/>
                    </a:lnTo>
                    <a:lnTo>
                      <a:pt x="88" y="71"/>
                    </a:lnTo>
                    <a:lnTo>
                      <a:pt x="102" y="50"/>
                    </a:lnTo>
                    <a:lnTo>
                      <a:pt x="109" y="27"/>
                    </a:lnTo>
                    <a:lnTo>
                      <a:pt x="113" y="0"/>
                    </a:lnTo>
                    <a:lnTo>
                      <a:pt x="226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8" name="Freeform 393"/>
              <p:cNvSpPr>
                <a:spLocks/>
              </p:cNvSpPr>
              <p:nvPr/>
            </p:nvSpPr>
            <p:spPr bwMode="auto">
              <a:xfrm>
                <a:off x="4590" y="1581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26 w 113"/>
                  <a:gd name="T3" fmla="*/ 2 h 114"/>
                  <a:gd name="T4" fmla="*/ 50 w 113"/>
                  <a:gd name="T5" fmla="*/ 12 h 114"/>
                  <a:gd name="T6" fmla="*/ 71 w 113"/>
                  <a:gd name="T7" fmla="*/ 25 h 114"/>
                  <a:gd name="T8" fmla="*/ 90 w 113"/>
                  <a:gd name="T9" fmla="*/ 43 h 114"/>
                  <a:gd name="T10" fmla="*/ 103 w 113"/>
                  <a:gd name="T11" fmla="*/ 64 h 114"/>
                  <a:gd name="T12" fmla="*/ 111 w 113"/>
                  <a:gd name="T13" fmla="*/ 89 h 114"/>
                  <a:gd name="T14" fmla="*/ 113 w 113"/>
                  <a:gd name="T15" fmla="*/ 114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4"/>
                  <a:gd name="T26" fmla="*/ 113 w 113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4">
                    <a:moveTo>
                      <a:pt x="0" y="0"/>
                    </a:moveTo>
                    <a:lnTo>
                      <a:pt x="26" y="2"/>
                    </a:lnTo>
                    <a:lnTo>
                      <a:pt x="50" y="12"/>
                    </a:lnTo>
                    <a:lnTo>
                      <a:pt x="71" y="25"/>
                    </a:lnTo>
                    <a:lnTo>
                      <a:pt x="90" y="43"/>
                    </a:lnTo>
                    <a:lnTo>
                      <a:pt x="103" y="64"/>
                    </a:lnTo>
                    <a:lnTo>
                      <a:pt x="111" y="89"/>
                    </a:lnTo>
                    <a:lnTo>
                      <a:pt x="113" y="11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99" name="Freeform 394"/>
              <p:cNvSpPr>
                <a:spLocks/>
              </p:cNvSpPr>
              <p:nvPr/>
            </p:nvSpPr>
            <p:spPr bwMode="auto">
              <a:xfrm>
                <a:off x="4590" y="1695"/>
                <a:ext cx="113" cy="113"/>
              </a:xfrm>
              <a:custGeom>
                <a:avLst/>
                <a:gdLst>
                  <a:gd name="T0" fmla="*/ 0 w 113"/>
                  <a:gd name="T1" fmla="*/ 113 h 113"/>
                  <a:gd name="T2" fmla="*/ 26 w 113"/>
                  <a:gd name="T3" fmla="*/ 109 h 113"/>
                  <a:gd name="T4" fmla="*/ 50 w 113"/>
                  <a:gd name="T5" fmla="*/ 102 h 113"/>
                  <a:gd name="T6" fmla="*/ 71 w 113"/>
                  <a:gd name="T7" fmla="*/ 88 h 113"/>
                  <a:gd name="T8" fmla="*/ 90 w 113"/>
                  <a:gd name="T9" fmla="*/ 71 h 113"/>
                  <a:gd name="T10" fmla="*/ 103 w 113"/>
                  <a:gd name="T11" fmla="*/ 48 h 113"/>
                  <a:gd name="T12" fmla="*/ 111 w 113"/>
                  <a:gd name="T13" fmla="*/ 25 h 113"/>
                  <a:gd name="T14" fmla="*/ 113 w 113"/>
                  <a:gd name="T15" fmla="*/ 0 h 1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3"/>
                  <a:gd name="T25" fmla="*/ 0 h 113"/>
                  <a:gd name="T26" fmla="*/ 113 w 113"/>
                  <a:gd name="T27" fmla="*/ 113 h 1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3" h="113">
                    <a:moveTo>
                      <a:pt x="0" y="113"/>
                    </a:moveTo>
                    <a:lnTo>
                      <a:pt x="26" y="109"/>
                    </a:lnTo>
                    <a:lnTo>
                      <a:pt x="50" y="102"/>
                    </a:lnTo>
                    <a:lnTo>
                      <a:pt x="71" y="88"/>
                    </a:lnTo>
                    <a:lnTo>
                      <a:pt x="90" y="71"/>
                    </a:lnTo>
                    <a:lnTo>
                      <a:pt x="103" y="48"/>
                    </a:lnTo>
                    <a:lnTo>
                      <a:pt x="111" y="25"/>
                    </a:lnTo>
                    <a:lnTo>
                      <a:pt x="11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0" name="Line 395"/>
              <p:cNvSpPr>
                <a:spLocks noChangeShapeType="1"/>
              </p:cNvSpPr>
              <p:nvPr/>
            </p:nvSpPr>
            <p:spPr bwMode="auto">
              <a:xfrm>
                <a:off x="4421" y="1581"/>
                <a:ext cx="1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1" name="Freeform 396"/>
              <p:cNvSpPr>
                <a:spLocks/>
              </p:cNvSpPr>
              <p:nvPr/>
            </p:nvSpPr>
            <p:spPr bwMode="auto">
              <a:xfrm>
                <a:off x="4421" y="1581"/>
                <a:ext cx="169" cy="227"/>
              </a:xfrm>
              <a:custGeom>
                <a:avLst/>
                <a:gdLst>
                  <a:gd name="T0" fmla="*/ 0 w 169"/>
                  <a:gd name="T1" fmla="*/ 0 h 227"/>
                  <a:gd name="T2" fmla="*/ 0 w 169"/>
                  <a:gd name="T3" fmla="*/ 227 h 227"/>
                  <a:gd name="T4" fmla="*/ 169 w 169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227"/>
                  <a:gd name="T11" fmla="*/ 169 w 169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227">
                    <a:moveTo>
                      <a:pt x="0" y="0"/>
                    </a:moveTo>
                    <a:lnTo>
                      <a:pt x="0" y="227"/>
                    </a:lnTo>
                    <a:lnTo>
                      <a:pt x="169" y="2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2" name="Line 397"/>
              <p:cNvSpPr>
                <a:spLocks noChangeShapeType="1"/>
              </p:cNvSpPr>
              <p:nvPr/>
            </p:nvSpPr>
            <p:spPr bwMode="auto">
              <a:xfrm flipH="1">
                <a:off x="4307" y="1637"/>
                <a:ext cx="1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3" name="Line 398"/>
              <p:cNvSpPr>
                <a:spLocks noChangeShapeType="1"/>
              </p:cNvSpPr>
              <p:nvPr/>
            </p:nvSpPr>
            <p:spPr bwMode="auto">
              <a:xfrm>
                <a:off x="4319" y="1750"/>
                <a:ext cx="102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4" name="Freeform 399"/>
              <p:cNvSpPr>
                <a:spLocks/>
              </p:cNvSpPr>
              <p:nvPr/>
            </p:nvSpPr>
            <p:spPr bwMode="auto">
              <a:xfrm>
                <a:off x="4728" y="1660"/>
                <a:ext cx="31" cy="29"/>
              </a:xfrm>
              <a:custGeom>
                <a:avLst/>
                <a:gdLst>
                  <a:gd name="T0" fmla="*/ 31 w 31"/>
                  <a:gd name="T1" fmla="*/ 29 h 29"/>
                  <a:gd name="T2" fmla="*/ 27 w 31"/>
                  <a:gd name="T3" fmla="*/ 19 h 29"/>
                  <a:gd name="T4" fmla="*/ 21 w 31"/>
                  <a:gd name="T5" fmla="*/ 10 h 29"/>
                  <a:gd name="T6" fmla="*/ 11 w 31"/>
                  <a:gd name="T7" fmla="*/ 4 h 29"/>
                  <a:gd name="T8" fmla="*/ 0 w 3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9"/>
                  <a:gd name="T17" fmla="*/ 31 w 3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9">
                    <a:moveTo>
                      <a:pt x="31" y="29"/>
                    </a:moveTo>
                    <a:lnTo>
                      <a:pt x="27" y="19"/>
                    </a:lnTo>
                    <a:lnTo>
                      <a:pt x="21" y="10"/>
                    </a:lnTo>
                    <a:lnTo>
                      <a:pt x="1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5" name="Freeform 400"/>
              <p:cNvSpPr>
                <a:spLocks/>
              </p:cNvSpPr>
              <p:nvPr/>
            </p:nvSpPr>
            <p:spPr bwMode="auto">
              <a:xfrm>
                <a:off x="4699" y="1660"/>
                <a:ext cx="29" cy="29"/>
              </a:xfrm>
              <a:custGeom>
                <a:avLst/>
                <a:gdLst>
                  <a:gd name="T0" fmla="*/ 0 w 29"/>
                  <a:gd name="T1" fmla="*/ 29 h 29"/>
                  <a:gd name="T2" fmla="*/ 4 w 29"/>
                  <a:gd name="T3" fmla="*/ 19 h 29"/>
                  <a:gd name="T4" fmla="*/ 10 w 29"/>
                  <a:gd name="T5" fmla="*/ 10 h 29"/>
                  <a:gd name="T6" fmla="*/ 19 w 29"/>
                  <a:gd name="T7" fmla="*/ 4 h 29"/>
                  <a:gd name="T8" fmla="*/ 29 w 29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29"/>
                    </a:moveTo>
                    <a:lnTo>
                      <a:pt x="4" y="19"/>
                    </a:lnTo>
                    <a:lnTo>
                      <a:pt x="10" y="10"/>
                    </a:lnTo>
                    <a:lnTo>
                      <a:pt x="19" y="4"/>
                    </a:lnTo>
                    <a:lnTo>
                      <a:pt x="2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6" name="Freeform 401"/>
              <p:cNvSpPr>
                <a:spLocks/>
              </p:cNvSpPr>
              <p:nvPr/>
            </p:nvSpPr>
            <p:spPr bwMode="auto">
              <a:xfrm>
                <a:off x="4699" y="1689"/>
                <a:ext cx="60" cy="31"/>
              </a:xfrm>
              <a:custGeom>
                <a:avLst/>
                <a:gdLst>
                  <a:gd name="T0" fmla="*/ 60 w 60"/>
                  <a:gd name="T1" fmla="*/ 0 h 31"/>
                  <a:gd name="T2" fmla="*/ 56 w 60"/>
                  <a:gd name="T3" fmla="*/ 11 h 31"/>
                  <a:gd name="T4" fmla="*/ 50 w 60"/>
                  <a:gd name="T5" fmla="*/ 21 h 31"/>
                  <a:gd name="T6" fmla="*/ 40 w 60"/>
                  <a:gd name="T7" fmla="*/ 27 h 31"/>
                  <a:gd name="T8" fmla="*/ 29 w 60"/>
                  <a:gd name="T9" fmla="*/ 31 h 31"/>
                  <a:gd name="T10" fmla="*/ 19 w 60"/>
                  <a:gd name="T11" fmla="*/ 27 h 31"/>
                  <a:gd name="T12" fmla="*/ 10 w 60"/>
                  <a:gd name="T13" fmla="*/ 21 h 31"/>
                  <a:gd name="T14" fmla="*/ 2 w 60"/>
                  <a:gd name="T15" fmla="*/ 11 h 31"/>
                  <a:gd name="T16" fmla="*/ 0 w 60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31"/>
                  <a:gd name="T29" fmla="*/ 60 w 60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31">
                    <a:moveTo>
                      <a:pt x="60" y="0"/>
                    </a:moveTo>
                    <a:lnTo>
                      <a:pt x="56" y="11"/>
                    </a:lnTo>
                    <a:lnTo>
                      <a:pt x="50" y="21"/>
                    </a:lnTo>
                    <a:lnTo>
                      <a:pt x="40" y="27"/>
                    </a:lnTo>
                    <a:lnTo>
                      <a:pt x="29" y="31"/>
                    </a:lnTo>
                    <a:lnTo>
                      <a:pt x="19" y="27"/>
                    </a:lnTo>
                    <a:lnTo>
                      <a:pt x="10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7" name="Freeform 402"/>
              <p:cNvSpPr>
                <a:spLocks/>
              </p:cNvSpPr>
              <p:nvPr/>
            </p:nvSpPr>
            <p:spPr bwMode="auto">
              <a:xfrm>
                <a:off x="4307" y="1750"/>
                <a:ext cx="37" cy="114"/>
              </a:xfrm>
              <a:custGeom>
                <a:avLst/>
                <a:gdLst>
                  <a:gd name="T0" fmla="*/ 0 w 37"/>
                  <a:gd name="T1" fmla="*/ 114 h 114"/>
                  <a:gd name="T2" fmla="*/ 0 w 37"/>
                  <a:gd name="T3" fmla="*/ 0 h 114"/>
                  <a:gd name="T4" fmla="*/ 37 w 37"/>
                  <a:gd name="T5" fmla="*/ 0 h 114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14"/>
                  <a:gd name="T11" fmla="*/ 37 w 37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14">
                    <a:moveTo>
                      <a:pt x="0" y="114"/>
                    </a:moveTo>
                    <a:lnTo>
                      <a:pt x="0" y="0"/>
                    </a:lnTo>
                    <a:lnTo>
                      <a:pt x="37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8" name="Line 403"/>
              <p:cNvSpPr>
                <a:spLocks noChangeShapeType="1"/>
              </p:cNvSpPr>
              <p:nvPr/>
            </p:nvSpPr>
            <p:spPr bwMode="auto">
              <a:xfrm>
                <a:off x="3853" y="1637"/>
                <a:ext cx="45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09" name="Line 404"/>
              <p:cNvSpPr>
                <a:spLocks noChangeShapeType="1"/>
              </p:cNvSpPr>
              <p:nvPr/>
            </p:nvSpPr>
            <p:spPr bwMode="auto">
              <a:xfrm>
                <a:off x="793" y="1808"/>
                <a:ext cx="269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0" name="Freeform 405"/>
              <p:cNvSpPr>
                <a:spLocks/>
              </p:cNvSpPr>
              <p:nvPr/>
            </p:nvSpPr>
            <p:spPr bwMode="auto">
              <a:xfrm>
                <a:off x="793" y="1922"/>
                <a:ext cx="1474" cy="113"/>
              </a:xfrm>
              <a:custGeom>
                <a:avLst/>
                <a:gdLst>
                  <a:gd name="T0" fmla="*/ 0 w 1474"/>
                  <a:gd name="T1" fmla="*/ 113 h 113"/>
                  <a:gd name="T2" fmla="*/ 1359 w 1474"/>
                  <a:gd name="T3" fmla="*/ 113 h 113"/>
                  <a:gd name="T4" fmla="*/ 1359 w 1474"/>
                  <a:gd name="T5" fmla="*/ 0 h 113"/>
                  <a:gd name="T6" fmla="*/ 1474 w 1474"/>
                  <a:gd name="T7" fmla="*/ 0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74"/>
                  <a:gd name="T13" fmla="*/ 0 h 113"/>
                  <a:gd name="T14" fmla="*/ 1474 w 1474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74" h="113">
                    <a:moveTo>
                      <a:pt x="0" y="113"/>
                    </a:moveTo>
                    <a:lnTo>
                      <a:pt x="1359" y="113"/>
                    </a:lnTo>
                    <a:lnTo>
                      <a:pt x="1359" y="0"/>
                    </a:lnTo>
                    <a:lnTo>
                      <a:pt x="1474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1" name="Line 406"/>
              <p:cNvSpPr>
                <a:spLocks noChangeShapeType="1"/>
              </p:cNvSpPr>
              <p:nvPr/>
            </p:nvSpPr>
            <p:spPr bwMode="auto">
              <a:xfrm>
                <a:off x="2039" y="1864"/>
                <a:ext cx="228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2" name="Line 407"/>
              <p:cNvSpPr>
                <a:spLocks noChangeShapeType="1"/>
              </p:cNvSpPr>
              <p:nvPr/>
            </p:nvSpPr>
            <p:spPr bwMode="auto">
              <a:xfrm flipH="1">
                <a:off x="1417" y="1808"/>
                <a:ext cx="169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3" name="Freeform 408"/>
              <p:cNvSpPr>
                <a:spLocks/>
              </p:cNvSpPr>
              <p:nvPr/>
            </p:nvSpPr>
            <p:spPr bwMode="auto">
              <a:xfrm>
                <a:off x="793" y="1920"/>
                <a:ext cx="795" cy="455"/>
              </a:xfrm>
              <a:custGeom>
                <a:avLst/>
                <a:gdLst>
                  <a:gd name="T0" fmla="*/ 0 w 795"/>
                  <a:gd name="T1" fmla="*/ 455 h 455"/>
                  <a:gd name="T2" fmla="*/ 680 w 795"/>
                  <a:gd name="T3" fmla="*/ 455 h 455"/>
                  <a:gd name="T4" fmla="*/ 680 w 795"/>
                  <a:gd name="T5" fmla="*/ 0 h 455"/>
                  <a:gd name="T6" fmla="*/ 795 w 795"/>
                  <a:gd name="T7" fmla="*/ 2 h 455"/>
                  <a:gd name="T8" fmla="*/ 793 w 795"/>
                  <a:gd name="T9" fmla="*/ 2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5"/>
                  <a:gd name="T16" fmla="*/ 0 h 455"/>
                  <a:gd name="T17" fmla="*/ 795 w 795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5" h="455">
                    <a:moveTo>
                      <a:pt x="0" y="455"/>
                    </a:moveTo>
                    <a:lnTo>
                      <a:pt x="680" y="455"/>
                    </a:lnTo>
                    <a:lnTo>
                      <a:pt x="680" y="0"/>
                    </a:lnTo>
                    <a:lnTo>
                      <a:pt x="795" y="2"/>
                    </a:lnTo>
                    <a:lnTo>
                      <a:pt x="793" y="2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4" name="Freeform 409"/>
              <p:cNvSpPr>
                <a:spLocks/>
              </p:cNvSpPr>
              <p:nvPr/>
            </p:nvSpPr>
            <p:spPr bwMode="auto">
              <a:xfrm>
                <a:off x="907" y="2035"/>
                <a:ext cx="168" cy="171"/>
              </a:xfrm>
              <a:custGeom>
                <a:avLst/>
                <a:gdLst>
                  <a:gd name="T0" fmla="*/ 168 w 168"/>
                  <a:gd name="T1" fmla="*/ 171 h 171"/>
                  <a:gd name="T2" fmla="*/ 0 w 168"/>
                  <a:gd name="T3" fmla="*/ 171 h 171"/>
                  <a:gd name="T4" fmla="*/ 0 w 168"/>
                  <a:gd name="T5" fmla="*/ 0 h 171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171"/>
                  <a:gd name="T11" fmla="*/ 168 w 168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171">
                    <a:moveTo>
                      <a:pt x="168" y="171"/>
                    </a:moveTo>
                    <a:lnTo>
                      <a:pt x="0" y="17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5" name="Line 410"/>
              <p:cNvSpPr>
                <a:spLocks noChangeShapeType="1"/>
              </p:cNvSpPr>
              <p:nvPr/>
            </p:nvSpPr>
            <p:spPr bwMode="auto">
              <a:xfrm>
                <a:off x="793" y="2683"/>
                <a:ext cx="309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6" name="Freeform 411"/>
              <p:cNvSpPr>
                <a:spLocks/>
              </p:cNvSpPr>
              <p:nvPr/>
            </p:nvSpPr>
            <p:spPr bwMode="auto">
              <a:xfrm>
                <a:off x="907" y="2489"/>
                <a:ext cx="702" cy="194"/>
              </a:xfrm>
              <a:custGeom>
                <a:avLst/>
                <a:gdLst>
                  <a:gd name="T0" fmla="*/ 0 w 702"/>
                  <a:gd name="T1" fmla="*/ 194 h 194"/>
                  <a:gd name="T2" fmla="*/ 0 w 702"/>
                  <a:gd name="T3" fmla="*/ 0 h 194"/>
                  <a:gd name="T4" fmla="*/ 702 w 702"/>
                  <a:gd name="T5" fmla="*/ 0 h 194"/>
                  <a:gd name="T6" fmla="*/ 0 60000 65536"/>
                  <a:gd name="T7" fmla="*/ 0 60000 65536"/>
                  <a:gd name="T8" fmla="*/ 0 60000 65536"/>
                  <a:gd name="T9" fmla="*/ 0 w 702"/>
                  <a:gd name="T10" fmla="*/ 0 h 194"/>
                  <a:gd name="T11" fmla="*/ 702 w 702"/>
                  <a:gd name="T12" fmla="*/ 194 h 1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02" h="194">
                    <a:moveTo>
                      <a:pt x="0" y="194"/>
                    </a:moveTo>
                    <a:lnTo>
                      <a:pt x="0" y="0"/>
                    </a:lnTo>
                    <a:lnTo>
                      <a:pt x="702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7" name="Freeform 412"/>
              <p:cNvSpPr>
                <a:spLocks/>
              </p:cNvSpPr>
              <p:nvPr/>
            </p:nvSpPr>
            <p:spPr bwMode="auto">
              <a:xfrm>
                <a:off x="1417" y="2206"/>
                <a:ext cx="169" cy="169"/>
              </a:xfrm>
              <a:custGeom>
                <a:avLst/>
                <a:gdLst>
                  <a:gd name="T0" fmla="*/ 0 w 169"/>
                  <a:gd name="T1" fmla="*/ 0 h 169"/>
                  <a:gd name="T2" fmla="*/ 169 w 169"/>
                  <a:gd name="T3" fmla="*/ 0 h 169"/>
                  <a:gd name="T4" fmla="*/ 169 w 169"/>
                  <a:gd name="T5" fmla="*/ 169 h 169"/>
                  <a:gd name="T6" fmla="*/ 0 60000 65536"/>
                  <a:gd name="T7" fmla="*/ 0 60000 65536"/>
                  <a:gd name="T8" fmla="*/ 0 60000 65536"/>
                  <a:gd name="T9" fmla="*/ 0 w 169"/>
                  <a:gd name="T10" fmla="*/ 0 h 169"/>
                  <a:gd name="T11" fmla="*/ 169 w 169"/>
                  <a:gd name="T12" fmla="*/ 169 h 1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9" h="169">
                    <a:moveTo>
                      <a:pt x="0" y="0"/>
                    </a:moveTo>
                    <a:lnTo>
                      <a:pt x="169" y="0"/>
                    </a:lnTo>
                    <a:lnTo>
                      <a:pt x="169" y="169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8" name="Freeform 413"/>
              <p:cNvSpPr>
                <a:spLocks/>
              </p:cNvSpPr>
              <p:nvPr/>
            </p:nvSpPr>
            <p:spPr bwMode="auto">
              <a:xfrm>
                <a:off x="1417" y="1977"/>
                <a:ext cx="850" cy="706"/>
              </a:xfrm>
              <a:custGeom>
                <a:avLst/>
                <a:gdLst>
                  <a:gd name="T0" fmla="*/ 0 w 850"/>
                  <a:gd name="T1" fmla="*/ 706 h 706"/>
                  <a:gd name="T2" fmla="*/ 850 w 850"/>
                  <a:gd name="T3" fmla="*/ 706 h 706"/>
                  <a:gd name="T4" fmla="*/ 850 w 850"/>
                  <a:gd name="T5" fmla="*/ 0 h 706"/>
                  <a:gd name="T6" fmla="*/ 0 60000 65536"/>
                  <a:gd name="T7" fmla="*/ 0 60000 65536"/>
                  <a:gd name="T8" fmla="*/ 0 60000 65536"/>
                  <a:gd name="T9" fmla="*/ 0 w 850"/>
                  <a:gd name="T10" fmla="*/ 0 h 706"/>
                  <a:gd name="T11" fmla="*/ 850 w 850"/>
                  <a:gd name="T12" fmla="*/ 706 h 7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0" h="706">
                    <a:moveTo>
                      <a:pt x="0" y="706"/>
                    </a:moveTo>
                    <a:lnTo>
                      <a:pt x="850" y="706"/>
                    </a:lnTo>
                    <a:lnTo>
                      <a:pt x="85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19" name="Freeform 414"/>
              <p:cNvSpPr>
                <a:spLocks/>
              </p:cNvSpPr>
              <p:nvPr/>
            </p:nvSpPr>
            <p:spPr bwMode="auto">
              <a:xfrm>
                <a:off x="1530" y="1808"/>
                <a:ext cx="1323" cy="454"/>
              </a:xfrm>
              <a:custGeom>
                <a:avLst/>
                <a:gdLst>
                  <a:gd name="T0" fmla="*/ 1323 w 1323"/>
                  <a:gd name="T1" fmla="*/ 454 h 454"/>
                  <a:gd name="T2" fmla="*/ 964 w 1323"/>
                  <a:gd name="T3" fmla="*/ 454 h 454"/>
                  <a:gd name="T4" fmla="*/ 964 w 1323"/>
                  <a:gd name="T5" fmla="*/ 340 h 454"/>
                  <a:gd name="T6" fmla="*/ 0 w 1323"/>
                  <a:gd name="T7" fmla="*/ 340 h 454"/>
                  <a:gd name="T8" fmla="*/ 0 w 1323"/>
                  <a:gd name="T9" fmla="*/ 0 h 4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3"/>
                  <a:gd name="T16" fmla="*/ 0 h 454"/>
                  <a:gd name="T17" fmla="*/ 1323 w 1323"/>
                  <a:gd name="T18" fmla="*/ 454 h 4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3" h="454">
                    <a:moveTo>
                      <a:pt x="1323" y="454"/>
                    </a:moveTo>
                    <a:lnTo>
                      <a:pt x="964" y="454"/>
                    </a:lnTo>
                    <a:lnTo>
                      <a:pt x="964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0" name="Freeform 415"/>
              <p:cNvSpPr>
                <a:spLocks/>
              </p:cNvSpPr>
              <p:nvPr/>
            </p:nvSpPr>
            <p:spPr bwMode="auto">
              <a:xfrm>
                <a:off x="1473" y="2262"/>
                <a:ext cx="1378" cy="113"/>
              </a:xfrm>
              <a:custGeom>
                <a:avLst/>
                <a:gdLst>
                  <a:gd name="T0" fmla="*/ 0 w 1378"/>
                  <a:gd name="T1" fmla="*/ 0 h 113"/>
                  <a:gd name="T2" fmla="*/ 908 w 1378"/>
                  <a:gd name="T3" fmla="*/ 0 h 113"/>
                  <a:gd name="T4" fmla="*/ 908 w 1378"/>
                  <a:gd name="T5" fmla="*/ 113 h 113"/>
                  <a:gd name="T6" fmla="*/ 1378 w 1378"/>
                  <a:gd name="T7" fmla="*/ 113 h 1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8"/>
                  <a:gd name="T13" fmla="*/ 0 h 113"/>
                  <a:gd name="T14" fmla="*/ 1378 w 1378"/>
                  <a:gd name="T15" fmla="*/ 113 h 1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8" h="113">
                    <a:moveTo>
                      <a:pt x="0" y="0"/>
                    </a:moveTo>
                    <a:lnTo>
                      <a:pt x="908" y="0"/>
                    </a:lnTo>
                    <a:lnTo>
                      <a:pt x="908" y="113"/>
                    </a:lnTo>
                    <a:lnTo>
                      <a:pt x="1378" y="113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1" name="Freeform 416"/>
              <p:cNvSpPr>
                <a:spLocks/>
              </p:cNvSpPr>
              <p:nvPr/>
            </p:nvSpPr>
            <p:spPr bwMode="auto">
              <a:xfrm>
                <a:off x="2776" y="1922"/>
                <a:ext cx="57" cy="171"/>
              </a:xfrm>
              <a:custGeom>
                <a:avLst/>
                <a:gdLst>
                  <a:gd name="T0" fmla="*/ 57 w 57"/>
                  <a:gd name="T1" fmla="*/ 171 h 171"/>
                  <a:gd name="T2" fmla="*/ 57 w 57"/>
                  <a:gd name="T3" fmla="*/ 0 h 171"/>
                  <a:gd name="T4" fmla="*/ 0 w 57"/>
                  <a:gd name="T5" fmla="*/ 0 h 171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171"/>
                  <a:gd name="T11" fmla="*/ 57 w 57"/>
                  <a:gd name="T12" fmla="*/ 171 h 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171">
                    <a:moveTo>
                      <a:pt x="57" y="171"/>
                    </a:moveTo>
                    <a:lnTo>
                      <a:pt x="57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2" name="Line 417"/>
              <p:cNvSpPr>
                <a:spLocks noChangeShapeType="1"/>
              </p:cNvSpPr>
              <p:nvPr/>
            </p:nvSpPr>
            <p:spPr bwMode="auto">
              <a:xfrm>
                <a:off x="3739" y="2148"/>
                <a:ext cx="1192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3" name="Freeform 418"/>
              <p:cNvSpPr>
                <a:spLocks/>
              </p:cNvSpPr>
              <p:nvPr/>
            </p:nvSpPr>
            <p:spPr bwMode="auto">
              <a:xfrm>
                <a:off x="3853" y="1922"/>
                <a:ext cx="57" cy="226"/>
              </a:xfrm>
              <a:custGeom>
                <a:avLst/>
                <a:gdLst>
                  <a:gd name="T0" fmla="*/ 57 w 57"/>
                  <a:gd name="T1" fmla="*/ 0 h 226"/>
                  <a:gd name="T2" fmla="*/ 0 w 57"/>
                  <a:gd name="T3" fmla="*/ 0 h 226"/>
                  <a:gd name="T4" fmla="*/ 0 w 57"/>
                  <a:gd name="T5" fmla="*/ 226 h 226"/>
                  <a:gd name="T6" fmla="*/ 0 60000 65536"/>
                  <a:gd name="T7" fmla="*/ 0 60000 65536"/>
                  <a:gd name="T8" fmla="*/ 0 60000 65536"/>
                  <a:gd name="T9" fmla="*/ 0 w 57"/>
                  <a:gd name="T10" fmla="*/ 0 h 226"/>
                  <a:gd name="T11" fmla="*/ 57 w 57"/>
                  <a:gd name="T12" fmla="*/ 226 h 2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" h="226">
                    <a:moveTo>
                      <a:pt x="57" y="0"/>
                    </a:moveTo>
                    <a:lnTo>
                      <a:pt x="0" y="0"/>
                    </a:lnTo>
                    <a:lnTo>
                      <a:pt x="0" y="226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4" name="Freeform 419"/>
              <p:cNvSpPr>
                <a:spLocks/>
              </p:cNvSpPr>
              <p:nvPr/>
            </p:nvSpPr>
            <p:spPr bwMode="auto">
              <a:xfrm>
                <a:off x="2039" y="1808"/>
                <a:ext cx="1837" cy="738"/>
              </a:xfrm>
              <a:custGeom>
                <a:avLst/>
                <a:gdLst>
                  <a:gd name="T0" fmla="*/ 0 w 1837"/>
                  <a:gd name="T1" fmla="*/ 625 h 738"/>
                  <a:gd name="T2" fmla="*/ 568 w 1837"/>
                  <a:gd name="T3" fmla="*/ 625 h 738"/>
                  <a:gd name="T4" fmla="*/ 568 w 1837"/>
                  <a:gd name="T5" fmla="*/ 738 h 738"/>
                  <a:gd name="T6" fmla="*/ 1758 w 1837"/>
                  <a:gd name="T7" fmla="*/ 738 h 738"/>
                  <a:gd name="T8" fmla="*/ 1758 w 1837"/>
                  <a:gd name="T9" fmla="*/ 0 h 738"/>
                  <a:gd name="T10" fmla="*/ 1837 w 1837"/>
                  <a:gd name="T11" fmla="*/ 0 h 7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37"/>
                  <a:gd name="T19" fmla="*/ 0 h 738"/>
                  <a:gd name="T20" fmla="*/ 1837 w 1837"/>
                  <a:gd name="T21" fmla="*/ 738 h 7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37" h="738">
                    <a:moveTo>
                      <a:pt x="0" y="625"/>
                    </a:moveTo>
                    <a:lnTo>
                      <a:pt x="568" y="625"/>
                    </a:lnTo>
                    <a:lnTo>
                      <a:pt x="568" y="738"/>
                    </a:lnTo>
                    <a:lnTo>
                      <a:pt x="1758" y="738"/>
                    </a:lnTo>
                    <a:lnTo>
                      <a:pt x="1758" y="0"/>
                    </a:lnTo>
                    <a:lnTo>
                      <a:pt x="1837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5" name="Freeform 420"/>
              <p:cNvSpPr>
                <a:spLocks/>
              </p:cNvSpPr>
              <p:nvPr/>
            </p:nvSpPr>
            <p:spPr bwMode="auto">
              <a:xfrm>
                <a:off x="2267" y="1637"/>
                <a:ext cx="1586" cy="227"/>
              </a:xfrm>
              <a:custGeom>
                <a:avLst/>
                <a:gdLst>
                  <a:gd name="T0" fmla="*/ 0 w 1586"/>
                  <a:gd name="T1" fmla="*/ 227 h 227"/>
                  <a:gd name="T2" fmla="*/ 0 w 1586"/>
                  <a:gd name="T3" fmla="*/ 0 h 227"/>
                  <a:gd name="T4" fmla="*/ 1586 w 1586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1586"/>
                  <a:gd name="T10" fmla="*/ 0 h 227"/>
                  <a:gd name="T11" fmla="*/ 1586 w 1586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86" h="227">
                    <a:moveTo>
                      <a:pt x="0" y="227"/>
                    </a:moveTo>
                    <a:lnTo>
                      <a:pt x="0" y="0"/>
                    </a:lnTo>
                    <a:lnTo>
                      <a:pt x="1586" y="0"/>
                    </a:ln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6" name="Freeform 421"/>
              <p:cNvSpPr>
                <a:spLocks/>
              </p:cNvSpPr>
              <p:nvPr/>
            </p:nvSpPr>
            <p:spPr bwMode="auto">
              <a:xfrm>
                <a:off x="895" y="2025"/>
                <a:ext cx="23" cy="23"/>
              </a:xfrm>
              <a:custGeom>
                <a:avLst/>
                <a:gdLst>
                  <a:gd name="T0" fmla="*/ 0 w 23"/>
                  <a:gd name="T1" fmla="*/ 12 h 23"/>
                  <a:gd name="T2" fmla="*/ 4 w 23"/>
                  <a:gd name="T3" fmla="*/ 4 h 23"/>
                  <a:gd name="T4" fmla="*/ 12 w 23"/>
                  <a:gd name="T5" fmla="*/ 0 h 23"/>
                  <a:gd name="T6" fmla="*/ 19 w 23"/>
                  <a:gd name="T7" fmla="*/ 4 h 23"/>
                  <a:gd name="T8" fmla="*/ 23 w 23"/>
                  <a:gd name="T9" fmla="*/ 12 h 23"/>
                  <a:gd name="T10" fmla="*/ 19 w 23"/>
                  <a:gd name="T11" fmla="*/ 20 h 23"/>
                  <a:gd name="T12" fmla="*/ 12 w 23"/>
                  <a:gd name="T13" fmla="*/ 23 h 23"/>
                  <a:gd name="T14" fmla="*/ 4 w 23"/>
                  <a:gd name="T15" fmla="*/ 20 h 23"/>
                  <a:gd name="T16" fmla="*/ 0 w 23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3"/>
                  <a:gd name="T29" fmla="*/ 23 w 2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3">
                    <a:moveTo>
                      <a:pt x="0" y="12"/>
                    </a:moveTo>
                    <a:lnTo>
                      <a:pt x="4" y="4"/>
                    </a:lnTo>
                    <a:lnTo>
                      <a:pt x="12" y="0"/>
                    </a:lnTo>
                    <a:lnTo>
                      <a:pt x="19" y="4"/>
                    </a:lnTo>
                    <a:lnTo>
                      <a:pt x="23" y="12"/>
                    </a:lnTo>
                    <a:lnTo>
                      <a:pt x="19" y="20"/>
                    </a:lnTo>
                    <a:lnTo>
                      <a:pt x="12" y="23"/>
                    </a:lnTo>
                    <a:lnTo>
                      <a:pt x="4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7" name="Freeform 422"/>
              <p:cNvSpPr>
                <a:spLocks/>
              </p:cNvSpPr>
              <p:nvPr/>
            </p:nvSpPr>
            <p:spPr bwMode="auto">
              <a:xfrm>
                <a:off x="1521" y="1799"/>
                <a:ext cx="23" cy="23"/>
              </a:xfrm>
              <a:custGeom>
                <a:avLst/>
                <a:gdLst>
                  <a:gd name="T0" fmla="*/ 0 w 23"/>
                  <a:gd name="T1" fmla="*/ 11 h 23"/>
                  <a:gd name="T2" fmla="*/ 4 w 23"/>
                  <a:gd name="T3" fmla="*/ 3 h 23"/>
                  <a:gd name="T4" fmla="*/ 11 w 23"/>
                  <a:gd name="T5" fmla="*/ 0 h 23"/>
                  <a:gd name="T6" fmla="*/ 19 w 23"/>
                  <a:gd name="T7" fmla="*/ 3 h 23"/>
                  <a:gd name="T8" fmla="*/ 23 w 23"/>
                  <a:gd name="T9" fmla="*/ 11 h 23"/>
                  <a:gd name="T10" fmla="*/ 19 w 23"/>
                  <a:gd name="T11" fmla="*/ 19 h 23"/>
                  <a:gd name="T12" fmla="*/ 11 w 23"/>
                  <a:gd name="T13" fmla="*/ 23 h 23"/>
                  <a:gd name="T14" fmla="*/ 4 w 23"/>
                  <a:gd name="T15" fmla="*/ 19 h 23"/>
                  <a:gd name="T16" fmla="*/ 0 w 23"/>
                  <a:gd name="T17" fmla="*/ 1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3"/>
                  <a:gd name="T29" fmla="*/ 23 w 2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3">
                    <a:moveTo>
                      <a:pt x="0" y="11"/>
                    </a:moveTo>
                    <a:lnTo>
                      <a:pt x="4" y="3"/>
                    </a:lnTo>
                    <a:lnTo>
                      <a:pt x="11" y="0"/>
                    </a:lnTo>
                    <a:lnTo>
                      <a:pt x="19" y="3"/>
                    </a:lnTo>
                    <a:lnTo>
                      <a:pt x="23" y="11"/>
                    </a:lnTo>
                    <a:lnTo>
                      <a:pt x="19" y="19"/>
                    </a:lnTo>
                    <a:lnTo>
                      <a:pt x="11" y="23"/>
                    </a:lnTo>
                    <a:lnTo>
                      <a:pt x="4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8" name="Freeform 423"/>
              <p:cNvSpPr>
                <a:spLocks/>
              </p:cNvSpPr>
              <p:nvPr/>
            </p:nvSpPr>
            <p:spPr bwMode="auto">
              <a:xfrm>
                <a:off x="1461" y="2252"/>
                <a:ext cx="23" cy="23"/>
              </a:xfrm>
              <a:custGeom>
                <a:avLst/>
                <a:gdLst>
                  <a:gd name="T0" fmla="*/ 0 w 23"/>
                  <a:gd name="T1" fmla="*/ 12 h 23"/>
                  <a:gd name="T2" fmla="*/ 4 w 23"/>
                  <a:gd name="T3" fmla="*/ 4 h 23"/>
                  <a:gd name="T4" fmla="*/ 12 w 23"/>
                  <a:gd name="T5" fmla="*/ 0 h 23"/>
                  <a:gd name="T6" fmla="*/ 19 w 23"/>
                  <a:gd name="T7" fmla="*/ 4 h 23"/>
                  <a:gd name="T8" fmla="*/ 23 w 23"/>
                  <a:gd name="T9" fmla="*/ 12 h 23"/>
                  <a:gd name="T10" fmla="*/ 19 w 23"/>
                  <a:gd name="T11" fmla="*/ 21 h 23"/>
                  <a:gd name="T12" fmla="*/ 12 w 23"/>
                  <a:gd name="T13" fmla="*/ 23 h 23"/>
                  <a:gd name="T14" fmla="*/ 4 w 23"/>
                  <a:gd name="T15" fmla="*/ 21 h 23"/>
                  <a:gd name="T16" fmla="*/ 0 w 23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3"/>
                  <a:gd name="T29" fmla="*/ 23 w 2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3">
                    <a:moveTo>
                      <a:pt x="0" y="12"/>
                    </a:moveTo>
                    <a:lnTo>
                      <a:pt x="4" y="4"/>
                    </a:lnTo>
                    <a:lnTo>
                      <a:pt x="12" y="0"/>
                    </a:lnTo>
                    <a:lnTo>
                      <a:pt x="19" y="4"/>
                    </a:lnTo>
                    <a:lnTo>
                      <a:pt x="23" y="12"/>
                    </a:lnTo>
                    <a:lnTo>
                      <a:pt x="19" y="21"/>
                    </a:lnTo>
                    <a:lnTo>
                      <a:pt x="12" y="23"/>
                    </a:lnTo>
                    <a:lnTo>
                      <a:pt x="4" y="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29" name="Freeform 424"/>
              <p:cNvSpPr>
                <a:spLocks/>
              </p:cNvSpPr>
              <p:nvPr/>
            </p:nvSpPr>
            <p:spPr bwMode="auto">
              <a:xfrm>
                <a:off x="3843" y="2137"/>
                <a:ext cx="21" cy="23"/>
              </a:xfrm>
              <a:custGeom>
                <a:avLst/>
                <a:gdLst>
                  <a:gd name="T0" fmla="*/ 0 w 21"/>
                  <a:gd name="T1" fmla="*/ 11 h 23"/>
                  <a:gd name="T2" fmla="*/ 2 w 21"/>
                  <a:gd name="T3" fmla="*/ 4 h 23"/>
                  <a:gd name="T4" fmla="*/ 10 w 21"/>
                  <a:gd name="T5" fmla="*/ 0 h 23"/>
                  <a:gd name="T6" fmla="*/ 19 w 21"/>
                  <a:gd name="T7" fmla="*/ 4 h 23"/>
                  <a:gd name="T8" fmla="*/ 21 w 21"/>
                  <a:gd name="T9" fmla="*/ 11 h 23"/>
                  <a:gd name="T10" fmla="*/ 19 w 21"/>
                  <a:gd name="T11" fmla="*/ 19 h 23"/>
                  <a:gd name="T12" fmla="*/ 10 w 21"/>
                  <a:gd name="T13" fmla="*/ 23 h 23"/>
                  <a:gd name="T14" fmla="*/ 2 w 21"/>
                  <a:gd name="T15" fmla="*/ 19 h 23"/>
                  <a:gd name="T16" fmla="*/ 0 w 21"/>
                  <a:gd name="T17" fmla="*/ 11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3"/>
                  <a:gd name="T29" fmla="*/ 21 w 2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3">
                    <a:moveTo>
                      <a:pt x="0" y="11"/>
                    </a:moveTo>
                    <a:lnTo>
                      <a:pt x="2" y="4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1" y="11"/>
                    </a:lnTo>
                    <a:lnTo>
                      <a:pt x="19" y="19"/>
                    </a:lnTo>
                    <a:lnTo>
                      <a:pt x="10" y="23"/>
                    </a:lnTo>
                    <a:lnTo>
                      <a:pt x="2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0" name="Freeform 425"/>
              <p:cNvSpPr>
                <a:spLocks/>
              </p:cNvSpPr>
              <p:nvPr/>
            </p:nvSpPr>
            <p:spPr bwMode="auto">
              <a:xfrm>
                <a:off x="895" y="2671"/>
                <a:ext cx="23" cy="23"/>
              </a:xfrm>
              <a:custGeom>
                <a:avLst/>
                <a:gdLst>
                  <a:gd name="T0" fmla="*/ 0 w 23"/>
                  <a:gd name="T1" fmla="*/ 12 h 23"/>
                  <a:gd name="T2" fmla="*/ 4 w 23"/>
                  <a:gd name="T3" fmla="*/ 4 h 23"/>
                  <a:gd name="T4" fmla="*/ 12 w 23"/>
                  <a:gd name="T5" fmla="*/ 0 h 23"/>
                  <a:gd name="T6" fmla="*/ 19 w 23"/>
                  <a:gd name="T7" fmla="*/ 4 h 23"/>
                  <a:gd name="T8" fmla="*/ 23 w 23"/>
                  <a:gd name="T9" fmla="*/ 12 h 23"/>
                  <a:gd name="T10" fmla="*/ 19 w 23"/>
                  <a:gd name="T11" fmla="*/ 20 h 23"/>
                  <a:gd name="T12" fmla="*/ 12 w 23"/>
                  <a:gd name="T13" fmla="*/ 23 h 23"/>
                  <a:gd name="T14" fmla="*/ 4 w 23"/>
                  <a:gd name="T15" fmla="*/ 20 h 23"/>
                  <a:gd name="T16" fmla="*/ 0 w 23"/>
                  <a:gd name="T17" fmla="*/ 12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3"/>
                  <a:gd name="T29" fmla="*/ 23 w 2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3">
                    <a:moveTo>
                      <a:pt x="0" y="12"/>
                    </a:moveTo>
                    <a:lnTo>
                      <a:pt x="4" y="4"/>
                    </a:lnTo>
                    <a:lnTo>
                      <a:pt x="12" y="0"/>
                    </a:lnTo>
                    <a:lnTo>
                      <a:pt x="19" y="4"/>
                    </a:lnTo>
                    <a:lnTo>
                      <a:pt x="23" y="12"/>
                    </a:lnTo>
                    <a:lnTo>
                      <a:pt x="19" y="20"/>
                    </a:lnTo>
                    <a:lnTo>
                      <a:pt x="12" y="23"/>
                    </a:lnTo>
                    <a:lnTo>
                      <a:pt x="4" y="2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1" name="Freeform 426"/>
              <p:cNvSpPr>
                <a:spLocks/>
              </p:cNvSpPr>
              <p:nvPr/>
            </p:nvSpPr>
            <p:spPr bwMode="auto">
              <a:xfrm>
                <a:off x="2244" y="1843"/>
                <a:ext cx="44" cy="44"/>
              </a:xfrm>
              <a:custGeom>
                <a:avLst/>
                <a:gdLst>
                  <a:gd name="T0" fmla="*/ 0 w 44"/>
                  <a:gd name="T1" fmla="*/ 21 h 44"/>
                  <a:gd name="T2" fmla="*/ 2 w 44"/>
                  <a:gd name="T3" fmla="*/ 11 h 44"/>
                  <a:gd name="T4" fmla="*/ 12 w 44"/>
                  <a:gd name="T5" fmla="*/ 2 h 44"/>
                  <a:gd name="T6" fmla="*/ 23 w 44"/>
                  <a:gd name="T7" fmla="*/ 0 h 44"/>
                  <a:gd name="T8" fmla="*/ 33 w 44"/>
                  <a:gd name="T9" fmla="*/ 2 h 44"/>
                  <a:gd name="T10" fmla="*/ 42 w 44"/>
                  <a:gd name="T11" fmla="*/ 11 h 44"/>
                  <a:gd name="T12" fmla="*/ 44 w 44"/>
                  <a:gd name="T13" fmla="*/ 21 h 44"/>
                  <a:gd name="T14" fmla="*/ 42 w 44"/>
                  <a:gd name="T15" fmla="*/ 32 h 44"/>
                  <a:gd name="T16" fmla="*/ 33 w 44"/>
                  <a:gd name="T17" fmla="*/ 42 h 44"/>
                  <a:gd name="T18" fmla="*/ 23 w 44"/>
                  <a:gd name="T19" fmla="*/ 44 h 44"/>
                  <a:gd name="T20" fmla="*/ 12 w 44"/>
                  <a:gd name="T21" fmla="*/ 42 h 44"/>
                  <a:gd name="T22" fmla="*/ 2 w 44"/>
                  <a:gd name="T23" fmla="*/ 32 h 44"/>
                  <a:gd name="T24" fmla="*/ 0 w 44"/>
                  <a:gd name="T25" fmla="*/ 2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44"/>
                  <a:gd name="T41" fmla="*/ 44 w 44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44">
                    <a:moveTo>
                      <a:pt x="0" y="21"/>
                    </a:moveTo>
                    <a:lnTo>
                      <a:pt x="2" y="11"/>
                    </a:lnTo>
                    <a:lnTo>
                      <a:pt x="12" y="2"/>
                    </a:lnTo>
                    <a:lnTo>
                      <a:pt x="23" y="0"/>
                    </a:lnTo>
                    <a:lnTo>
                      <a:pt x="33" y="2"/>
                    </a:lnTo>
                    <a:lnTo>
                      <a:pt x="42" y="11"/>
                    </a:lnTo>
                    <a:lnTo>
                      <a:pt x="44" y="21"/>
                    </a:lnTo>
                    <a:lnTo>
                      <a:pt x="42" y="32"/>
                    </a:lnTo>
                    <a:lnTo>
                      <a:pt x="33" y="42"/>
                    </a:lnTo>
                    <a:lnTo>
                      <a:pt x="23" y="44"/>
                    </a:lnTo>
                    <a:lnTo>
                      <a:pt x="12" y="42"/>
                    </a:lnTo>
                    <a:lnTo>
                      <a:pt x="2" y="3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2" name="Line 427"/>
              <p:cNvSpPr>
                <a:spLocks noChangeShapeType="1"/>
              </p:cNvSpPr>
              <p:nvPr/>
            </p:nvSpPr>
            <p:spPr bwMode="auto">
              <a:xfrm flipH="1">
                <a:off x="4760" y="1695"/>
                <a:ext cx="171" cy="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3" name="Freeform 428"/>
              <p:cNvSpPr>
                <a:spLocks/>
              </p:cNvSpPr>
              <p:nvPr/>
            </p:nvSpPr>
            <p:spPr bwMode="auto">
              <a:xfrm>
                <a:off x="1450" y="2239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4 w 46"/>
                  <a:gd name="T3" fmla="*/ 11 h 46"/>
                  <a:gd name="T4" fmla="*/ 11 w 46"/>
                  <a:gd name="T5" fmla="*/ 4 h 46"/>
                  <a:gd name="T6" fmla="*/ 23 w 46"/>
                  <a:gd name="T7" fmla="*/ 0 h 46"/>
                  <a:gd name="T8" fmla="*/ 34 w 46"/>
                  <a:gd name="T9" fmla="*/ 4 h 46"/>
                  <a:gd name="T10" fmla="*/ 42 w 46"/>
                  <a:gd name="T11" fmla="*/ 11 h 46"/>
                  <a:gd name="T12" fmla="*/ 46 w 46"/>
                  <a:gd name="T13" fmla="*/ 23 h 46"/>
                  <a:gd name="T14" fmla="*/ 42 w 46"/>
                  <a:gd name="T15" fmla="*/ 34 h 46"/>
                  <a:gd name="T16" fmla="*/ 34 w 46"/>
                  <a:gd name="T17" fmla="*/ 42 h 46"/>
                  <a:gd name="T18" fmla="*/ 23 w 46"/>
                  <a:gd name="T19" fmla="*/ 46 h 46"/>
                  <a:gd name="T20" fmla="*/ 11 w 46"/>
                  <a:gd name="T21" fmla="*/ 42 h 46"/>
                  <a:gd name="T22" fmla="*/ 4 w 46"/>
                  <a:gd name="T23" fmla="*/ 34 h 46"/>
                  <a:gd name="T24" fmla="*/ 0 w 46"/>
                  <a:gd name="T25" fmla="*/ 23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6"/>
                  <a:gd name="T41" fmla="*/ 46 w 46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6">
                    <a:moveTo>
                      <a:pt x="0" y="23"/>
                    </a:moveTo>
                    <a:lnTo>
                      <a:pt x="4" y="11"/>
                    </a:lnTo>
                    <a:lnTo>
                      <a:pt x="11" y="4"/>
                    </a:lnTo>
                    <a:lnTo>
                      <a:pt x="23" y="0"/>
                    </a:lnTo>
                    <a:lnTo>
                      <a:pt x="34" y="4"/>
                    </a:lnTo>
                    <a:lnTo>
                      <a:pt x="42" y="11"/>
                    </a:lnTo>
                    <a:lnTo>
                      <a:pt x="46" y="23"/>
                    </a:lnTo>
                    <a:lnTo>
                      <a:pt x="42" y="34"/>
                    </a:lnTo>
                    <a:lnTo>
                      <a:pt x="34" y="42"/>
                    </a:lnTo>
                    <a:lnTo>
                      <a:pt x="23" y="46"/>
                    </a:lnTo>
                    <a:lnTo>
                      <a:pt x="11" y="42"/>
                    </a:lnTo>
                    <a:lnTo>
                      <a:pt x="4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4" name="Freeform 429"/>
              <p:cNvSpPr>
                <a:spLocks/>
              </p:cNvSpPr>
              <p:nvPr/>
            </p:nvSpPr>
            <p:spPr bwMode="auto">
              <a:xfrm>
                <a:off x="1509" y="1787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4 w 46"/>
                  <a:gd name="T3" fmla="*/ 12 h 46"/>
                  <a:gd name="T4" fmla="*/ 12 w 46"/>
                  <a:gd name="T5" fmla="*/ 4 h 46"/>
                  <a:gd name="T6" fmla="*/ 23 w 46"/>
                  <a:gd name="T7" fmla="*/ 0 h 46"/>
                  <a:gd name="T8" fmla="*/ 35 w 46"/>
                  <a:gd name="T9" fmla="*/ 4 h 46"/>
                  <a:gd name="T10" fmla="*/ 42 w 46"/>
                  <a:gd name="T11" fmla="*/ 12 h 46"/>
                  <a:gd name="T12" fmla="*/ 46 w 46"/>
                  <a:gd name="T13" fmla="*/ 23 h 46"/>
                  <a:gd name="T14" fmla="*/ 42 w 46"/>
                  <a:gd name="T15" fmla="*/ 35 h 46"/>
                  <a:gd name="T16" fmla="*/ 35 w 46"/>
                  <a:gd name="T17" fmla="*/ 42 h 46"/>
                  <a:gd name="T18" fmla="*/ 23 w 46"/>
                  <a:gd name="T19" fmla="*/ 46 h 46"/>
                  <a:gd name="T20" fmla="*/ 12 w 46"/>
                  <a:gd name="T21" fmla="*/ 42 h 46"/>
                  <a:gd name="T22" fmla="*/ 4 w 46"/>
                  <a:gd name="T23" fmla="*/ 35 h 46"/>
                  <a:gd name="T24" fmla="*/ 0 w 46"/>
                  <a:gd name="T25" fmla="*/ 23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6"/>
                  <a:gd name="T41" fmla="*/ 46 w 46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6">
                    <a:moveTo>
                      <a:pt x="0" y="23"/>
                    </a:moveTo>
                    <a:lnTo>
                      <a:pt x="4" y="12"/>
                    </a:lnTo>
                    <a:lnTo>
                      <a:pt x="12" y="4"/>
                    </a:lnTo>
                    <a:lnTo>
                      <a:pt x="23" y="0"/>
                    </a:lnTo>
                    <a:lnTo>
                      <a:pt x="35" y="4"/>
                    </a:lnTo>
                    <a:lnTo>
                      <a:pt x="42" y="12"/>
                    </a:lnTo>
                    <a:lnTo>
                      <a:pt x="46" y="23"/>
                    </a:lnTo>
                    <a:lnTo>
                      <a:pt x="42" y="35"/>
                    </a:lnTo>
                    <a:lnTo>
                      <a:pt x="35" y="42"/>
                    </a:lnTo>
                    <a:lnTo>
                      <a:pt x="23" y="46"/>
                    </a:lnTo>
                    <a:lnTo>
                      <a:pt x="12" y="42"/>
                    </a:lnTo>
                    <a:lnTo>
                      <a:pt x="4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5" name="Freeform 430"/>
              <p:cNvSpPr>
                <a:spLocks/>
              </p:cNvSpPr>
              <p:nvPr/>
            </p:nvSpPr>
            <p:spPr bwMode="auto">
              <a:xfrm>
                <a:off x="3832" y="2125"/>
                <a:ext cx="44" cy="47"/>
              </a:xfrm>
              <a:custGeom>
                <a:avLst/>
                <a:gdLst>
                  <a:gd name="T0" fmla="*/ 0 w 44"/>
                  <a:gd name="T1" fmla="*/ 23 h 47"/>
                  <a:gd name="T2" fmla="*/ 1 w 44"/>
                  <a:gd name="T3" fmla="*/ 12 h 47"/>
                  <a:gd name="T4" fmla="*/ 11 w 44"/>
                  <a:gd name="T5" fmla="*/ 4 h 47"/>
                  <a:gd name="T6" fmla="*/ 21 w 44"/>
                  <a:gd name="T7" fmla="*/ 0 h 47"/>
                  <a:gd name="T8" fmla="*/ 32 w 44"/>
                  <a:gd name="T9" fmla="*/ 4 h 47"/>
                  <a:gd name="T10" fmla="*/ 42 w 44"/>
                  <a:gd name="T11" fmla="*/ 12 h 47"/>
                  <a:gd name="T12" fmla="*/ 44 w 44"/>
                  <a:gd name="T13" fmla="*/ 23 h 47"/>
                  <a:gd name="T14" fmla="*/ 42 w 44"/>
                  <a:gd name="T15" fmla="*/ 35 h 47"/>
                  <a:gd name="T16" fmla="*/ 32 w 44"/>
                  <a:gd name="T17" fmla="*/ 43 h 47"/>
                  <a:gd name="T18" fmla="*/ 21 w 44"/>
                  <a:gd name="T19" fmla="*/ 47 h 47"/>
                  <a:gd name="T20" fmla="*/ 11 w 44"/>
                  <a:gd name="T21" fmla="*/ 43 h 47"/>
                  <a:gd name="T22" fmla="*/ 1 w 44"/>
                  <a:gd name="T23" fmla="*/ 35 h 47"/>
                  <a:gd name="T24" fmla="*/ 0 w 44"/>
                  <a:gd name="T25" fmla="*/ 23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47"/>
                  <a:gd name="T41" fmla="*/ 44 w 44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47">
                    <a:moveTo>
                      <a:pt x="0" y="23"/>
                    </a:moveTo>
                    <a:lnTo>
                      <a:pt x="1" y="12"/>
                    </a:lnTo>
                    <a:lnTo>
                      <a:pt x="11" y="4"/>
                    </a:lnTo>
                    <a:lnTo>
                      <a:pt x="21" y="0"/>
                    </a:lnTo>
                    <a:lnTo>
                      <a:pt x="32" y="4"/>
                    </a:lnTo>
                    <a:lnTo>
                      <a:pt x="42" y="12"/>
                    </a:lnTo>
                    <a:lnTo>
                      <a:pt x="44" y="23"/>
                    </a:lnTo>
                    <a:lnTo>
                      <a:pt x="42" y="35"/>
                    </a:lnTo>
                    <a:lnTo>
                      <a:pt x="32" y="43"/>
                    </a:lnTo>
                    <a:lnTo>
                      <a:pt x="21" y="47"/>
                    </a:lnTo>
                    <a:lnTo>
                      <a:pt x="11" y="43"/>
                    </a:lnTo>
                    <a:lnTo>
                      <a:pt x="1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6" name="Freeform 431"/>
              <p:cNvSpPr>
                <a:spLocks/>
              </p:cNvSpPr>
              <p:nvPr/>
            </p:nvSpPr>
            <p:spPr bwMode="auto">
              <a:xfrm>
                <a:off x="883" y="2000"/>
                <a:ext cx="47" cy="47"/>
              </a:xfrm>
              <a:custGeom>
                <a:avLst/>
                <a:gdLst>
                  <a:gd name="T0" fmla="*/ 0 w 47"/>
                  <a:gd name="T1" fmla="*/ 23 h 47"/>
                  <a:gd name="T2" fmla="*/ 2 w 47"/>
                  <a:gd name="T3" fmla="*/ 12 h 47"/>
                  <a:gd name="T4" fmla="*/ 12 w 47"/>
                  <a:gd name="T5" fmla="*/ 4 h 47"/>
                  <a:gd name="T6" fmla="*/ 24 w 47"/>
                  <a:gd name="T7" fmla="*/ 0 h 47"/>
                  <a:gd name="T8" fmla="*/ 35 w 47"/>
                  <a:gd name="T9" fmla="*/ 4 h 47"/>
                  <a:gd name="T10" fmla="*/ 43 w 47"/>
                  <a:gd name="T11" fmla="*/ 12 h 47"/>
                  <a:gd name="T12" fmla="*/ 47 w 47"/>
                  <a:gd name="T13" fmla="*/ 23 h 47"/>
                  <a:gd name="T14" fmla="*/ 43 w 47"/>
                  <a:gd name="T15" fmla="*/ 35 h 47"/>
                  <a:gd name="T16" fmla="*/ 35 w 47"/>
                  <a:gd name="T17" fmla="*/ 43 h 47"/>
                  <a:gd name="T18" fmla="*/ 24 w 47"/>
                  <a:gd name="T19" fmla="*/ 47 h 47"/>
                  <a:gd name="T20" fmla="*/ 12 w 47"/>
                  <a:gd name="T21" fmla="*/ 43 h 47"/>
                  <a:gd name="T22" fmla="*/ 2 w 47"/>
                  <a:gd name="T23" fmla="*/ 35 h 47"/>
                  <a:gd name="T24" fmla="*/ 0 w 47"/>
                  <a:gd name="T25" fmla="*/ 23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47"/>
                  <a:gd name="T41" fmla="*/ 47 w 47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47">
                    <a:moveTo>
                      <a:pt x="0" y="23"/>
                    </a:moveTo>
                    <a:lnTo>
                      <a:pt x="2" y="12"/>
                    </a:lnTo>
                    <a:lnTo>
                      <a:pt x="12" y="4"/>
                    </a:lnTo>
                    <a:lnTo>
                      <a:pt x="24" y="0"/>
                    </a:lnTo>
                    <a:lnTo>
                      <a:pt x="35" y="4"/>
                    </a:lnTo>
                    <a:lnTo>
                      <a:pt x="43" y="12"/>
                    </a:lnTo>
                    <a:lnTo>
                      <a:pt x="47" y="23"/>
                    </a:lnTo>
                    <a:lnTo>
                      <a:pt x="43" y="35"/>
                    </a:lnTo>
                    <a:lnTo>
                      <a:pt x="35" y="43"/>
                    </a:lnTo>
                    <a:lnTo>
                      <a:pt x="24" y="47"/>
                    </a:lnTo>
                    <a:lnTo>
                      <a:pt x="12" y="43"/>
                    </a:lnTo>
                    <a:lnTo>
                      <a:pt x="2" y="3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7" name="Freeform 432"/>
              <p:cNvSpPr>
                <a:spLocks/>
              </p:cNvSpPr>
              <p:nvPr/>
            </p:nvSpPr>
            <p:spPr bwMode="auto">
              <a:xfrm>
                <a:off x="883" y="2660"/>
                <a:ext cx="47" cy="46"/>
              </a:xfrm>
              <a:custGeom>
                <a:avLst/>
                <a:gdLst>
                  <a:gd name="T0" fmla="*/ 0 w 47"/>
                  <a:gd name="T1" fmla="*/ 23 h 46"/>
                  <a:gd name="T2" fmla="*/ 2 w 47"/>
                  <a:gd name="T3" fmla="*/ 11 h 46"/>
                  <a:gd name="T4" fmla="*/ 12 w 47"/>
                  <a:gd name="T5" fmla="*/ 2 h 46"/>
                  <a:gd name="T6" fmla="*/ 24 w 47"/>
                  <a:gd name="T7" fmla="*/ 0 h 46"/>
                  <a:gd name="T8" fmla="*/ 35 w 47"/>
                  <a:gd name="T9" fmla="*/ 2 h 46"/>
                  <a:gd name="T10" fmla="*/ 43 w 47"/>
                  <a:gd name="T11" fmla="*/ 11 h 46"/>
                  <a:gd name="T12" fmla="*/ 47 w 47"/>
                  <a:gd name="T13" fmla="*/ 23 h 46"/>
                  <a:gd name="T14" fmla="*/ 43 w 47"/>
                  <a:gd name="T15" fmla="*/ 34 h 46"/>
                  <a:gd name="T16" fmla="*/ 35 w 47"/>
                  <a:gd name="T17" fmla="*/ 42 h 46"/>
                  <a:gd name="T18" fmla="*/ 24 w 47"/>
                  <a:gd name="T19" fmla="*/ 46 h 46"/>
                  <a:gd name="T20" fmla="*/ 12 w 47"/>
                  <a:gd name="T21" fmla="*/ 42 h 46"/>
                  <a:gd name="T22" fmla="*/ 2 w 47"/>
                  <a:gd name="T23" fmla="*/ 34 h 46"/>
                  <a:gd name="T24" fmla="*/ 0 w 47"/>
                  <a:gd name="T25" fmla="*/ 23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46"/>
                  <a:gd name="T41" fmla="*/ 47 w 47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46">
                    <a:moveTo>
                      <a:pt x="0" y="23"/>
                    </a:moveTo>
                    <a:lnTo>
                      <a:pt x="2" y="11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35" y="2"/>
                    </a:lnTo>
                    <a:lnTo>
                      <a:pt x="43" y="11"/>
                    </a:lnTo>
                    <a:lnTo>
                      <a:pt x="47" y="23"/>
                    </a:lnTo>
                    <a:lnTo>
                      <a:pt x="43" y="34"/>
                    </a:lnTo>
                    <a:lnTo>
                      <a:pt x="35" y="42"/>
                    </a:lnTo>
                    <a:lnTo>
                      <a:pt x="24" y="46"/>
                    </a:lnTo>
                    <a:lnTo>
                      <a:pt x="12" y="42"/>
                    </a:lnTo>
                    <a:lnTo>
                      <a:pt x="2" y="3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138" name="Rectangle 433"/>
              <p:cNvSpPr>
                <a:spLocks noChangeArrowheads="1"/>
              </p:cNvSpPr>
              <p:nvPr/>
            </p:nvSpPr>
            <p:spPr bwMode="auto">
              <a:xfrm>
                <a:off x="528" y="1680"/>
                <a:ext cx="244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a</a:t>
                </a:r>
                <a:r>
                  <a:rPr lang="sl-SI" baseline="-25000"/>
                  <a:t>1</a:t>
                </a:r>
              </a:p>
            </p:txBody>
          </p:sp>
          <p:sp>
            <p:nvSpPr>
              <p:cNvPr id="42139" name="Rectangle 434"/>
              <p:cNvSpPr>
                <a:spLocks noChangeArrowheads="1"/>
              </p:cNvSpPr>
              <p:nvPr/>
            </p:nvSpPr>
            <p:spPr bwMode="auto">
              <a:xfrm>
                <a:off x="4940" y="2016"/>
                <a:ext cx="25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q</a:t>
                </a:r>
                <a:r>
                  <a:rPr lang="sl-SI" baseline="-25000"/>
                  <a:t>0</a:t>
                </a:r>
              </a:p>
            </p:txBody>
          </p:sp>
          <p:sp>
            <p:nvSpPr>
              <p:cNvPr id="42140" name="Rectangle 435"/>
              <p:cNvSpPr>
                <a:spLocks noChangeArrowheads="1"/>
              </p:cNvSpPr>
              <p:nvPr/>
            </p:nvSpPr>
            <p:spPr bwMode="auto">
              <a:xfrm>
                <a:off x="572" y="2592"/>
                <a:ext cx="25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b</a:t>
                </a:r>
                <a:r>
                  <a:rPr lang="sl-SI" baseline="-25000"/>
                  <a:t>0</a:t>
                </a:r>
              </a:p>
            </p:txBody>
          </p:sp>
          <p:sp>
            <p:nvSpPr>
              <p:cNvPr id="42141" name="Rectangle 436"/>
              <p:cNvSpPr>
                <a:spLocks noChangeArrowheads="1"/>
              </p:cNvSpPr>
              <p:nvPr/>
            </p:nvSpPr>
            <p:spPr bwMode="auto">
              <a:xfrm>
                <a:off x="524" y="2256"/>
                <a:ext cx="252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b</a:t>
                </a:r>
                <a:r>
                  <a:rPr lang="sl-SI" baseline="-25000"/>
                  <a:t>1</a:t>
                </a:r>
              </a:p>
            </p:txBody>
          </p:sp>
          <p:sp>
            <p:nvSpPr>
              <p:cNvPr id="42142" name="Rectangle 437"/>
              <p:cNvSpPr>
                <a:spLocks noChangeArrowheads="1"/>
              </p:cNvSpPr>
              <p:nvPr/>
            </p:nvSpPr>
            <p:spPr bwMode="auto">
              <a:xfrm>
                <a:off x="528" y="1920"/>
                <a:ext cx="244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r>
                  <a:rPr lang="sl-SI" sz="1800"/>
                  <a:t>a</a:t>
                </a:r>
                <a:r>
                  <a:rPr lang="sl-SI" baseline="-25000"/>
                  <a:t>0</a:t>
                </a:r>
              </a:p>
            </p:txBody>
          </p:sp>
          <p:sp>
            <p:nvSpPr>
              <p:cNvPr id="42143" name="Rectangle 438"/>
              <p:cNvSpPr>
                <a:spLocks noChangeArrowheads="1"/>
              </p:cNvSpPr>
              <p:nvPr/>
            </p:nvSpPr>
            <p:spPr bwMode="auto">
              <a:xfrm>
                <a:off x="4944" y="1584"/>
                <a:ext cx="288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r>
                  <a:rPr lang="sl-SI" sz="1800"/>
                  <a:t>q</a:t>
                </a:r>
                <a:r>
                  <a:rPr lang="sl-SI" baseline="-25000"/>
                  <a:t>1</a:t>
                </a:r>
              </a:p>
            </p:txBody>
          </p:sp>
        </p:grpSp>
        <p:sp>
          <p:nvSpPr>
            <p:cNvPr id="42004" name="Text Box 439"/>
            <p:cNvSpPr txBox="1">
              <a:spLocks noChangeArrowheads="1"/>
            </p:cNvSpPr>
            <p:nvPr/>
          </p:nvSpPr>
          <p:spPr bwMode="auto">
            <a:xfrm>
              <a:off x="480" y="288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  <a:endParaRPr lang="sl-SI"/>
            </a:p>
          </p:txBody>
        </p:sp>
        <p:sp>
          <p:nvSpPr>
            <p:cNvPr id="42005" name="Text Box 440"/>
            <p:cNvSpPr txBox="1">
              <a:spLocks noChangeArrowheads="1"/>
            </p:cNvSpPr>
            <p:nvPr/>
          </p:nvSpPr>
          <p:spPr bwMode="auto">
            <a:xfrm>
              <a:off x="480" y="316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  <a:endParaRPr lang="sl-SI"/>
            </a:p>
          </p:txBody>
        </p:sp>
        <p:sp>
          <p:nvSpPr>
            <p:cNvPr id="42006" name="Text Box 441"/>
            <p:cNvSpPr txBox="1">
              <a:spLocks noChangeArrowheads="1"/>
            </p:cNvSpPr>
            <p:nvPr/>
          </p:nvSpPr>
          <p:spPr bwMode="auto">
            <a:xfrm>
              <a:off x="480" y="345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  <a:endParaRPr lang="sl-SI"/>
            </a:p>
          </p:txBody>
        </p:sp>
        <p:sp>
          <p:nvSpPr>
            <p:cNvPr id="42007" name="Text Box 443"/>
            <p:cNvSpPr txBox="1">
              <a:spLocks noChangeArrowheads="1"/>
            </p:cNvSpPr>
            <p:nvPr/>
          </p:nvSpPr>
          <p:spPr bwMode="auto">
            <a:xfrm>
              <a:off x="1584" y="273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1</a:t>
              </a:r>
              <a:endParaRPr lang="sl-SI"/>
            </a:p>
          </p:txBody>
        </p:sp>
        <p:sp>
          <p:nvSpPr>
            <p:cNvPr id="42008" name="Text Box 444"/>
            <p:cNvSpPr txBox="1">
              <a:spLocks noChangeArrowheads="1"/>
            </p:cNvSpPr>
            <p:nvPr/>
          </p:nvSpPr>
          <p:spPr bwMode="auto">
            <a:xfrm>
              <a:off x="1584" y="3456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1</a:t>
              </a:r>
              <a:endParaRPr lang="sl-SI"/>
            </a:p>
          </p:txBody>
        </p:sp>
        <p:sp>
          <p:nvSpPr>
            <p:cNvPr id="42009" name="Text Box 445"/>
            <p:cNvSpPr txBox="1">
              <a:spLocks noChangeArrowheads="1"/>
            </p:cNvSpPr>
            <p:nvPr/>
          </p:nvSpPr>
          <p:spPr bwMode="auto">
            <a:xfrm>
              <a:off x="2256" y="2784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1</a:t>
              </a:r>
              <a:endParaRPr lang="sl-SI"/>
            </a:p>
          </p:txBody>
        </p:sp>
        <p:sp>
          <p:nvSpPr>
            <p:cNvPr id="42010" name="Text Box 446"/>
            <p:cNvSpPr txBox="1">
              <a:spLocks noChangeArrowheads="1"/>
            </p:cNvSpPr>
            <p:nvPr/>
          </p:nvSpPr>
          <p:spPr bwMode="auto">
            <a:xfrm>
              <a:off x="2928" y="2880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1</a:t>
              </a:r>
              <a:endParaRPr lang="sl-SI"/>
            </a:p>
          </p:txBody>
        </p:sp>
        <p:sp>
          <p:nvSpPr>
            <p:cNvPr id="42011" name="Text Box 447"/>
            <p:cNvSpPr txBox="1">
              <a:spLocks noChangeArrowheads="1"/>
            </p:cNvSpPr>
            <p:nvPr/>
          </p:nvSpPr>
          <p:spPr bwMode="auto">
            <a:xfrm>
              <a:off x="3984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</a:t>
              </a:r>
              <a:endParaRPr lang="sl-SI"/>
            </a:p>
          </p:txBody>
        </p:sp>
        <p:sp>
          <p:nvSpPr>
            <p:cNvPr id="42012" name="Text Box 448"/>
            <p:cNvSpPr txBox="1">
              <a:spLocks noChangeArrowheads="1"/>
            </p:cNvSpPr>
            <p:nvPr/>
          </p:nvSpPr>
          <p:spPr bwMode="auto">
            <a:xfrm>
              <a:off x="4944" y="3408"/>
              <a:ext cx="180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>
                  <a:solidFill>
                    <a:srgbClr val="FF0000"/>
                  </a:solidFill>
                </a:rPr>
                <a:t>0</a:t>
              </a:r>
              <a:endParaRPr lang="sl-SI"/>
            </a:p>
          </p:txBody>
        </p:sp>
        <p:sp>
          <p:nvSpPr>
            <p:cNvPr id="42013" name="Rectangle 450"/>
            <p:cNvSpPr>
              <a:spLocks noChangeArrowheads="1"/>
            </p:cNvSpPr>
            <p:nvPr/>
          </p:nvSpPr>
          <p:spPr bwMode="auto">
            <a:xfrm>
              <a:off x="432" y="3744"/>
              <a:ext cx="2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600"/>
                <a:t>0-1</a:t>
              </a:r>
            </a:p>
          </p:txBody>
        </p:sp>
      </p:grpSp>
      <p:sp>
        <p:nvSpPr>
          <p:cNvPr id="225731" name="Rectangle 451"/>
          <p:cNvSpPr>
            <a:spLocks noChangeArrowheads="1"/>
          </p:cNvSpPr>
          <p:nvPr/>
        </p:nvSpPr>
        <p:spPr bwMode="auto">
          <a:xfrm>
            <a:off x="2514600" y="6172200"/>
            <a:ext cx="45561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FF00"/>
                </a:solidFill>
              </a:rPr>
              <a:t>1-0</a:t>
            </a:r>
            <a:endParaRPr lang="sl-SI" sz="1600"/>
          </a:p>
        </p:txBody>
      </p:sp>
      <p:sp>
        <p:nvSpPr>
          <p:cNvPr id="225732" name="Rectangle 452"/>
          <p:cNvSpPr>
            <a:spLocks noChangeArrowheads="1"/>
          </p:cNvSpPr>
          <p:nvPr/>
        </p:nvSpPr>
        <p:spPr bwMode="auto">
          <a:xfrm>
            <a:off x="3505200" y="5791200"/>
            <a:ext cx="458788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FF00"/>
                </a:solidFill>
              </a:rPr>
              <a:t>1-0</a:t>
            </a:r>
            <a:endParaRPr lang="sl-SI" sz="1600"/>
          </a:p>
        </p:txBody>
      </p:sp>
      <p:sp>
        <p:nvSpPr>
          <p:cNvPr id="225733" name="Rectangle 453"/>
          <p:cNvSpPr>
            <a:spLocks noChangeArrowheads="1"/>
          </p:cNvSpPr>
          <p:nvPr/>
        </p:nvSpPr>
        <p:spPr bwMode="auto">
          <a:xfrm>
            <a:off x="7924800" y="4114800"/>
            <a:ext cx="458788" cy="338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600">
                <a:solidFill>
                  <a:srgbClr val="FF0000"/>
                </a:solidFill>
              </a:rPr>
              <a:t>0-1</a:t>
            </a:r>
            <a:endParaRPr lang="sl-SI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 autoUpdateAnimBg="0"/>
      <p:bldP spid="225583" grpId="0" autoUpdateAnimBg="0"/>
      <p:bldP spid="225587" grpId="0" autoUpdateAnimBg="0"/>
      <p:bldP spid="225731" grpId="0" autoUpdateAnimBg="0"/>
      <p:bldP spid="225732" grpId="0" autoUpdateAnimBg="0"/>
      <p:bldP spid="22573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E1A00-CA68-4228-A23C-C1311BCBCBF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geometrije vezja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geometrije vezja</a:t>
            </a:r>
            <a:endParaRPr lang="sl-SI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3015" name="Rectangle 300"/>
          <p:cNvSpPr>
            <a:spLocks noChangeArrowheads="1"/>
          </p:cNvSpPr>
          <p:nvPr/>
        </p:nvSpPr>
        <p:spPr bwMode="auto">
          <a:xfrm>
            <a:off x="609600" y="2057400"/>
            <a:ext cx="7389813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Celice obsegajo:</a:t>
            </a:r>
          </a:p>
          <a:p>
            <a:pPr algn="l"/>
            <a:r>
              <a:rPr lang="sl-SI"/>
              <a:t>- logične celice    (logična vrata, flip-flopi) </a:t>
            </a:r>
          </a:p>
          <a:p>
            <a:pPr algn="l"/>
            <a:r>
              <a:rPr lang="sl-SI"/>
              <a:t>- periferne celice (vhodno-izhodne celice, napajalne celice)</a:t>
            </a:r>
          </a:p>
          <a:p>
            <a:pPr algn="l"/>
            <a:r>
              <a:rPr lang="sl-SI"/>
              <a:t>- testne celice 	    (kontrola tehnološkega procesa)</a:t>
            </a:r>
          </a:p>
        </p:txBody>
      </p:sp>
      <p:sp>
        <p:nvSpPr>
          <p:cNvPr id="226605" name="Rectangle 301"/>
          <p:cNvSpPr>
            <a:spLocks noChangeArrowheads="1"/>
          </p:cNvSpPr>
          <p:nvPr/>
        </p:nvSpPr>
        <p:spPr bwMode="auto">
          <a:xfrm>
            <a:off x="685800" y="4343400"/>
            <a:ext cx="752475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sl-SI"/>
              <a:t>Glavna lastnost:</a:t>
            </a:r>
          </a:p>
          <a:p>
            <a:pPr algn="l"/>
            <a:r>
              <a:rPr lang="sl-SI"/>
              <a:t>- vse celice imajo enako višino, </a:t>
            </a:r>
          </a:p>
          <a:p>
            <a:pPr algn="l"/>
            <a:r>
              <a:rPr lang="sl-SI"/>
              <a:t>- priključki za povezave so na obeh robovih celice,</a:t>
            </a:r>
          </a:p>
          <a:p>
            <a:pPr algn="l"/>
            <a:r>
              <a:rPr lang="sl-SI"/>
              <a:t>- napajalna vodila za U</a:t>
            </a:r>
            <a:r>
              <a:rPr lang="sl-SI" baseline="-25000"/>
              <a:t>DD</a:t>
            </a:r>
            <a:r>
              <a:rPr lang="sl-SI"/>
              <a:t> in U</a:t>
            </a:r>
            <a:r>
              <a:rPr lang="sl-SI" baseline="-25000"/>
              <a:t>SS </a:t>
            </a:r>
            <a:r>
              <a:rPr lang="sl-SI"/>
              <a:t>so na točno določeni višini.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9" grpId="0" autoUpdateAnimBg="0"/>
      <p:bldP spid="22660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CAD971-EE62-44AD-9A91-B046170C0EC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geometrije vezja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geometrije vezja</a:t>
            </a:r>
            <a:endParaRPr lang="sl-SI"/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4039" name="Rectangle 9"/>
          <p:cNvSpPr>
            <a:spLocks noChangeArrowheads="1"/>
          </p:cNvSpPr>
          <p:nvPr/>
        </p:nvSpPr>
        <p:spPr bwMode="auto">
          <a:xfrm>
            <a:off x="1600200" y="1981200"/>
            <a:ext cx="1219200" cy="1600200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0" name="Line 10"/>
          <p:cNvSpPr>
            <a:spLocks noChangeShapeType="1"/>
          </p:cNvSpPr>
          <p:nvPr/>
        </p:nvSpPr>
        <p:spPr bwMode="auto">
          <a:xfrm>
            <a:off x="1981200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>
            <a:off x="2471738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 flipV="1">
            <a:off x="2181225" y="19812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 flipV="1">
            <a:off x="2644775" y="19812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 flipV="1">
            <a:off x="1774825" y="19812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1774825" y="33972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2181225" y="33972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>
            <a:off x="2644775" y="33972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1652588" y="2122488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2025650" y="21224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2489200" y="21224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1600200" y="2971800"/>
            <a:ext cx="3190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52" name="Text Box 22"/>
          <p:cNvSpPr txBox="1">
            <a:spLocks noChangeArrowheads="1"/>
          </p:cNvSpPr>
          <p:nvPr/>
        </p:nvSpPr>
        <p:spPr bwMode="auto">
          <a:xfrm>
            <a:off x="2025650" y="29845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53" name="Text Box 23"/>
          <p:cNvSpPr txBox="1">
            <a:spLocks noChangeArrowheads="1"/>
          </p:cNvSpPr>
          <p:nvPr/>
        </p:nvSpPr>
        <p:spPr bwMode="auto">
          <a:xfrm>
            <a:off x="2432050" y="29845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54" name="Text Box 24"/>
          <p:cNvSpPr txBox="1">
            <a:spLocks noChangeArrowheads="1"/>
          </p:cNvSpPr>
          <p:nvPr/>
        </p:nvSpPr>
        <p:spPr bwMode="auto">
          <a:xfrm>
            <a:off x="1789113" y="2562225"/>
            <a:ext cx="8572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800">
                <a:solidFill>
                  <a:schemeClr val="bg2"/>
                </a:solidFill>
              </a:rPr>
              <a:t>AA025</a:t>
            </a:r>
            <a:endParaRPr lang="sl-SI"/>
          </a:p>
        </p:txBody>
      </p:sp>
      <p:grpSp>
        <p:nvGrpSpPr>
          <p:cNvPr id="44055" name="Group 42"/>
          <p:cNvGrpSpPr>
            <a:grpSpLocks/>
          </p:cNvGrpSpPr>
          <p:nvPr/>
        </p:nvGrpSpPr>
        <p:grpSpPr bwMode="auto">
          <a:xfrm>
            <a:off x="6629400" y="1981200"/>
            <a:ext cx="1225550" cy="1600200"/>
            <a:chOff x="3312" y="1584"/>
            <a:chExt cx="1013" cy="1248"/>
          </a:xfrm>
        </p:grpSpPr>
        <p:sp>
          <p:nvSpPr>
            <p:cNvPr id="44168" name="Rectangle 43"/>
            <p:cNvSpPr>
              <a:spLocks noChangeArrowheads="1"/>
            </p:cNvSpPr>
            <p:nvPr/>
          </p:nvSpPr>
          <p:spPr bwMode="auto">
            <a:xfrm>
              <a:off x="3312" y="1584"/>
              <a:ext cx="1008" cy="1248"/>
            </a:xfrm>
            <a:prstGeom prst="rect">
              <a:avLst/>
            </a:prstGeom>
            <a:solidFill>
              <a:srgbClr val="FFFF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69" name="Line 44"/>
            <p:cNvSpPr>
              <a:spLocks noChangeShapeType="1"/>
            </p:cNvSpPr>
            <p:nvPr/>
          </p:nvSpPr>
          <p:spPr bwMode="auto">
            <a:xfrm>
              <a:off x="3600" y="1584"/>
              <a:ext cx="0" cy="12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0" name="Line 45"/>
            <p:cNvSpPr>
              <a:spLocks noChangeShapeType="1"/>
            </p:cNvSpPr>
            <p:nvPr/>
          </p:nvSpPr>
          <p:spPr bwMode="auto">
            <a:xfrm>
              <a:off x="4032" y="1584"/>
              <a:ext cx="0" cy="124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1" name="Line 46"/>
            <p:cNvSpPr>
              <a:spLocks noChangeShapeType="1"/>
            </p:cNvSpPr>
            <p:nvPr/>
          </p:nvSpPr>
          <p:spPr bwMode="auto">
            <a:xfrm flipV="1">
              <a:off x="3792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2" name="Line 47"/>
            <p:cNvSpPr>
              <a:spLocks noChangeShapeType="1"/>
            </p:cNvSpPr>
            <p:nvPr/>
          </p:nvSpPr>
          <p:spPr bwMode="auto">
            <a:xfrm flipV="1">
              <a:off x="4176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3" name="Line 48"/>
            <p:cNvSpPr>
              <a:spLocks noChangeShapeType="1"/>
            </p:cNvSpPr>
            <p:nvPr/>
          </p:nvSpPr>
          <p:spPr bwMode="auto">
            <a:xfrm flipV="1">
              <a:off x="3456" y="1584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4" name="Line 49"/>
            <p:cNvSpPr>
              <a:spLocks noChangeShapeType="1"/>
            </p:cNvSpPr>
            <p:nvPr/>
          </p:nvSpPr>
          <p:spPr bwMode="auto">
            <a:xfrm>
              <a:off x="3456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5" name="Line 50"/>
            <p:cNvSpPr>
              <a:spLocks noChangeShapeType="1"/>
            </p:cNvSpPr>
            <p:nvPr/>
          </p:nvSpPr>
          <p:spPr bwMode="auto">
            <a:xfrm>
              <a:off x="3792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6" name="Line 51"/>
            <p:cNvSpPr>
              <a:spLocks noChangeShapeType="1"/>
            </p:cNvSpPr>
            <p:nvPr/>
          </p:nvSpPr>
          <p:spPr bwMode="auto">
            <a:xfrm>
              <a:off x="4176" y="2688"/>
              <a:ext cx="0" cy="144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77" name="Text Box 52"/>
            <p:cNvSpPr txBox="1">
              <a:spLocks noChangeArrowheads="1"/>
            </p:cNvSpPr>
            <p:nvPr/>
          </p:nvSpPr>
          <p:spPr bwMode="auto">
            <a:xfrm>
              <a:off x="3355" y="1694"/>
              <a:ext cx="264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44178" name="Text Box 53"/>
            <p:cNvSpPr txBox="1">
              <a:spLocks noChangeArrowheads="1"/>
            </p:cNvSpPr>
            <p:nvPr/>
          </p:nvSpPr>
          <p:spPr bwMode="auto">
            <a:xfrm>
              <a:off x="3664" y="1694"/>
              <a:ext cx="278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44179" name="Text Box 54"/>
            <p:cNvSpPr txBox="1">
              <a:spLocks noChangeArrowheads="1"/>
            </p:cNvSpPr>
            <p:nvPr/>
          </p:nvSpPr>
          <p:spPr bwMode="auto">
            <a:xfrm>
              <a:off x="4047" y="1694"/>
              <a:ext cx="278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44180" name="Text Box 55"/>
            <p:cNvSpPr txBox="1">
              <a:spLocks noChangeArrowheads="1"/>
            </p:cNvSpPr>
            <p:nvPr/>
          </p:nvSpPr>
          <p:spPr bwMode="auto">
            <a:xfrm>
              <a:off x="3329" y="2366"/>
              <a:ext cx="264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44181" name="Text Box 56"/>
            <p:cNvSpPr txBox="1">
              <a:spLocks noChangeArrowheads="1"/>
            </p:cNvSpPr>
            <p:nvPr/>
          </p:nvSpPr>
          <p:spPr bwMode="auto">
            <a:xfrm>
              <a:off x="3664" y="2366"/>
              <a:ext cx="278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44182" name="Text Box 57"/>
            <p:cNvSpPr txBox="1">
              <a:spLocks noChangeArrowheads="1"/>
            </p:cNvSpPr>
            <p:nvPr/>
          </p:nvSpPr>
          <p:spPr bwMode="auto">
            <a:xfrm>
              <a:off x="4000" y="2366"/>
              <a:ext cx="278" cy="3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44183" name="Text Box 58"/>
            <p:cNvSpPr txBox="1">
              <a:spLocks noChangeArrowheads="1"/>
            </p:cNvSpPr>
            <p:nvPr/>
          </p:nvSpPr>
          <p:spPr bwMode="auto">
            <a:xfrm>
              <a:off x="3468" y="2037"/>
              <a:ext cx="709" cy="28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>
                  <a:solidFill>
                    <a:schemeClr val="bg2"/>
                  </a:solidFill>
                </a:rPr>
                <a:t>AO025</a:t>
              </a:r>
              <a:endParaRPr lang="sl-SI"/>
            </a:p>
          </p:txBody>
        </p:sp>
      </p:grpSp>
      <p:sp>
        <p:nvSpPr>
          <p:cNvPr id="44056" name="Rectangle 60"/>
          <p:cNvSpPr>
            <a:spLocks noChangeArrowheads="1"/>
          </p:cNvSpPr>
          <p:nvPr/>
        </p:nvSpPr>
        <p:spPr bwMode="auto">
          <a:xfrm>
            <a:off x="2819400" y="1981200"/>
            <a:ext cx="1828800" cy="1600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57" name="Line 61"/>
          <p:cNvSpPr>
            <a:spLocks noChangeShapeType="1"/>
          </p:cNvSpPr>
          <p:nvPr/>
        </p:nvSpPr>
        <p:spPr bwMode="auto">
          <a:xfrm>
            <a:off x="3167063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58" name="Line 62"/>
          <p:cNvSpPr>
            <a:spLocks noChangeShapeType="1"/>
          </p:cNvSpPr>
          <p:nvPr/>
        </p:nvSpPr>
        <p:spPr bwMode="auto">
          <a:xfrm>
            <a:off x="3657600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59" name="Line 63"/>
          <p:cNvSpPr>
            <a:spLocks noChangeShapeType="1"/>
          </p:cNvSpPr>
          <p:nvPr/>
        </p:nvSpPr>
        <p:spPr bwMode="auto">
          <a:xfrm flipV="1">
            <a:off x="3400425" y="1981200"/>
            <a:ext cx="0" cy="184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60" name="Line 65"/>
          <p:cNvSpPr>
            <a:spLocks noChangeShapeType="1"/>
          </p:cNvSpPr>
          <p:nvPr/>
        </p:nvSpPr>
        <p:spPr bwMode="auto">
          <a:xfrm flipV="1">
            <a:off x="2994025" y="1981200"/>
            <a:ext cx="0" cy="184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61" name="Line 66"/>
          <p:cNvSpPr>
            <a:spLocks noChangeShapeType="1"/>
          </p:cNvSpPr>
          <p:nvPr/>
        </p:nvSpPr>
        <p:spPr bwMode="auto">
          <a:xfrm>
            <a:off x="2994025" y="3397250"/>
            <a:ext cx="0" cy="184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62" name="Line 67"/>
          <p:cNvSpPr>
            <a:spLocks noChangeShapeType="1"/>
          </p:cNvSpPr>
          <p:nvPr/>
        </p:nvSpPr>
        <p:spPr bwMode="auto">
          <a:xfrm>
            <a:off x="3400425" y="3397250"/>
            <a:ext cx="0" cy="1841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44063" name="Group 76"/>
          <p:cNvGrpSpPr>
            <a:grpSpLocks/>
          </p:cNvGrpSpPr>
          <p:nvPr/>
        </p:nvGrpSpPr>
        <p:grpSpPr bwMode="auto">
          <a:xfrm>
            <a:off x="4419600" y="1981200"/>
            <a:ext cx="0" cy="1600200"/>
            <a:chOff x="2146" y="2832"/>
            <a:chExt cx="0" cy="1008"/>
          </a:xfrm>
        </p:grpSpPr>
        <p:sp>
          <p:nvSpPr>
            <p:cNvPr id="44166" name="Line 64"/>
            <p:cNvSpPr>
              <a:spLocks noChangeShapeType="1"/>
            </p:cNvSpPr>
            <p:nvPr/>
          </p:nvSpPr>
          <p:spPr bwMode="auto">
            <a:xfrm flipV="1">
              <a:off x="2146" y="2832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67" name="Line 68"/>
            <p:cNvSpPr>
              <a:spLocks noChangeShapeType="1"/>
            </p:cNvSpPr>
            <p:nvPr/>
          </p:nvSpPr>
          <p:spPr bwMode="auto">
            <a:xfrm>
              <a:off x="2146" y="3724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4064" name="Text Box 69"/>
          <p:cNvSpPr txBox="1">
            <a:spLocks noChangeArrowheads="1"/>
          </p:cNvSpPr>
          <p:nvPr/>
        </p:nvSpPr>
        <p:spPr bwMode="auto">
          <a:xfrm>
            <a:off x="2865438" y="2116138"/>
            <a:ext cx="3317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65" name="Text Box 70"/>
          <p:cNvSpPr txBox="1">
            <a:spLocks noChangeArrowheads="1"/>
          </p:cNvSpPr>
          <p:nvPr/>
        </p:nvSpPr>
        <p:spPr bwMode="auto">
          <a:xfrm>
            <a:off x="3238500" y="2116138"/>
            <a:ext cx="349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66" name="Text Box 71"/>
          <p:cNvSpPr txBox="1">
            <a:spLocks noChangeArrowheads="1"/>
          </p:cNvSpPr>
          <p:nvPr/>
        </p:nvSpPr>
        <p:spPr bwMode="auto">
          <a:xfrm>
            <a:off x="4267200" y="2051050"/>
            <a:ext cx="336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67" name="Text Box 72"/>
          <p:cNvSpPr txBox="1">
            <a:spLocks noChangeArrowheads="1"/>
          </p:cNvSpPr>
          <p:nvPr/>
        </p:nvSpPr>
        <p:spPr bwMode="auto">
          <a:xfrm>
            <a:off x="2833688" y="2978150"/>
            <a:ext cx="3317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68" name="Text Box 73"/>
          <p:cNvSpPr txBox="1">
            <a:spLocks noChangeArrowheads="1"/>
          </p:cNvSpPr>
          <p:nvPr/>
        </p:nvSpPr>
        <p:spPr bwMode="auto">
          <a:xfrm>
            <a:off x="3238500" y="2978150"/>
            <a:ext cx="349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69" name="Text Box 74"/>
          <p:cNvSpPr txBox="1">
            <a:spLocks noChangeArrowheads="1"/>
          </p:cNvSpPr>
          <p:nvPr/>
        </p:nvSpPr>
        <p:spPr bwMode="auto">
          <a:xfrm>
            <a:off x="4260850" y="2965450"/>
            <a:ext cx="3492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70" name="Text Box 75"/>
          <p:cNvSpPr txBox="1">
            <a:spLocks noChangeArrowheads="1"/>
          </p:cNvSpPr>
          <p:nvPr/>
        </p:nvSpPr>
        <p:spPr bwMode="auto">
          <a:xfrm>
            <a:off x="3346450" y="2508250"/>
            <a:ext cx="869950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800">
                <a:solidFill>
                  <a:schemeClr val="bg2"/>
                </a:solidFill>
              </a:rPr>
              <a:t>AA035</a:t>
            </a:r>
            <a:endParaRPr lang="sl-SI"/>
          </a:p>
        </p:txBody>
      </p:sp>
      <p:grpSp>
        <p:nvGrpSpPr>
          <p:cNvPr id="44071" name="Group 94"/>
          <p:cNvGrpSpPr>
            <a:grpSpLocks/>
          </p:cNvGrpSpPr>
          <p:nvPr/>
        </p:nvGrpSpPr>
        <p:grpSpPr bwMode="auto">
          <a:xfrm>
            <a:off x="3886200" y="1981200"/>
            <a:ext cx="0" cy="1600200"/>
            <a:chOff x="2146" y="2832"/>
            <a:chExt cx="0" cy="1008"/>
          </a:xfrm>
        </p:grpSpPr>
        <p:sp>
          <p:nvSpPr>
            <p:cNvPr id="44164" name="Line 95"/>
            <p:cNvSpPr>
              <a:spLocks noChangeShapeType="1"/>
            </p:cNvSpPr>
            <p:nvPr/>
          </p:nvSpPr>
          <p:spPr bwMode="auto">
            <a:xfrm flipV="1">
              <a:off x="2146" y="2832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65" name="Line 96"/>
            <p:cNvSpPr>
              <a:spLocks noChangeShapeType="1"/>
            </p:cNvSpPr>
            <p:nvPr/>
          </p:nvSpPr>
          <p:spPr bwMode="auto">
            <a:xfrm>
              <a:off x="2146" y="3724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4072" name="Text Box 97"/>
          <p:cNvSpPr txBox="1">
            <a:spLocks noChangeArrowheads="1"/>
          </p:cNvSpPr>
          <p:nvPr/>
        </p:nvSpPr>
        <p:spPr bwMode="auto">
          <a:xfrm>
            <a:off x="3733800" y="2051050"/>
            <a:ext cx="336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c</a:t>
            </a:r>
            <a:endParaRPr lang="sl-SI"/>
          </a:p>
        </p:txBody>
      </p:sp>
      <p:sp>
        <p:nvSpPr>
          <p:cNvPr id="44073" name="Text Box 98"/>
          <p:cNvSpPr txBox="1">
            <a:spLocks noChangeArrowheads="1"/>
          </p:cNvSpPr>
          <p:nvPr/>
        </p:nvSpPr>
        <p:spPr bwMode="auto">
          <a:xfrm>
            <a:off x="3733800" y="2965450"/>
            <a:ext cx="3365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c</a:t>
            </a:r>
            <a:endParaRPr lang="sl-SI"/>
          </a:p>
        </p:txBody>
      </p:sp>
      <p:sp>
        <p:nvSpPr>
          <p:cNvPr id="44074" name="Line 99"/>
          <p:cNvSpPr>
            <a:spLocks noChangeShapeType="1"/>
          </p:cNvSpPr>
          <p:nvPr/>
        </p:nvSpPr>
        <p:spPr bwMode="auto">
          <a:xfrm>
            <a:off x="4191000" y="19812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5" name="Line 101"/>
          <p:cNvSpPr>
            <a:spLocks noChangeShapeType="1"/>
          </p:cNvSpPr>
          <p:nvPr/>
        </p:nvSpPr>
        <p:spPr bwMode="auto">
          <a:xfrm flipV="1">
            <a:off x="2819400" y="1981200"/>
            <a:ext cx="0" cy="1600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6" name="Line 103"/>
          <p:cNvSpPr>
            <a:spLocks noChangeShapeType="1"/>
          </p:cNvSpPr>
          <p:nvPr/>
        </p:nvSpPr>
        <p:spPr bwMode="auto">
          <a:xfrm>
            <a:off x="4876800" y="2362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7" name="Line 104"/>
          <p:cNvSpPr>
            <a:spLocks noChangeShapeType="1"/>
          </p:cNvSpPr>
          <p:nvPr/>
        </p:nvSpPr>
        <p:spPr bwMode="auto">
          <a:xfrm>
            <a:off x="4876800" y="32766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8" name="Rectangle 108"/>
          <p:cNvSpPr>
            <a:spLocks noChangeArrowheads="1"/>
          </p:cNvSpPr>
          <p:nvPr/>
        </p:nvSpPr>
        <p:spPr bwMode="auto">
          <a:xfrm>
            <a:off x="1600200" y="4495800"/>
            <a:ext cx="1219200" cy="1600200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79" name="Line 109"/>
          <p:cNvSpPr>
            <a:spLocks noChangeShapeType="1"/>
          </p:cNvSpPr>
          <p:nvPr/>
        </p:nvSpPr>
        <p:spPr bwMode="auto">
          <a:xfrm>
            <a:off x="1947863" y="44958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0" name="Line 110"/>
          <p:cNvSpPr>
            <a:spLocks noChangeShapeType="1"/>
          </p:cNvSpPr>
          <p:nvPr/>
        </p:nvSpPr>
        <p:spPr bwMode="auto">
          <a:xfrm>
            <a:off x="2438400" y="44958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1" name="Line 111"/>
          <p:cNvSpPr>
            <a:spLocks noChangeShapeType="1"/>
          </p:cNvSpPr>
          <p:nvPr/>
        </p:nvSpPr>
        <p:spPr bwMode="auto">
          <a:xfrm flipV="1">
            <a:off x="2209800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2" name="Line 112"/>
          <p:cNvSpPr>
            <a:spLocks noChangeShapeType="1"/>
          </p:cNvSpPr>
          <p:nvPr/>
        </p:nvSpPr>
        <p:spPr bwMode="auto">
          <a:xfrm flipV="1">
            <a:off x="2667000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3" name="Line 113"/>
          <p:cNvSpPr>
            <a:spLocks noChangeShapeType="1"/>
          </p:cNvSpPr>
          <p:nvPr/>
        </p:nvSpPr>
        <p:spPr bwMode="auto">
          <a:xfrm flipV="1">
            <a:off x="1774825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4" name="Line 114"/>
          <p:cNvSpPr>
            <a:spLocks noChangeShapeType="1"/>
          </p:cNvSpPr>
          <p:nvPr/>
        </p:nvSpPr>
        <p:spPr bwMode="auto">
          <a:xfrm>
            <a:off x="1774825" y="59118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5" name="Line 115"/>
          <p:cNvSpPr>
            <a:spLocks noChangeShapeType="1"/>
          </p:cNvSpPr>
          <p:nvPr/>
        </p:nvSpPr>
        <p:spPr bwMode="auto">
          <a:xfrm>
            <a:off x="2209800" y="59436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6" name="Line 116"/>
          <p:cNvSpPr>
            <a:spLocks noChangeShapeType="1"/>
          </p:cNvSpPr>
          <p:nvPr/>
        </p:nvSpPr>
        <p:spPr bwMode="auto">
          <a:xfrm>
            <a:off x="2667000" y="59436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87" name="Text Box 117"/>
          <p:cNvSpPr txBox="1">
            <a:spLocks noChangeArrowheads="1"/>
          </p:cNvSpPr>
          <p:nvPr/>
        </p:nvSpPr>
        <p:spPr bwMode="auto">
          <a:xfrm>
            <a:off x="1652588" y="4637088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88" name="Text Box 118"/>
          <p:cNvSpPr txBox="1">
            <a:spLocks noChangeArrowheads="1"/>
          </p:cNvSpPr>
          <p:nvPr/>
        </p:nvSpPr>
        <p:spPr bwMode="auto">
          <a:xfrm>
            <a:off x="2025650" y="46370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89" name="Text Box 119"/>
          <p:cNvSpPr txBox="1">
            <a:spLocks noChangeArrowheads="1"/>
          </p:cNvSpPr>
          <p:nvPr/>
        </p:nvSpPr>
        <p:spPr bwMode="auto">
          <a:xfrm>
            <a:off x="2489200" y="46370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90" name="Text Box 120"/>
          <p:cNvSpPr txBox="1">
            <a:spLocks noChangeArrowheads="1"/>
          </p:cNvSpPr>
          <p:nvPr/>
        </p:nvSpPr>
        <p:spPr bwMode="auto">
          <a:xfrm>
            <a:off x="1620838" y="5499100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091" name="Text Box 121"/>
          <p:cNvSpPr txBox="1">
            <a:spLocks noChangeArrowheads="1"/>
          </p:cNvSpPr>
          <p:nvPr/>
        </p:nvSpPr>
        <p:spPr bwMode="auto">
          <a:xfrm>
            <a:off x="2057400" y="54864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092" name="Text Box 122"/>
          <p:cNvSpPr txBox="1">
            <a:spLocks noChangeArrowheads="1"/>
          </p:cNvSpPr>
          <p:nvPr/>
        </p:nvSpPr>
        <p:spPr bwMode="auto">
          <a:xfrm>
            <a:off x="2514600" y="54864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093" name="Text Box 123"/>
          <p:cNvSpPr txBox="1">
            <a:spLocks noChangeArrowheads="1"/>
          </p:cNvSpPr>
          <p:nvPr/>
        </p:nvSpPr>
        <p:spPr bwMode="auto">
          <a:xfrm>
            <a:off x="1789113" y="5076825"/>
            <a:ext cx="8572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800">
                <a:solidFill>
                  <a:schemeClr val="bg2"/>
                </a:solidFill>
              </a:rPr>
              <a:t>AA025</a:t>
            </a:r>
            <a:endParaRPr lang="sl-SI"/>
          </a:p>
        </p:txBody>
      </p:sp>
      <p:sp>
        <p:nvSpPr>
          <p:cNvPr id="44094" name="Rectangle 125"/>
          <p:cNvSpPr>
            <a:spLocks noChangeArrowheads="1"/>
          </p:cNvSpPr>
          <p:nvPr/>
        </p:nvSpPr>
        <p:spPr bwMode="auto">
          <a:xfrm>
            <a:off x="2819400" y="4495800"/>
            <a:ext cx="1219200" cy="1600200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5" name="Line 126"/>
          <p:cNvSpPr>
            <a:spLocks noChangeShapeType="1"/>
          </p:cNvSpPr>
          <p:nvPr/>
        </p:nvSpPr>
        <p:spPr bwMode="auto">
          <a:xfrm>
            <a:off x="3200400" y="44958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6" name="Line 127"/>
          <p:cNvSpPr>
            <a:spLocks noChangeShapeType="1"/>
          </p:cNvSpPr>
          <p:nvPr/>
        </p:nvSpPr>
        <p:spPr bwMode="auto">
          <a:xfrm>
            <a:off x="3690938" y="4495800"/>
            <a:ext cx="0" cy="160020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7" name="Line 128"/>
          <p:cNvSpPr>
            <a:spLocks noChangeShapeType="1"/>
          </p:cNvSpPr>
          <p:nvPr/>
        </p:nvSpPr>
        <p:spPr bwMode="auto">
          <a:xfrm flipV="1">
            <a:off x="3400425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8" name="Line 129"/>
          <p:cNvSpPr>
            <a:spLocks noChangeShapeType="1"/>
          </p:cNvSpPr>
          <p:nvPr/>
        </p:nvSpPr>
        <p:spPr bwMode="auto">
          <a:xfrm flipV="1">
            <a:off x="3863975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99" name="Line 130"/>
          <p:cNvSpPr>
            <a:spLocks noChangeShapeType="1"/>
          </p:cNvSpPr>
          <p:nvPr/>
        </p:nvSpPr>
        <p:spPr bwMode="auto">
          <a:xfrm flipV="1">
            <a:off x="2994025" y="449580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00" name="Line 131"/>
          <p:cNvSpPr>
            <a:spLocks noChangeShapeType="1"/>
          </p:cNvSpPr>
          <p:nvPr/>
        </p:nvSpPr>
        <p:spPr bwMode="auto">
          <a:xfrm>
            <a:off x="2994025" y="59118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01" name="Line 132"/>
          <p:cNvSpPr>
            <a:spLocks noChangeShapeType="1"/>
          </p:cNvSpPr>
          <p:nvPr/>
        </p:nvSpPr>
        <p:spPr bwMode="auto">
          <a:xfrm>
            <a:off x="3400425" y="59118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02" name="Line 133"/>
          <p:cNvSpPr>
            <a:spLocks noChangeShapeType="1"/>
          </p:cNvSpPr>
          <p:nvPr/>
        </p:nvSpPr>
        <p:spPr bwMode="auto">
          <a:xfrm>
            <a:off x="3863975" y="5911850"/>
            <a:ext cx="0" cy="18415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03" name="Text Box 134"/>
          <p:cNvSpPr txBox="1">
            <a:spLocks noChangeArrowheads="1"/>
          </p:cNvSpPr>
          <p:nvPr/>
        </p:nvSpPr>
        <p:spPr bwMode="auto">
          <a:xfrm>
            <a:off x="2871788" y="4637088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104" name="Text Box 135"/>
          <p:cNvSpPr txBox="1">
            <a:spLocks noChangeArrowheads="1"/>
          </p:cNvSpPr>
          <p:nvPr/>
        </p:nvSpPr>
        <p:spPr bwMode="auto">
          <a:xfrm>
            <a:off x="3244850" y="46370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105" name="Text Box 136"/>
          <p:cNvSpPr txBox="1">
            <a:spLocks noChangeArrowheads="1"/>
          </p:cNvSpPr>
          <p:nvPr/>
        </p:nvSpPr>
        <p:spPr bwMode="auto">
          <a:xfrm>
            <a:off x="3708400" y="4637088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106" name="Text Box 137"/>
          <p:cNvSpPr txBox="1">
            <a:spLocks noChangeArrowheads="1"/>
          </p:cNvSpPr>
          <p:nvPr/>
        </p:nvSpPr>
        <p:spPr bwMode="auto">
          <a:xfrm>
            <a:off x="2840038" y="5499100"/>
            <a:ext cx="3190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a</a:t>
            </a:r>
            <a:endParaRPr lang="sl-SI"/>
          </a:p>
        </p:txBody>
      </p:sp>
      <p:sp>
        <p:nvSpPr>
          <p:cNvPr id="44107" name="Text Box 138"/>
          <p:cNvSpPr txBox="1">
            <a:spLocks noChangeArrowheads="1"/>
          </p:cNvSpPr>
          <p:nvPr/>
        </p:nvSpPr>
        <p:spPr bwMode="auto">
          <a:xfrm>
            <a:off x="3244850" y="54991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b</a:t>
            </a:r>
            <a:endParaRPr lang="sl-SI"/>
          </a:p>
        </p:txBody>
      </p:sp>
      <p:sp>
        <p:nvSpPr>
          <p:cNvPr id="44108" name="Text Box 139"/>
          <p:cNvSpPr txBox="1">
            <a:spLocks noChangeArrowheads="1"/>
          </p:cNvSpPr>
          <p:nvPr/>
        </p:nvSpPr>
        <p:spPr bwMode="auto">
          <a:xfrm>
            <a:off x="3651250" y="5499100"/>
            <a:ext cx="3365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>
                <a:solidFill>
                  <a:schemeClr val="bg2"/>
                </a:solidFill>
              </a:rPr>
              <a:t>q</a:t>
            </a:r>
            <a:endParaRPr lang="sl-SI"/>
          </a:p>
        </p:txBody>
      </p:sp>
      <p:sp>
        <p:nvSpPr>
          <p:cNvPr id="44109" name="Text Box 140"/>
          <p:cNvSpPr txBox="1">
            <a:spLocks noChangeArrowheads="1"/>
          </p:cNvSpPr>
          <p:nvPr/>
        </p:nvSpPr>
        <p:spPr bwMode="auto">
          <a:xfrm>
            <a:off x="3008313" y="5076825"/>
            <a:ext cx="8572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800">
                <a:solidFill>
                  <a:schemeClr val="bg2"/>
                </a:solidFill>
              </a:rPr>
              <a:t>AO025</a:t>
            </a:r>
            <a:endParaRPr lang="sl-SI"/>
          </a:p>
        </p:txBody>
      </p:sp>
      <p:grpSp>
        <p:nvGrpSpPr>
          <p:cNvPr id="44110" name="Group 167"/>
          <p:cNvGrpSpPr>
            <a:grpSpLocks/>
          </p:cNvGrpSpPr>
          <p:nvPr/>
        </p:nvGrpSpPr>
        <p:grpSpPr bwMode="auto">
          <a:xfrm>
            <a:off x="6248400" y="4419600"/>
            <a:ext cx="1828800" cy="1600200"/>
            <a:chOff x="1728" y="2832"/>
            <a:chExt cx="1152" cy="1008"/>
          </a:xfrm>
        </p:grpSpPr>
        <p:sp>
          <p:nvSpPr>
            <p:cNvPr id="44140" name="Rectangle 141"/>
            <p:cNvSpPr>
              <a:spLocks noChangeArrowheads="1"/>
            </p:cNvSpPr>
            <p:nvPr/>
          </p:nvSpPr>
          <p:spPr bwMode="auto">
            <a:xfrm>
              <a:off x="1728" y="2832"/>
              <a:ext cx="1152" cy="10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1" name="Line 142"/>
            <p:cNvSpPr>
              <a:spLocks noChangeShapeType="1"/>
            </p:cNvSpPr>
            <p:nvPr/>
          </p:nvSpPr>
          <p:spPr bwMode="auto">
            <a:xfrm>
              <a:off x="1947" y="2832"/>
              <a:ext cx="0" cy="1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2" name="Line 143"/>
            <p:cNvSpPr>
              <a:spLocks noChangeShapeType="1"/>
            </p:cNvSpPr>
            <p:nvPr/>
          </p:nvSpPr>
          <p:spPr bwMode="auto">
            <a:xfrm>
              <a:off x="2277" y="2832"/>
              <a:ext cx="0" cy="1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3" name="Line 144"/>
            <p:cNvSpPr>
              <a:spLocks noChangeShapeType="1"/>
            </p:cNvSpPr>
            <p:nvPr/>
          </p:nvSpPr>
          <p:spPr bwMode="auto">
            <a:xfrm flipV="1">
              <a:off x="2094" y="2832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4" name="Line 145"/>
            <p:cNvSpPr>
              <a:spLocks noChangeShapeType="1"/>
            </p:cNvSpPr>
            <p:nvPr/>
          </p:nvSpPr>
          <p:spPr bwMode="auto">
            <a:xfrm flipV="1">
              <a:off x="1838" y="2832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5" name="Line 146"/>
            <p:cNvSpPr>
              <a:spLocks noChangeShapeType="1"/>
            </p:cNvSpPr>
            <p:nvPr/>
          </p:nvSpPr>
          <p:spPr bwMode="auto">
            <a:xfrm>
              <a:off x="1838" y="3724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46" name="Line 147"/>
            <p:cNvSpPr>
              <a:spLocks noChangeShapeType="1"/>
            </p:cNvSpPr>
            <p:nvPr/>
          </p:nvSpPr>
          <p:spPr bwMode="auto">
            <a:xfrm>
              <a:off x="2094" y="3724"/>
              <a:ext cx="0" cy="1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44147" name="Group 148"/>
            <p:cNvGrpSpPr>
              <a:grpSpLocks/>
            </p:cNvGrpSpPr>
            <p:nvPr/>
          </p:nvGrpSpPr>
          <p:grpSpPr bwMode="auto">
            <a:xfrm>
              <a:off x="2736" y="2832"/>
              <a:ext cx="0" cy="1008"/>
              <a:chOff x="2146" y="2832"/>
              <a:chExt cx="0" cy="1008"/>
            </a:xfrm>
          </p:grpSpPr>
          <p:sp>
            <p:nvSpPr>
              <p:cNvPr id="44162" name="Line 149"/>
              <p:cNvSpPr>
                <a:spLocks noChangeShapeType="1"/>
              </p:cNvSpPr>
              <p:nvPr/>
            </p:nvSpPr>
            <p:spPr bwMode="auto">
              <a:xfrm flipV="1">
                <a:off x="2146" y="2832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4163" name="Line 150"/>
              <p:cNvSpPr>
                <a:spLocks noChangeShapeType="1"/>
              </p:cNvSpPr>
              <p:nvPr/>
            </p:nvSpPr>
            <p:spPr bwMode="auto">
              <a:xfrm>
                <a:off x="2146" y="3724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4148" name="Text Box 151"/>
            <p:cNvSpPr txBox="1">
              <a:spLocks noChangeArrowheads="1"/>
            </p:cNvSpPr>
            <p:nvPr/>
          </p:nvSpPr>
          <p:spPr bwMode="auto">
            <a:xfrm>
              <a:off x="1757" y="2917"/>
              <a:ext cx="209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44149" name="Text Box 152"/>
            <p:cNvSpPr txBox="1">
              <a:spLocks noChangeArrowheads="1"/>
            </p:cNvSpPr>
            <p:nvPr/>
          </p:nvSpPr>
          <p:spPr bwMode="auto">
            <a:xfrm>
              <a:off x="1992" y="2917"/>
              <a:ext cx="2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44150" name="Text Box 153"/>
            <p:cNvSpPr txBox="1">
              <a:spLocks noChangeArrowheads="1"/>
            </p:cNvSpPr>
            <p:nvPr/>
          </p:nvSpPr>
          <p:spPr bwMode="auto">
            <a:xfrm>
              <a:off x="2640" y="2876"/>
              <a:ext cx="21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44151" name="Text Box 154"/>
            <p:cNvSpPr txBox="1">
              <a:spLocks noChangeArrowheads="1"/>
            </p:cNvSpPr>
            <p:nvPr/>
          </p:nvSpPr>
          <p:spPr bwMode="auto">
            <a:xfrm>
              <a:off x="1737" y="3460"/>
              <a:ext cx="209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a</a:t>
              </a:r>
              <a:endParaRPr lang="sl-SI"/>
            </a:p>
          </p:txBody>
        </p:sp>
        <p:sp>
          <p:nvSpPr>
            <p:cNvPr id="44152" name="Text Box 155"/>
            <p:cNvSpPr txBox="1">
              <a:spLocks noChangeArrowheads="1"/>
            </p:cNvSpPr>
            <p:nvPr/>
          </p:nvSpPr>
          <p:spPr bwMode="auto">
            <a:xfrm>
              <a:off x="1992" y="3460"/>
              <a:ext cx="2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b</a:t>
              </a:r>
              <a:endParaRPr lang="sl-SI"/>
            </a:p>
          </p:txBody>
        </p:sp>
        <p:sp>
          <p:nvSpPr>
            <p:cNvPr id="44153" name="Text Box 156"/>
            <p:cNvSpPr txBox="1">
              <a:spLocks noChangeArrowheads="1"/>
            </p:cNvSpPr>
            <p:nvPr/>
          </p:nvSpPr>
          <p:spPr bwMode="auto">
            <a:xfrm>
              <a:off x="2636" y="3452"/>
              <a:ext cx="220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q</a:t>
              </a:r>
              <a:endParaRPr lang="sl-SI"/>
            </a:p>
          </p:txBody>
        </p:sp>
        <p:sp>
          <p:nvSpPr>
            <p:cNvPr id="44154" name="Text Box 157"/>
            <p:cNvSpPr txBox="1">
              <a:spLocks noChangeArrowheads="1"/>
            </p:cNvSpPr>
            <p:nvPr/>
          </p:nvSpPr>
          <p:spPr bwMode="auto">
            <a:xfrm>
              <a:off x="2060" y="3164"/>
              <a:ext cx="548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>
                  <a:solidFill>
                    <a:schemeClr val="bg2"/>
                  </a:solidFill>
                </a:rPr>
                <a:t>AO035</a:t>
              </a:r>
              <a:endParaRPr lang="sl-SI"/>
            </a:p>
          </p:txBody>
        </p:sp>
        <p:grpSp>
          <p:nvGrpSpPr>
            <p:cNvPr id="44155" name="Group 158"/>
            <p:cNvGrpSpPr>
              <a:grpSpLocks/>
            </p:cNvGrpSpPr>
            <p:nvPr/>
          </p:nvGrpSpPr>
          <p:grpSpPr bwMode="auto">
            <a:xfrm>
              <a:off x="2400" y="2832"/>
              <a:ext cx="0" cy="1008"/>
              <a:chOff x="2146" y="2832"/>
              <a:chExt cx="0" cy="1008"/>
            </a:xfrm>
          </p:grpSpPr>
          <p:sp>
            <p:nvSpPr>
              <p:cNvPr id="44160" name="Line 159"/>
              <p:cNvSpPr>
                <a:spLocks noChangeShapeType="1"/>
              </p:cNvSpPr>
              <p:nvPr/>
            </p:nvSpPr>
            <p:spPr bwMode="auto">
              <a:xfrm flipV="1">
                <a:off x="2146" y="2832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4161" name="Line 160"/>
              <p:cNvSpPr>
                <a:spLocks noChangeShapeType="1"/>
              </p:cNvSpPr>
              <p:nvPr/>
            </p:nvSpPr>
            <p:spPr bwMode="auto">
              <a:xfrm>
                <a:off x="2146" y="3724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4156" name="Text Box 161"/>
            <p:cNvSpPr txBox="1">
              <a:spLocks noChangeArrowheads="1"/>
            </p:cNvSpPr>
            <p:nvPr/>
          </p:nvSpPr>
          <p:spPr bwMode="auto">
            <a:xfrm>
              <a:off x="2304" y="2876"/>
              <a:ext cx="21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c</a:t>
              </a:r>
              <a:endParaRPr lang="sl-SI"/>
            </a:p>
          </p:txBody>
        </p:sp>
        <p:sp>
          <p:nvSpPr>
            <p:cNvPr id="44157" name="Text Box 162"/>
            <p:cNvSpPr txBox="1">
              <a:spLocks noChangeArrowheads="1"/>
            </p:cNvSpPr>
            <p:nvPr/>
          </p:nvSpPr>
          <p:spPr bwMode="auto">
            <a:xfrm>
              <a:off x="2304" y="3452"/>
              <a:ext cx="212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r>
                <a:rPr lang="sl-SI">
                  <a:solidFill>
                    <a:schemeClr val="bg2"/>
                  </a:solidFill>
                </a:rPr>
                <a:t>c</a:t>
              </a:r>
              <a:endParaRPr lang="sl-SI"/>
            </a:p>
          </p:txBody>
        </p:sp>
        <p:sp>
          <p:nvSpPr>
            <p:cNvPr id="44158" name="Line 163"/>
            <p:cNvSpPr>
              <a:spLocks noChangeShapeType="1"/>
            </p:cNvSpPr>
            <p:nvPr/>
          </p:nvSpPr>
          <p:spPr bwMode="auto">
            <a:xfrm>
              <a:off x="2592" y="2832"/>
              <a:ext cx="0" cy="100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4159" name="Line 164"/>
            <p:cNvSpPr>
              <a:spLocks noChangeShapeType="1"/>
            </p:cNvSpPr>
            <p:nvPr/>
          </p:nvSpPr>
          <p:spPr bwMode="auto">
            <a:xfrm flipV="1">
              <a:off x="1728" y="2832"/>
              <a:ext cx="0" cy="100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4111" name="Line 165"/>
          <p:cNvSpPr>
            <a:spLocks noChangeShapeType="1"/>
          </p:cNvSpPr>
          <p:nvPr/>
        </p:nvSpPr>
        <p:spPr bwMode="auto">
          <a:xfrm>
            <a:off x="4343400" y="4876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2" name="Line 166"/>
          <p:cNvSpPr>
            <a:spLocks noChangeShapeType="1"/>
          </p:cNvSpPr>
          <p:nvPr/>
        </p:nvSpPr>
        <p:spPr bwMode="auto">
          <a:xfrm>
            <a:off x="4343400" y="57912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3" name="Freeform 169"/>
          <p:cNvSpPr>
            <a:spLocks/>
          </p:cNvSpPr>
          <p:nvPr/>
        </p:nvSpPr>
        <p:spPr bwMode="auto">
          <a:xfrm>
            <a:off x="5384800" y="1905000"/>
            <a:ext cx="495300" cy="1752600"/>
          </a:xfrm>
          <a:custGeom>
            <a:avLst/>
            <a:gdLst>
              <a:gd name="T0" fmla="*/ 524192493 w 312"/>
              <a:gd name="T1" fmla="*/ 0 h 1104"/>
              <a:gd name="T2" fmla="*/ 40322497 w 312"/>
              <a:gd name="T3" fmla="*/ 604837431 h 1104"/>
              <a:gd name="T4" fmla="*/ 766127399 w 312"/>
              <a:gd name="T5" fmla="*/ 1451609755 h 1104"/>
              <a:gd name="T6" fmla="*/ 161289987 w 312"/>
              <a:gd name="T7" fmla="*/ 2147483647 h 1104"/>
              <a:gd name="T8" fmla="*/ 282257489 w 312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1104"/>
              <a:gd name="T17" fmla="*/ 312 w 31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1104">
                <a:moveTo>
                  <a:pt x="208" y="0"/>
                </a:moveTo>
                <a:cubicBezTo>
                  <a:pt x="104" y="72"/>
                  <a:pt x="0" y="144"/>
                  <a:pt x="16" y="240"/>
                </a:cubicBezTo>
                <a:cubicBezTo>
                  <a:pt x="32" y="336"/>
                  <a:pt x="296" y="456"/>
                  <a:pt x="304" y="576"/>
                </a:cubicBezTo>
                <a:cubicBezTo>
                  <a:pt x="312" y="696"/>
                  <a:pt x="96" y="872"/>
                  <a:pt x="64" y="960"/>
                </a:cubicBezTo>
                <a:cubicBezTo>
                  <a:pt x="32" y="1048"/>
                  <a:pt x="72" y="1076"/>
                  <a:pt x="112" y="110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4" name="Freeform 170"/>
          <p:cNvSpPr>
            <a:spLocks/>
          </p:cNvSpPr>
          <p:nvPr/>
        </p:nvSpPr>
        <p:spPr bwMode="auto">
          <a:xfrm>
            <a:off x="5029200" y="4419600"/>
            <a:ext cx="495300" cy="1752600"/>
          </a:xfrm>
          <a:custGeom>
            <a:avLst/>
            <a:gdLst>
              <a:gd name="T0" fmla="*/ 524192493 w 312"/>
              <a:gd name="T1" fmla="*/ 0 h 1104"/>
              <a:gd name="T2" fmla="*/ 40322497 w 312"/>
              <a:gd name="T3" fmla="*/ 604837431 h 1104"/>
              <a:gd name="T4" fmla="*/ 766127399 w 312"/>
              <a:gd name="T5" fmla="*/ 1451609755 h 1104"/>
              <a:gd name="T6" fmla="*/ 161289987 w 312"/>
              <a:gd name="T7" fmla="*/ 2147483647 h 1104"/>
              <a:gd name="T8" fmla="*/ 282257489 w 312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2"/>
              <a:gd name="T16" fmla="*/ 0 h 1104"/>
              <a:gd name="T17" fmla="*/ 312 w 31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2" h="1104">
                <a:moveTo>
                  <a:pt x="208" y="0"/>
                </a:moveTo>
                <a:cubicBezTo>
                  <a:pt x="104" y="72"/>
                  <a:pt x="0" y="144"/>
                  <a:pt x="16" y="240"/>
                </a:cubicBezTo>
                <a:cubicBezTo>
                  <a:pt x="32" y="336"/>
                  <a:pt x="296" y="456"/>
                  <a:pt x="304" y="576"/>
                </a:cubicBezTo>
                <a:cubicBezTo>
                  <a:pt x="312" y="696"/>
                  <a:pt x="96" y="872"/>
                  <a:pt x="64" y="960"/>
                </a:cubicBezTo>
                <a:cubicBezTo>
                  <a:pt x="32" y="1048"/>
                  <a:pt x="72" y="1076"/>
                  <a:pt x="112" y="1104"/>
                </a:cubicBez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5" name="Line 171"/>
          <p:cNvSpPr>
            <a:spLocks noChangeShapeType="1"/>
          </p:cNvSpPr>
          <p:nvPr/>
        </p:nvSpPr>
        <p:spPr bwMode="auto">
          <a:xfrm>
            <a:off x="17526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6" name="Line 172"/>
          <p:cNvSpPr>
            <a:spLocks noChangeShapeType="1"/>
          </p:cNvSpPr>
          <p:nvPr/>
        </p:nvSpPr>
        <p:spPr bwMode="auto">
          <a:xfrm>
            <a:off x="1752600" y="3962400"/>
            <a:ext cx="83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7" name="Line 173"/>
          <p:cNvSpPr>
            <a:spLocks noChangeShapeType="1"/>
          </p:cNvSpPr>
          <p:nvPr/>
        </p:nvSpPr>
        <p:spPr bwMode="auto">
          <a:xfrm flipV="1">
            <a:off x="2667000" y="3886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8" name="Rectangle 174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19" name="Rectangle 175"/>
          <p:cNvSpPr>
            <a:spLocks noChangeArrowheads="1"/>
          </p:cNvSpPr>
          <p:nvPr/>
        </p:nvSpPr>
        <p:spPr bwMode="auto">
          <a:xfrm>
            <a:off x="2590800" y="38862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0" name="Line 178"/>
          <p:cNvSpPr>
            <a:spLocks noChangeShapeType="1"/>
          </p:cNvSpPr>
          <p:nvPr/>
        </p:nvSpPr>
        <p:spPr bwMode="auto">
          <a:xfrm flipV="1">
            <a:off x="22098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1" name="Line 179"/>
          <p:cNvSpPr>
            <a:spLocks noChangeShapeType="1"/>
          </p:cNvSpPr>
          <p:nvPr/>
        </p:nvSpPr>
        <p:spPr bwMode="auto">
          <a:xfrm>
            <a:off x="2209800" y="4114800"/>
            <a:ext cx="16764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2" name="Rectangle 180"/>
          <p:cNvSpPr>
            <a:spLocks noChangeArrowheads="1"/>
          </p:cNvSpPr>
          <p:nvPr/>
        </p:nvSpPr>
        <p:spPr bwMode="auto">
          <a:xfrm>
            <a:off x="2133600" y="40386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3" name="Rectangle 181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4" name="Line 182"/>
          <p:cNvSpPr>
            <a:spLocks noChangeShapeType="1"/>
          </p:cNvSpPr>
          <p:nvPr/>
        </p:nvSpPr>
        <p:spPr bwMode="auto">
          <a:xfrm flipV="1">
            <a:off x="3886200" y="4114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5" name="Line 183"/>
          <p:cNvSpPr>
            <a:spLocks noChangeShapeType="1"/>
          </p:cNvSpPr>
          <p:nvPr/>
        </p:nvSpPr>
        <p:spPr bwMode="auto">
          <a:xfrm flipV="1">
            <a:off x="2971800" y="38862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6" name="Line 184"/>
          <p:cNvSpPr>
            <a:spLocks noChangeShapeType="1"/>
          </p:cNvSpPr>
          <p:nvPr/>
        </p:nvSpPr>
        <p:spPr bwMode="auto">
          <a:xfrm>
            <a:off x="2971800" y="39624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7" name="Line 185"/>
          <p:cNvSpPr>
            <a:spLocks noChangeShapeType="1"/>
          </p:cNvSpPr>
          <p:nvPr/>
        </p:nvSpPr>
        <p:spPr bwMode="auto">
          <a:xfrm flipV="1">
            <a:off x="44196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8" name="Rectangle 186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29" name="Rectangle 187"/>
          <p:cNvSpPr>
            <a:spLocks noChangeArrowheads="1"/>
          </p:cNvSpPr>
          <p:nvPr/>
        </p:nvSpPr>
        <p:spPr bwMode="auto">
          <a:xfrm>
            <a:off x="4343400" y="38862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0" name="Line 188"/>
          <p:cNvSpPr>
            <a:spLocks noChangeShapeType="1"/>
          </p:cNvSpPr>
          <p:nvPr/>
        </p:nvSpPr>
        <p:spPr bwMode="auto">
          <a:xfrm flipV="1">
            <a:off x="2438400" y="4267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1" name="Line 190"/>
          <p:cNvSpPr>
            <a:spLocks noChangeShapeType="1"/>
          </p:cNvSpPr>
          <p:nvPr/>
        </p:nvSpPr>
        <p:spPr bwMode="auto">
          <a:xfrm>
            <a:off x="2438400" y="4267200"/>
            <a:ext cx="121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2" name="Line 191"/>
          <p:cNvSpPr>
            <a:spLocks noChangeShapeType="1"/>
          </p:cNvSpPr>
          <p:nvPr/>
        </p:nvSpPr>
        <p:spPr bwMode="auto">
          <a:xfrm>
            <a:off x="3657600" y="3581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3" name="Rectangle 192"/>
          <p:cNvSpPr>
            <a:spLocks noChangeArrowheads="1"/>
          </p:cNvSpPr>
          <p:nvPr/>
        </p:nvSpPr>
        <p:spPr bwMode="auto">
          <a:xfrm>
            <a:off x="3581400" y="4191000"/>
            <a:ext cx="152400" cy="152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4" name="Line 193"/>
          <p:cNvSpPr>
            <a:spLocks noChangeShapeType="1"/>
          </p:cNvSpPr>
          <p:nvPr/>
        </p:nvSpPr>
        <p:spPr bwMode="auto">
          <a:xfrm>
            <a:off x="1981200" y="3581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5" name="Line 194"/>
          <p:cNvSpPr>
            <a:spLocks noChangeShapeType="1"/>
          </p:cNvSpPr>
          <p:nvPr/>
        </p:nvSpPr>
        <p:spPr bwMode="auto">
          <a:xfrm>
            <a:off x="1981200" y="3810000"/>
            <a:ext cx="121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6" name="Line 195"/>
          <p:cNvSpPr>
            <a:spLocks noChangeShapeType="1"/>
          </p:cNvSpPr>
          <p:nvPr/>
        </p:nvSpPr>
        <p:spPr bwMode="auto">
          <a:xfrm flipV="1">
            <a:off x="3200400" y="38100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7" name="Rectangle 196"/>
          <p:cNvSpPr>
            <a:spLocks noChangeArrowheads="1"/>
          </p:cNvSpPr>
          <p:nvPr/>
        </p:nvSpPr>
        <p:spPr bwMode="auto">
          <a:xfrm>
            <a:off x="1905000" y="37338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8" name="Rectangle 197"/>
          <p:cNvSpPr>
            <a:spLocks noChangeArrowheads="1"/>
          </p:cNvSpPr>
          <p:nvPr/>
        </p:nvSpPr>
        <p:spPr bwMode="auto">
          <a:xfrm>
            <a:off x="3124200" y="37338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139" name="Line 198"/>
          <p:cNvSpPr>
            <a:spLocks noChangeShapeType="1"/>
          </p:cNvSpPr>
          <p:nvPr/>
        </p:nvSpPr>
        <p:spPr bwMode="auto">
          <a:xfrm flipV="1">
            <a:off x="2819400" y="4495800"/>
            <a:ext cx="0" cy="1600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BF6D59-55B5-4177-AAB6-FB33B1C61EC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Tehnologija specialnih vezij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324600" y="1905000"/>
            <a:ext cx="1600200" cy="914400"/>
          </a:xfrm>
          <a:prstGeom prst="rect">
            <a:avLst/>
          </a:prstGeom>
          <a:solidFill>
            <a:srgbClr val="FF66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Specialna</a:t>
            </a:r>
          </a:p>
          <a:p>
            <a:r>
              <a:rPr lang="sl-SI"/>
              <a:t>vezja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Specialna vezja</a:t>
            </a:r>
            <a:endParaRPr lang="sl-SI"/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1752600"/>
            <a:ext cx="4724400" cy="1066800"/>
          </a:xfrm>
          <a:noFill/>
        </p:spPr>
        <p:txBody>
          <a:bodyPr/>
          <a:lstStyle/>
          <a:p>
            <a:r>
              <a:rPr lang="sl-SI" smtClean="0"/>
              <a:t>Kako lahko izdelamo specialno vezje?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2819400"/>
            <a:ext cx="7315200" cy="2454275"/>
            <a:chOff x="1152" y="1776"/>
            <a:chExt cx="4608" cy="1546"/>
          </a:xfrm>
        </p:grpSpPr>
        <p:sp>
          <p:nvSpPr>
            <p:cNvPr id="14354" name="Rectangle 8"/>
            <p:cNvSpPr>
              <a:spLocks noChangeArrowheads="1"/>
            </p:cNvSpPr>
            <p:nvPr/>
          </p:nvSpPr>
          <p:spPr bwMode="auto">
            <a:xfrm>
              <a:off x="4368" y="2256"/>
              <a:ext cx="1248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Naročniška</a:t>
              </a:r>
            </a:p>
            <a:p>
              <a:r>
                <a:rPr lang="sl-SI"/>
                <a:t>vezja</a:t>
              </a:r>
            </a:p>
          </p:txBody>
        </p:sp>
        <p:sp>
          <p:nvSpPr>
            <p:cNvPr id="14355" name="Line 9"/>
            <p:cNvSpPr>
              <a:spLocks noChangeShapeType="1"/>
            </p:cNvSpPr>
            <p:nvPr/>
          </p:nvSpPr>
          <p:spPr bwMode="auto">
            <a:xfrm>
              <a:off x="4464" y="177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6" name="Line 10"/>
            <p:cNvSpPr>
              <a:spLocks noChangeShapeType="1"/>
            </p:cNvSpPr>
            <p:nvPr/>
          </p:nvSpPr>
          <p:spPr bwMode="auto">
            <a:xfrm>
              <a:off x="1152" y="2016"/>
              <a:ext cx="384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7" name="Line 11"/>
            <p:cNvSpPr>
              <a:spLocks noChangeShapeType="1"/>
            </p:cNvSpPr>
            <p:nvPr/>
          </p:nvSpPr>
          <p:spPr bwMode="auto">
            <a:xfrm>
              <a:off x="4992" y="201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8" name="Text Box 12"/>
            <p:cNvSpPr txBox="1">
              <a:spLocks noChangeArrowheads="1"/>
            </p:cNvSpPr>
            <p:nvPr/>
          </p:nvSpPr>
          <p:spPr bwMode="auto">
            <a:xfrm>
              <a:off x="4368" y="2880"/>
              <a:ext cx="1392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sl-SI" sz="2000">
                  <a:latin typeface="Arial" pitchFamily="34" charset="0"/>
                </a:rPr>
                <a:t> izdelamo vsak   </a:t>
              </a:r>
            </a:p>
            <a:p>
              <a:pPr algn="l"/>
              <a:r>
                <a:rPr lang="sl-SI" sz="2000">
                  <a:latin typeface="Arial" pitchFamily="34" charset="0"/>
                </a:rPr>
                <a:t>  detajl</a:t>
              </a:r>
              <a:endParaRPr lang="sl-SI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10000" y="3200400"/>
            <a:ext cx="2438400" cy="2073275"/>
            <a:chOff x="2400" y="2016"/>
            <a:chExt cx="1536" cy="1306"/>
          </a:xfrm>
        </p:grpSpPr>
        <p:sp>
          <p:nvSpPr>
            <p:cNvPr id="14351" name="Rectangle 14"/>
            <p:cNvSpPr>
              <a:spLocks noChangeArrowheads="1"/>
            </p:cNvSpPr>
            <p:nvPr/>
          </p:nvSpPr>
          <p:spPr bwMode="auto">
            <a:xfrm>
              <a:off x="2400" y="2256"/>
              <a:ext cx="1392" cy="52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Polnaročniška</a:t>
              </a:r>
            </a:p>
            <a:p>
              <a:r>
                <a:rPr lang="sl-SI"/>
                <a:t>vezja</a:t>
              </a:r>
            </a:p>
          </p:txBody>
        </p:sp>
        <p:sp>
          <p:nvSpPr>
            <p:cNvPr id="14352" name="Line 15"/>
            <p:cNvSpPr>
              <a:spLocks noChangeShapeType="1"/>
            </p:cNvSpPr>
            <p:nvPr/>
          </p:nvSpPr>
          <p:spPr bwMode="auto">
            <a:xfrm>
              <a:off x="3072" y="201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3" name="Text Box 16"/>
            <p:cNvSpPr txBox="1">
              <a:spLocks noChangeArrowheads="1"/>
            </p:cNvSpPr>
            <p:nvPr/>
          </p:nvSpPr>
          <p:spPr bwMode="auto">
            <a:xfrm>
              <a:off x="2448" y="2880"/>
              <a:ext cx="1488" cy="44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sl-SI" sz="2000">
                  <a:latin typeface="Arial" pitchFamily="34" charset="0"/>
                </a:rPr>
                <a:t> uporabimo že</a:t>
              </a:r>
            </a:p>
            <a:p>
              <a:pPr algn="l"/>
              <a:r>
                <a:rPr lang="sl-SI" sz="2000">
                  <a:latin typeface="Arial" pitchFamily="34" charset="0"/>
                </a:rPr>
                <a:t>  pripravljene dele</a:t>
              </a:r>
              <a:endParaRPr lang="sl-SI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5800" y="3200400"/>
            <a:ext cx="3048000" cy="2378075"/>
            <a:chOff x="432" y="2016"/>
            <a:chExt cx="1920" cy="1498"/>
          </a:xfrm>
        </p:grpSpPr>
        <p:sp>
          <p:nvSpPr>
            <p:cNvPr id="14348" name="Rectangle 18"/>
            <p:cNvSpPr>
              <a:spLocks noChangeArrowheads="1"/>
            </p:cNvSpPr>
            <p:nvPr/>
          </p:nvSpPr>
          <p:spPr bwMode="auto">
            <a:xfrm>
              <a:off x="528" y="2256"/>
              <a:ext cx="1296" cy="52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Programirljiva </a:t>
              </a:r>
            </a:p>
            <a:p>
              <a:r>
                <a:rPr lang="sl-SI"/>
                <a:t>vezja</a:t>
              </a:r>
            </a:p>
          </p:txBody>
        </p:sp>
        <p:sp>
          <p:nvSpPr>
            <p:cNvPr id="14349" name="Line 19"/>
            <p:cNvSpPr>
              <a:spLocks noChangeShapeType="1"/>
            </p:cNvSpPr>
            <p:nvPr/>
          </p:nvSpPr>
          <p:spPr bwMode="auto">
            <a:xfrm flipV="1">
              <a:off x="1152" y="2016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4350" name="Text Box 20"/>
            <p:cNvSpPr txBox="1">
              <a:spLocks noChangeArrowheads="1"/>
            </p:cNvSpPr>
            <p:nvPr/>
          </p:nvSpPr>
          <p:spPr bwMode="auto">
            <a:xfrm>
              <a:off x="432" y="2880"/>
              <a:ext cx="1920" cy="6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buFontTx/>
                <a:buChar char="•"/>
              </a:pPr>
              <a:r>
                <a:rPr lang="sl-SI" sz="2000">
                  <a:latin typeface="Arial" pitchFamily="34" charset="0"/>
                </a:rPr>
                <a:t> uporabimo že narejeno</a:t>
              </a:r>
            </a:p>
            <a:p>
              <a:pPr algn="l"/>
              <a:r>
                <a:rPr lang="sl-SI" sz="2000">
                  <a:latin typeface="Arial" pitchFamily="34" charset="0"/>
                </a:rPr>
                <a:t>  vezje, ki ga le še</a:t>
              </a:r>
            </a:p>
            <a:p>
              <a:pPr algn="l"/>
              <a:r>
                <a:rPr lang="sl-SI" sz="2000">
                  <a:latin typeface="Arial" pitchFamily="34" charset="0"/>
                </a:rPr>
                <a:t>  programiramo</a:t>
              </a:r>
              <a:endParaRPr lang="sl-SI"/>
            </a:p>
          </p:txBody>
        </p:sp>
      </p:grpSp>
      <p:sp>
        <p:nvSpPr>
          <p:cNvPr id="236565" name="AutoShape 21"/>
          <p:cNvSpPr>
            <a:spLocks noChangeArrowheads="1"/>
          </p:cNvSpPr>
          <p:nvPr/>
        </p:nvSpPr>
        <p:spPr bwMode="auto">
          <a:xfrm flipH="1">
            <a:off x="914400" y="5562600"/>
            <a:ext cx="7924800" cy="685800"/>
          </a:xfrm>
          <a:prstGeom prst="rtTriangle">
            <a:avLst/>
          </a:prstGeom>
          <a:gradFill rotWithShape="0">
            <a:gsLst>
              <a:gs pos="0">
                <a:schemeClr val="hlink"/>
              </a:gs>
              <a:gs pos="100000">
                <a:srgbClr val="FF5050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 sz="1800">
                <a:latin typeface="Arial" pitchFamily="34" charset="0"/>
              </a:rPr>
              <a:t>                       Zmogljivost vezja, cena, čas izdelave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65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A6C5E2-1E88-4186-9F26-E262ACD8E51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5059" name="Rectangle 1026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geometrije vezja</a:t>
            </a:r>
          </a:p>
        </p:txBody>
      </p:sp>
      <p:sp>
        <p:nvSpPr>
          <p:cNvPr id="45060" name="Text Box 1027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5061" name="Text Box 1028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s standardnimi celicami</a:t>
            </a:r>
            <a:endParaRPr lang="sl-SI"/>
          </a:p>
        </p:txBody>
      </p:sp>
      <p:sp>
        <p:nvSpPr>
          <p:cNvPr id="228357" name="Rectangle 1029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5063" name="Rectangle 1202"/>
          <p:cNvSpPr>
            <a:spLocks noChangeArrowheads="1"/>
          </p:cNvSpPr>
          <p:nvPr/>
        </p:nvSpPr>
        <p:spPr bwMode="auto">
          <a:xfrm>
            <a:off x="3810000" y="2971800"/>
            <a:ext cx="914400" cy="914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4" name="Rectangle 1194"/>
          <p:cNvSpPr>
            <a:spLocks noChangeArrowheads="1"/>
          </p:cNvSpPr>
          <p:nvPr/>
        </p:nvSpPr>
        <p:spPr bwMode="auto">
          <a:xfrm>
            <a:off x="3352800" y="2971800"/>
            <a:ext cx="457200" cy="914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5" name="Line 1195"/>
          <p:cNvSpPr>
            <a:spLocks noChangeShapeType="1"/>
          </p:cNvSpPr>
          <p:nvPr/>
        </p:nvSpPr>
        <p:spPr bwMode="auto">
          <a:xfrm>
            <a:off x="35052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6" name="Line 1196"/>
          <p:cNvSpPr>
            <a:spLocks noChangeShapeType="1"/>
          </p:cNvSpPr>
          <p:nvPr/>
        </p:nvSpPr>
        <p:spPr bwMode="auto">
          <a:xfrm flipV="1">
            <a:off x="35052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7" name="Line 1197"/>
          <p:cNvSpPr>
            <a:spLocks noChangeShapeType="1"/>
          </p:cNvSpPr>
          <p:nvPr/>
        </p:nvSpPr>
        <p:spPr bwMode="auto">
          <a:xfrm>
            <a:off x="36576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8" name="Line 1198"/>
          <p:cNvSpPr>
            <a:spLocks noChangeShapeType="1"/>
          </p:cNvSpPr>
          <p:nvPr/>
        </p:nvSpPr>
        <p:spPr bwMode="auto">
          <a:xfrm flipV="1">
            <a:off x="36576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9" name="Rectangle 1186"/>
          <p:cNvSpPr>
            <a:spLocks noChangeArrowheads="1"/>
          </p:cNvSpPr>
          <p:nvPr/>
        </p:nvSpPr>
        <p:spPr bwMode="auto">
          <a:xfrm>
            <a:off x="2895600" y="2971800"/>
            <a:ext cx="457200" cy="914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0" name="Line 1187"/>
          <p:cNvSpPr>
            <a:spLocks noChangeShapeType="1"/>
          </p:cNvSpPr>
          <p:nvPr/>
        </p:nvSpPr>
        <p:spPr bwMode="auto">
          <a:xfrm>
            <a:off x="29718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1" name="Line 1188"/>
          <p:cNvSpPr>
            <a:spLocks noChangeShapeType="1"/>
          </p:cNvSpPr>
          <p:nvPr/>
        </p:nvSpPr>
        <p:spPr bwMode="auto">
          <a:xfrm flipV="1">
            <a:off x="29718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2" name="Line 1189"/>
          <p:cNvSpPr>
            <a:spLocks noChangeShapeType="1"/>
          </p:cNvSpPr>
          <p:nvPr/>
        </p:nvSpPr>
        <p:spPr bwMode="auto">
          <a:xfrm>
            <a:off x="32004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3" name="Line 1191"/>
          <p:cNvSpPr>
            <a:spLocks noChangeShapeType="1"/>
          </p:cNvSpPr>
          <p:nvPr/>
        </p:nvSpPr>
        <p:spPr bwMode="auto">
          <a:xfrm flipV="1">
            <a:off x="32004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4" name="Line 1199"/>
          <p:cNvSpPr>
            <a:spLocks noChangeShapeType="1"/>
          </p:cNvSpPr>
          <p:nvPr/>
        </p:nvSpPr>
        <p:spPr bwMode="auto">
          <a:xfrm flipV="1">
            <a:off x="3352800" y="2971800"/>
            <a:ext cx="0" cy="9144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5" name="Line 1205"/>
          <p:cNvSpPr>
            <a:spLocks noChangeShapeType="1"/>
          </p:cNvSpPr>
          <p:nvPr/>
        </p:nvSpPr>
        <p:spPr bwMode="auto">
          <a:xfrm>
            <a:off x="4572000" y="2971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76" name="Line 1209"/>
          <p:cNvSpPr>
            <a:spLocks noChangeShapeType="1"/>
          </p:cNvSpPr>
          <p:nvPr/>
        </p:nvSpPr>
        <p:spPr bwMode="auto">
          <a:xfrm flipV="1">
            <a:off x="4572000" y="3810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45077" name="Group 1211"/>
          <p:cNvGrpSpPr>
            <a:grpSpLocks/>
          </p:cNvGrpSpPr>
          <p:nvPr/>
        </p:nvGrpSpPr>
        <p:grpSpPr bwMode="auto">
          <a:xfrm>
            <a:off x="4724400" y="2971800"/>
            <a:ext cx="457200" cy="914400"/>
            <a:chOff x="1824" y="1920"/>
            <a:chExt cx="288" cy="576"/>
          </a:xfrm>
        </p:grpSpPr>
        <p:grpSp>
          <p:nvGrpSpPr>
            <p:cNvPr id="45195" name="Group 1212"/>
            <p:cNvGrpSpPr>
              <a:grpSpLocks/>
            </p:cNvGrpSpPr>
            <p:nvPr/>
          </p:nvGrpSpPr>
          <p:grpSpPr bwMode="auto">
            <a:xfrm>
              <a:off x="1824" y="1920"/>
              <a:ext cx="288" cy="576"/>
              <a:chOff x="1824" y="1920"/>
              <a:chExt cx="288" cy="576"/>
            </a:xfrm>
          </p:grpSpPr>
          <p:sp>
            <p:nvSpPr>
              <p:cNvPr id="45197" name="Rectangle 1213"/>
              <p:cNvSpPr>
                <a:spLocks noChangeArrowheads="1"/>
              </p:cNvSpPr>
              <p:nvPr/>
            </p:nvSpPr>
            <p:spPr bwMode="auto">
              <a:xfrm>
                <a:off x="1824" y="1920"/>
                <a:ext cx="288" cy="576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98" name="Line 1214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99" name="Line 1215"/>
              <p:cNvSpPr>
                <a:spLocks noChangeShapeType="1"/>
              </p:cNvSpPr>
              <p:nvPr/>
            </p:nvSpPr>
            <p:spPr bwMode="auto">
              <a:xfrm flipV="1">
                <a:off x="1872" y="2448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200" name="Line 1216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201" name="Line 1217"/>
              <p:cNvSpPr>
                <a:spLocks noChangeShapeType="1"/>
              </p:cNvSpPr>
              <p:nvPr/>
            </p:nvSpPr>
            <p:spPr bwMode="auto">
              <a:xfrm flipV="1">
                <a:off x="2016" y="2448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5196" name="Line 1218"/>
            <p:cNvSpPr>
              <a:spLocks noChangeShapeType="1"/>
            </p:cNvSpPr>
            <p:nvPr/>
          </p:nvSpPr>
          <p:spPr bwMode="auto">
            <a:xfrm flipV="1">
              <a:off x="2112" y="192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5078" name="Group 1254"/>
          <p:cNvGrpSpPr>
            <a:grpSpLocks/>
          </p:cNvGrpSpPr>
          <p:nvPr/>
        </p:nvGrpSpPr>
        <p:grpSpPr bwMode="auto">
          <a:xfrm>
            <a:off x="3810000" y="2971800"/>
            <a:ext cx="609600" cy="914400"/>
            <a:chOff x="2400" y="1824"/>
            <a:chExt cx="384" cy="576"/>
          </a:xfrm>
        </p:grpSpPr>
        <p:sp>
          <p:nvSpPr>
            <p:cNvPr id="45189" name="Line 1201"/>
            <p:cNvSpPr>
              <a:spLocks noChangeShapeType="1"/>
            </p:cNvSpPr>
            <p:nvPr/>
          </p:nvSpPr>
          <p:spPr bwMode="auto">
            <a:xfrm flipV="1">
              <a:off x="2400" y="1824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0" name="Line 1203"/>
            <p:cNvSpPr>
              <a:spLocks noChangeShapeType="1"/>
            </p:cNvSpPr>
            <p:nvPr/>
          </p:nvSpPr>
          <p:spPr bwMode="auto">
            <a:xfrm>
              <a:off x="2496" y="1824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1" name="Line 1204"/>
            <p:cNvSpPr>
              <a:spLocks noChangeShapeType="1"/>
            </p:cNvSpPr>
            <p:nvPr/>
          </p:nvSpPr>
          <p:spPr bwMode="auto">
            <a:xfrm>
              <a:off x="2688" y="1824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2" name="Line 1207"/>
            <p:cNvSpPr>
              <a:spLocks noChangeShapeType="1"/>
            </p:cNvSpPr>
            <p:nvPr/>
          </p:nvSpPr>
          <p:spPr bwMode="auto">
            <a:xfrm flipV="1">
              <a:off x="2496" y="2352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3" name="Line 1208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94" name="Line 1219"/>
            <p:cNvSpPr>
              <a:spLocks noChangeShapeType="1"/>
            </p:cNvSpPr>
            <p:nvPr/>
          </p:nvSpPr>
          <p:spPr bwMode="auto">
            <a:xfrm flipV="1">
              <a:off x="2784" y="1824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5079" name="Group 1264"/>
          <p:cNvGrpSpPr>
            <a:grpSpLocks/>
          </p:cNvGrpSpPr>
          <p:nvPr/>
        </p:nvGrpSpPr>
        <p:grpSpPr bwMode="auto">
          <a:xfrm>
            <a:off x="5638800" y="2971800"/>
            <a:ext cx="685800" cy="914400"/>
            <a:chOff x="1824" y="1920"/>
            <a:chExt cx="288" cy="576"/>
          </a:xfrm>
        </p:grpSpPr>
        <p:grpSp>
          <p:nvGrpSpPr>
            <p:cNvPr id="45182" name="Group 1265"/>
            <p:cNvGrpSpPr>
              <a:grpSpLocks/>
            </p:cNvGrpSpPr>
            <p:nvPr/>
          </p:nvGrpSpPr>
          <p:grpSpPr bwMode="auto">
            <a:xfrm>
              <a:off x="1824" y="1920"/>
              <a:ext cx="288" cy="576"/>
              <a:chOff x="1824" y="1920"/>
              <a:chExt cx="288" cy="576"/>
            </a:xfrm>
          </p:grpSpPr>
          <p:sp>
            <p:nvSpPr>
              <p:cNvPr id="45184" name="Rectangle 1266"/>
              <p:cNvSpPr>
                <a:spLocks noChangeArrowheads="1"/>
              </p:cNvSpPr>
              <p:nvPr/>
            </p:nvSpPr>
            <p:spPr bwMode="auto">
              <a:xfrm>
                <a:off x="1824" y="1920"/>
                <a:ext cx="288" cy="576"/>
              </a:xfrm>
              <a:prstGeom prst="rect">
                <a:avLst/>
              </a:prstGeom>
              <a:solidFill>
                <a:srgbClr val="FFFFFF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85" name="Line 1267"/>
              <p:cNvSpPr>
                <a:spLocks noChangeShapeType="1"/>
              </p:cNvSpPr>
              <p:nvPr/>
            </p:nvSpPr>
            <p:spPr bwMode="auto">
              <a:xfrm>
                <a:off x="1872" y="1920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86" name="Line 1268"/>
              <p:cNvSpPr>
                <a:spLocks noChangeShapeType="1"/>
              </p:cNvSpPr>
              <p:nvPr/>
            </p:nvSpPr>
            <p:spPr bwMode="auto">
              <a:xfrm flipV="1">
                <a:off x="1872" y="2448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87" name="Line 1269"/>
              <p:cNvSpPr>
                <a:spLocks noChangeShapeType="1"/>
              </p:cNvSpPr>
              <p:nvPr/>
            </p:nvSpPr>
            <p:spPr bwMode="auto">
              <a:xfrm>
                <a:off x="2016" y="1920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45188" name="Line 1270"/>
              <p:cNvSpPr>
                <a:spLocks noChangeShapeType="1"/>
              </p:cNvSpPr>
              <p:nvPr/>
            </p:nvSpPr>
            <p:spPr bwMode="auto">
              <a:xfrm flipV="1">
                <a:off x="2016" y="2448"/>
                <a:ext cx="0" cy="48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triangle" w="med" len="med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5183" name="Line 1271"/>
            <p:cNvSpPr>
              <a:spLocks noChangeShapeType="1"/>
            </p:cNvSpPr>
            <p:nvPr/>
          </p:nvSpPr>
          <p:spPr bwMode="auto">
            <a:xfrm flipV="1">
              <a:off x="2112" y="192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5080" name="Group 1286"/>
          <p:cNvGrpSpPr>
            <a:grpSpLocks/>
          </p:cNvGrpSpPr>
          <p:nvPr/>
        </p:nvGrpSpPr>
        <p:grpSpPr bwMode="auto">
          <a:xfrm>
            <a:off x="4876800" y="2971800"/>
            <a:ext cx="762000" cy="914400"/>
            <a:chOff x="3072" y="1824"/>
            <a:chExt cx="480" cy="576"/>
          </a:xfrm>
        </p:grpSpPr>
        <p:grpSp>
          <p:nvGrpSpPr>
            <p:cNvPr id="45172" name="Group 1220"/>
            <p:cNvGrpSpPr>
              <a:grpSpLocks/>
            </p:cNvGrpSpPr>
            <p:nvPr/>
          </p:nvGrpSpPr>
          <p:grpSpPr bwMode="auto">
            <a:xfrm>
              <a:off x="3264" y="1824"/>
              <a:ext cx="288" cy="576"/>
              <a:chOff x="1824" y="1920"/>
              <a:chExt cx="288" cy="576"/>
            </a:xfrm>
          </p:grpSpPr>
          <p:grpSp>
            <p:nvGrpSpPr>
              <p:cNvPr id="45175" name="Group 1221"/>
              <p:cNvGrpSpPr>
                <a:grpSpLocks/>
              </p:cNvGrpSpPr>
              <p:nvPr/>
            </p:nvGrpSpPr>
            <p:grpSpPr bwMode="auto">
              <a:xfrm>
                <a:off x="1824" y="1920"/>
                <a:ext cx="288" cy="576"/>
                <a:chOff x="1824" y="1920"/>
                <a:chExt cx="288" cy="576"/>
              </a:xfrm>
            </p:grpSpPr>
            <p:sp>
              <p:nvSpPr>
                <p:cNvPr id="45177" name="Rectangle 1222"/>
                <p:cNvSpPr>
                  <a:spLocks noChangeArrowheads="1"/>
                </p:cNvSpPr>
                <p:nvPr/>
              </p:nvSpPr>
              <p:spPr bwMode="auto">
                <a:xfrm>
                  <a:off x="1824" y="1920"/>
                  <a:ext cx="288" cy="576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78" name="Line 1223"/>
                <p:cNvSpPr>
                  <a:spLocks noChangeShapeType="1"/>
                </p:cNvSpPr>
                <p:nvPr/>
              </p:nvSpPr>
              <p:spPr bwMode="auto">
                <a:xfrm>
                  <a:off x="1872" y="1920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79" name="Line 1224"/>
                <p:cNvSpPr>
                  <a:spLocks noChangeShapeType="1"/>
                </p:cNvSpPr>
                <p:nvPr/>
              </p:nvSpPr>
              <p:spPr bwMode="auto">
                <a:xfrm flipV="1">
                  <a:off x="1872" y="2448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80" name="Line 1225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81" name="Line 1226"/>
                <p:cNvSpPr>
                  <a:spLocks noChangeShapeType="1"/>
                </p:cNvSpPr>
                <p:nvPr/>
              </p:nvSpPr>
              <p:spPr bwMode="auto">
                <a:xfrm flipV="1">
                  <a:off x="2016" y="2448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45176" name="Line 1227"/>
              <p:cNvSpPr>
                <a:spLocks noChangeShapeType="1"/>
              </p:cNvSpPr>
              <p:nvPr/>
            </p:nvSpPr>
            <p:spPr bwMode="auto">
              <a:xfrm flipV="1">
                <a:off x="2112" y="1920"/>
                <a:ext cx="0" cy="57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5173" name="Line 1228"/>
            <p:cNvSpPr>
              <a:spLocks noChangeShapeType="1"/>
            </p:cNvSpPr>
            <p:nvPr/>
          </p:nvSpPr>
          <p:spPr bwMode="auto">
            <a:xfrm flipV="1">
              <a:off x="3072" y="1824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74" name="Line 1272"/>
            <p:cNvSpPr>
              <a:spLocks noChangeShapeType="1"/>
            </p:cNvSpPr>
            <p:nvPr/>
          </p:nvSpPr>
          <p:spPr bwMode="auto">
            <a:xfrm flipV="1">
              <a:off x="3552" y="1824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45081" name="Group 1306"/>
          <p:cNvGrpSpPr>
            <a:grpSpLocks/>
          </p:cNvGrpSpPr>
          <p:nvPr/>
        </p:nvGrpSpPr>
        <p:grpSpPr bwMode="auto">
          <a:xfrm>
            <a:off x="2895600" y="4191000"/>
            <a:ext cx="3429000" cy="914400"/>
            <a:chOff x="1824" y="2880"/>
            <a:chExt cx="2160" cy="576"/>
          </a:xfrm>
        </p:grpSpPr>
        <p:sp>
          <p:nvSpPr>
            <p:cNvPr id="45138" name="Rectangle 1298"/>
            <p:cNvSpPr>
              <a:spLocks noChangeArrowheads="1"/>
            </p:cNvSpPr>
            <p:nvPr/>
          </p:nvSpPr>
          <p:spPr bwMode="auto">
            <a:xfrm>
              <a:off x="3456" y="2880"/>
              <a:ext cx="528" cy="576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39" name="Rectangle 1281"/>
            <p:cNvSpPr>
              <a:spLocks noChangeArrowheads="1"/>
            </p:cNvSpPr>
            <p:nvPr/>
          </p:nvSpPr>
          <p:spPr bwMode="auto">
            <a:xfrm>
              <a:off x="2640" y="2880"/>
              <a:ext cx="336" cy="576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0" name="Rectangle 1275"/>
            <p:cNvSpPr>
              <a:spLocks noChangeArrowheads="1"/>
            </p:cNvSpPr>
            <p:nvPr/>
          </p:nvSpPr>
          <p:spPr bwMode="auto">
            <a:xfrm>
              <a:off x="2256" y="2880"/>
              <a:ext cx="384" cy="576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1" name="Line 1276"/>
            <p:cNvSpPr>
              <a:spLocks noChangeShapeType="1"/>
            </p:cNvSpPr>
            <p:nvPr/>
          </p:nvSpPr>
          <p:spPr bwMode="auto">
            <a:xfrm>
              <a:off x="2328" y="2880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2" name="Line 1277"/>
            <p:cNvSpPr>
              <a:spLocks noChangeShapeType="1"/>
            </p:cNvSpPr>
            <p:nvPr/>
          </p:nvSpPr>
          <p:spPr bwMode="auto">
            <a:xfrm flipV="1">
              <a:off x="2328" y="3408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3" name="Line 1278"/>
            <p:cNvSpPr>
              <a:spLocks noChangeShapeType="1"/>
            </p:cNvSpPr>
            <p:nvPr/>
          </p:nvSpPr>
          <p:spPr bwMode="auto">
            <a:xfrm>
              <a:off x="2544" y="2880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4" name="Line 1279"/>
            <p:cNvSpPr>
              <a:spLocks noChangeShapeType="1"/>
            </p:cNvSpPr>
            <p:nvPr/>
          </p:nvSpPr>
          <p:spPr bwMode="auto">
            <a:xfrm flipV="1">
              <a:off x="2544" y="3408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5" name="Line 1280"/>
            <p:cNvSpPr>
              <a:spLocks noChangeShapeType="1"/>
            </p:cNvSpPr>
            <p:nvPr/>
          </p:nvSpPr>
          <p:spPr bwMode="auto">
            <a:xfrm flipV="1">
              <a:off x="2640" y="2880"/>
              <a:ext cx="1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45146" name="Group 1229"/>
            <p:cNvGrpSpPr>
              <a:grpSpLocks/>
            </p:cNvGrpSpPr>
            <p:nvPr/>
          </p:nvGrpSpPr>
          <p:grpSpPr bwMode="auto">
            <a:xfrm>
              <a:off x="1824" y="2880"/>
              <a:ext cx="432" cy="576"/>
              <a:chOff x="1824" y="1920"/>
              <a:chExt cx="288" cy="576"/>
            </a:xfrm>
          </p:grpSpPr>
          <p:grpSp>
            <p:nvGrpSpPr>
              <p:cNvPr id="45165" name="Group 1230"/>
              <p:cNvGrpSpPr>
                <a:grpSpLocks/>
              </p:cNvGrpSpPr>
              <p:nvPr/>
            </p:nvGrpSpPr>
            <p:grpSpPr bwMode="auto">
              <a:xfrm>
                <a:off x="1824" y="1920"/>
                <a:ext cx="288" cy="576"/>
                <a:chOff x="1824" y="1920"/>
                <a:chExt cx="288" cy="576"/>
              </a:xfrm>
            </p:grpSpPr>
            <p:sp>
              <p:nvSpPr>
                <p:cNvPr id="45167" name="Rectangle 1231"/>
                <p:cNvSpPr>
                  <a:spLocks noChangeArrowheads="1"/>
                </p:cNvSpPr>
                <p:nvPr/>
              </p:nvSpPr>
              <p:spPr bwMode="auto">
                <a:xfrm>
                  <a:off x="1824" y="1920"/>
                  <a:ext cx="288" cy="576"/>
                </a:xfrm>
                <a:prstGeom prst="rect">
                  <a:avLst/>
                </a:prstGeom>
                <a:solidFill>
                  <a:srgbClr val="FFFFFF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68" name="Line 1232"/>
                <p:cNvSpPr>
                  <a:spLocks noChangeShapeType="1"/>
                </p:cNvSpPr>
                <p:nvPr/>
              </p:nvSpPr>
              <p:spPr bwMode="auto">
                <a:xfrm>
                  <a:off x="1872" y="1920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69" name="Line 1233"/>
                <p:cNvSpPr>
                  <a:spLocks noChangeShapeType="1"/>
                </p:cNvSpPr>
                <p:nvPr/>
              </p:nvSpPr>
              <p:spPr bwMode="auto">
                <a:xfrm flipV="1">
                  <a:off x="1872" y="2448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70" name="Line 1234"/>
                <p:cNvSpPr>
                  <a:spLocks noChangeShapeType="1"/>
                </p:cNvSpPr>
                <p:nvPr/>
              </p:nvSpPr>
              <p:spPr bwMode="auto">
                <a:xfrm>
                  <a:off x="2016" y="1920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45171" name="Line 1235"/>
                <p:cNvSpPr>
                  <a:spLocks noChangeShapeType="1"/>
                </p:cNvSpPr>
                <p:nvPr/>
              </p:nvSpPr>
              <p:spPr bwMode="auto">
                <a:xfrm flipV="1">
                  <a:off x="2016" y="2448"/>
                  <a:ext cx="0" cy="48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triangle" w="med" len="med"/>
                  <a:tailEnd type="none" w="sm" len="sm"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45166" name="Line 1236"/>
              <p:cNvSpPr>
                <a:spLocks noChangeShapeType="1"/>
              </p:cNvSpPr>
              <p:nvPr/>
            </p:nvSpPr>
            <p:spPr bwMode="auto">
              <a:xfrm flipV="1">
                <a:off x="2112" y="1920"/>
                <a:ext cx="0" cy="576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45147" name="Line 1282"/>
            <p:cNvSpPr>
              <a:spLocks noChangeShapeType="1"/>
            </p:cNvSpPr>
            <p:nvPr/>
          </p:nvSpPr>
          <p:spPr bwMode="auto">
            <a:xfrm flipV="1">
              <a:off x="2736" y="3408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8" name="Line 1283"/>
            <p:cNvSpPr>
              <a:spLocks noChangeShapeType="1"/>
            </p:cNvSpPr>
            <p:nvPr/>
          </p:nvSpPr>
          <p:spPr bwMode="auto">
            <a:xfrm flipV="1">
              <a:off x="2880" y="3408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49" name="Line 1284"/>
            <p:cNvSpPr>
              <a:spLocks noChangeShapeType="1"/>
            </p:cNvSpPr>
            <p:nvPr/>
          </p:nvSpPr>
          <p:spPr bwMode="auto">
            <a:xfrm>
              <a:off x="2736" y="2880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0" name="Line 1285"/>
            <p:cNvSpPr>
              <a:spLocks noChangeShapeType="1"/>
            </p:cNvSpPr>
            <p:nvPr/>
          </p:nvSpPr>
          <p:spPr bwMode="auto">
            <a:xfrm>
              <a:off x="2880" y="2880"/>
              <a:ext cx="1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1" name="Rectangle 1290"/>
            <p:cNvSpPr>
              <a:spLocks noChangeArrowheads="1"/>
            </p:cNvSpPr>
            <p:nvPr/>
          </p:nvSpPr>
          <p:spPr bwMode="auto">
            <a:xfrm>
              <a:off x="2976" y="2880"/>
              <a:ext cx="480" cy="576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2" name="Line 1291"/>
            <p:cNvSpPr>
              <a:spLocks noChangeShapeType="1"/>
            </p:cNvSpPr>
            <p:nvPr/>
          </p:nvSpPr>
          <p:spPr bwMode="auto">
            <a:xfrm>
              <a:off x="3072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3" name="Line 1292"/>
            <p:cNvSpPr>
              <a:spLocks noChangeShapeType="1"/>
            </p:cNvSpPr>
            <p:nvPr/>
          </p:nvSpPr>
          <p:spPr bwMode="auto">
            <a:xfrm flipV="1">
              <a:off x="3072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4" name="Line 1293"/>
            <p:cNvSpPr>
              <a:spLocks noChangeShapeType="1"/>
            </p:cNvSpPr>
            <p:nvPr/>
          </p:nvSpPr>
          <p:spPr bwMode="auto">
            <a:xfrm>
              <a:off x="3360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5" name="Line 1294"/>
            <p:cNvSpPr>
              <a:spLocks noChangeShapeType="1"/>
            </p:cNvSpPr>
            <p:nvPr/>
          </p:nvSpPr>
          <p:spPr bwMode="auto">
            <a:xfrm flipV="1">
              <a:off x="3360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6" name="Line 1295"/>
            <p:cNvSpPr>
              <a:spLocks noChangeShapeType="1"/>
            </p:cNvSpPr>
            <p:nvPr/>
          </p:nvSpPr>
          <p:spPr bwMode="auto">
            <a:xfrm flipV="1">
              <a:off x="3456" y="288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7" name="Line 1296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8" name="Line 1297"/>
            <p:cNvSpPr>
              <a:spLocks noChangeShapeType="1"/>
            </p:cNvSpPr>
            <p:nvPr/>
          </p:nvSpPr>
          <p:spPr bwMode="auto">
            <a:xfrm flipV="1">
              <a:off x="3456" y="2880"/>
              <a:ext cx="0" cy="576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59" name="Line 1299"/>
            <p:cNvSpPr>
              <a:spLocks noChangeShapeType="1"/>
            </p:cNvSpPr>
            <p:nvPr/>
          </p:nvSpPr>
          <p:spPr bwMode="auto">
            <a:xfrm>
              <a:off x="3552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0" name="Line 1300"/>
            <p:cNvSpPr>
              <a:spLocks noChangeShapeType="1"/>
            </p:cNvSpPr>
            <p:nvPr/>
          </p:nvSpPr>
          <p:spPr bwMode="auto">
            <a:xfrm>
              <a:off x="3696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1" name="Line 1301"/>
            <p:cNvSpPr>
              <a:spLocks noChangeShapeType="1"/>
            </p:cNvSpPr>
            <p:nvPr/>
          </p:nvSpPr>
          <p:spPr bwMode="auto">
            <a:xfrm>
              <a:off x="3840" y="2880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2" name="Line 1302"/>
            <p:cNvSpPr>
              <a:spLocks noChangeShapeType="1"/>
            </p:cNvSpPr>
            <p:nvPr/>
          </p:nvSpPr>
          <p:spPr bwMode="auto">
            <a:xfrm flipV="1">
              <a:off x="3552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3" name="Line 1303"/>
            <p:cNvSpPr>
              <a:spLocks noChangeShapeType="1"/>
            </p:cNvSpPr>
            <p:nvPr/>
          </p:nvSpPr>
          <p:spPr bwMode="auto">
            <a:xfrm flipV="1">
              <a:off x="3696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5164" name="Line 1304"/>
            <p:cNvSpPr>
              <a:spLocks noChangeShapeType="1"/>
            </p:cNvSpPr>
            <p:nvPr/>
          </p:nvSpPr>
          <p:spPr bwMode="auto">
            <a:xfrm flipV="1">
              <a:off x="3840" y="3408"/>
              <a:ext cx="0" cy="48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45082" name="Rectangle 1307"/>
          <p:cNvSpPr>
            <a:spLocks noChangeArrowheads="1"/>
          </p:cNvSpPr>
          <p:nvPr/>
        </p:nvSpPr>
        <p:spPr bwMode="auto">
          <a:xfrm>
            <a:off x="2590800" y="182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3" name="Rectangle 1309"/>
          <p:cNvSpPr>
            <a:spLocks noChangeArrowheads="1"/>
          </p:cNvSpPr>
          <p:nvPr/>
        </p:nvSpPr>
        <p:spPr bwMode="auto">
          <a:xfrm>
            <a:off x="3581400" y="182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4" name="Line 1310"/>
          <p:cNvSpPr>
            <a:spLocks noChangeShapeType="1"/>
          </p:cNvSpPr>
          <p:nvPr/>
        </p:nvSpPr>
        <p:spPr bwMode="auto">
          <a:xfrm>
            <a:off x="4419600" y="23622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5" name="Rectangle 1311"/>
          <p:cNvSpPr>
            <a:spLocks noChangeArrowheads="1"/>
          </p:cNvSpPr>
          <p:nvPr/>
        </p:nvSpPr>
        <p:spPr bwMode="auto">
          <a:xfrm>
            <a:off x="4572000" y="182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6" name="Line 1312"/>
          <p:cNvSpPr>
            <a:spLocks noChangeShapeType="1"/>
          </p:cNvSpPr>
          <p:nvPr/>
        </p:nvSpPr>
        <p:spPr bwMode="auto">
          <a:xfrm flipV="1">
            <a:off x="5410200" y="23622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7" name="Rectangle 1313"/>
          <p:cNvSpPr>
            <a:spLocks noChangeArrowheads="1"/>
          </p:cNvSpPr>
          <p:nvPr/>
        </p:nvSpPr>
        <p:spPr bwMode="auto">
          <a:xfrm>
            <a:off x="5562600" y="182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8" name="Line 1314"/>
          <p:cNvSpPr>
            <a:spLocks noChangeShapeType="1"/>
          </p:cNvSpPr>
          <p:nvPr/>
        </p:nvSpPr>
        <p:spPr bwMode="auto">
          <a:xfrm flipV="1">
            <a:off x="6400800" y="23622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89" name="Line 1325"/>
          <p:cNvSpPr>
            <a:spLocks noChangeShapeType="1"/>
          </p:cNvSpPr>
          <p:nvPr/>
        </p:nvSpPr>
        <p:spPr bwMode="auto">
          <a:xfrm flipV="1">
            <a:off x="3581400" y="182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0" name="Line 1326"/>
          <p:cNvSpPr>
            <a:spLocks noChangeShapeType="1"/>
          </p:cNvSpPr>
          <p:nvPr/>
        </p:nvSpPr>
        <p:spPr bwMode="auto">
          <a:xfrm flipV="1">
            <a:off x="4572000" y="182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1" name="Line 1327"/>
          <p:cNvSpPr>
            <a:spLocks noChangeShapeType="1"/>
          </p:cNvSpPr>
          <p:nvPr/>
        </p:nvSpPr>
        <p:spPr bwMode="auto">
          <a:xfrm flipV="1">
            <a:off x="5562600" y="182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2" name="Rectangle 1330"/>
          <p:cNvSpPr>
            <a:spLocks noChangeArrowheads="1"/>
          </p:cNvSpPr>
          <p:nvPr/>
        </p:nvSpPr>
        <p:spPr bwMode="auto">
          <a:xfrm flipV="1">
            <a:off x="2667000" y="563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3" name="Line 1331"/>
          <p:cNvSpPr>
            <a:spLocks noChangeShapeType="1"/>
          </p:cNvSpPr>
          <p:nvPr/>
        </p:nvSpPr>
        <p:spPr bwMode="auto">
          <a:xfrm flipV="1">
            <a:off x="3505200" y="57150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4" name="Rectangle 1332"/>
          <p:cNvSpPr>
            <a:spLocks noChangeArrowheads="1"/>
          </p:cNvSpPr>
          <p:nvPr/>
        </p:nvSpPr>
        <p:spPr bwMode="auto">
          <a:xfrm flipV="1">
            <a:off x="3657600" y="563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5" name="Line 1333"/>
          <p:cNvSpPr>
            <a:spLocks noChangeShapeType="1"/>
          </p:cNvSpPr>
          <p:nvPr/>
        </p:nvSpPr>
        <p:spPr bwMode="auto">
          <a:xfrm>
            <a:off x="4495800" y="5638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6" name="Rectangle 1334"/>
          <p:cNvSpPr>
            <a:spLocks noChangeArrowheads="1"/>
          </p:cNvSpPr>
          <p:nvPr/>
        </p:nvSpPr>
        <p:spPr bwMode="auto">
          <a:xfrm flipV="1">
            <a:off x="4648200" y="563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7" name="Line 1335"/>
          <p:cNvSpPr>
            <a:spLocks noChangeShapeType="1"/>
          </p:cNvSpPr>
          <p:nvPr/>
        </p:nvSpPr>
        <p:spPr bwMode="auto">
          <a:xfrm>
            <a:off x="5486400" y="5638800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8" name="Rectangle 1336"/>
          <p:cNvSpPr>
            <a:spLocks noChangeArrowheads="1"/>
          </p:cNvSpPr>
          <p:nvPr/>
        </p:nvSpPr>
        <p:spPr bwMode="auto">
          <a:xfrm flipV="1">
            <a:off x="5638800" y="5638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99" name="Line 1338"/>
          <p:cNvSpPr>
            <a:spLocks noChangeShapeType="1"/>
          </p:cNvSpPr>
          <p:nvPr/>
        </p:nvSpPr>
        <p:spPr bwMode="auto">
          <a:xfrm>
            <a:off x="3657600" y="563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0" name="Line 1339"/>
          <p:cNvSpPr>
            <a:spLocks noChangeShapeType="1"/>
          </p:cNvSpPr>
          <p:nvPr/>
        </p:nvSpPr>
        <p:spPr bwMode="auto">
          <a:xfrm>
            <a:off x="4648200" y="563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1" name="Line 1340"/>
          <p:cNvSpPr>
            <a:spLocks noChangeShapeType="1"/>
          </p:cNvSpPr>
          <p:nvPr/>
        </p:nvSpPr>
        <p:spPr bwMode="auto">
          <a:xfrm>
            <a:off x="5638800" y="56388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2" name="Rectangle 1344"/>
          <p:cNvSpPr>
            <a:spLocks noChangeArrowheads="1"/>
          </p:cNvSpPr>
          <p:nvPr/>
        </p:nvSpPr>
        <p:spPr bwMode="auto">
          <a:xfrm rot="-5405350">
            <a:off x="1219200" y="4341813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3" name="Line 1345"/>
          <p:cNvSpPr>
            <a:spLocks noChangeShapeType="1"/>
          </p:cNvSpPr>
          <p:nvPr/>
        </p:nvSpPr>
        <p:spPr bwMode="auto">
          <a:xfrm rot="16194650" flipV="1">
            <a:off x="2019300" y="4303713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4" name="Rectangle 1346"/>
          <p:cNvSpPr>
            <a:spLocks noChangeArrowheads="1"/>
          </p:cNvSpPr>
          <p:nvPr/>
        </p:nvSpPr>
        <p:spPr bwMode="auto">
          <a:xfrm rot="-5405350">
            <a:off x="1217613" y="3352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5" name="Line 1347"/>
          <p:cNvSpPr>
            <a:spLocks noChangeShapeType="1"/>
          </p:cNvSpPr>
          <p:nvPr/>
        </p:nvSpPr>
        <p:spPr bwMode="auto">
          <a:xfrm rot="16194650" flipV="1">
            <a:off x="2017713" y="3313113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6" name="Line 1350"/>
          <p:cNvSpPr>
            <a:spLocks noChangeShapeType="1"/>
          </p:cNvSpPr>
          <p:nvPr/>
        </p:nvSpPr>
        <p:spPr bwMode="auto">
          <a:xfrm rot="16194650" flipV="1">
            <a:off x="1714500" y="4837113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7" name="Line 1351"/>
          <p:cNvSpPr>
            <a:spLocks noChangeShapeType="1"/>
          </p:cNvSpPr>
          <p:nvPr/>
        </p:nvSpPr>
        <p:spPr bwMode="auto">
          <a:xfrm rot="16194650" flipV="1">
            <a:off x="1714500" y="38481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8" name="Line 1352"/>
          <p:cNvSpPr>
            <a:spLocks noChangeShapeType="1"/>
          </p:cNvSpPr>
          <p:nvPr/>
        </p:nvSpPr>
        <p:spPr bwMode="auto">
          <a:xfrm rot="16194650" flipV="1">
            <a:off x="1712913" y="28575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09" name="Rectangle 1356"/>
          <p:cNvSpPr>
            <a:spLocks noChangeArrowheads="1"/>
          </p:cNvSpPr>
          <p:nvPr/>
        </p:nvSpPr>
        <p:spPr bwMode="auto">
          <a:xfrm rot="5405350" flipH="1">
            <a:off x="7085013" y="4341813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0" name="Line 1357"/>
          <p:cNvSpPr>
            <a:spLocks noChangeShapeType="1"/>
          </p:cNvSpPr>
          <p:nvPr/>
        </p:nvSpPr>
        <p:spPr bwMode="auto">
          <a:xfrm rot="5405350" flipH="1" flipV="1">
            <a:off x="7275513" y="4303713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1" name="Rectangle 1358"/>
          <p:cNvSpPr>
            <a:spLocks noChangeArrowheads="1"/>
          </p:cNvSpPr>
          <p:nvPr/>
        </p:nvSpPr>
        <p:spPr bwMode="auto">
          <a:xfrm rot="5405350" flipH="1">
            <a:off x="7086600" y="3352800"/>
            <a:ext cx="990600" cy="6858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2" name="Line 1359"/>
          <p:cNvSpPr>
            <a:spLocks noChangeShapeType="1"/>
          </p:cNvSpPr>
          <p:nvPr/>
        </p:nvSpPr>
        <p:spPr bwMode="auto">
          <a:xfrm rot="5405350" flipH="1" flipV="1">
            <a:off x="7277100" y="3313113"/>
            <a:ext cx="0" cy="762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triangle" w="med" len="med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3" name="Line 1362"/>
          <p:cNvSpPr>
            <a:spLocks noChangeShapeType="1"/>
          </p:cNvSpPr>
          <p:nvPr/>
        </p:nvSpPr>
        <p:spPr bwMode="auto">
          <a:xfrm rot="5405350" flipH="1">
            <a:off x="7578725" y="4837113"/>
            <a:ext cx="1587" cy="687388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4" name="Line 1363"/>
          <p:cNvSpPr>
            <a:spLocks noChangeShapeType="1"/>
          </p:cNvSpPr>
          <p:nvPr/>
        </p:nvSpPr>
        <p:spPr bwMode="auto">
          <a:xfrm rot="5405350" flipH="1" flipV="1">
            <a:off x="7581900" y="38481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5" name="Line 1364"/>
          <p:cNvSpPr>
            <a:spLocks noChangeShapeType="1"/>
          </p:cNvSpPr>
          <p:nvPr/>
        </p:nvSpPr>
        <p:spPr bwMode="auto">
          <a:xfrm rot="5405350" flipH="1" flipV="1">
            <a:off x="7581900" y="28575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6" name="Line 1365"/>
          <p:cNvSpPr>
            <a:spLocks noChangeShapeType="1"/>
          </p:cNvSpPr>
          <p:nvPr/>
        </p:nvSpPr>
        <p:spPr bwMode="auto">
          <a:xfrm>
            <a:off x="1371600" y="1828800"/>
            <a:ext cx="65532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7" name="Line 1366"/>
          <p:cNvSpPr>
            <a:spLocks noChangeShapeType="1"/>
          </p:cNvSpPr>
          <p:nvPr/>
        </p:nvSpPr>
        <p:spPr bwMode="auto">
          <a:xfrm>
            <a:off x="1371600" y="6324600"/>
            <a:ext cx="42672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8" name="Line 1367"/>
          <p:cNvSpPr>
            <a:spLocks noChangeShapeType="1"/>
          </p:cNvSpPr>
          <p:nvPr/>
        </p:nvSpPr>
        <p:spPr bwMode="auto">
          <a:xfrm flipV="1">
            <a:off x="1371600" y="1828800"/>
            <a:ext cx="0" cy="44958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19" name="Line 1368"/>
          <p:cNvSpPr>
            <a:spLocks noChangeShapeType="1"/>
          </p:cNvSpPr>
          <p:nvPr/>
        </p:nvSpPr>
        <p:spPr bwMode="auto">
          <a:xfrm flipV="1">
            <a:off x="7924800" y="1828800"/>
            <a:ext cx="0" cy="3276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0" name="Line 1369"/>
          <p:cNvSpPr>
            <a:spLocks noChangeShapeType="1"/>
          </p:cNvSpPr>
          <p:nvPr/>
        </p:nvSpPr>
        <p:spPr bwMode="auto">
          <a:xfrm flipV="1">
            <a:off x="1371600" y="3048000"/>
            <a:ext cx="15240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1" name="Line 1370"/>
          <p:cNvSpPr>
            <a:spLocks noChangeShapeType="1"/>
          </p:cNvSpPr>
          <p:nvPr/>
        </p:nvSpPr>
        <p:spPr bwMode="auto">
          <a:xfrm flipV="1">
            <a:off x="2362200" y="3048000"/>
            <a:ext cx="0" cy="1219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2" name="Line 1371"/>
          <p:cNvSpPr>
            <a:spLocks noChangeShapeType="1"/>
          </p:cNvSpPr>
          <p:nvPr/>
        </p:nvSpPr>
        <p:spPr bwMode="auto">
          <a:xfrm flipV="1">
            <a:off x="2362200" y="4267200"/>
            <a:ext cx="5334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3" name="Line 1372"/>
          <p:cNvSpPr>
            <a:spLocks noChangeShapeType="1"/>
          </p:cNvSpPr>
          <p:nvPr/>
        </p:nvSpPr>
        <p:spPr bwMode="auto">
          <a:xfrm>
            <a:off x="2667000" y="5638800"/>
            <a:ext cx="42672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4" name="Line 1373"/>
          <p:cNvSpPr>
            <a:spLocks noChangeShapeType="1"/>
          </p:cNvSpPr>
          <p:nvPr/>
        </p:nvSpPr>
        <p:spPr bwMode="auto">
          <a:xfrm flipV="1">
            <a:off x="6934200" y="2514600"/>
            <a:ext cx="0" cy="3124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5" name="Line 1374"/>
          <p:cNvSpPr>
            <a:spLocks noChangeShapeType="1"/>
          </p:cNvSpPr>
          <p:nvPr/>
        </p:nvSpPr>
        <p:spPr bwMode="auto">
          <a:xfrm>
            <a:off x="3581400" y="2514600"/>
            <a:ext cx="33528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6" name="Line 1375"/>
          <p:cNvSpPr>
            <a:spLocks noChangeShapeType="1"/>
          </p:cNvSpPr>
          <p:nvPr/>
        </p:nvSpPr>
        <p:spPr bwMode="auto">
          <a:xfrm flipV="1">
            <a:off x="6324600" y="4953000"/>
            <a:ext cx="6096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7" name="Line 1376"/>
          <p:cNvSpPr>
            <a:spLocks noChangeShapeType="1"/>
          </p:cNvSpPr>
          <p:nvPr/>
        </p:nvSpPr>
        <p:spPr bwMode="auto">
          <a:xfrm flipV="1">
            <a:off x="6324600" y="3733800"/>
            <a:ext cx="6096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8" name="Line 1377"/>
          <p:cNvSpPr>
            <a:spLocks noChangeShapeType="1"/>
          </p:cNvSpPr>
          <p:nvPr/>
        </p:nvSpPr>
        <p:spPr bwMode="auto">
          <a:xfrm flipV="1">
            <a:off x="3657600" y="2819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29" name="Line 1378"/>
          <p:cNvSpPr>
            <a:spLocks noChangeShapeType="1"/>
          </p:cNvSpPr>
          <p:nvPr/>
        </p:nvSpPr>
        <p:spPr bwMode="auto">
          <a:xfrm>
            <a:off x="3657600" y="2819400"/>
            <a:ext cx="762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0" name="Line 1379"/>
          <p:cNvSpPr>
            <a:spLocks noChangeShapeType="1"/>
          </p:cNvSpPr>
          <p:nvPr/>
        </p:nvSpPr>
        <p:spPr bwMode="auto">
          <a:xfrm flipV="1">
            <a:off x="4419600" y="2514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1" name="Rectangle 1380"/>
          <p:cNvSpPr>
            <a:spLocks noChangeArrowheads="1"/>
          </p:cNvSpPr>
          <p:nvPr/>
        </p:nvSpPr>
        <p:spPr bwMode="auto">
          <a:xfrm>
            <a:off x="3581400" y="27432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2" name="Rectangle 1382"/>
          <p:cNvSpPr>
            <a:spLocks noChangeArrowheads="1"/>
          </p:cNvSpPr>
          <p:nvPr/>
        </p:nvSpPr>
        <p:spPr bwMode="auto">
          <a:xfrm>
            <a:off x="4343400" y="27432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3" name="Line 1383"/>
          <p:cNvSpPr>
            <a:spLocks noChangeShapeType="1"/>
          </p:cNvSpPr>
          <p:nvPr/>
        </p:nvSpPr>
        <p:spPr bwMode="auto">
          <a:xfrm flipV="1">
            <a:off x="5486400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4" name="Line 1384"/>
          <p:cNvSpPr>
            <a:spLocks noChangeShapeType="1"/>
          </p:cNvSpPr>
          <p:nvPr/>
        </p:nvSpPr>
        <p:spPr bwMode="auto">
          <a:xfrm>
            <a:off x="4343400" y="5334000"/>
            <a:ext cx="1143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5" name="Line 1385"/>
          <p:cNvSpPr>
            <a:spLocks noChangeShapeType="1"/>
          </p:cNvSpPr>
          <p:nvPr/>
        </p:nvSpPr>
        <p:spPr bwMode="auto">
          <a:xfrm flipV="1">
            <a:off x="4343400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6" name="Rectangle 1386"/>
          <p:cNvSpPr>
            <a:spLocks noChangeArrowheads="1"/>
          </p:cNvSpPr>
          <p:nvPr/>
        </p:nvSpPr>
        <p:spPr bwMode="auto">
          <a:xfrm>
            <a:off x="5410200" y="52578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137" name="Rectangle 1387"/>
          <p:cNvSpPr>
            <a:spLocks noChangeArrowheads="1"/>
          </p:cNvSpPr>
          <p:nvPr/>
        </p:nvSpPr>
        <p:spPr bwMode="auto">
          <a:xfrm>
            <a:off x="4267200" y="5257800"/>
            <a:ext cx="152400" cy="1524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4F930-69AE-4BB4-8CD9-5E6CF16F8E9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85800" y="5715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s standardnimi celicami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FPGA vezij</a:t>
            </a:r>
            <a:endParaRPr lang="sl-SI"/>
          </a:p>
        </p:txBody>
      </p:sp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kumimoji="1" lang="sl-SI" sz="3200"/>
          </a:p>
        </p:txBody>
      </p:sp>
      <p:sp>
        <p:nvSpPr>
          <p:cNvPr id="46087" name="Text Box 145"/>
          <p:cNvSpPr txBox="1">
            <a:spLocks noChangeArrowheads="1"/>
          </p:cNvSpPr>
          <p:nvPr/>
        </p:nvSpPr>
        <p:spPr bwMode="auto">
          <a:xfrm>
            <a:off x="457200" y="1905000"/>
            <a:ext cx="8305800" cy="4473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/>
            <a:r>
              <a:rPr lang="sl-SI"/>
              <a:t>- Predstavlja ugodno razmerje med ceno vezja (stroški načrtovanja</a:t>
            </a:r>
          </a:p>
          <a:p>
            <a:pPr algn="l"/>
            <a:r>
              <a:rPr lang="sl-SI"/>
              <a:t>   in izdelave) in lastnosti delovanja vezja.</a:t>
            </a:r>
          </a:p>
          <a:p>
            <a:pPr algn="l"/>
            <a:endParaRPr lang="sl-SI"/>
          </a:p>
          <a:p>
            <a:pPr algn="l"/>
            <a:r>
              <a:rPr lang="sl-SI"/>
              <a:t>- Večina orodij (akademskih in profesionalnih) za načrtovanje  </a:t>
            </a:r>
          </a:p>
          <a:p>
            <a:pPr algn="l"/>
            <a:r>
              <a:rPr lang="sl-SI"/>
              <a:t>   integriranih vezij podpira načrtovanje v arhitekturi standardnih   </a:t>
            </a:r>
          </a:p>
          <a:p>
            <a:pPr algn="l"/>
            <a:r>
              <a:rPr lang="sl-SI"/>
              <a:t>   celic.</a:t>
            </a:r>
          </a:p>
          <a:p>
            <a:pPr algn="l"/>
            <a:endParaRPr lang="sl-SI"/>
          </a:p>
          <a:p>
            <a:pPr algn="l"/>
            <a:r>
              <a:rPr lang="sl-SI"/>
              <a:t>- Postopek načrtovanja je relativno enostaven.</a:t>
            </a:r>
          </a:p>
          <a:p>
            <a:pPr algn="l"/>
            <a:endParaRPr lang="sl-SI"/>
          </a:p>
          <a:p>
            <a:pPr algn="l"/>
            <a:r>
              <a:rPr lang="sl-SI"/>
              <a:t>- Odvisnost od proizvajalca integriranega vezja - uporabimo lahko</a:t>
            </a:r>
          </a:p>
          <a:p>
            <a:pPr algn="l"/>
            <a:r>
              <a:rPr lang="sl-SI"/>
              <a:t>   le standardne celice, ki jih določi proizvajalec.</a:t>
            </a:r>
          </a:p>
          <a:p>
            <a:pPr algn="l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78E6C7-F75F-4541-A20D-9DA3832F09D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Programirljiva vezja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5105400" y="1828800"/>
            <a:ext cx="2057400" cy="838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Programirljiva </a:t>
            </a:r>
          </a:p>
          <a:p>
            <a:r>
              <a:rPr lang="sl-SI"/>
              <a:t>vezja</a:t>
            </a: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3276600" y="3429000"/>
            <a:ext cx="16002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Enostavna</a:t>
            </a:r>
          </a:p>
          <a:p>
            <a:r>
              <a:rPr lang="sl-SI"/>
              <a:t>PAL, GAL</a:t>
            </a: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5181600" y="3429000"/>
            <a:ext cx="1752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Kompleksna</a:t>
            </a:r>
          </a:p>
          <a:p>
            <a:r>
              <a:rPr lang="sl-SI"/>
              <a:t>CPLD</a:t>
            </a:r>
          </a:p>
        </p:txBody>
      </p:sp>
      <p:sp>
        <p:nvSpPr>
          <p:cNvPr id="47112" name="Rectangle 7"/>
          <p:cNvSpPr>
            <a:spLocks noChangeArrowheads="1"/>
          </p:cNvSpPr>
          <p:nvPr/>
        </p:nvSpPr>
        <p:spPr bwMode="auto">
          <a:xfrm>
            <a:off x="7239000" y="3429000"/>
            <a:ext cx="16002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FPGA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4343400" y="3124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4" name="Line 9"/>
          <p:cNvSpPr>
            <a:spLocks noChangeShapeType="1"/>
          </p:cNvSpPr>
          <p:nvPr/>
        </p:nvSpPr>
        <p:spPr bwMode="auto">
          <a:xfrm>
            <a:off x="4343400" y="3124200"/>
            <a:ext cx="3733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>
            <a:off x="6096000" y="3124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8077200" y="3124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>
            <a:off x="6096000" y="2667000"/>
            <a:ext cx="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8" name="Rectangle 13"/>
          <p:cNvSpPr>
            <a:spLocks noChangeArrowheads="1"/>
          </p:cNvSpPr>
          <p:nvPr/>
        </p:nvSpPr>
        <p:spPr bwMode="auto">
          <a:xfrm>
            <a:off x="5105400" y="1828800"/>
            <a:ext cx="2057400" cy="838200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Programirljiva </a:t>
            </a:r>
          </a:p>
          <a:p>
            <a:r>
              <a:rPr lang="sl-SI"/>
              <a:t>vezja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Razvoj programirljivih vezij</a:t>
            </a:r>
            <a:endParaRPr lang="sl-SI"/>
          </a:p>
        </p:txBody>
      </p:sp>
      <p:sp>
        <p:nvSpPr>
          <p:cNvPr id="47120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4191000" cy="1295400"/>
          </a:xfrm>
          <a:noFill/>
        </p:spPr>
        <p:txBody>
          <a:bodyPr/>
          <a:lstStyle/>
          <a:p>
            <a:r>
              <a:rPr lang="sl-SI" smtClean="0"/>
              <a:t>Poznamo več vrst programirljivih vezij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4400" y="3429000"/>
            <a:ext cx="7924800" cy="2362200"/>
            <a:chOff x="576" y="2160"/>
            <a:chExt cx="4992" cy="1488"/>
          </a:xfrm>
        </p:grpSpPr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4560" y="2160"/>
              <a:ext cx="1008" cy="480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/>
                <a:t>FPGA</a:t>
              </a:r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576" y="2832"/>
              <a:ext cx="499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 sz="3200"/>
                <a:t>FPGA vezja so najbolj zmogljiva</a:t>
              </a:r>
            </a:p>
            <a:p>
              <a:pPr marL="742950" lvl="1" indent="-285750" algn="l">
                <a:spcBef>
                  <a:spcPct val="20000"/>
                </a:spcBef>
                <a:buFontTx/>
                <a:buChar char="–"/>
              </a:pPr>
              <a:r>
                <a:rPr kumimoji="1" lang="sl-SI" sz="2800"/>
                <a:t>z njimi lahko naredimo celo mikroprocesorje po lastni zamisli ipd.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318339-7012-43B8-BCDF-2B4568E0B93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Razvoj programirljivih vezij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mtClean="0"/>
              <a:t>“Klasična PLD vezja” - PAL, GAL, PALCE</a:t>
            </a:r>
          </a:p>
          <a:p>
            <a:r>
              <a:rPr lang="sl-SI" smtClean="0"/>
              <a:t>Programirljiva IN - ALI matrika, na izhodih funkcij so lahko flip-flopi  </a:t>
            </a:r>
          </a:p>
          <a:p>
            <a:r>
              <a:rPr lang="sl-SI" smtClean="0"/>
              <a:t>Omejena zmogljivost, ker ne moremo poljubno povečevati PLD strukturo</a:t>
            </a:r>
          </a:p>
          <a:p>
            <a:pPr lvl="1"/>
            <a:r>
              <a:rPr lang="sl-SI" smtClean="0"/>
              <a:t>površina vezja se veča s kvadratom števila vhodov in logika postane počasnejša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685800" y="6515100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Enostavna programirljiva vezja</a:t>
            </a:r>
            <a:endParaRPr lang="sl-SI"/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644650" y="6591300"/>
            <a:ext cx="163988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64D9F0-2757-434E-B49E-DE99F46E07F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	Enostavna programirljiva vezja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Vključitev makrocelic</a:t>
            </a:r>
            <a:endParaRPr lang="sl-SI"/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49163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49164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49165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49166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49167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49168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49169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49170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49171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1981200"/>
            <a:ext cx="2854325" cy="4213225"/>
            <a:chOff x="192" y="1248"/>
            <a:chExt cx="1798" cy="2654"/>
          </a:xfrm>
        </p:grpSpPr>
        <p:pic>
          <p:nvPicPr>
            <p:cNvPr id="49179" name="Picture 20" descr="pl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1248"/>
              <a:ext cx="1798" cy="2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0" name="Text Box 21"/>
            <p:cNvSpPr txBox="1">
              <a:spLocks noChangeArrowheads="1"/>
            </p:cNvSpPr>
            <p:nvPr/>
          </p:nvSpPr>
          <p:spPr bwMode="auto">
            <a:xfrm>
              <a:off x="710" y="3671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PLA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81400" y="1905000"/>
            <a:ext cx="2435225" cy="4289425"/>
            <a:chOff x="2256" y="1200"/>
            <a:chExt cx="1534" cy="2702"/>
          </a:xfrm>
        </p:grpSpPr>
        <p:pic>
          <p:nvPicPr>
            <p:cNvPr id="49177" name="Picture 23" descr="pro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6" y="1200"/>
              <a:ext cx="1534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78" name="Text Box 24"/>
            <p:cNvSpPr txBox="1">
              <a:spLocks noChangeArrowheads="1"/>
            </p:cNvSpPr>
            <p:nvPr/>
          </p:nvSpPr>
          <p:spPr bwMode="auto">
            <a:xfrm>
              <a:off x="2630" y="3671"/>
              <a:ext cx="54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PROM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248400" y="2057400"/>
            <a:ext cx="2754313" cy="4060825"/>
            <a:chOff x="3936" y="1296"/>
            <a:chExt cx="1735" cy="2558"/>
          </a:xfrm>
        </p:grpSpPr>
        <p:pic>
          <p:nvPicPr>
            <p:cNvPr id="49175" name="Picture 26" descr="p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36" y="1296"/>
              <a:ext cx="1735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76" name="Text Box 27"/>
            <p:cNvSpPr txBox="1">
              <a:spLocks noChangeArrowheads="1"/>
            </p:cNvSpPr>
            <p:nvPr/>
          </p:nvSpPr>
          <p:spPr bwMode="auto">
            <a:xfrm>
              <a:off x="4502" y="3623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pitchFamily="34" charset="0"/>
                </a:rPr>
                <a:t>PAL</a:t>
              </a:r>
              <a:endParaRPr lang="en-US" sz="1800">
                <a:solidFill>
                  <a:schemeClr val="accent1"/>
                </a:solidFill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0C3E7A-80BB-4ECF-A76D-53F7F193512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Vključitev makrocelic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Kompleksna PLD vezja</a:t>
            </a:r>
            <a:endParaRPr lang="sl-SI"/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0185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0187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0188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0189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0190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0191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0192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0193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0194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0195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00755" name="Text Box 19"/>
          <p:cNvSpPr txBox="1">
            <a:spLocks noChangeArrowheads="1"/>
          </p:cNvSpPr>
          <p:nvPr/>
        </p:nvSpPr>
        <p:spPr bwMode="auto">
          <a:xfrm>
            <a:off x="6842125" y="2017713"/>
            <a:ext cx="1403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pitchFamily="34" charset="0"/>
              </a:rPr>
              <a:t>Makrocelice</a:t>
            </a:r>
            <a:endParaRPr lang="en-US" sz="1800">
              <a:solidFill>
                <a:schemeClr val="accent1"/>
              </a:solidFill>
              <a:latin typeface="Arial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09600" y="2057400"/>
            <a:ext cx="2057400" cy="914400"/>
            <a:chOff x="384" y="1296"/>
            <a:chExt cx="1296" cy="576"/>
          </a:xfrm>
        </p:grpSpPr>
        <p:sp>
          <p:nvSpPr>
            <p:cNvPr id="50202" name="Text Box 21"/>
            <p:cNvSpPr txBox="1">
              <a:spLocks noChangeArrowheads="1"/>
            </p:cNvSpPr>
            <p:nvPr/>
          </p:nvSpPr>
          <p:spPr bwMode="auto">
            <a:xfrm>
              <a:off x="384" y="1296"/>
              <a:ext cx="694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Arial" pitchFamily="34" charset="0"/>
                </a:rPr>
                <a:t>Vhodi vezja</a:t>
              </a:r>
              <a:endParaRPr lang="en-US" sz="14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sp>
          <p:nvSpPr>
            <p:cNvPr id="50203" name="Line 22"/>
            <p:cNvSpPr>
              <a:spLocks noChangeShapeType="1"/>
            </p:cNvSpPr>
            <p:nvPr/>
          </p:nvSpPr>
          <p:spPr bwMode="auto">
            <a:xfrm>
              <a:off x="1200" y="1392"/>
              <a:ext cx="480" cy="48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362200" y="1600200"/>
            <a:ext cx="5457825" cy="4800600"/>
            <a:chOff x="1488" y="1008"/>
            <a:chExt cx="3438" cy="3024"/>
          </a:xfrm>
        </p:grpSpPr>
        <p:sp>
          <p:nvSpPr>
            <p:cNvPr id="50199" name="Rectangle 24"/>
            <p:cNvSpPr>
              <a:spLocks noChangeArrowheads="1"/>
            </p:cNvSpPr>
            <p:nvPr/>
          </p:nvSpPr>
          <p:spPr bwMode="auto">
            <a:xfrm>
              <a:off x="1488" y="1008"/>
              <a:ext cx="2736" cy="624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0200" name="Text Box 25"/>
            <p:cNvSpPr txBox="1">
              <a:spLocks noChangeArrowheads="1"/>
            </p:cNvSpPr>
            <p:nvPr/>
          </p:nvSpPr>
          <p:spPr bwMode="auto">
            <a:xfrm>
              <a:off x="4214" y="3751"/>
              <a:ext cx="71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 i="1">
                  <a:latin typeface="Arial" pitchFamily="34" charset="0"/>
                </a:rPr>
                <a:t>Altera Corp.</a:t>
              </a:r>
              <a:endParaRPr lang="en-US" sz="1800">
                <a:solidFill>
                  <a:srgbClr val="000082"/>
                </a:solidFill>
                <a:latin typeface="Arial" pitchFamily="34" charset="0"/>
              </a:endParaRPr>
            </a:p>
          </p:txBody>
        </p:sp>
        <p:pic>
          <p:nvPicPr>
            <p:cNvPr id="50201" name="Picture 26" descr="alter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4" y="1008"/>
              <a:ext cx="2588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5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E23541-82C6-4272-A9E9-7AD9B8DFF97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Kompleksna PLD vezja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mtClean="0"/>
              <a:t>“Kompleksna PLD vezja” - CPLD</a:t>
            </a:r>
          </a:p>
          <a:p>
            <a:r>
              <a:rPr lang="sl-SI" smtClean="0"/>
              <a:t>Vsebujejo več PLD gradnikov z relativno majhnim številom povezav</a:t>
            </a:r>
          </a:p>
          <a:p>
            <a:r>
              <a:rPr lang="sl-SI" smtClean="0"/>
              <a:t>Potrebujemo programsko opremo za delitev vezja na manjše PLD gradnike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1E3975-A602-4420-ABA5-F1C3C1ACD7A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FPGA vezja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smtClean="0"/>
              <a:t>“Električno programirljiva polja vrat” - FPGA</a:t>
            </a:r>
          </a:p>
          <a:p>
            <a:pPr>
              <a:buFontTx/>
              <a:buNone/>
            </a:pPr>
            <a:r>
              <a:rPr lang="sl-SI" smtClean="0"/>
              <a:t>  (električno programirljiva matrika vrat)</a:t>
            </a:r>
          </a:p>
          <a:p>
            <a:r>
              <a:rPr lang="sl-SI" smtClean="0"/>
              <a:t>Pojavila so se istočasno s CPLD vezji</a:t>
            </a:r>
          </a:p>
          <a:p>
            <a:r>
              <a:rPr lang="sl-SI" smtClean="0"/>
              <a:t>V primerjavi s CPLD vezji imajo več povezovalnih virov </a:t>
            </a:r>
          </a:p>
          <a:p>
            <a:r>
              <a:rPr lang="sl-SI" smtClean="0"/>
              <a:t>Zelo veliko programirljivih blokov, ki imajo manjše število vhodov in 1 ali 2 flip-flopa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(Actel)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8F19FC-6C07-4ECD-BDAD-DA41AC07613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dirty="0" smtClean="0"/>
              <a:t>FPGA vezja (</a:t>
            </a:r>
            <a:r>
              <a:rPr lang="sl-SI" dirty="0" err="1" smtClean="0"/>
              <a:t>Microsemi</a:t>
            </a:r>
            <a:r>
              <a:rPr lang="sl-SI" dirty="0" smtClean="0"/>
              <a:t>)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Programirljivi stik</a:t>
            </a:r>
            <a:endParaRPr lang="sl-SI"/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3255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3256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3257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3258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3259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3260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3261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3262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3263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3264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3265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3266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67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68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69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0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1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2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3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4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5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6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7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8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79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0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1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2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3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4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5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6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7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8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89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0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1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2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3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3294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03854" name="Text Box 46"/>
          <p:cNvSpPr txBox="1">
            <a:spLocks noChangeArrowheads="1"/>
          </p:cNvSpPr>
          <p:nvPr/>
        </p:nvSpPr>
        <p:spPr bwMode="auto">
          <a:xfrm>
            <a:off x="6858000" y="3062288"/>
            <a:ext cx="21526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pitchFamily="34" charset="0"/>
              </a:rPr>
              <a:t>Arhitektura kot pri</a:t>
            </a:r>
          </a:p>
          <a:p>
            <a:pPr algn="l"/>
            <a:r>
              <a:rPr lang="en-US" sz="1800">
                <a:latin typeface="Arial" pitchFamily="34" charset="0"/>
              </a:rPr>
              <a:t>standardnih celicah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96900" y="1766888"/>
            <a:ext cx="6061075" cy="4394200"/>
            <a:chOff x="376" y="1113"/>
            <a:chExt cx="3818" cy="2768"/>
          </a:xfrm>
        </p:grpSpPr>
        <p:grpSp>
          <p:nvGrpSpPr>
            <p:cNvPr id="53297" name="Group 48"/>
            <p:cNvGrpSpPr>
              <a:grpSpLocks/>
            </p:cNvGrpSpPr>
            <p:nvPr/>
          </p:nvGrpSpPr>
          <p:grpSpPr bwMode="auto">
            <a:xfrm>
              <a:off x="1665" y="2297"/>
              <a:ext cx="1921" cy="496"/>
              <a:chOff x="1665" y="2297"/>
              <a:chExt cx="1921" cy="496"/>
            </a:xfrm>
          </p:grpSpPr>
          <p:sp>
            <p:nvSpPr>
              <p:cNvPr id="54138" name="Rectangle 49"/>
              <p:cNvSpPr>
                <a:spLocks noChangeArrowheads="1"/>
              </p:cNvSpPr>
              <p:nvPr/>
            </p:nvSpPr>
            <p:spPr bwMode="auto">
              <a:xfrm>
                <a:off x="1665" y="242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9" name="Rectangle 50"/>
              <p:cNvSpPr>
                <a:spLocks noChangeArrowheads="1"/>
              </p:cNvSpPr>
              <p:nvPr/>
            </p:nvSpPr>
            <p:spPr bwMode="auto">
              <a:xfrm>
                <a:off x="1665" y="2457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0" name="Rectangle 51"/>
              <p:cNvSpPr>
                <a:spLocks noChangeArrowheads="1"/>
              </p:cNvSpPr>
              <p:nvPr/>
            </p:nvSpPr>
            <p:spPr bwMode="auto">
              <a:xfrm>
                <a:off x="1665" y="248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1" name="Rectangle 52"/>
              <p:cNvSpPr>
                <a:spLocks noChangeArrowheads="1"/>
              </p:cNvSpPr>
              <p:nvPr/>
            </p:nvSpPr>
            <p:spPr bwMode="auto">
              <a:xfrm>
                <a:off x="1665" y="252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2" name="Rectangle 53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3" name="Rectangle 54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4" name="Rectangle 55"/>
              <p:cNvSpPr>
                <a:spLocks noChangeArrowheads="1"/>
              </p:cNvSpPr>
              <p:nvPr/>
            </p:nvSpPr>
            <p:spPr bwMode="auto">
              <a:xfrm>
                <a:off x="1865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5" name="Rectangle 56"/>
              <p:cNvSpPr>
                <a:spLocks noChangeArrowheads="1"/>
              </p:cNvSpPr>
              <p:nvPr/>
            </p:nvSpPr>
            <p:spPr bwMode="auto">
              <a:xfrm>
                <a:off x="1793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6" name="Rectangle 57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7" name="Rectangle 58"/>
              <p:cNvSpPr>
                <a:spLocks noChangeArrowheads="1"/>
              </p:cNvSpPr>
              <p:nvPr/>
            </p:nvSpPr>
            <p:spPr bwMode="auto">
              <a:xfrm>
                <a:off x="1865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8" name="Rectangle 59"/>
              <p:cNvSpPr>
                <a:spLocks noChangeArrowheads="1"/>
              </p:cNvSpPr>
              <p:nvPr/>
            </p:nvSpPr>
            <p:spPr bwMode="auto">
              <a:xfrm>
                <a:off x="1865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49" name="Rectangle 60"/>
              <p:cNvSpPr>
                <a:spLocks noChangeArrowheads="1"/>
              </p:cNvSpPr>
              <p:nvPr/>
            </p:nvSpPr>
            <p:spPr bwMode="auto">
              <a:xfrm>
                <a:off x="1929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0" name="Rectangle 61"/>
              <p:cNvSpPr>
                <a:spLocks noChangeArrowheads="1"/>
              </p:cNvSpPr>
              <p:nvPr/>
            </p:nvSpPr>
            <p:spPr bwMode="auto">
              <a:xfrm>
                <a:off x="1865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1" name="Rectangle 62"/>
              <p:cNvSpPr>
                <a:spLocks noChangeArrowheads="1"/>
              </p:cNvSpPr>
              <p:nvPr/>
            </p:nvSpPr>
            <p:spPr bwMode="auto">
              <a:xfrm>
                <a:off x="1865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2" name="Rectangle 63"/>
              <p:cNvSpPr>
                <a:spLocks noChangeArrowheads="1"/>
              </p:cNvSpPr>
              <p:nvPr/>
            </p:nvSpPr>
            <p:spPr bwMode="auto">
              <a:xfrm>
                <a:off x="1929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3" name="Rectangle 64"/>
              <p:cNvSpPr>
                <a:spLocks noChangeArrowheads="1"/>
              </p:cNvSpPr>
              <p:nvPr/>
            </p:nvSpPr>
            <p:spPr bwMode="auto">
              <a:xfrm>
                <a:off x="1929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4" name="Rectangle 65"/>
              <p:cNvSpPr>
                <a:spLocks noChangeArrowheads="1"/>
              </p:cNvSpPr>
              <p:nvPr/>
            </p:nvSpPr>
            <p:spPr bwMode="auto">
              <a:xfrm>
                <a:off x="19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5" name="Rectangle 66"/>
              <p:cNvSpPr>
                <a:spLocks noChangeArrowheads="1"/>
              </p:cNvSpPr>
              <p:nvPr/>
            </p:nvSpPr>
            <p:spPr bwMode="auto">
              <a:xfrm>
                <a:off x="1929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6" name="Rectangle 67"/>
              <p:cNvSpPr>
                <a:spLocks noChangeArrowheads="1"/>
              </p:cNvSpPr>
              <p:nvPr/>
            </p:nvSpPr>
            <p:spPr bwMode="auto">
              <a:xfrm>
                <a:off x="1929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7" name="Rectangle 68"/>
              <p:cNvSpPr>
                <a:spLocks noChangeArrowheads="1"/>
              </p:cNvSpPr>
              <p:nvPr/>
            </p:nvSpPr>
            <p:spPr bwMode="auto">
              <a:xfrm>
                <a:off x="1993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8" name="Rectangle 69"/>
              <p:cNvSpPr>
                <a:spLocks noChangeArrowheads="1"/>
              </p:cNvSpPr>
              <p:nvPr/>
            </p:nvSpPr>
            <p:spPr bwMode="auto">
              <a:xfrm>
                <a:off x="1993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59" name="Rectangle 70"/>
              <p:cNvSpPr>
                <a:spLocks noChangeArrowheads="1"/>
              </p:cNvSpPr>
              <p:nvPr/>
            </p:nvSpPr>
            <p:spPr bwMode="auto">
              <a:xfrm>
                <a:off x="2065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0" name="Rectangle 71"/>
              <p:cNvSpPr>
                <a:spLocks noChangeArrowheads="1"/>
              </p:cNvSpPr>
              <p:nvPr/>
            </p:nvSpPr>
            <p:spPr bwMode="auto">
              <a:xfrm>
                <a:off x="1993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1" name="Rectangle 72"/>
              <p:cNvSpPr>
                <a:spLocks noChangeArrowheads="1"/>
              </p:cNvSpPr>
              <p:nvPr/>
            </p:nvSpPr>
            <p:spPr bwMode="auto">
              <a:xfrm>
                <a:off x="19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2" name="Rectangle 73"/>
              <p:cNvSpPr>
                <a:spLocks noChangeArrowheads="1"/>
              </p:cNvSpPr>
              <p:nvPr/>
            </p:nvSpPr>
            <p:spPr bwMode="auto">
              <a:xfrm>
                <a:off x="2065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3" name="Rectangle 74"/>
              <p:cNvSpPr>
                <a:spLocks noChangeArrowheads="1"/>
              </p:cNvSpPr>
              <p:nvPr/>
            </p:nvSpPr>
            <p:spPr bwMode="auto">
              <a:xfrm>
                <a:off x="2065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4" name="Rectangle 75"/>
              <p:cNvSpPr>
                <a:spLocks noChangeArrowheads="1"/>
              </p:cNvSpPr>
              <p:nvPr/>
            </p:nvSpPr>
            <p:spPr bwMode="auto">
              <a:xfrm>
                <a:off x="2129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5" name="Rectangle 76"/>
              <p:cNvSpPr>
                <a:spLocks noChangeArrowheads="1"/>
              </p:cNvSpPr>
              <p:nvPr/>
            </p:nvSpPr>
            <p:spPr bwMode="auto">
              <a:xfrm>
                <a:off x="2065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6" name="Rectangle 77"/>
              <p:cNvSpPr>
                <a:spLocks noChangeArrowheads="1"/>
              </p:cNvSpPr>
              <p:nvPr/>
            </p:nvSpPr>
            <p:spPr bwMode="auto">
              <a:xfrm>
                <a:off x="2065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7" name="Rectangle 78"/>
              <p:cNvSpPr>
                <a:spLocks noChangeArrowheads="1"/>
              </p:cNvSpPr>
              <p:nvPr/>
            </p:nvSpPr>
            <p:spPr bwMode="auto">
              <a:xfrm>
                <a:off x="2129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8" name="Rectangle 79"/>
              <p:cNvSpPr>
                <a:spLocks noChangeArrowheads="1"/>
              </p:cNvSpPr>
              <p:nvPr/>
            </p:nvSpPr>
            <p:spPr bwMode="auto">
              <a:xfrm>
                <a:off x="2129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69" name="Rectangle 80"/>
              <p:cNvSpPr>
                <a:spLocks noChangeArrowheads="1"/>
              </p:cNvSpPr>
              <p:nvPr/>
            </p:nvSpPr>
            <p:spPr bwMode="auto">
              <a:xfrm>
                <a:off x="21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0" name="Rectangle 81"/>
              <p:cNvSpPr>
                <a:spLocks noChangeArrowheads="1"/>
              </p:cNvSpPr>
              <p:nvPr/>
            </p:nvSpPr>
            <p:spPr bwMode="auto">
              <a:xfrm>
                <a:off x="2129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1" name="Rectangle 82"/>
              <p:cNvSpPr>
                <a:spLocks noChangeArrowheads="1"/>
              </p:cNvSpPr>
              <p:nvPr/>
            </p:nvSpPr>
            <p:spPr bwMode="auto">
              <a:xfrm>
                <a:off x="2129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2" name="Rectangle 83"/>
              <p:cNvSpPr>
                <a:spLocks noChangeArrowheads="1"/>
              </p:cNvSpPr>
              <p:nvPr/>
            </p:nvSpPr>
            <p:spPr bwMode="auto">
              <a:xfrm>
                <a:off x="2193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3" name="Rectangle 84"/>
              <p:cNvSpPr>
                <a:spLocks noChangeArrowheads="1"/>
              </p:cNvSpPr>
              <p:nvPr/>
            </p:nvSpPr>
            <p:spPr bwMode="auto">
              <a:xfrm>
                <a:off x="2193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4" name="Rectangle 85"/>
              <p:cNvSpPr>
                <a:spLocks noChangeArrowheads="1"/>
              </p:cNvSpPr>
              <p:nvPr/>
            </p:nvSpPr>
            <p:spPr bwMode="auto">
              <a:xfrm>
                <a:off x="2257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5" name="Rectangle 86"/>
              <p:cNvSpPr>
                <a:spLocks noChangeArrowheads="1"/>
              </p:cNvSpPr>
              <p:nvPr/>
            </p:nvSpPr>
            <p:spPr bwMode="auto">
              <a:xfrm>
                <a:off x="2193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6" name="Rectangle 87"/>
              <p:cNvSpPr>
                <a:spLocks noChangeArrowheads="1"/>
              </p:cNvSpPr>
              <p:nvPr/>
            </p:nvSpPr>
            <p:spPr bwMode="auto">
              <a:xfrm>
                <a:off x="21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7" name="Rectangle 88"/>
              <p:cNvSpPr>
                <a:spLocks noChangeArrowheads="1"/>
              </p:cNvSpPr>
              <p:nvPr/>
            </p:nvSpPr>
            <p:spPr bwMode="auto">
              <a:xfrm>
                <a:off x="2257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8" name="Rectangle 89"/>
              <p:cNvSpPr>
                <a:spLocks noChangeArrowheads="1"/>
              </p:cNvSpPr>
              <p:nvPr/>
            </p:nvSpPr>
            <p:spPr bwMode="auto">
              <a:xfrm>
                <a:off x="2257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79" name="Rectangle 90"/>
              <p:cNvSpPr>
                <a:spLocks noChangeArrowheads="1"/>
              </p:cNvSpPr>
              <p:nvPr/>
            </p:nvSpPr>
            <p:spPr bwMode="auto">
              <a:xfrm>
                <a:off x="2329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0" name="Rectangle 91"/>
              <p:cNvSpPr>
                <a:spLocks noChangeArrowheads="1"/>
              </p:cNvSpPr>
              <p:nvPr/>
            </p:nvSpPr>
            <p:spPr bwMode="auto">
              <a:xfrm>
                <a:off x="2257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1" name="Rectangle 92"/>
              <p:cNvSpPr>
                <a:spLocks noChangeArrowheads="1"/>
              </p:cNvSpPr>
              <p:nvPr/>
            </p:nvSpPr>
            <p:spPr bwMode="auto">
              <a:xfrm>
                <a:off x="2257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2" name="Rectangle 93"/>
              <p:cNvSpPr>
                <a:spLocks noChangeArrowheads="1"/>
              </p:cNvSpPr>
              <p:nvPr/>
            </p:nvSpPr>
            <p:spPr bwMode="auto">
              <a:xfrm>
                <a:off x="2329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3" name="Rectangle 94"/>
              <p:cNvSpPr>
                <a:spLocks noChangeArrowheads="1"/>
              </p:cNvSpPr>
              <p:nvPr/>
            </p:nvSpPr>
            <p:spPr bwMode="auto">
              <a:xfrm>
                <a:off x="2329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4" name="Rectangle 95"/>
              <p:cNvSpPr>
                <a:spLocks noChangeArrowheads="1"/>
              </p:cNvSpPr>
              <p:nvPr/>
            </p:nvSpPr>
            <p:spPr bwMode="auto">
              <a:xfrm>
                <a:off x="23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5" name="Rectangle 96"/>
              <p:cNvSpPr>
                <a:spLocks noChangeArrowheads="1"/>
              </p:cNvSpPr>
              <p:nvPr/>
            </p:nvSpPr>
            <p:spPr bwMode="auto">
              <a:xfrm>
                <a:off x="2329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6" name="Rectangle 97"/>
              <p:cNvSpPr>
                <a:spLocks noChangeArrowheads="1"/>
              </p:cNvSpPr>
              <p:nvPr/>
            </p:nvSpPr>
            <p:spPr bwMode="auto">
              <a:xfrm>
                <a:off x="2329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7" name="Rectangle 98"/>
              <p:cNvSpPr>
                <a:spLocks noChangeArrowheads="1"/>
              </p:cNvSpPr>
              <p:nvPr/>
            </p:nvSpPr>
            <p:spPr bwMode="auto">
              <a:xfrm>
                <a:off x="2393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8" name="Rectangle 99"/>
              <p:cNvSpPr>
                <a:spLocks noChangeArrowheads="1"/>
              </p:cNvSpPr>
              <p:nvPr/>
            </p:nvSpPr>
            <p:spPr bwMode="auto">
              <a:xfrm>
                <a:off x="2393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89" name="Rectangle 100"/>
              <p:cNvSpPr>
                <a:spLocks noChangeArrowheads="1"/>
              </p:cNvSpPr>
              <p:nvPr/>
            </p:nvSpPr>
            <p:spPr bwMode="auto">
              <a:xfrm>
                <a:off x="2457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0" name="Rectangle 101"/>
              <p:cNvSpPr>
                <a:spLocks noChangeArrowheads="1"/>
              </p:cNvSpPr>
              <p:nvPr/>
            </p:nvSpPr>
            <p:spPr bwMode="auto">
              <a:xfrm>
                <a:off x="2393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1" name="Rectangle 102"/>
              <p:cNvSpPr>
                <a:spLocks noChangeArrowheads="1"/>
              </p:cNvSpPr>
              <p:nvPr/>
            </p:nvSpPr>
            <p:spPr bwMode="auto">
              <a:xfrm>
                <a:off x="23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2" name="Rectangle 103"/>
              <p:cNvSpPr>
                <a:spLocks noChangeArrowheads="1"/>
              </p:cNvSpPr>
              <p:nvPr/>
            </p:nvSpPr>
            <p:spPr bwMode="auto">
              <a:xfrm>
                <a:off x="2457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3" name="Rectangle 104"/>
              <p:cNvSpPr>
                <a:spLocks noChangeArrowheads="1"/>
              </p:cNvSpPr>
              <p:nvPr/>
            </p:nvSpPr>
            <p:spPr bwMode="auto">
              <a:xfrm>
                <a:off x="2457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4" name="Rectangle 105"/>
              <p:cNvSpPr>
                <a:spLocks noChangeArrowheads="1"/>
              </p:cNvSpPr>
              <p:nvPr/>
            </p:nvSpPr>
            <p:spPr bwMode="auto">
              <a:xfrm>
                <a:off x="2529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5" name="Rectangle 106"/>
              <p:cNvSpPr>
                <a:spLocks noChangeArrowheads="1"/>
              </p:cNvSpPr>
              <p:nvPr/>
            </p:nvSpPr>
            <p:spPr bwMode="auto">
              <a:xfrm>
                <a:off x="2457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6" name="Rectangle 107"/>
              <p:cNvSpPr>
                <a:spLocks noChangeArrowheads="1"/>
              </p:cNvSpPr>
              <p:nvPr/>
            </p:nvSpPr>
            <p:spPr bwMode="auto">
              <a:xfrm>
                <a:off x="2457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7" name="Rectangle 108"/>
              <p:cNvSpPr>
                <a:spLocks noChangeArrowheads="1"/>
              </p:cNvSpPr>
              <p:nvPr/>
            </p:nvSpPr>
            <p:spPr bwMode="auto">
              <a:xfrm>
                <a:off x="2529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8" name="Rectangle 109"/>
              <p:cNvSpPr>
                <a:spLocks noChangeArrowheads="1"/>
              </p:cNvSpPr>
              <p:nvPr/>
            </p:nvSpPr>
            <p:spPr bwMode="auto">
              <a:xfrm>
                <a:off x="2529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99" name="Rectangle 110"/>
              <p:cNvSpPr>
                <a:spLocks noChangeArrowheads="1"/>
              </p:cNvSpPr>
              <p:nvPr/>
            </p:nvSpPr>
            <p:spPr bwMode="auto">
              <a:xfrm>
                <a:off x="25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0" name="Rectangle 111"/>
              <p:cNvSpPr>
                <a:spLocks noChangeArrowheads="1"/>
              </p:cNvSpPr>
              <p:nvPr/>
            </p:nvSpPr>
            <p:spPr bwMode="auto">
              <a:xfrm>
                <a:off x="2529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1" name="Rectangle 112"/>
              <p:cNvSpPr>
                <a:spLocks noChangeArrowheads="1"/>
              </p:cNvSpPr>
              <p:nvPr/>
            </p:nvSpPr>
            <p:spPr bwMode="auto">
              <a:xfrm>
                <a:off x="2529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2" name="Rectangle 113"/>
              <p:cNvSpPr>
                <a:spLocks noChangeArrowheads="1"/>
              </p:cNvSpPr>
              <p:nvPr/>
            </p:nvSpPr>
            <p:spPr bwMode="auto">
              <a:xfrm>
                <a:off x="2593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3" name="Rectangle 114"/>
              <p:cNvSpPr>
                <a:spLocks noChangeArrowheads="1"/>
              </p:cNvSpPr>
              <p:nvPr/>
            </p:nvSpPr>
            <p:spPr bwMode="auto">
              <a:xfrm>
                <a:off x="2593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4" name="Rectangle 115"/>
              <p:cNvSpPr>
                <a:spLocks noChangeArrowheads="1"/>
              </p:cNvSpPr>
              <p:nvPr/>
            </p:nvSpPr>
            <p:spPr bwMode="auto">
              <a:xfrm>
                <a:off x="2657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5" name="Rectangle 116"/>
              <p:cNvSpPr>
                <a:spLocks noChangeArrowheads="1"/>
              </p:cNvSpPr>
              <p:nvPr/>
            </p:nvSpPr>
            <p:spPr bwMode="auto">
              <a:xfrm>
                <a:off x="2593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6" name="Rectangle 117"/>
              <p:cNvSpPr>
                <a:spLocks noChangeArrowheads="1"/>
              </p:cNvSpPr>
              <p:nvPr/>
            </p:nvSpPr>
            <p:spPr bwMode="auto">
              <a:xfrm>
                <a:off x="25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7" name="Rectangle 118"/>
              <p:cNvSpPr>
                <a:spLocks noChangeArrowheads="1"/>
              </p:cNvSpPr>
              <p:nvPr/>
            </p:nvSpPr>
            <p:spPr bwMode="auto">
              <a:xfrm>
                <a:off x="2657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8" name="Rectangle 119"/>
              <p:cNvSpPr>
                <a:spLocks noChangeArrowheads="1"/>
              </p:cNvSpPr>
              <p:nvPr/>
            </p:nvSpPr>
            <p:spPr bwMode="auto">
              <a:xfrm>
                <a:off x="2657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09" name="Rectangle 120"/>
              <p:cNvSpPr>
                <a:spLocks noChangeArrowheads="1"/>
              </p:cNvSpPr>
              <p:nvPr/>
            </p:nvSpPr>
            <p:spPr bwMode="auto">
              <a:xfrm>
                <a:off x="2721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0" name="Rectangle 121"/>
              <p:cNvSpPr>
                <a:spLocks noChangeArrowheads="1"/>
              </p:cNvSpPr>
              <p:nvPr/>
            </p:nvSpPr>
            <p:spPr bwMode="auto">
              <a:xfrm>
                <a:off x="2657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1" name="Rectangle 122"/>
              <p:cNvSpPr>
                <a:spLocks noChangeArrowheads="1"/>
              </p:cNvSpPr>
              <p:nvPr/>
            </p:nvSpPr>
            <p:spPr bwMode="auto">
              <a:xfrm>
                <a:off x="2657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2" name="Rectangle 123"/>
              <p:cNvSpPr>
                <a:spLocks noChangeArrowheads="1"/>
              </p:cNvSpPr>
              <p:nvPr/>
            </p:nvSpPr>
            <p:spPr bwMode="auto">
              <a:xfrm>
                <a:off x="2721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3" name="Rectangle 124"/>
              <p:cNvSpPr>
                <a:spLocks noChangeArrowheads="1"/>
              </p:cNvSpPr>
              <p:nvPr/>
            </p:nvSpPr>
            <p:spPr bwMode="auto">
              <a:xfrm>
                <a:off x="2721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4" name="Rectangle 125"/>
              <p:cNvSpPr>
                <a:spLocks noChangeArrowheads="1"/>
              </p:cNvSpPr>
              <p:nvPr/>
            </p:nvSpPr>
            <p:spPr bwMode="auto">
              <a:xfrm>
                <a:off x="2793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5" name="Rectangle 126"/>
              <p:cNvSpPr>
                <a:spLocks noChangeArrowheads="1"/>
              </p:cNvSpPr>
              <p:nvPr/>
            </p:nvSpPr>
            <p:spPr bwMode="auto">
              <a:xfrm>
                <a:off x="2721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6" name="Rectangle 127"/>
              <p:cNvSpPr>
                <a:spLocks noChangeArrowheads="1"/>
              </p:cNvSpPr>
              <p:nvPr/>
            </p:nvSpPr>
            <p:spPr bwMode="auto">
              <a:xfrm>
                <a:off x="2721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7" name="Rectangle 128"/>
              <p:cNvSpPr>
                <a:spLocks noChangeArrowheads="1"/>
              </p:cNvSpPr>
              <p:nvPr/>
            </p:nvSpPr>
            <p:spPr bwMode="auto">
              <a:xfrm>
                <a:off x="2793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8" name="Rectangle 129"/>
              <p:cNvSpPr>
                <a:spLocks noChangeArrowheads="1"/>
              </p:cNvSpPr>
              <p:nvPr/>
            </p:nvSpPr>
            <p:spPr bwMode="auto">
              <a:xfrm>
                <a:off x="2793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19" name="Rectangle 130"/>
              <p:cNvSpPr>
                <a:spLocks noChangeArrowheads="1"/>
              </p:cNvSpPr>
              <p:nvPr/>
            </p:nvSpPr>
            <p:spPr bwMode="auto">
              <a:xfrm>
                <a:off x="2857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0" name="Rectangle 131"/>
              <p:cNvSpPr>
                <a:spLocks noChangeArrowheads="1"/>
              </p:cNvSpPr>
              <p:nvPr/>
            </p:nvSpPr>
            <p:spPr bwMode="auto">
              <a:xfrm>
                <a:off x="2793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1" name="Rectangle 132"/>
              <p:cNvSpPr>
                <a:spLocks noChangeArrowheads="1"/>
              </p:cNvSpPr>
              <p:nvPr/>
            </p:nvSpPr>
            <p:spPr bwMode="auto">
              <a:xfrm>
                <a:off x="27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2" name="Rectangle 133"/>
              <p:cNvSpPr>
                <a:spLocks noChangeArrowheads="1"/>
              </p:cNvSpPr>
              <p:nvPr/>
            </p:nvSpPr>
            <p:spPr bwMode="auto">
              <a:xfrm>
                <a:off x="2857" y="2297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3" name="Rectangle 134"/>
              <p:cNvSpPr>
                <a:spLocks noChangeArrowheads="1"/>
              </p:cNvSpPr>
              <p:nvPr/>
            </p:nvSpPr>
            <p:spPr bwMode="auto">
              <a:xfrm>
                <a:off x="2857" y="2297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4" name="Rectangle 135"/>
              <p:cNvSpPr>
                <a:spLocks noChangeArrowheads="1"/>
              </p:cNvSpPr>
              <p:nvPr/>
            </p:nvSpPr>
            <p:spPr bwMode="auto">
              <a:xfrm>
                <a:off x="2922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5" name="Rectangle 136"/>
              <p:cNvSpPr>
                <a:spLocks noChangeArrowheads="1"/>
              </p:cNvSpPr>
              <p:nvPr/>
            </p:nvSpPr>
            <p:spPr bwMode="auto">
              <a:xfrm>
                <a:off x="2857" y="2393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6" name="Rectangle 137"/>
              <p:cNvSpPr>
                <a:spLocks noChangeArrowheads="1"/>
              </p:cNvSpPr>
              <p:nvPr/>
            </p:nvSpPr>
            <p:spPr bwMode="auto">
              <a:xfrm>
                <a:off x="2857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7" name="Rectangle 138"/>
              <p:cNvSpPr>
                <a:spLocks noChangeArrowheads="1"/>
              </p:cNvSpPr>
              <p:nvPr/>
            </p:nvSpPr>
            <p:spPr bwMode="auto">
              <a:xfrm>
                <a:off x="2922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8" name="Rectangle 139"/>
              <p:cNvSpPr>
                <a:spLocks noChangeArrowheads="1"/>
              </p:cNvSpPr>
              <p:nvPr/>
            </p:nvSpPr>
            <p:spPr bwMode="auto">
              <a:xfrm>
                <a:off x="2922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29" name="Rectangle 140"/>
              <p:cNvSpPr>
                <a:spLocks noChangeArrowheads="1"/>
              </p:cNvSpPr>
              <p:nvPr/>
            </p:nvSpPr>
            <p:spPr bwMode="auto">
              <a:xfrm>
                <a:off x="2994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0" name="Rectangle 141"/>
              <p:cNvSpPr>
                <a:spLocks noChangeArrowheads="1"/>
              </p:cNvSpPr>
              <p:nvPr/>
            </p:nvSpPr>
            <p:spPr bwMode="auto">
              <a:xfrm>
                <a:off x="2922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1" name="Rectangle 142"/>
              <p:cNvSpPr>
                <a:spLocks noChangeArrowheads="1"/>
              </p:cNvSpPr>
              <p:nvPr/>
            </p:nvSpPr>
            <p:spPr bwMode="auto">
              <a:xfrm>
                <a:off x="2922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2" name="Rectangle 143"/>
              <p:cNvSpPr>
                <a:spLocks noChangeArrowheads="1"/>
              </p:cNvSpPr>
              <p:nvPr/>
            </p:nvSpPr>
            <p:spPr bwMode="auto">
              <a:xfrm>
                <a:off x="2994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3" name="Rectangle 144"/>
              <p:cNvSpPr>
                <a:spLocks noChangeArrowheads="1"/>
              </p:cNvSpPr>
              <p:nvPr/>
            </p:nvSpPr>
            <p:spPr bwMode="auto">
              <a:xfrm>
                <a:off x="2994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4" name="Rectangle 145"/>
              <p:cNvSpPr>
                <a:spLocks noChangeArrowheads="1"/>
              </p:cNvSpPr>
              <p:nvPr/>
            </p:nvSpPr>
            <p:spPr bwMode="auto">
              <a:xfrm>
                <a:off x="3058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5" name="Rectangle 146"/>
              <p:cNvSpPr>
                <a:spLocks noChangeArrowheads="1"/>
              </p:cNvSpPr>
              <p:nvPr/>
            </p:nvSpPr>
            <p:spPr bwMode="auto">
              <a:xfrm>
                <a:off x="2994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6" name="Rectangle 147"/>
              <p:cNvSpPr>
                <a:spLocks noChangeArrowheads="1"/>
              </p:cNvSpPr>
              <p:nvPr/>
            </p:nvSpPr>
            <p:spPr bwMode="auto">
              <a:xfrm>
                <a:off x="2994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7" name="Rectangle 148"/>
              <p:cNvSpPr>
                <a:spLocks noChangeArrowheads="1"/>
              </p:cNvSpPr>
              <p:nvPr/>
            </p:nvSpPr>
            <p:spPr bwMode="auto">
              <a:xfrm>
                <a:off x="3058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8" name="Rectangle 149"/>
              <p:cNvSpPr>
                <a:spLocks noChangeArrowheads="1"/>
              </p:cNvSpPr>
              <p:nvPr/>
            </p:nvSpPr>
            <p:spPr bwMode="auto">
              <a:xfrm>
                <a:off x="3058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39" name="Rectangle 150"/>
              <p:cNvSpPr>
                <a:spLocks noChangeArrowheads="1"/>
              </p:cNvSpPr>
              <p:nvPr/>
            </p:nvSpPr>
            <p:spPr bwMode="auto">
              <a:xfrm>
                <a:off x="3122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0" name="Rectangle 151"/>
              <p:cNvSpPr>
                <a:spLocks noChangeArrowheads="1"/>
              </p:cNvSpPr>
              <p:nvPr/>
            </p:nvSpPr>
            <p:spPr bwMode="auto">
              <a:xfrm>
                <a:off x="3058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1" name="Rectangle 152"/>
              <p:cNvSpPr>
                <a:spLocks noChangeArrowheads="1"/>
              </p:cNvSpPr>
              <p:nvPr/>
            </p:nvSpPr>
            <p:spPr bwMode="auto">
              <a:xfrm>
                <a:off x="3058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2" name="Rectangle 153"/>
              <p:cNvSpPr>
                <a:spLocks noChangeArrowheads="1"/>
              </p:cNvSpPr>
              <p:nvPr/>
            </p:nvSpPr>
            <p:spPr bwMode="auto">
              <a:xfrm>
                <a:off x="3122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3" name="Rectangle 154"/>
              <p:cNvSpPr>
                <a:spLocks noChangeArrowheads="1"/>
              </p:cNvSpPr>
              <p:nvPr/>
            </p:nvSpPr>
            <p:spPr bwMode="auto">
              <a:xfrm>
                <a:off x="3122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4" name="Rectangle 155"/>
              <p:cNvSpPr>
                <a:spLocks noChangeArrowheads="1"/>
              </p:cNvSpPr>
              <p:nvPr/>
            </p:nvSpPr>
            <p:spPr bwMode="auto">
              <a:xfrm>
                <a:off x="3186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5" name="Rectangle 156"/>
              <p:cNvSpPr>
                <a:spLocks noChangeArrowheads="1"/>
              </p:cNvSpPr>
              <p:nvPr/>
            </p:nvSpPr>
            <p:spPr bwMode="auto">
              <a:xfrm>
                <a:off x="3122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6" name="Rectangle 157"/>
              <p:cNvSpPr>
                <a:spLocks noChangeArrowheads="1"/>
              </p:cNvSpPr>
              <p:nvPr/>
            </p:nvSpPr>
            <p:spPr bwMode="auto">
              <a:xfrm>
                <a:off x="3122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7" name="Rectangle 158"/>
              <p:cNvSpPr>
                <a:spLocks noChangeArrowheads="1"/>
              </p:cNvSpPr>
              <p:nvPr/>
            </p:nvSpPr>
            <p:spPr bwMode="auto">
              <a:xfrm>
                <a:off x="3186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8" name="Rectangle 159"/>
              <p:cNvSpPr>
                <a:spLocks noChangeArrowheads="1"/>
              </p:cNvSpPr>
              <p:nvPr/>
            </p:nvSpPr>
            <p:spPr bwMode="auto">
              <a:xfrm>
                <a:off x="3186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49" name="Rectangle 160"/>
              <p:cNvSpPr>
                <a:spLocks noChangeArrowheads="1"/>
              </p:cNvSpPr>
              <p:nvPr/>
            </p:nvSpPr>
            <p:spPr bwMode="auto">
              <a:xfrm>
                <a:off x="3258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0" name="Rectangle 161"/>
              <p:cNvSpPr>
                <a:spLocks noChangeArrowheads="1"/>
              </p:cNvSpPr>
              <p:nvPr/>
            </p:nvSpPr>
            <p:spPr bwMode="auto">
              <a:xfrm>
                <a:off x="3186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1" name="Rectangle 162"/>
              <p:cNvSpPr>
                <a:spLocks noChangeArrowheads="1"/>
              </p:cNvSpPr>
              <p:nvPr/>
            </p:nvSpPr>
            <p:spPr bwMode="auto">
              <a:xfrm>
                <a:off x="3186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2" name="Rectangle 163"/>
              <p:cNvSpPr>
                <a:spLocks noChangeArrowheads="1"/>
              </p:cNvSpPr>
              <p:nvPr/>
            </p:nvSpPr>
            <p:spPr bwMode="auto">
              <a:xfrm>
                <a:off x="3258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3" name="Rectangle 164"/>
              <p:cNvSpPr>
                <a:spLocks noChangeArrowheads="1"/>
              </p:cNvSpPr>
              <p:nvPr/>
            </p:nvSpPr>
            <p:spPr bwMode="auto">
              <a:xfrm>
                <a:off x="3258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4" name="Rectangle 165"/>
              <p:cNvSpPr>
                <a:spLocks noChangeArrowheads="1"/>
              </p:cNvSpPr>
              <p:nvPr/>
            </p:nvSpPr>
            <p:spPr bwMode="auto">
              <a:xfrm>
                <a:off x="3322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5" name="Rectangle 166"/>
              <p:cNvSpPr>
                <a:spLocks noChangeArrowheads="1"/>
              </p:cNvSpPr>
              <p:nvPr/>
            </p:nvSpPr>
            <p:spPr bwMode="auto">
              <a:xfrm>
                <a:off x="3258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6" name="Rectangle 167"/>
              <p:cNvSpPr>
                <a:spLocks noChangeArrowheads="1"/>
              </p:cNvSpPr>
              <p:nvPr/>
            </p:nvSpPr>
            <p:spPr bwMode="auto">
              <a:xfrm>
                <a:off x="3258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7" name="Rectangle 168"/>
              <p:cNvSpPr>
                <a:spLocks noChangeArrowheads="1"/>
              </p:cNvSpPr>
              <p:nvPr/>
            </p:nvSpPr>
            <p:spPr bwMode="auto">
              <a:xfrm>
                <a:off x="3322" y="229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8" name="Rectangle 169"/>
              <p:cNvSpPr>
                <a:spLocks noChangeArrowheads="1"/>
              </p:cNvSpPr>
              <p:nvPr/>
            </p:nvSpPr>
            <p:spPr bwMode="auto">
              <a:xfrm>
                <a:off x="3322" y="229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59" name="Rectangle 170"/>
              <p:cNvSpPr>
                <a:spLocks noChangeArrowheads="1"/>
              </p:cNvSpPr>
              <p:nvPr/>
            </p:nvSpPr>
            <p:spPr bwMode="auto">
              <a:xfrm>
                <a:off x="3386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0" name="Rectangle 171"/>
              <p:cNvSpPr>
                <a:spLocks noChangeArrowheads="1"/>
              </p:cNvSpPr>
              <p:nvPr/>
            </p:nvSpPr>
            <p:spPr bwMode="auto">
              <a:xfrm>
                <a:off x="3322" y="239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1" name="Rectangle 172"/>
              <p:cNvSpPr>
                <a:spLocks noChangeArrowheads="1"/>
              </p:cNvSpPr>
              <p:nvPr/>
            </p:nvSpPr>
            <p:spPr bwMode="auto">
              <a:xfrm>
                <a:off x="3322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2" name="Rectangle 173"/>
              <p:cNvSpPr>
                <a:spLocks noChangeArrowheads="1"/>
              </p:cNvSpPr>
              <p:nvPr/>
            </p:nvSpPr>
            <p:spPr bwMode="auto">
              <a:xfrm>
                <a:off x="3386" y="229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3" name="Rectangle 174"/>
              <p:cNvSpPr>
                <a:spLocks noChangeArrowheads="1"/>
              </p:cNvSpPr>
              <p:nvPr/>
            </p:nvSpPr>
            <p:spPr bwMode="auto">
              <a:xfrm>
                <a:off x="3386" y="229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4" name="Rectangle 175"/>
              <p:cNvSpPr>
                <a:spLocks noChangeArrowheads="1"/>
              </p:cNvSpPr>
              <p:nvPr/>
            </p:nvSpPr>
            <p:spPr bwMode="auto">
              <a:xfrm>
                <a:off x="3458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5" name="Rectangle 176"/>
              <p:cNvSpPr>
                <a:spLocks noChangeArrowheads="1"/>
              </p:cNvSpPr>
              <p:nvPr/>
            </p:nvSpPr>
            <p:spPr bwMode="auto">
              <a:xfrm>
                <a:off x="3386" y="239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6" name="Rectangle 177"/>
              <p:cNvSpPr>
                <a:spLocks noChangeArrowheads="1"/>
              </p:cNvSpPr>
              <p:nvPr/>
            </p:nvSpPr>
            <p:spPr bwMode="auto">
              <a:xfrm>
                <a:off x="3386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7" name="Rectangle 178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8" name="Rectangle 179"/>
              <p:cNvSpPr>
                <a:spLocks noChangeArrowheads="1"/>
              </p:cNvSpPr>
              <p:nvPr/>
            </p:nvSpPr>
            <p:spPr bwMode="auto">
              <a:xfrm>
                <a:off x="3458" y="229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69" name="Rectangle 180"/>
              <p:cNvSpPr>
                <a:spLocks noChangeArrowheads="1"/>
              </p:cNvSpPr>
              <p:nvPr/>
            </p:nvSpPr>
            <p:spPr bwMode="auto">
              <a:xfrm>
                <a:off x="1793" y="2393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0" name="Rectangle 181"/>
              <p:cNvSpPr>
                <a:spLocks noChangeArrowheads="1"/>
              </p:cNvSpPr>
              <p:nvPr/>
            </p:nvSpPr>
            <p:spPr bwMode="auto">
              <a:xfrm>
                <a:off x="1793" y="229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1" name="Rectangle 182"/>
              <p:cNvSpPr>
                <a:spLocks noChangeArrowheads="1"/>
              </p:cNvSpPr>
              <p:nvPr/>
            </p:nvSpPr>
            <p:spPr bwMode="auto">
              <a:xfrm>
                <a:off x="1665" y="268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2" name="Rectangle 183"/>
              <p:cNvSpPr>
                <a:spLocks noChangeArrowheads="1"/>
              </p:cNvSpPr>
              <p:nvPr/>
            </p:nvSpPr>
            <p:spPr bwMode="auto">
              <a:xfrm>
                <a:off x="1665" y="2721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3" name="Rectangle 184"/>
              <p:cNvSpPr>
                <a:spLocks noChangeArrowheads="1"/>
              </p:cNvSpPr>
              <p:nvPr/>
            </p:nvSpPr>
            <p:spPr bwMode="auto">
              <a:xfrm>
                <a:off x="1665" y="2753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4" name="Rectangle 185"/>
              <p:cNvSpPr>
                <a:spLocks noChangeArrowheads="1"/>
              </p:cNvSpPr>
              <p:nvPr/>
            </p:nvSpPr>
            <p:spPr bwMode="auto">
              <a:xfrm>
                <a:off x="1665" y="278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5" name="Rectangle 186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6" name="Rectangle 187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7" name="Rectangle 188"/>
              <p:cNvSpPr>
                <a:spLocks noChangeArrowheads="1"/>
              </p:cNvSpPr>
              <p:nvPr/>
            </p:nvSpPr>
            <p:spPr bwMode="auto">
              <a:xfrm>
                <a:off x="1865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8" name="Rectangle 189"/>
              <p:cNvSpPr>
                <a:spLocks noChangeArrowheads="1"/>
              </p:cNvSpPr>
              <p:nvPr/>
            </p:nvSpPr>
            <p:spPr bwMode="auto">
              <a:xfrm>
                <a:off x="1793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79" name="Rectangle 190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0" name="Rectangle 191"/>
              <p:cNvSpPr>
                <a:spLocks noChangeArrowheads="1"/>
              </p:cNvSpPr>
              <p:nvPr/>
            </p:nvSpPr>
            <p:spPr bwMode="auto">
              <a:xfrm>
                <a:off x="1865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1" name="Rectangle 192"/>
              <p:cNvSpPr>
                <a:spLocks noChangeArrowheads="1"/>
              </p:cNvSpPr>
              <p:nvPr/>
            </p:nvSpPr>
            <p:spPr bwMode="auto">
              <a:xfrm>
                <a:off x="1865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2" name="Rectangle 193"/>
              <p:cNvSpPr>
                <a:spLocks noChangeArrowheads="1"/>
              </p:cNvSpPr>
              <p:nvPr/>
            </p:nvSpPr>
            <p:spPr bwMode="auto">
              <a:xfrm>
                <a:off x="1929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3" name="Rectangle 194"/>
              <p:cNvSpPr>
                <a:spLocks noChangeArrowheads="1"/>
              </p:cNvSpPr>
              <p:nvPr/>
            </p:nvSpPr>
            <p:spPr bwMode="auto">
              <a:xfrm>
                <a:off x="1865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4" name="Rectangle 195"/>
              <p:cNvSpPr>
                <a:spLocks noChangeArrowheads="1"/>
              </p:cNvSpPr>
              <p:nvPr/>
            </p:nvSpPr>
            <p:spPr bwMode="auto">
              <a:xfrm>
                <a:off x="1865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5" name="Rectangle 196"/>
              <p:cNvSpPr>
                <a:spLocks noChangeArrowheads="1"/>
              </p:cNvSpPr>
              <p:nvPr/>
            </p:nvSpPr>
            <p:spPr bwMode="auto">
              <a:xfrm>
                <a:off x="1929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6" name="Rectangle 197"/>
              <p:cNvSpPr>
                <a:spLocks noChangeArrowheads="1"/>
              </p:cNvSpPr>
              <p:nvPr/>
            </p:nvSpPr>
            <p:spPr bwMode="auto">
              <a:xfrm>
                <a:off x="1929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7" name="Rectangle 198"/>
              <p:cNvSpPr>
                <a:spLocks noChangeArrowheads="1"/>
              </p:cNvSpPr>
              <p:nvPr/>
            </p:nvSpPr>
            <p:spPr bwMode="auto">
              <a:xfrm>
                <a:off x="19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8" name="Rectangle 199"/>
              <p:cNvSpPr>
                <a:spLocks noChangeArrowheads="1"/>
              </p:cNvSpPr>
              <p:nvPr/>
            </p:nvSpPr>
            <p:spPr bwMode="auto">
              <a:xfrm>
                <a:off x="1929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89" name="Rectangle 200"/>
              <p:cNvSpPr>
                <a:spLocks noChangeArrowheads="1"/>
              </p:cNvSpPr>
              <p:nvPr/>
            </p:nvSpPr>
            <p:spPr bwMode="auto">
              <a:xfrm>
                <a:off x="1929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0" name="Rectangle 201"/>
              <p:cNvSpPr>
                <a:spLocks noChangeArrowheads="1"/>
              </p:cNvSpPr>
              <p:nvPr/>
            </p:nvSpPr>
            <p:spPr bwMode="auto">
              <a:xfrm>
                <a:off x="1993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1" name="Rectangle 202"/>
              <p:cNvSpPr>
                <a:spLocks noChangeArrowheads="1"/>
              </p:cNvSpPr>
              <p:nvPr/>
            </p:nvSpPr>
            <p:spPr bwMode="auto">
              <a:xfrm>
                <a:off x="1993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2" name="Rectangle 203"/>
              <p:cNvSpPr>
                <a:spLocks noChangeArrowheads="1"/>
              </p:cNvSpPr>
              <p:nvPr/>
            </p:nvSpPr>
            <p:spPr bwMode="auto">
              <a:xfrm>
                <a:off x="2065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3" name="Rectangle 204"/>
              <p:cNvSpPr>
                <a:spLocks noChangeArrowheads="1"/>
              </p:cNvSpPr>
              <p:nvPr/>
            </p:nvSpPr>
            <p:spPr bwMode="auto">
              <a:xfrm>
                <a:off x="1993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4" name="Rectangle 205"/>
              <p:cNvSpPr>
                <a:spLocks noChangeArrowheads="1"/>
              </p:cNvSpPr>
              <p:nvPr/>
            </p:nvSpPr>
            <p:spPr bwMode="auto">
              <a:xfrm>
                <a:off x="19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5" name="Rectangle 206"/>
              <p:cNvSpPr>
                <a:spLocks noChangeArrowheads="1"/>
              </p:cNvSpPr>
              <p:nvPr/>
            </p:nvSpPr>
            <p:spPr bwMode="auto">
              <a:xfrm>
                <a:off x="2065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6" name="Rectangle 207"/>
              <p:cNvSpPr>
                <a:spLocks noChangeArrowheads="1"/>
              </p:cNvSpPr>
              <p:nvPr/>
            </p:nvSpPr>
            <p:spPr bwMode="auto">
              <a:xfrm>
                <a:off x="2065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7" name="Rectangle 208"/>
              <p:cNvSpPr>
                <a:spLocks noChangeArrowheads="1"/>
              </p:cNvSpPr>
              <p:nvPr/>
            </p:nvSpPr>
            <p:spPr bwMode="auto">
              <a:xfrm>
                <a:off x="2129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8" name="Rectangle 209"/>
              <p:cNvSpPr>
                <a:spLocks noChangeArrowheads="1"/>
              </p:cNvSpPr>
              <p:nvPr/>
            </p:nvSpPr>
            <p:spPr bwMode="auto">
              <a:xfrm>
                <a:off x="2065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299" name="Rectangle 210"/>
              <p:cNvSpPr>
                <a:spLocks noChangeArrowheads="1"/>
              </p:cNvSpPr>
              <p:nvPr/>
            </p:nvSpPr>
            <p:spPr bwMode="auto">
              <a:xfrm>
                <a:off x="2065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0" name="Rectangle 211"/>
              <p:cNvSpPr>
                <a:spLocks noChangeArrowheads="1"/>
              </p:cNvSpPr>
              <p:nvPr/>
            </p:nvSpPr>
            <p:spPr bwMode="auto">
              <a:xfrm>
                <a:off x="2129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1" name="Rectangle 212"/>
              <p:cNvSpPr>
                <a:spLocks noChangeArrowheads="1"/>
              </p:cNvSpPr>
              <p:nvPr/>
            </p:nvSpPr>
            <p:spPr bwMode="auto">
              <a:xfrm>
                <a:off x="2129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2" name="Rectangle 213"/>
              <p:cNvSpPr>
                <a:spLocks noChangeArrowheads="1"/>
              </p:cNvSpPr>
              <p:nvPr/>
            </p:nvSpPr>
            <p:spPr bwMode="auto">
              <a:xfrm>
                <a:off x="21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3" name="Rectangle 214"/>
              <p:cNvSpPr>
                <a:spLocks noChangeArrowheads="1"/>
              </p:cNvSpPr>
              <p:nvPr/>
            </p:nvSpPr>
            <p:spPr bwMode="auto">
              <a:xfrm>
                <a:off x="2129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4" name="Rectangle 215"/>
              <p:cNvSpPr>
                <a:spLocks noChangeArrowheads="1"/>
              </p:cNvSpPr>
              <p:nvPr/>
            </p:nvSpPr>
            <p:spPr bwMode="auto">
              <a:xfrm>
                <a:off x="2129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5" name="Rectangle 216"/>
              <p:cNvSpPr>
                <a:spLocks noChangeArrowheads="1"/>
              </p:cNvSpPr>
              <p:nvPr/>
            </p:nvSpPr>
            <p:spPr bwMode="auto">
              <a:xfrm>
                <a:off x="2193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6" name="Rectangle 217"/>
              <p:cNvSpPr>
                <a:spLocks noChangeArrowheads="1"/>
              </p:cNvSpPr>
              <p:nvPr/>
            </p:nvSpPr>
            <p:spPr bwMode="auto">
              <a:xfrm>
                <a:off x="2193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7" name="Rectangle 218"/>
              <p:cNvSpPr>
                <a:spLocks noChangeArrowheads="1"/>
              </p:cNvSpPr>
              <p:nvPr/>
            </p:nvSpPr>
            <p:spPr bwMode="auto">
              <a:xfrm>
                <a:off x="2257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8" name="Rectangle 219"/>
              <p:cNvSpPr>
                <a:spLocks noChangeArrowheads="1"/>
              </p:cNvSpPr>
              <p:nvPr/>
            </p:nvSpPr>
            <p:spPr bwMode="auto">
              <a:xfrm>
                <a:off x="2193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09" name="Rectangle 220"/>
              <p:cNvSpPr>
                <a:spLocks noChangeArrowheads="1"/>
              </p:cNvSpPr>
              <p:nvPr/>
            </p:nvSpPr>
            <p:spPr bwMode="auto">
              <a:xfrm>
                <a:off x="21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0" name="Rectangle 221"/>
              <p:cNvSpPr>
                <a:spLocks noChangeArrowheads="1"/>
              </p:cNvSpPr>
              <p:nvPr/>
            </p:nvSpPr>
            <p:spPr bwMode="auto">
              <a:xfrm>
                <a:off x="2257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1" name="Rectangle 222"/>
              <p:cNvSpPr>
                <a:spLocks noChangeArrowheads="1"/>
              </p:cNvSpPr>
              <p:nvPr/>
            </p:nvSpPr>
            <p:spPr bwMode="auto">
              <a:xfrm>
                <a:off x="2257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2" name="Rectangle 223"/>
              <p:cNvSpPr>
                <a:spLocks noChangeArrowheads="1"/>
              </p:cNvSpPr>
              <p:nvPr/>
            </p:nvSpPr>
            <p:spPr bwMode="auto">
              <a:xfrm>
                <a:off x="2329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3" name="Rectangle 224"/>
              <p:cNvSpPr>
                <a:spLocks noChangeArrowheads="1"/>
              </p:cNvSpPr>
              <p:nvPr/>
            </p:nvSpPr>
            <p:spPr bwMode="auto">
              <a:xfrm>
                <a:off x="2257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4" name="Rectangle 225"/>
              <p:cNvSpPr>
                <a:spLocks noChangeArrowheads="1"/>
              </p:cNvSpPr>
              <p:nvPr/>
            </p:nvSpPr>
            <p:spPr bwMode="auto">
              <a:xfrm>
                <a:off x="2257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5" name="Rectangle 226"/>
              <p:cNvSpPr>
                <a:spLocks noChangeArrowheads="1"/>
              </p:cNvSpPr>
              <p:nvPr/>
            </p:nvSpPr>
            <p:spPr bwMode="auto">
              <a:xfrm>
                <a:off x="2329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6" name="Rectangle 227"/>
              <p:cNvSpPr>
                <a:spLocks noChangeArrowheads="1"/>
              </p:cNvSpPr>
              <p:nvPr/>
            </p:nvSpPr>
            <p:spPr bwMode="auto">
              <a:xfrm>
                <a:off x="2329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7" name="Rectangle 228"/>
              <p:cNvSpPr>
                <a:spLocks noChangeArrowheads="1"/>
              </p:cNvSpPr>
              <p:nvPr/>
            </p:nvSpPr>
            <p:spPr bwMode="auto">
              <a:xfrm>
                <a:off x="23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8" name="Rectangle 229"/>
              <p:cNvSpPr>
                <a:spLocks noChangeArrowheads="1"/>
              </p:cNvSpPr>
              <p:nvPr/>
            </p:nvSpPr>
            <p:spPr bwMode="auto">
              <a:xfrm>
                <a:off x="2329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19" name="Rectangle 230"/>
              <p:cNvSpPr>
                <a:spLocks noChangeArrowheads="1"/>
              </p:cNvSpPr>
              <p:nvPr/>
            </p:nvSpPr>
            <p:spPr bwMode="auto">
              <a:xfrm>
                <a:off x="2329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0" name="Rectangle 231"/>
              <p:cNvSpPr>
                <a:spLocks noChangeArrowheads="1"/>
              </p:cNvSpPr>
              <p:nvPr/>
            </p:nvSpPr>
            <p:spPr bwMode="auto">
              <a:xfrm>
                <a:off x="2393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1" name="Rectangle 232"/>
              <p:cNvSpPr>
                <a:spLocks noChangeArrowheads="1"/>
              </p:cNvSpPr>
              <p:nvPr/>
            </p:nvSpPr>
            <p:spPr bwMode="auto">
              <a:xfrm>
                <a:off x="2393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2" name="Rectangle 233"/>
              <p:cNvSpPr>
                <a:spLocks noChangeArrowheads="1"/>
              </p:cNvSpPr>
              <p:nvPr/>
            </p:nvSpPr>
            <p:spPr bwMode="auto">
              <a:xfrm>
                <a:off x="2457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3" name="Rectangle 234"/>
              <p:cNvSpPr>
                <a:spLocks noChangeArrowheads="1"/>
              </p:cNvSpPr>
              <p:nvPr/>
            </p:nvSpPr>
            <p:spPr bwMode="auto">
              <a:xfrm>
                <a:off x="2393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4" name="Rectangle 235"/>
              <p:cNvSpPr>
                <a:spLocks noChangeArrowheads="1"/>
              </p:cNvSpPr>
              <p:nvPr/>
            </p:nvSpPr>
            <p:spPr bwMode="auto">
              <a:xfrm>
                <a:off x="23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5" name="Rectangle 236"/>
              <p:cNvSpPr>
                <a:spLocks noChangeArrowheads="1"/>
              </p:cNvSpPr>
              <p:nvPr/>
            </p:nvSpPr>
            <p:spPr bwMode="auto">
              <a:xfrm>
                <a:off x="2457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6" name="Rectangle 237"/>
              <p:cNvSpPr>
                <a:spLocks noChangeArrowheads="1"/>
              </p:cNvSpPr>
              <p:nvPr/>
            </p:nvSpPr>
            <p:spPr bwMode="auto">
              <a:xfrm>
                <a:off x="2457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7" name="Rectangle 238"/>
              <p:cNvSpPr>
                <a:spLocks noChangeArrowheads="1"/>
              </p:cNvSpPr>
              <p:nvPr/>
            </p:nvSpPr>
            <p:spPr bwMode="auto">
              <a:xfrm>
                <a:off x="2529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8" name="Rectangle 239"/>
              <p:cNvSpPr>
                <a:spLocks noChangeArrowheads="1"/>
              </p:cNvSpPr>
              <p:nvPr/>
            </p:nvSpPr>
            <p:spPr bwMode="auto">
              <a:xfrm>
                <a:off x="2457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29" name="Rectangle 240"/>
              <p:cNvSpPr>
                <a:spLocks noChangeArrowheads="1"/>
              </p:cNvSpPr>
              <p:nvPr/>
            </p:nvSpPr>
            <p:spPr bwMode="auto">
              <a:xfrm>
                <a:off x="2457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0" name="Rectangle 241"/>
              <p:cNvSpPr>
                <a:spLocks noChangeArrowheads="1"/>
              </p:cNvSpPr>
              <p:nvPr/>
            </p:nvSpPr>
            <p:spPr bwMode="auto">
              <a:xfrm>
                <a:off x="2529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1" name="Rectangle 242"/>
              <p:cNvSpPr>
                <a:spLocks noChangeArrowheads="1"/>
              </p:cNvSpPr>
              <p:nvPr/>
            </p:nvSpPr>
            <p:spPr bwMode="auto">
              <a:xfrm>
                <a:off x="2529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2" name="Rectangle 243"/>
              <p:cNvSpPr>
                <a:spLocks noChangeArrowheads="1"/>
              </p:cNvSpPr>
              <p:nvPr/>
            </p:nvSpPr>
            <p:spPr bwMode="auto">
              <a:xfrm>
                <a:off x="25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3" name="Rectangle 244"/>
              <p:cNvSpPr>
                <a:spLocks noChangeArrowheads="1"/>
              </p:cNvSpPr>
              <p:nvPr/>
            </p:nvSpPr>
            <p:spPr bwMode="auto">
              <a:xfrm>
                <a:off x="2529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4" name="Rectangle 245"/>
              <p:cNvSpPr>
                <a:spLocks noChangeArrowheads="1"/>
              </p:cNvSpPr>
              <p:nvPr/>
            </p:nvSpPr>
            <p:spPr bwMode="auto">
              <a:xfrm>
                <a:off x="2529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5" name="Rectangle 246"/>
              <p:cNvSpPr>
                <a:spLocks noChangeArrowheads="1"/>
              </p:cNvSpPr>
              <p:nvPr/>
            </p:nvSpPr>
            <p:spPr bwMode="auto">
              <a:xfrm>
                <a:off x="2593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6" name="Rectangle 247"/>
              <p:cNvSpPr>
                <a:spLocks noChangeArrowheads="1"/>
              </p:cNvSpPr>
              <p:nvPr/>
            </p:nvSpPr>
            <p:spPr bwMode="auto">
              <a:xfrm>
                <a:off x="2593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337" name="Rectangle 248"/>
              <p:cNvSpPr>
                <a:spLocks noChangeArrowheads="1"/>
              </p:cNvSpPr>
              <p:nvPr/>
            </p:nvSpPr>
            <p:spPr bwMode="auto">
              <a:xfrm>
                <a:off x="2657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3298" name="Group 249"/>
            <p:cNvGrpSpPr>
              <a:grpSpLocks/>
            </p:cNvGrpSpPr>
            <p:nvPr/>
          </p:nvGrpSpPr>
          <p:grpSpPr bwMode="auto">
            <a:xfrm>
              <a:off x="1665" y="2561"/>
              <a:ext cx="1921" cy="648"/>
              <a:chOff x="1665" y="2561"/>
              <a:chExt cx="1921" cy="648"/>
            </a:xfrm>
          </p:grpSpPr>
          <p:sp>
            <p:nvSpPr>
              <p:cNvPr id="53938" name="Rectangle 250"/>
              <p:cNvSpPr>
                <a:spLocks noChangeArrowheads="1"/>
              </p:cNvSpPr>
              <p:nvPr/>
            </p:nvSpPr>
            <p:spPr bwMode="auto">
              <a:xfrm>
                <a:off x="2593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9" name="Rectangle 251"/>
              <p:cNvSpPr>
                <a:spLocks noChangeArrowheads="1"/>
              </p:cNvSpPr>
              <p:nvPr/>
            </p:nvSpPr>
            <p:spPr bwMode="auto">
              <a:xfrm>
                <a:off x="25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0" name="Rectangle 252"/>
              <p:cNvSpPr>
                <a:spLocks noChangeArrowheads="1"/>
              </p:cNvSpPr>
              <p:nvPr/>
            </p:nvSpPr>
            <p:spPr bwMode="auto">
              <a:xfrm>
                <a:off x="2657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1" name="Rectangle 253"/>
              <p:cNvSpPr>
                <a:spLocks noChangeArrowheads="1"/>
              </p:cNvSpPr>
              <p:nvPr/>
            </p:nvSpPr>
            <p:spPr bwMode="auto">
              <a:xfrm>
                <a:off x="2657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2" name="Rectangle 254"/>
              <p:cNvSpPr>
                <a:spLocks noChangeArrowheads="1"/>
              </p:cNvSpPr>
              <p:nvPr/>
            </p:nvSpPr>
            <p:spPr bwMode="auto">
              <a:xfrm>
                <a:off x="2721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3" name="Rectangle 255"/>
              <p:cNvSpPr>
                <a:spLocks noChangeArrowheads="1"/>
              </p:cNvSpPr>
              <p:nvPr/>
            </p:nvSpPr>
            <p:spPr bwMode="auto">
              <a:xfrm>
                <a:off x="2657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4" name="Rectangle 256"/>
              <p:cNvSpPr>
                <a:spLocks noChangeArrowheads="1"/>
              </p:cNvSpPr>
              <p:nvPr/>
            </p:nvSpPr>
            <p:spPr bwMode="auto">
              <a:xfrm>
                <a:off x="2657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5" name="Rectangle 257"/>
              <p:cNvSpPr>
                <a:spLocks noChangeArrowheads="1"/>
              </p:cNvSpPr>
              <p:nvPr/>
            </p:nvSpPr>
            <p:spPr bwMode="auto">
              <a:xfrm>
                <a:off x="2721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6" name="Rectangle 258"/>
              <p:cNvSpPr>
                <a:spLocks noChangeArrowheads="1"/>
              </p:cNvSpPr>
              <p:nvPr/>
            </p:nvSpPr>
            <p:spPr bwMode="auto">
              <a:xfrm>
                <a:off x="2721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7" name="Rectangle 259"/>
              <p:cNvSpPr>
                <a:spLocks noChangeArrowheads="1"/>
              </p:cNvSpPr>
              <p:nvPr/>
            </p:nvSpPr>
            <p:spPr bwMode="auto">
              <a:xfrm>
                <a:off x="2793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8" name="Rectangle 260"/>
              <p:cNvSpPr>
                <a:spLocks noChangeArrowheads="1"/>
              </p:cNvSpPr>
              <p:nvPr/>
            </p:nvSpPr>
            <p:spPr bwMode="auto">
              <a:xfrm>
                <a:off x="2721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49" name="Rectangle 261"/>
              <p:cNvSpPr>
                <a:spLocks noChangeArrowheads="1"/>
              </p:cNvSpPr>
              <p:nvPr/>
            </p:nvSpPr>
            <p:spPr bwMode="auto">
              <a:xfrm>
                <a:off x="2721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0" name="Rectangle 262"/>
              <p:cNvSpPr>
                <a:spLocks noChangeArrowheads="1"/>
              </p:cNvSpPr>
              <p:nvPr/>
            </p:nvSpPr>
            <p:spPr bwMode="auto">
              <a:xfrm>
                <a:off x="2793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1" name="Rectangle 263"/>
              <p:cNvSpPr>
                <a:spLocks noChangeArrowheads="1"/>
              </p:cNvSpPr>
              <p:nvPr/>
            </p:nvSpPr>
            <p:spPr bwMode="auto">
              <a:xfrm>
                <a:off x="2793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2" name="Rectangle 264"/>
              <p:cNvSpPr>
                <a:spLocks noChangeArrowheads="1"/>
              </p:cNvSpPr>
              <p:nvPr/>
            </p:nvSpPr>
            <p:spPr bwMode="auto">
              <a:xfrm>
                <a:off x="2857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3" name="Rectangle 265"/>
              <p:cNvSpPr>
                <a:spLocks noChangeArrowheads="1"/>
              </p:cNvSpPr>
              <p:nvPr/>
            </p:nvSpPr>
            <p:spPr bwMode="auto">
              <a:xfrm>
                <a:off x="2793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4" name="Rectangle 266"/>
              <p:cNvSpPr>
                <a:spLocks noChangeArrowheads="1"/>
              </p:cNvSpPr>
              <p:nvPr/>
            </p:nvSpPr>
            <p:spPr bwMode="auto">
              <a:xfrm>
                <a:off x="27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5" name="Rectangle 267"/>
              <p:cNvSpPr>
                <a:spLocks noChangeArrowheads="1"/>
              </p:cNvSpPr>
              <p:nvPr/>
            </p:nvSpPr>
            <p:spPr bwMode="auto">
              <a:xfrm>
                <a:off x="2857" y="2561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6" name="Rectangle 268"/>
              <p:cNvSpPr>
                <a:spLocks noChangeArrowheads="1"/>
              </p:cNvSpPr>
              <p:nvPr/>
            </p:nvSpPr>
            <p:spPr bwMode="auto">
              <a:xfrm>
                <a:off x="2857" y="2561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7" name="Rectangle 269"/>
              <p:cNvSpPr>
                <a:spLocks noChangeArrowheads="1"/>
              </p:cNvSpPr>
              <p:nvPr/>
            </p:nvSpPr>
            <p:spPr bwMode="auto">
              <a:xfrm>
                <a:off x="2922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8" name="Rectangle 270"/>
              <p:cNvSpPr>
                <a:spLocks noChangeArrowheads="1"/>
              </p:cNvSpPr>
              <p:nvPr/>
            </p:nvSpPr>
            <p:spPr bwMode="auto">
              <a:xfrm>
                <a:off x="2857" y="2657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59" name="Rectangle 271"/>
              <p:cNvSpPr>
                <a:spLocks noChangeArrowheads="1"/>
              </p:cNvSpPr>
              <p:nvPr/>
            </p:nvSpPr>
            <p:spPr bwMode="auto">
              <a:xfrm>
                <a:off x="2857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0" name="Rectangle 272"/>
              <p:cNvSpPr>
                <a:spLocks noChangeArrowheads="1"/>
              </p:cNvSpPr>
              <p:nvPr/>
            </p:nvSpPr>
            <p:spPr bwMode="auto">
              <a:xfrm>
                <a:off x="2922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1" name="Rectangle 273"/>
              <p:cNvSpPr>
                <a:spLocks noChangeArrowheads="1"/>
              </p:cNvSpPr>
              <p:nvPr/>
            </p:nvSpPr>
            <p:spPr bwMode="auto">
              <a:xfrm>
                <a:off x="2922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2" name="Rectangle 274"/>
              <p:cNvSpPr>
                <a:spLocks noChangeArrowheads="1"/>
              </p:cNvSpPr>
              <p:nvPr/>
            </p:nvSpPr>
            <p:spPr bwMode="auto">
              <a:xfrm>
                <a:off x="2994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3" name="Rectangle 275"/>
              <p:cNvSpPr>
                <a:spLocks noChangeArrowheads="1"/>
              </p:cNvSpPr>
              <p:nvPr/>
            </p:nvSpPr>
            <p:spPr bwMode="auto">
              <a:xfrm>
                <a:off x="2922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4" name="Rectangle 276"/>
              <p:cNvSpPr>
                <a:spLocks noChangeArrowheads="1"/>
              </p:cNvSpPr>
              <p:nvPr/>
            </p:nvSpPr>
            <p:spPr bwMode="auto">
              <a:xfrm>
                <a:off x="2922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5" name="Rectangle 277"/>
              <p:cNvSpPr>
                <a:spLocks noChangeArrowheads="1"/>
              </p:cNvSpPr>
              <p:nvPr/>
            </p:nvSpPr>
            <p:spPr bwMode="auto">
              <a:xfrm>
                <a:off x="2994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6" name="Rectangle 278"/>
              <p:cNvSpPr>
                <a:spLocks noChangeArrowheads="1"/>
              </p:cNvSpPr>
              <p:nvPr/>
            </p:nvSpPr>
            <p:spPr bwMode="auto">
              <a:xfrm>
                <a:off x="2994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7" name="Rectangle 279"/>
              <p:cNvSpPr>
                <a:spLocks noChangeArrowheads="1"/>
              </p:cNvSpPr>
              <p:nvPr/>
            </p:nvSpPr>
            <p:spPr bwMode="auto">
              <a:xfrm>
                <a:off x="3058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8" name="Rectangle 280"/>
              <p:cNvSpPr>
                <a:spLocks noChangeArrowheads="1"/>
              </p:cNvSpPr>
              <p:nvPr/>
            </p:nvSpPr>
            <p:spPr bwMode="auto">
              <a:xfrm>
                <a:off x="2994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69" name="Rectangle 281"/>
              <p:cNvSpPr>
                <a:spLocks noChangeArrowheads="1"/>
              </p:cNvSpPr>
              <p:nvPr/>
            </p:nvSpPr>
            <p:spPr bwMode="auto">
              <a:xfrm>
                <a:off x="2994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0" name="Rectangle 282"/>
              <p:cNvSpPr>
                <a:spLocks noChangeArrowheads="1"/>
              </p:cNvSpPr>
              <p:nvPr/>
            </p:nvSpPr>
            <p:spPr bwMode="auto">
              <a:xfrm>
                <a:off x="3058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1" name="Rectangle 283"/>
              <p:cNvSpPr>
                <a:spLocks noChangeArrowheads="1"/>
              </p:cNvSpPr>
              <p:nvPr/>
            </p:nvSpPr>
            <p:spPr bwMode="auto">
              <a:xfrm>
                <a:off x="3058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2" name="Rectangle 284"/>
              <p:cNvSpPr>
                <a:spLocks noChangeArrowheads="1"/>
              </p:cNvSpPr>
              <p:nvPr/>
            </p:nvSpPr>
            <p:spPr bwMode="auto">
              <a:xfrm>
                <a:off x="3122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3" name="Rectangle 285"/>
              <p:cNvSpPr>
                <a:spLocks noChangeArrowheads="1"/>
              </p:cNvSpPr>
              <p:nvPr/>
            </p:nvSpPr>
            <p:spPr bwMode="auto">
              <a:xfrm>
                <a:off x="3058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4" name="Rectangle 286"/>
              <p:cNvSpPr>
                <a:spLocks noChangeArrowheads="1"/>
              </p:cNvSpPr>
              <p:nvPr/>
            </p:nvSpPr>
            <p:spPr bwMode="auto">
              <a:xfrm>
                <a:off x="3058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5" name="Rectangle 287"/>
              <p:cNvSpPr>
                <a:spLocks noChangeArrowheads="1"/>
              </p:cNvSpPr>
              <p:nvPr/>
            </p:nvSpPr>
            <p:spPr bwMode="auto">
              <a:xfrm>
                <a:off x="3122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6" name="Rectangle 288"/>
              <p:cNvSpPr>
                <a:spLocks noChangeArrowheads="1"/>
              </p:cNvSpPr>
              <p:nvPr/>
            </p:nvSpPr>
            <p:spPr bwMode="auto">
              <a:xfrm>
                <a:off x="3122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7" name="Rectangle 289"/>
              <p:cNvSpPr>
                <a:spLocks noChangeArrowheads="1"/>
              </p:cNvSpPr>
              <p:nvPr/>
            </p:nvSpPr>
            <p:spPr bwMode="auto">
              <a:xfrm>
                <a:off x="3186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8" name="Rectangle 290"/>
              <p:cNvSpPr>
                <a:spLocks noChangeArrowheads="1"/>
              </p:cNvSpPr>
              <p:nvPr/>
            </p:nvSpPr>
            <p:spPr bwMode="auto">
              <a:xfrm>
                <a:off x="3122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79" name="Rectangle 291"/>
              <p:cNvSpPr>
                <a:spLocks noChangeArrowheads="1"/>
              </p:cNvSpPr>
              <p:nvPr/>
            </p:nvSpPr>
            <p:spPr bwMode="auto">
              <a:xfrm>
                <a:off x="3122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0" name="Rectangle 292"/>
              <p:cNvSpPr>
                <a:spLocks noChangeArrowheads="1"/>
              </p:cNvSpPr>
              <p:nvPr/>
            </p:nvSpPr>
            <p:spPr bwMode="auto">
              <a:xfrm>
                <a:off x="3186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1" name="Rectangle 293"/>
              <p:cNvSpPr>
                <a:spLocks noChangeArrowheads="1"/>
              </p:cNvSpPr>
              <p:nvPr/>
            </p:nvSpPr>
            <p:spPr bwMode="auto">
              <a:xfrm>
                <a:off x="3186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2" name="Rectangle 294"/>
              <p:cNvSpPr>
                <a:spLocks noChangeArrowheads="1"/>
              </p:cNvSpPr>
              <p:nvPr/>
            </p:nvSpPr>
            <p:spPr bwMode="auto">
              <a:xfrm>
                <a:off x="3258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3" name="Rectangle 295"/>
              <p:cNvSpPr>
                <a:spLocks noChangeArrowheads="1"/>
              </p:cNvSpPr>
              <p:nvPr/>
            </p:nvSpPr>
            <p:spPr bwMode="auto">
              <a:xfrm>
                <a:off x="3186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4" name="Rectangle 296"/>
              <p:cNvSpPr>
                <a:spLocks noChangeArrowheads="1"/>
              </p:cNvSpPr>
              <p:nvPr/>
            </p:nvSpPr>
            <p:spPr bwMode="auto">
              <a:xfrm>
                <a:off x="3186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5" name="Rectangle 297"/>
              <p:cNvSpPr>
                <a:spLocks noChangeArrowheads="1"/>
              </p:cNvSpPr>
              <p:nvPr/>
            </p:nvSpPr>
            <p:spPr bwMode="auto">
              <a:xfrm>
                <a:off x="3258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6" name="Rectangle 298"/>
              <p:cNvSpPr>
                <a:spLocks noChangeArrowheads="1"/>
              </p:cNvSpPr>
              <p:nvPr/>
            </p:nvSpPr>
            <p:spPr bwMode="auto">
              <a:xfrm>
                <a:off x="3258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7" name="Rectangle 299"/>
              <p:cNvSpPr>
                <a:spLocks noChangeArrowheads="1"/>
              </p:cNvSpPr>
              <p:nvPr/>
            </p:nvSpPr>
            <p:spPr bwMode="auto">
              <a:xfrm>
                <a:off x="3322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8" name="Rectangle 300"/>
              <p:cNvSpPr>
                <a:spLocks noChangeArrowheads="1"/>
              </p:cNvSpPr>
              <p:nvPr/>
            </p:nvSpPr>
            <p:spPr bwMode="auto">
              <a:xfrm>
                <a:off x="3258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89" name="Rectangle 301"/>
              <p:cNvSpPr>
                <a:spLocks noChangeArrowheads="1"/>
              </p:cNvSpPr>
              <p:nvPr/>
            </p:nvSpPr>
            <p:spPr bwMode="auto">
              <a:xfrm>
                <a:off x="3258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0" name="Rectangle 302"/>
              <p:cNvSpPr>
                <a:spLocks noChangeArrowheads="1"/>
              </p:cNvSpPr>
              <p:nvPr/>
            </p:nvSpPr>
            <p:spPr bwMode="auto">
              <a:xfrm>
                <a:off x="3322" y="256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1" name="Rectangle 303"/>
              <p:cNvSpPr>
                <a:spLocks noChangeArrowheads="1"/>
              </p:cNvSpPr>
              <p:nvPr/>
            </p:nvSpPr>
            <p:spPr bwMode="auto">
              <a:xfrm>
                <a:off x="3322" y="256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2" name="Rectangle 304"/>
              <p:cNvSpPr>
                <a:spLocks noChangeArrowheads="1"/>
              </p:cNvSpPr>
              <p:nvPr/>
            </p:nvSpPr>
            <p:spPr bwMode="auto">
              <a:xfrm>
                <a:off x="3386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3" name="Rectangle 305"/>
              <p:cNvSpPr>
                <a:spLocks noChangeArrowheads="1"/>
              </p:cNvSpPr>
              <p:nvPr/>
            </p:nvSpPr>
            <p:spPr bwMode="auto">
              <a:xfrm>
                <a:off x="3322" y="265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4" name="Rectangle 306"/>
              <p:cNvSpPr>
                <a:spLocks noChangeArrowheads="1"/>
              </p:cNvSpPr>
              <p:nvPr/>
            </p:nvSpPr>
            <p:spPr bwMode="auto">
              <a:xfrm>
                <a:off x="3322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5" name="Rectangle 307"/>
              <p:cNvSpPr>
                <a:spLocks noChangeArrowheads="1"/>
              </p:cNvSpPr>
              <p:nvPr/>
            </p:nvSpPr>
            <p:spPr bwMode="auto">
              <a:xfrm>
                <a:off x="3386" y="256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6" name="Rectangle 308"/>
              <p:cNvSpPr>
                <a:spLocks noChangeArrowheads="1"/>
              </p:cNvSpPr>
              <p:nvPr/>
            </p:nvSpPr>
            <p:spPr bwMode="auto">
              <a:xfrm>
                <a:off x="3386" y="256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7" name="Rectangle 309"/>
              <p:cNvSpPr>
                <a:spLocks noChangeArrowheads="1"/>
              </p:cNvSpPr>
              <p:nvPr/>
            </p:nvSpPr>
            <p:spPr bwMode="auto">
              <a:xfrm>
                <a:off x="3458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8" name="Rectangle 310"/>
              <p:cNvSpPr>
                <a:spLocks noChangeArrowheads="1"/>
              </p:cNvSpPr>
              <p:nvPr/>
            </p:nvSpPr>
            <p:spPr bwMode="auto">
              <a:xfrm>
                <a:off x="3386" y="265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99" name="Rectangle 311"/>
              <p:cNvSpPr>
                <a:spLocks noChangeArrowheads="1"/>
              </p:cNvSpPr>
              <p:nvPr/>
            </p:nvSpPr>
            <p:spPr bwMode="auto">
              <a:xfrm>
                <a:off x="3386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0" name="Rectangle 312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1" name="Rectangle 313"/>
              <p:cNvSpPr>
                <a:spLocks noChangeArrowheads="1"/>
              </p:cNvSpPr>
              <p:nvPr/>
            </p:nvSpPr>
            <p:spPr bwMode="auto">
              <a:xfrm>
                <a:off x="3458" y="256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2" name="Rectangle 314"/>
              <p:cNvSpPr>
                <a:spLocks noChangeArrowheads="1"/>
              </p:cNvSpPr>
              <p:nvPr/>
            </p:nvSpPr>
            <p:spPr bwMode="auto">
              <a:xfrm>
                <a:off x="1793" y="2657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3" name="Rectangle 315"/>
              <p:cNvSpPr>
                <a:spLocks noChangeArrowheads="1"/>
              </p:cNvSpPr>
              <p:nvPr/>
            </p:nvSpPr>
            <p:spPr bwMode="auto">
              <a:xfrm>
                <a:off x="1793" y="256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4" name="Rectangle 316"/>
              <p:cNvSpPr>
                <a:spLocks noChangeArrowheads="1"/>
              </p:cNvSpPr>
              <p:nvPr/>
            </p:nvSpPr>
            <p:spPr bwMode="auto">
              <a:xfrm>
                <a:off x="1665" y="294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5" name="Rectangle 317"/>
              <p:cNvSpPr>
                <a:spLocks noChangeArrowheads="1"/>
              </p:cNvSpPr>
              <p:nvPr/>
            </p:nvSpPr>
            <p:spPr bwMode="auto">
              <a:xfrm>
                <a:off x="1665" y="2977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6" name="Rectangle 318"/>
              <p:cNvSpPr>
                <a:spLocks noChangeArrowheads="1"/>
              </p:cNvSpPr>
              <p:nvPr/>
            </p:nvSpPr>
            <p:spPr bwMode="auto">
              <a:xfrm>
                <a:off x="1665" y="300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7" name="Rectangle 319"/>
              <p:cNvSpPr>
                <a:spLocks noChangeArrowheads="1"/>
              </p:cNvSpPr>
              <p:nvPr/>
            </p:nvSpPr>
            <p:spPr bwMode="auto">
              <a:xfrm>
                <a:off x="1665" y="3041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8" name="Rectangle 320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09" name="Rectangle 321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0" name="Rectangle 322"/>
              <p:cNvSpPr>
                <a:spLocks noChangeArrowheads="1"/>
              </p:cNvSpPr>
              <p:nvPr/>
            </p:nvSpPr>
            <p:spPr bwMode="auto">
              <a:xfrm>
                <a:off x="1865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1" name="Rectangle 323"/>
              <p:cNvSpPr>
                <a:spLocks noChangeArrowheads="1"/>
              </p:cNvSpPr>
              <p:nvPr/>
            </p:nvSpPr>
            <p:spPr bwMode="auto">
              <a:xfrm>
                <a:off x="1793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2" name="Rectangle 324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3" name="Rectangle 325"/>
              <p:cNvSpPr>
                <a:spLocks noChangeArrowheads="1"/>
              </p:cNvSpPr>
              <p:nvPr/>
            </p:nvSpPr>
            <p:spPr bwMode="auto">
              <a:xfrm>
                <a:off x="1865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4" name="Rectangle 326"/>
              <p:cNvSpPr>
                <a:spLocks noChangeArrowheads="1"/>
              </p:cNvSpPr>
              <p:nvPr/>
            </p:nvSpPr>
            <p:spPr bwMode="auto">
              <a:xfrm>
                <a:off x="1865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5" name="Rectangle 327"/>
              <p:cNvSpPr>
                <a:spLocks noChangeArrowheads="1"/>
              </p:cNvSpPr>
              <p:nvPr/>
            </p:nvSpPr>
            <p:spPr bwMode="auto">
              <a:xfrm>
                <a:off x="1929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6" name="Rectangle 328"/>
              <p:cNvSpPr>
                <a:spLocks noChangeArrowheads="1"/>
              </p:cNvSpPr>
              <p:nvPr/>
            </p:nvSpPr>
            <p:spPr bwMode="auto">
              <a:xfrm>
                <a:off x="1865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7" name="Rectangle 329"/>
              <p:cNvSpPr>
                <a:spLocks noChangeArrowheads="1"/>
              </p:cNvSpPr>
              <p:nvPr/>
            </p:nvSpPr>
            <p:spPr bwMode="auto">
              <a:xfrm>
                <a:off x="1865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8" name="Rectangle 330"/>
              <p:cNvSpPr>
                <a:spLocks noChangeArrowheads="1"/>
              </p:cNvSpPr>
              <p:nvPr/>
            </p:nvSpPr>
            <p:spPr bwMode="auto">
              <a:xfrm>
                <a:off x="1929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19" name="Rectangle 331"/>
              <p:cNvSpPr>
                <a:spLocks noChangeArrowheads="1"/>
              </p:cNvSpPr>
              <p:nvPr/>
            </p:nvSpPr>
            <p:spPr bwMode="auto">
              <a:xfrm>
                <a:off x="1929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0" name="Rectangle 332"/>
              <p:cNvSpPr>
                <a:spLocks noChangeArrowheads="1"/>
              </p:cNvSpPr>
              <p:nvPr/>
            </p:nvSpPr>
            <p:spPr bwMode="auto">
              <a:xfrm>
                <a:off x="19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1" name="Rectangle 333"/>
              <p:cNvSpPr>
                <a:spLocks noChangeArrowheads="1"/>
              </p:cNvSpPr>
              <p:nvPr/>
            </p:nvSpPr>
            <p:spPr bwMode="auto">
              <a:xfrm>
                <a:off x="1929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2" name="Rectangle 334"/>
              <p:cNvSpPr>
                <a:spLocks noChangeArrowheads="1"/>
              </p:cNvSpPr>
              <p:nvPr/>
            </p:nvSpPr>
            <p:spPr bwMode="auto">
              <a:xfrm>
                <a:off x="1929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3" name="Rectangle 335"/>
              <p:cNvSpPr>
                <a:spLocks noChangeArrowheads="1"/>
              </p:cNvSpPr>
              <p:nvPr/>
            </p:nvSpPr>
            <p:spPr bwMode="auto">
              <a:xfrm>
                <a:off x="1993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4" name="Rectangle 336"/>
              <p:cNvSpPr>
                <a:spLocks noChangeArrowheads="1"/>
              </p:cNvSpPr>
              <p:nvPr/>
            </p:nvSpPr>
            <p:spPr bwMode="auto">
              <a:xfrm>
                <a:off x="1993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5" name="Rectangle 337"/>
              <p:cNvSpPr>
                <a:spLocks noChangeArrowheads="1"/>
              </p:cNvSpPr>
              <p:nvPr/>
            </p:nvSpPr>
            <p:spPr bwMode="auto">
              <a:xfrm>
                <a:off x="2065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6" name="Rectangle 338"/>
              <p:cNvSpPr>
                <a:spLocks noChangeArrowheads="1"/>
              </p:cNvSpPr>
              <p:nvPr/>
            </p:nvSpPr>
            <p:spPr bwMode="auto">
              <a:xfrm>
                <a:off x="1993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7" name="Rectangle 339"/>
              <p:cNvSpPr>
                <a:spLocks noChangeArrowheads="1"/>
              </p:cNvSpPr>
              <p:nvPr/>
            </p:nvSpPr>
            <p:spPr bwMode="auto">
              <a:xfrm>
                <a:off x="19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8" name="Rectangle 340"/>
              <p:cNvSpPr>
                <a:spLocks noChangeArrowheads="1"/>
              </p:cNvSpPr>
              <p:nvPr/>
            </p:nvSpPr>
            <p:spPr bwMode="auto">
              <a:xfrm>
                <a:off x="2065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29" name="Rectangle 341"/>
              <p:cNvSpPr>
                <a:spLocks noChangeArrowheads="1"/>
              </p:cNvSpPr>
              <p:nvPr/>
            </p:nvSpPr>
            <p:spPr bwMode="auto">
              <a:xfrm>
                <a:off x="2065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0" name="Rectangle 342"/>
              <p:cNvSpPr>
                <a:spLocks noChangeArrowheads="1"/>
              </p:cNvSpPr>
              <p:nvPr/>
            </p:nvSpPr>
            <p:spPr bwMode="auto">
              <a:xfrm>
                <a:off x="2129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1" name="Rectangle 343"/>
              <p:cNvSpPr>
                <a:spLocks noChangeArrowheads="1"/>
              </p:cNvSpPr>
              <p:nvPr/>
            </p:nvSpPr>
            <p:spPr bwMode="auto">
              <a:xfrm>
                <a:off x="2065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2" name="Rectangle 344"/>
              <p:cNvSpPr>
                <a:spLocks noChangeArrowheads="1"/>
              </p:cNvSpPr>
              <p:nvPr/>
            </p:nvSpPr>
            <p:spPr bwMode="auto">
              <a:xfrm>
                <a:off x="2065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3" name="Rectangle 345"/>
              <p:cNvSpPr>
                <a:spLocks noChangeArrowheads="1"/>
              </p:cNvSpPr>
              <p:nvPr/>
            </p:nvSpPr>
            <p:spPr bwMode="auto">
              <a:xfrm>
                <a:off x="2129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4" name="Rectangle 346"/>
              <p:cNvSpPr>
                <a:spLocks noChangeArrowheads="1"/>
              </p:cNvSpPr>
              <p:nvPr/>
            </p:nvSpPr>
            <p:spPr bwMode="auto">
              <a:xfrm>
                <a:off x="2129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5" name="Rectangle 347"/>
              <p:cNvSpPr>
                <a:spLocks noChangeArrowheads="1"/>
              </p:cNvSpPr>
              <p:nvPr/>
            </p:nvSpPr>
            <p:spPr bwMode="auto">
              <a:xfrm>
                <a:off x="21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6" name="Rectangle 348"/>
              <p:cNvSpPr>
                <a:spLocks noChangeArrowheads="1"/>
              </p:cNvSpPr>
              <p:nvPr/>
            </p:nvSpPr>
            <p:spPr bwMode="auto">
              <a:xfrm>
                <a:off x="2129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7" name="Rectangle 349"/>
              <p:cNvSpPr>
                <a:spLocks noChangeArrowheads="1"/>
              </p:cNvSpPr>
              <p:nvPr/>
            </p:nvSpPr>
            <p:spPr bwMode="auto">
              <a:xfrm>
                <a:off x="2129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8" name="Rectangle 350"/>
              <p:cNvSpPr>
                <a:spLocks noChangeArrowheads="1"/>
              </p:cNvSpPr>
              <p:nvPr/>
            </p:nvSpPr>
            <p:spPr bwMode="auto">
              <a:xfrm>
                <a:off x="2193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39" name="Rectangle 351"/>
              <p:cNvSpPr>
                <a:spLocks noChangeArrowheads="1"/>
              </p:cNvSpPr>
              <p:nvPr/>
            </p:nvSpPr>
            <p:spPr bwMode="auto">
              <a:xfrm>
                <a:off x="2193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0" name="Rectangle 352"/>
              <p:cNvSpPr>
                <a:spLocks noChangeArrowheads="1"/>
              </p:cNvSpPr>
              <p:nvPr/>
            </p:nvSpPr>
            <p:spPr bwMode="auto">
              <a:xfrm>
                <a:off x="2257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1" name="Rectangle 353"/>
              <p:cNvSpPr>
                <a:spLocks noChangeArrowheads="1"/>
              </p:cNvSpPr>
              <p:nvPr/>
            </p:nvSpPr>
            <p:spPr bwMode="auto">
              <a:xfrm>
                <a:off x="2193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2" name="Rectangle 354"/>
              <p:cNvSpPr>
                <a:spLocks noChangeArrowheads="1"/>
              </p:cNvSpPr>
              <p:nvPr/>
            </p:nvSpPr>
            <p:spPr bwMode="auto">
              <a:xfrm>
                <a:off x="21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3" name="Rectangle 355"/>
              <p:cNvSpPr>
                <a:spLocks noChangeArrowheads="1"/>
              </p:cNvSpPr>
              <p:nvPr/>
            </p:nvSpPr>
            <p:spPr bwMode="auto">
              <a:xfrm>
                <a:off x="2257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4" name="Rectangle 356"/>
              <p:cNvSpPr>
                <a:spLocks noChangeArrowheads="1"/>
              </p:cNvSpPr>
              <p:nvPr/>
            </p:nvSpPr>
            <p:spPr bwMode="auto">
              <a:xfrm>
                <a:off x="2257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5" name="Rectangle 357"/>
              <p:cNvSpPr>
                <a:spLocks noChangeArrowheads="1"/>
              </p:cNvSpPr>
              <p:nvPr/>
            </p:nvSpPr>
            <p:spPr bwMode="auto">
              <a:xfrm>
                <a:off x="2329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6" name="Rectangle 358"/>
              <p:cNvSpPr>
                <a:spLocks noChangeArrowheads="1"/>
              </p:cNvSpPr>
              <p:nvPr/>
            </p:nvSpPr>
            <p:spPr bwMode="auto">
              <a:xfrm>
                <a:off x="2257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7" name="Rectangle 359"/>
              <p:cNvSpPr>
                <a:spLocks noChangeArrowheads="1"/>
              </p:cNvSpPr>
              <p:nvPr/>
            </p:nvSpPr>
            <p:spPr bwMode="auto">
              <a:xfrm>
                <a:off x="2257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8" name="Rectangle 360"/>
              <p:cNvSpPr>
                <a:spLocks noChangeArrowheads="1"/>
              </p:cNvSpPr>
              <p:nvPr/>
            </p:nvSpPr>
            <p:spPr bwMode="auto">
              <a:xfrm>
                <a:off x="2329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49" name="Rectangle 361"/>
              <p:cNvSpPr>
                <a:spLocks noChangeArrowheads="1"/>
              </p:cNvSpPr>
              <p:nvPr/>
            </p:nvSpPr>
            <p:spPr bwMode="auto">
              <a:xfrm>
                <a:off x="2329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0" name="Rectangle 362"/>
              <p:cNvSpPr>
                <a:spLocks noChangeArrowheads="1"/>
              </p:cNvSpPr>
              <p:nvPr/>
            </p:nvSpPr>
            <p:spPr bwMode="auto">
              <a:xfrm>
                <a:off x="23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1" name="Rectangle 363"/>
              <p:cNvSpPr>
                <a:spLocks noChangeArrowheads="1"/>
              </p:cNvSpPr>
              <p:nvPr/>
            </p:nvSpPr>
            <p:spPr bwMode="auto">
              <a:xfrm>
                <a:off x="2329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2" name="Rectangle 364"/>
              <p:cNvSpPr>
                <a:spLocks noChangeArrowheads="1"/>
              </p:cNvSpPr>
              <p:nvPr/>
            </p:nvSpPr>
            <p:spPr bwMode="auto">
              <a:xfrm>
                <a:off x="2329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3" name="Rectangle 365"/>
              <p:cNvSpPr>
                <a:spLocks noChangeArrowheads="1"/>
              </p:cNvSpPr>
              <p:nvPr/>
            </p:nvSpPr>
            <p:spPr bwMode="auto">
              <a:xfrm>
                <a:off x="2393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4" name="Rectangle 366"/>
              <p:cNvSpPr>
                <a:spLocks noChangeArrowheads="1"/>
              </p:cNvSpPr>
              <p:nvPr/>
            </p:nvSpPr>
            <p:spPr bwMode="auto">
              <a:xfrm>
                <a:off x="2393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5" name="Rectangle 367"/>
              <p:cNvSpPr>
                <a:spLocks noChangeArrowheads="1"/>
              </p:cNvSpPr>
              <p:nvPr/>
            </p:nvSpPr>
            <p:spPr bwMode="auto">
              <a:xfrm>
                <a:off x="2457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6" name="Rectangle 368"/>
              <p:cNvSpPr>
                <a:spLocks noChangeArrowheads="1"/>
              </p:cNvSpPr>
              <p:nvPr/>
            </p:nvSpPr>
            <p:spPr bwMode="auto">
              <a:xfrm>
                <a:off x="2393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7" name="Rectangle 369"/>
              <p:cNvSpPr>
                <a:spLocks noChangeArrowheads="1"/>
              </p:cNvSpPr>
              <p:nvPr/>
            </p:nvSpPr>
            <p:spPr bwMode="auto">
              <a:xfrm>
                <a:off x="23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8" name="Rectangle 370"/>
              <p:cNvSpPr>
                <a:spLocks noChangeArrowheads="1"/>
              </p:cNvSpPr>
              <p:nvPr/>
            </p:nvSpPr>
            <p:spPr bwMode="auto">
              <a:xfrm>
                <a:off x="2457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59" name="Rectangle 371"/>
              <p:cNvSpPr>
                <a:spLocks noChangeArrowheads="1"/>
              </p:cNvSpPr>
              <p:nvPr/>
            </p:nvSpPr>
            <p:spPr bwMode="auto">
              <a:xfrm>
                <a:off x="2457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0" name="Rectangle 372"/>
              <p:cNvSpPr>
                <a:spLocks noChangeArrowheads="1"/>
              </p:cNvSpPr>
              <p:nvPr/>
            </p:nvSpPr>
            <p:spPr bwMode="auto">
              <a:xfrm>
                <a:off x="2529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1" name="Rectangle 373"/>
              <p:cNvSpPr>
                <a:spLocks noChangeArrowheads="1"/>
              </p:cNvSpPr>
              <p:nvPr/>
            </p:nvSpPr>
            <p:spPr bwMode="auto">
              <a:xfrm>
                <a:off x="2457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2" name="Rectangle 374"/>
              <p:cNvSpPr>
                <a:spLocks noChangeArrowheads="1"/>
              </p:cNvSpPr>
              <p:nvPr/>
            </p:nvSpPr>
            <p:spPr bwMode="auto">
              <a:xfrm>
                <a:off x="2457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3" name="Rectangle 375"/>
              <p:cNvSpPr>
                <a:spLocks noChangeArrowheads="1"/>
              </p:cNvSpPr>
              <p:nvPr/>
            </p:nvSpPr>
            <p:spPr bwMode="auto">
              <a:xfrm>
                <a:off x="2529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4" name="Rectangle 376"/>
              <p:cNvSpPr>
                <a:spLocks noChangeArrowheads="1"/>
              </p:cNvSpPr>
              <p:nvPr/>
            </p:nvSpPr>
            <p:spPr bwMode="auto">
              <a:xfrm>
                <a:off x="2529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5" name="Rectangle 377"/>
              <p:cNvSpPr>
                <a:spLocks noChangeArrowheads="1"/>
              </p:cNvSpPr>
              <p:nvPr/>
            </p:nvSpPr>
            <p:spPr bwMode="auto">
              <a:xfrm>
                <a:off x="25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6" name="Rectangle 378"/>
              <p:cNvSpPr>
                <a:spLocks noChangeArrowheads="1"/>
              </p:cNvSpPr>
              <p:nvPr/>
            </p:nvSpPr>
            <p:spPr bwMode="auto">
              <a:xfrm>
                <a:off x="2529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7" name="Rectangle 379"/>
              <p:cNvSpPr>
                <a:spLocks noChangeArrowheads="1"/>
              </p:cNvSpPr>
              <p:nvPr/>
            </p:nvSpPr>
            <p:spPr bwMode="auto">
              <a:xfrm>
                <a:off x="2529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8" name="Rectangle 380"/>
              <p:cNvSpPr>
                <a:spLocks noChangeArrowheads="1"/>
              </p:cNvSpPr>
              <p:nvPr/>
            </p:nvSpPr>
            <p:spPr bwMode="auto">
              <a:xfrm>
                <a:off x="2593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69" name="Rectangle 381"/>
              <p:cNvSpPr>
                <a:spLocks noChangeArrowheads="1"/>
              </p:cNvSpPr>
              <p:nvPr/>
            </p:nvSpPr>
            <p:spPr bwMode="auto">
              <a:xfrm>
                <a:off x="2593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0" name="Rectangle 382"/>
              <p:cNvSpPr>
                <a:spLocks noChangeArrowheads="1"/>
              </p:cNvSpPr>
              <p:nvPr/>
            </p:nvSpPr>
            <p:spPr bwMode="auto">
              <a:xfrm>
                <a:off x="2657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1" name="Rectangle 383"/>
              <p:cNvSpPr>
                <a:spLocks noChangeArrowheads="1"/>
              </p:cNvSpPr>
              <p:nvPr/>
            </p:nvSpPr>
            <p:spPr bwMode="auto">
              <a:xfrm>
                <a:off x="2593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2" name="Rectangle 384"/>
              <p:cNvSpPr>
                <a:spLocks noChangeArrowheads="1"/>
              </p:cNvSpPr>
              <p:nvPr/>
            </p:nvSpPr>
            <p:spPr bwMode="auto">
              <a:xfrm>
                <a:off x="25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3" name="Rectangle 385"/>
              <p:cNvSpPr>
                <a:spLocks noChangeArrowheads="1"/>
              </p:cNvSpPr>
              <p:nvPr/>
            </p:nvSpPr>
            <p:spPr bwMode="auto">
              <a:xfrm>
                <a:off x="2657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4" name="Rectangle 386"/>
              <p:cNvSpPr>
                <a:spLocks noChangeArrowheads="1"/>
              </p:cNvSpPr>
              <p:nvPr/>
            </p:nvSpPr>
            <p:spPr bwMode="auto">
              <a:xfrm>
                <a:off x="2657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5" name="Rectangle 387"/>
              <p:cNvSpPr>
                <a:spLocks noChangeArrowheads="1"/>
              </p:cNvSpPr>
              <p:nvPr/>
            </p:nvSpPr>
            <p:spPr bwMode="auto">
              <a:xfrm>
                <a:off x="2721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6" name="Rectangle 388"/>
              <p:cNvSpPr>
                <a:spLocks noChangeArrowheads="1"/>
              </p:cNvSpPr>
              <p:nvPr/>
            </p:nvSpPr>
            <p:spPr bwMode="auto">
              <a:xfrm>
                <a:off x="2657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7" name="Rectangle 389"/>
              <p:cNvSpPr>
                <a:spLocks noChangeArrowheads="1"/>
              </p:cNvSpPr>
              <p:nvPr/>
            </p:nvSpPr>
            <p:spPr bwMode="auto">
              <a:xfrm>
                <a:off x="2657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8" name="Rectangle 390"/>
              <p:cNvSpPr>
                <a:spLocks noChangeArrowheads="1"/>
              </p:cNvSpPr>
              <p:nvPr/>
            </p:nvSpPr>
            <p:spPr bwMode="auto">
              <a:xfrm>
                <a:off x="2721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79" name="Rectangle 391"/>
              <p:cNvSpPr>
                <a:spLocks noChangeArrowheads="1"/>
              </p:cNvSpPr>
              <p:nvPr/>
            </p:nvSpPr>
            <p:spPr bwMode="auto">
              <a:xfrm>
                <a:off x="2721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0" name="Rectangle 392"/>
              <p:cNvSpPr>
                <a:spLocks noChangeArrowheads="1"/>
              </p:cNvSpPr>
              <p:nvPr/>
            </p:nvSpPr>
            <p:spPr bwMode="auto">
              <a:xfrm>
                <a:off x="2793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1" name="Rectangle 393"/>
              <p:cNvSpPr>
                <a:spLocks noChangeArrowheads="1"/>
              </p:cNvSpPr>
              <p:nvPr/>
            </p:nvSpPr>
            <p:spPr bwMode="auto">
              <a:xfrm>
                <a:off x="2721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2" name="Rectangle 394"/>
              <p:cNvSpPr>
                <a:spLocks noChangeArrowheads="1"/>
              </p:cNvSpPr>
              <p:nvPr/>
            </p:nvSpPr>
            <p:spPr bwMode="auto">
              <a:xfrm>
                <a:off x="2721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3" name="Rectangle 395"/>
              <p:cNvSpPr>
                <a:spLocks noChangeArrowheads="1"/>
              </p:cNvSpPr>
              <p:nvPr/>
            </p:nvSpPr>
            <p:spPr bwMode="auto">
              <a:xfrm>
                <a:off x="2793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4" name="Rectangle 396"/>
              <p:cNvSpPr>
                <a:spLocks noChangeArrowheads="1"/>
              </p:cNvSpPr>
              <p:nvPr/>
            </p:nvSpPr>
            <p:spPr bwMode="auto">
              <a:xfrm>
                <a:off x="2793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5" name="Rectangle 397"/>
              <p:cNvSpPr>
                <a:spLocks noChangeArrowheads="1"/>
              </p:cNvSpPr>
              <p:nvPr/>
            </p:nvSpPr>
            <p:spPr bwMode="auto">
              <a:xfrm>
                <a:off x="2857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6" name="Rectangle 398"/>
              <p:cNvSpPr>
                <a:spLocks noChangeArrowheads="1"/>
              </p:cNvSpPr>
              <p:nvPr/>
            </p:nvSpPr>
            <p:spPr bwMode="auto">
              <a:xfrm>
                <a:off x="2793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7" name="Rectangle 399"/>
              <p:cNvSpPr>
                <a:spLocks noChangeArrowheads="1"/>
              </p:cNvSpPr>
              <p:nvPr/>
            </p:nvSpPr>
            <p:spPr bwMode="auto">
              <a:xfrm>
                <a:off x="27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8" name="Rectangle 400"/>
              <p:cNvSpPr>
                <a:spLocks noChangeArrowheads="1"/>
              </p:cNvSpPr>
              <p:nvPr/>
            </p:nvSpPr>
            <p:spPr bwMode="auto">
              <a:xfrm>
                <a:off x="2857" y="2817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89" name="Rectangle 401"/>
              <p:cNvSpPr>
                <a:spLocks noChangeArrowheads="1"/>
              </p:cNvSpPr>
              <p:nvPr/>
            </p:nvSpPr>
            <p:spPr bwMode="auto">
              <a:xfrm>
                <a:off x="2857" y="2817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0" name="Rectangle 402"/>
              <p:cNvSpPr>
                <a:spLocks noChangeArrowheads="1"/>
              </p:cNvSpPr>
              <p:nvPr/>
            </p:nvSpPr>
            <p:spPr bwMode="auto">
              <a:xfrm>
                <a:off x="2922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1" name="Rectangle 403"/>
              <p:cNvSpPr>
                <a:spLocks noChangeArrowheads="1"/>
              </p:cNvSpPr>
              <p:nvPr/>
            </p:nvSpPr>
            <p:spPr bwMode="auto">
              <a:xfrm>
                <a:off x="2857" y="2913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2" name="Rectangle 404"/>
              <p:cNvSpPr>
                <a:spLocks noChangeArrowheads="1"/>
              </p:cNvSpPr>
              <p:nvPr/>
            </p:nvSpPr>
            <p:spPr bwMode="auto">
              <a:xfrm>
                <a:off x="2857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3" name="Rectangle 405"/>
              <p:cNvSpPr>
                <a:spLocks noChangeArrowheads="1"/>
              </p:cNvSpPr>
              <p:nvPr/>
            </p:nvSpPr>
            <p:spPr bwMode="auto">
              <a:xfrm>
                <a:off x="2922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4" name="Rectangle 406"/>
              <p:cNvSpPr>
                <a:spLocks noChangeArrowheads="1"/>
              </p:cNvSpPr>
              <p:nvPr/>
            </p:nvSpPr>
            <p:spPr bwMode="auto">
              <a:xfrm>
                <a:off x="2922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5" name="Rectangle 407"/>
              <p:cNvSpPr>
                <a:spLocks noChangeArrowheads="1"/>
              </p:cNvSpPr>
              <p:nvPr/>
            </p:nvSpPr>
            <p:spPr bwMode="auto">
              <a:xfrm>
                <a:off x="2994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6" name="Rectangle 408"/>
              <p:cNvSpPr>
                <a:spLocks noChangeArrowheads="1"/>
              </p:cNvSpPr>
              <p:nvPr/>
            </p:nvSpPr>
            <p:spPr bwMode="auto">
              <a:xfrm>
                <a:off x="2922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7" name="Rectangle 409"/>
              <p:cNvSpPr>
                <a:spLocks noChangeArrowheads="1"/>
              </p:cNvSpPr>
              <p:nvPr/>
            </p:nvSpPr>
            <p:spPr bwMode="auto">
              <a:xfrm>
                <a:off x="2922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8" name="Rectangle 410"/>
              <p:cNvSpPr>
                <a:spLocks noChangeArrowheads="1"/>
              </p:cNvSpPr>
              <p:nvPr/>
            </p:nvSpPr>
            <p:spPr bwMode="auto">
              <a:xfrm>
                <a:off x="2994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099" name="Rectangle 411"/>
              <p:cNvSpPr>
                <a:spLocks noChangeArrowheads="1"/>
              </p:cNvSpPr>
              <p:nvPr/>
            </p:nvSpPr>
            <p:spPr bwMode="auto">
              <a:xfrm>
                <a:off x="2994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0" name="Rectangle 412"/>
              <p:cNvSpPr>
                <a:spLocks noChangeArrowheads="1"/>
              </p:cNvSpPr>
              <p:nvPr/>
            </p:nvSpPr>
            <p:spPr bwMode="auto">
              <a:xfrm>
                <a:off x="3058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1" name="Rectangle 413"/>
              <p:cNvSpPr>
                <a:spLocks noChangeArrowheads="1"/>
              </p:cNvSpPr>
              <p:nvPr/>
            </p:nvSpPr>
            <p:spPr bwMode="auto">
              <a:xfrm>
                <a:off x="2994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2" name="Rectangle 414"/>
              <p:cNvSpPr>
                <a:spLocks noChangeArrowheads="1"/>
              </p:cNvSpPr>
              <p:nvPr/>
            </p:nvSpPr>
            <p:spPr bwMode="auto">
              <a:xfrm>
                <a:off x="2994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3" name="Rectangle 415"/>
              <p:cNvSpPr>
                <a:spLocks noChangeArrowheads="1"/>
              </p:cNvSpPr>
              <p:nvPr/>
            </p:nvSpPr>
            <p:spPr bwMode="auto">
              <a:xfrm>
                <a:off x="3058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4" name="Rectangle 416"/>
              <p:cNvSpPr>
                <a:spLocks noChangeArrowheads="1"/>
              </p:cNvSpPr>
              <p:nvPr/>
            </p:nvSpPr>
            <p:spPr bwMode="auto">
              <a:xfrm>
                <a:off x="3058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5" name="Rectangle 417"/>
              <p:cNvSpPr>
                <a:spLocks noChangeArrowheads="1"/>
              </p:cNvSpPr>
              <p:nvPr/>
            </p:nvSpPr>
            <p:spPr bwMode="auto">
              <a:xfrm>
                <a:off x="3122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6" name="Rectangle 418"/>
              <p:cNvSpPr>
                <a:spLocks noChangeArrowheads="1"/>
              </p:cNvSpPr>
              <p:nvPr/>
            </p:nvSpPr>
            <p:spPr bwMode="auto">
              <a:xfrm>
                <a:off x="3058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7" name="Rectangle 419"/>
              <p:cNvSpPr>
                <a:spLocks noChangeArrowheads="1"/>
              </p:cNvSpPr>
              <p:nvPr/>
            </p:nvSpPr>
            <p:spPr bwMode="auto">
              <a:xfrm>
                <a:off x="3058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8" name="Rectangle 420"/>
              <p:cNvSpPr>
                <a:spLocks noChangeArrowheads="1"/>
              </p:cNvSpPr>
              <p:nvPr/>
            </p:nvSpPr>
            <p:spPr bwMode="auto">
              <a:xfrm>
                <a:off x="3122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09" name="Rectangle 421"/>
              <p:cNvSpPr>
                <a:spLocks noChangeArrowheads="1"/>
              </p:cNvSpPr>
              <p:nvPr/>
            </p:nvSpPr>
            <p:spPr bwMode="auto">
              <a:xfrm>
                <a:off x="3122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0" name="Rectangle 422"/>
              <p:cNvSpPr>
                <a:spLocks noChangeArrowheads="1"/>
              </p:cNvSpPr>
              <p:nvPr/>
            </p:nvSpPr>
            <p:spPr bwMode="auto">
              <a:xfrm>
                <a:off x="3186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1" name="Rectangle 423"/>
              <p:cNvSpPr>
                <a:spLocks noChangeArrowheads="1"/>
              </p:cNvSpPr>
              <p:nvPr/>
            </p:nvSpPr>
            <p:spPr bwMode="auto">
              <a:xfrm>
                <a:off x="3122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2" name="Rectangle 424"/>
              <p:cNvSpPr>
                <a:spLocks noChangeArrowheads="1"/>
              </p:cNvSpPr>
              <p:nvPr/>
            </p:nvSpPr>
            <p:spPr bwMode="auto">
              <a:xfrm>
                <a:off x="3122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3" name="Rectangle 425"/>
              <p:cNvSpPr>
                <a:spLocks noChangeArrowheads="1"/>
              </p:cNvSpPr>
              <p:nvPr/>
            </p:nvSpPr>
            <p:spPr bwMode="auto">
              <a:xfrm>
                <a:off x="3186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4" name="Rectangle 426"/>
              <p:cNvSpPr>
                <a:spLocks noChangeArrowheads="1"/>
              </p:cNvSpPr>
              <p:nvPr/>
            </p:nvSpPr>
            <p:spPr bwMode="auto">
              <a:xfrm>
                <a:off x="3186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5" name="Rectangle 427"/>
              <p:cNvSpPr>
                <a:spLocks noChangeArrowheads="1"/>
              </p:cNvSpPr>
              <p:nvPr/>
            </p:nvSpPr>
            <p:spPr bwMode="auto">
              <a:xfrm>
                <a:off x="3258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6" name="Rectangle 428"/>
              <p:cNvSpPr>
                <a:spLocks noChangeArrowheads="1"/>
              </p:cNvSpPr>
              <p:nvPr/>
            </p:nvSpPr>
            <p:spPr bwMode="auto">
              <a:xfrm>
                <a:off x="3186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7" name="Rectangle 429"/>
              <p:cNvSpPr>
                <a:spLocks noChangeArrowheads="1"/>
              </p:cNvSpPr>
              <p:nvPr/>
            </p:nvSpPr>
            <p:spPr bwMode="auto">
              <a:xfrm>
                <a:off x="3186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8" name="Rectangle 430"/>
              <p:cNvSpPr>
                <a:spLocks noChangeArrowheads="1"/>
              </p:cNvSpPr>
              <p:nvPr/>
            </p:nvSpPr>
            <p:spPr bwMode="auto">
              <a:xfrm>
                <a:off x="3258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19" name="Rectangle 431"/>
              <p:cNvSpPr>
                <a:spLocks noChangeArrowheads="1"/>
              </p:cNvSpPr>
              <p:nvPr/>
            </p:nvSpPr>
            <p:spPr bwMode="auto">
              <a:xfrm>
                <a:off x="3258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0" name="Rectangle 432"/>
              <p:cNvSpPr>
                <a:spLocks noChangeArrowheads="1"/>
              </p:cNvSpPr>
              <p:nvPr/>
            </p:nvSpPr>
            <p:spPr bwMode="auto">
              <a:xfrm>
                <a:off x="3322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1" name="Rectangle 433"/>
              <p:cNvSpPr>
                <a:spLocks noChangeArrowheads="1"/>
              </p:cNvSpPr>
              <p:nvPr/>
            </p:nvSpPr>
            <p:spPr bwMode="auto">
              <a:xfrm>
                <a:off x="3258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2" name="Rectangle 434"/>
              <p:cNvSpPr>
                <a:spLocks noChangeArrowheads="1"/>
              </p:cNvSpPr>
              <p:nvPr/>
            </p:nvSpPr>
            <p:spPr bwMode="auto">
              <a:xfrm>
                <a:off x="3258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3" name="Rectangle 435"/>
              <p:cNvSpPr>
                <a:spLocks noChangeArrowheads="1"/>
              </p:cNvSpPr>
              <p:nvPr/>
            </p:nvSpPr>
            <p:spPr bwMode="auto">
              <a:xfrm>
                <a:off x="3322" y="2817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4" name="Rectangle 436"/>
              <p:cNvSpPr>
                <a:spLocks noChangeArrowheads="1"/>
              </p:cNvSpPr>
              <p:nvPr/>
            </p:nvSpPr>
            <p:spPr bwMode="auto">
              <a:xfrm>
                <a:off x="3322" y="281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5" name="Rectangle 437"/>
              <p:cNvSpPr>
                <a:spLocks noChangeArrowheads="1"/>
              </p:cNvSpPr>
              <p:nvPr/>
            </p:nvSpPr>
            <p:spPr bwMode="auto">
              <a:xfrm>
                <a:off x="3386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6" name="Rectangle 438"/>
              <p:cNvSpPr>
                <a:spLocks noChangeArrowheads="1"/>
              </p:cNvSpPr>
              <p:nvPr/>
            </p:nvSpPr>
            <p:spPr bwMode="auto">
              <a:xfrm>
                <a:off x="3322" y="2913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7" name="Rectangle 439"/>
              <p:cNvSpPr>
                <a:spLocks noChangeArrowheads="1"/>
              </p:cNvSpPr>
              <p:nvPr/>
            </p:nvSpPr>
            <p:spPr bwMode="auto">
              <a:xfrm>
                <a:off x="3322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8" name="Rectangle 440"/>
              <p:cNvSpPr>
                <a:spLocks noChangeArrowheads="1"/>
              </p:cNvSpPr>
              <p:nvPr/>
            </p:nvSpPr>
            <p:spPr bwMode="auto">
              <a:xfrm>
                <a:off x="3386" y="2817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29" name="Rectangle 441"/>
              <p:cNvSpPr>
                <a:spLocks noChangeArrowheads="1"/>
              </p:cNvSpPr>
              <p:nvPr/>
            </p:nvSpPr>
            <p:spPr bwMode="auto">
              <a:xfrm>
                <a:off x="3386" y="2817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0" name="Rectangle 442"/>
              <p:cNvSpPr>
                <a:spLocks noChangeArrowheads="1"/>
              </p:cNvSpPr>
              <p:nvPr/>
            </p:nvSpPr>
            <p:spPr bwMode="auto">
              <a:xfrm>
                <a:off x="3458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1" name="Rectangle 443"/>
              <p:cNvSpPr>
                <a:spLocks noChangeArrowheads="1"/>
              </p:cNvSpPr>
              <p:nvPr/>
            </p:nvSpPr>
            <p:spPr bwMode="auto">
              <a:xfrm>
                <a:off x="3386" y="291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2" name="Rectangle 444"/>
              <p:cNvSpPr>
                <a:spLocks noChangeArrowheads="1"/>
              </p:cNvSpPr>
              <p:nvPr/>
            </p:nvSpPr>
            <p:spPr bwMode="auto">
              <a:xfrm>
                <a:off x="3386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3" name="Rectangle 445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4" name="Rectangle 446"/>
              <p:cNvSpPr>
                <a:spLocks noChangeArrowheads="1"/>
              </p:cNvSpPr>
              <p:nvPr/>
            </p:nvSpPr>
            <p:spPr bwMode="auto">
              <a:xfrm>
                <a:off x="3458" y="2817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5" name="Rectangle 447"/>
              <p:cNvSpPr>
                <a:spLocks noChangeArrowheads="1"/>
              </p:cNvSpPr>
              <p:nvPr/>
            </p:nvSpPr>
            <p:spPr bwMode="auto">
              <a:xfrm>
                <a:off x="1793" y="2913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6" name="Rectangle 448"/>
              <p:cNvSpPr>
                <a:spLocks noChangeArrowheads="1"/>
              </p:cNvSpPr>
              <p:nvPr/>
            </p:nvSpPr>
            <p:spPr bwMode="auto">
              <a:xfrm>
                <a:off x="1793" y="2817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4137" name="Rectangle 449"/>
              <p:cNvSpPr>
                <a:spLocks noChangeArrowheads="1"/>
              </p:cNvSpPr>
              <p:nvPr/>
            </p:nvSpPr>
            <p:spPr bwMode="auto">
              <a:xfrm>
                <a:off x="1665" y="3201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3299" name="Group 450"/>
            <p:cNvGrpSpPr>
              <a:grpSpLocks/>
            </p:cNvGrpSpPr>
            <p:nvPr/>
          </p:nvGrpSpPr>
          <p:grpSpPr bwMode="auto">
            <a:xfrm>
              <a:off x="1665" y="3073"/>
              <a:ext cx="1921" cy="360"/>
              <a:chOff x="1665" y="3073"/>
              <a:chExt cx="1921" cy="360"/>
            </a:xfrm>
          </p:grpSpPr>
          <p:sp>
            <p:nvSpPr>
              <p:cNvPr id="53738" name="Rectangle 451"/>
              <p:cNvSpPr>
                <a:spLocks noChangeArrowheads="1"/>
              </p:cNvSpPr>
              <p:nvPr/>
            </p:nvSpPr>
            <p:spPr bwMode="auto">
              <a:xfrm>
                <a:off x="1665" y="3233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9" name="Rectangle 452"/>
              <p:cNvSpPr>
                <a:spLocks noChangeArrowheads="1"/>
              </p:cNvSpPr>
              <p:nvPr/>
            </p:nvSpPr>
            <p:spPr bwMode="auto">
              <a:xfrm>
                <a:off x="1665" y="326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0" name="Rectangle 453"/>
              <p:cNvSpPr>
                <a:spLocks noChangeArrowheads="1"/>
              </p:cNvSpPr>
              <p:nvPr/>
            </p:nvSpPr>
            <p:spPr bwMode="auto">
              <a:xfrm>
                <a:off x="1665" y="3297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1" name="Rectangle 454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2" name="Rectangle 455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3" name="Rectangle 456"/>
              <p:cNvSpPr>
                <a:spLocks noChangeArrowheads="1"/>
              </p:cNvSpPr>
              <p:nvPr/>
            </p:nvSpPr>
            <p:spPr bwMode="auto">
              <a:xfrm>
                <a:off x="1865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4" name="Rectangle 457"/>
              <p:cNvSpPr>
                <a:spLocks noChangeArrowheads="1"/>
              </p:cNvSpPr>
              <p:nvPr/>
            </p:nvSpPr>
            <p:spPr bwMode="auto">
              <a:xfrm>
                <a:off x="1793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5" name="Rectangle 458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6" name="Rectangle 459"/>
              <p:cNvSpPr>
                <a:spLocks noChangeArrowheads="1"/>
              </p:cNvSpPr>
              <p:nvPr/>
            </p:nvSpPr>
            <p:spPr bwMode="auto">
              <a:xfrm>
                <a:off x="1865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7" name="Rectangle 460"/>
              <p:cNvSpPr>
                <a:spLocks noChangeArrowheads="1"/>
              </p:cNvSpPr>
              <p:nvPr/>
            </p:nvSpPr>
            <p:spPr bwMode="auto">
              <a:xfrm>
                <a:off x="1865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8" name="Rectangle 461"/>
              <p:cNvSpPr>
                <a:spLocks noChangeArrowheads="1"/>
              </p:cNvSpPr>
              <p:nvPr/>
            </p:nvSpPr>
            <p:spPr bwMode="auto">
              <a:xfrm>
                <a:off x="1929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49" name="Rectangle 462"/>
              <p:cNvSpPr>
                <a:spLocks noChangeArrowheads="1"/>
              </p:cNvSpPr>
              <p:nvPr/>
            </p:nvSpPr>
            <p:spPr bwMode="auto">
              <a:xfrm>
                <a:off x="1865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0" name="Rectangle 463"/>
              <p:cNvSpPr>
                <a:spLocks noChangeArrowheads="1"/>
              </p:cNvSpPr>
              <p:nvPr/>
            </p:nvSpPr>
            <p:spPr bwMode="auto">
              <a:xfrm>
                <a:off x="1865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1" name="Rectangle 464"/>
              <p:cNvSpPr>
                <a:spLocks noChangeArrowheads="1"/>
              </p:cNvSpPr>
              <p:nvPr/>
            </p:nvSpPr>
            <p:spPr bwMode="auto">
              <a:xfrm>
                <a:off x="1929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2" name="Rectangle 465"/>
              <p:cNvSpPr>
                <a:spLocks noChangeArrowheads="1"/>
              </p:cNvSpPr>
              <p:nvPr/>
            </p:nvSpPr>
            <p:spPr bwMode="auto">
              <a:xfrm>
                <a:off x="1929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3" name="Rectangle 466"/>
              <p:cNvSpPr>
                <a:spLocks noChangeArrowheads="1"/>
              </p:cNvSpPr>
              <p:nvPr/>
            </p:nvSpPr>
            <p:spPr bwMode="auto">
              <a:xfrm>
                <a:off x="19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4" name="Rectangle 467"/>
              <p:cNvSpPr>
                <a:spLocks noChangeArrowheads="1"/>
              </p:cNvSpPr>
              <p:nvPr/>
            </p:nvSpPr>
            <p:spPr bwMode="auto">
              <a:xfrm>
                <a:off x="1929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5" name="Rectangle 468"/>
              <p:cNvSpPr>
                <a:spLocks noChangeArrowheads="1"/>
              </p:cNvSpPr>
              <p:nvPr/>
            </p:nvSpPr>
            <p:spPr bwMode="auto">
              <a:xfrm>
                <a:off x="1929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6" name="Rectangle 469"/>
              <p:cNvSpPr>
                <a:spLocks noChangeArrowheads="1"/>
              </p:cNvSpPr>
              <p:nvPr/>
            </p:nvSpPr>
            <p:spPr bwMode="auto">
              <a:xfrm>
                <a:off x="1993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7" name="Rectangle 470"/>
              <p:cNvSpPr>
                <a:spLocks noChangeArrowheads="1"/>
              </p:cNvSpPr>
              <p:nvPr/>
            </p:nvSpPr>
            <p:spPr bwMode="auto">
              <a:xfrm>
                <a:off x="1993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8" name="Rectangle 471"/>
              <p:cNvSpPr>
                <a:spLocks noChangeArrowheads="1"/>
              </p:cNvSpPr>
              <p:nvPr/>
            </p:nvSpPr>
            <p:spPr bwMode="auto">
              <a:xfrm>
                <a:off x="2065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59" name="Rectangle 472"/>
              <p:cNvSpPr>
                <a:spLocks noChangeArrowheads="1"/>
              </p:cNvSpPr>
              <p:nvPr/>
            </p:nvSpPr>
            <p:spPr bwMode="auto">
              <a:xfrm>
                <a:off x="1993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0" name="Rectangle 473"/>
              <p:cNvSpPr>
                <a:spLocks noChangeArrowheads="1"/>
              </p:cNvSpPr>
              <p:nvPr/>
            </p:nvSpPr>
            <p:spPr bwMode="auto">
              <a:xfrm>
                <a:off x="19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1" name="Rectangle 474"/>
              <p:cNvSpPr>
                <a:spLocks noChangeArrowheads="1"/>
              </p:cNvSpPr>
              <p:nvPr/>
            </p:nvSpPr>
            <p:spPr bwMode="auto">
              <a:xfrm>
                <a:off x="2065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2" name="Rectangle 475"/>
              <p:cNvSpPr>
                <a:spLocks noChangeArrowheads="1"/>
              </p:cNvSpPr>
              <p:nvPr/>
            </p:nvSpPr>
            <p:spPr bwMode="auto">
              <a:xfrm>
                <a:off x="2065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3" name="Rectangle 476"/>
              <p:cNvSpPr>
                <a:spLocks noChangeArrowheads="1"/>
              </p:cNvSpPr>
              <p:nvPr/>
            </p:nvSpPr>
            <p:spPr bwMode="auto">
              <a:xfrm>
                <a:off x="2129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4" name="Rectangle 477"/>
              <p:cNvSpPr>
                <a:spLocks noChangeArrowheads="1"/>
              </p:cNvSpPr>
              <p:nvPr/>
            </p:nvSpPr>
            <p:spPr bwMode="auto">
              <a:xfrm>
                <a:off x="2065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5" name="Rectangle 478"/>
              <p:cNvSpPr>
                <a:spLocks noChangeArrowheads="1"/>
              </p:cNvSpPr>
              <p:nvPr/>
            </p:nvSpPr>
            <p:spPr bwMode="auto">
              <a:xfrm>
                <a:off x="2065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6" name="Rectangle 479"/>
              <p:cNvSpPr>
                <a:spLocks noChangeArrowheads="1"/>
              </p:cNvSpPr>
              <p:nvPr/>
            </p:nvSpPr>
            <p:spPr bwMode="auto">
              <a:xfrm>
                <a:off x="2129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7" name="Rectangle 480"/>
              <p:cNvSpPr>
                <a:spLocks noChangeArrowheads="1"/>
              </p:cNvSpPr>
              <p:nvPr/>
            </p:nvSpPr>
            <p:spPr bwMode="auto">
              <a:xfrm>
                <a:off x="2129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8" name="Rectangle 481"/>
              <p:cNvSpPr>
                <a:spLocks noChangeArrowheads="1"/>
              </p:cNvSpPr>
              <p:nvPr/>
            </p:nvSpPr>
            <p:spPr bwMode="auto">
              <a:xfrm>
                <a:off x="21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69" name="Rectangle 482"/>
              <p:cNvSpPr>
                <a:spLocks noChangeArrowheads="1"/>
              </p:cNvSpPr>
              <p:nvPr/>
            </p:nvSpPr>
            <p:spPr bwMode="auto">
              <a:xfrm>
                <a:off x="2129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0" name="Rectangle 483"/>
              <p:cNvSpPr>
                <a:spLocks noChangeArrowheads="1"/>
              </p:cNvSpPr>
              <p:nvPr/>
            </p:nvSpPr>
            <p:spPr bwMode="auto">
              <a:xfrm>
                <a:off x="2129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1" name="Rectangle 484"/>
              <p:cNvSpPr>
                <a:spLocks noChangeArrowheads="1"/>
              </p:cNvSpPr>
              <p:nvPr/>
            </p:nvSpPr>
            <p:spPr bwMode="auto">
              <a:xfrm>
                <a:off x="2193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2" name="Rectangle 485"/>
              <p:cNvSpPr>
                <a:spLocks noChangeArrowheads="1"/>
              </p:cNvSpPr>
              <p:nvPr/>
            </p:nvSpPr>
            <p:spPr bwMode="auto">
              <a:xfrm>
                <a:off x="2193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3" name="Rectangle 486"/>
              <p:cNvSpPr>
                <a:spLocks noChangeArrowheads="1"/>
              </p:cNvSpPr>
              <p:nvPr/>
            </p:nvSpPr>
            <p:spPr bwMode="auto">
              <a:xfrm>
                <a:off x="2257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4" name="Rectangle 487"/>
              <p:cNvSpPr>
                <a:spLocks noChangeArrowheads="1"/>
              </p:cNvSpPr>
              <p:nvPr/>
            </p:nvSpPr>
            <p:spPr bwMode="auto">
              <a:xfrm>
                <a:off x="2193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5" name="Rectangle 488"/>
              <p:cNvSpPr>
                <a:spLocks noChangeArrowheads="1"/>
              </p:cNvSpPr>
              <p:nvPr/>
            </p:nvSpPr>
            <p:spPr bwMode="auto">
              <a:xfrm>
                <a:off x="21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6" name="Rectangle 489"/>
              <p:cNvSpPr>
                <a:spLocks noChangeArrowheads="1"/>
              </p:cNvSpPr>
              <p:nvPr/>
            </p:nvSpPr>
            <p:spPr bwMode="auto">
              <a:xfrm>
                <a:off x="2257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7" name="Rectangle 490"/>
              <p:cNvSpPr>
                <a:spLocks noChangeArrowheads="1"/>
              </p:cNvSpPr>
              <p:nvPr/>
            </p:nvSpPr>
            <p:spPr bwMode="auto">
              <a:xfrm>
                <a:off x="2257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8" name="Rectangle 491"/>
              <p:cNvSpPr>
                <a:spLocks noChangeArrowheads="1"/>
              </p:cNvSpPr>
              <p:nvPr/>
            </p:nvSpPr>
            <p:spPr bwMode="auto">
              <a:xfrm>
                <a:off x="2329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79" name="Rectangle 492"/>
              <p:cNvSpPr>
                <a:spLocks noChangeArrowheads="1"/>
              </p:cNvSpPr>
              <p:nvPr/>
            </p:nvSpPr>
            <p:spPr bwMode="auto">
              <a:xfrm>
                <a:off x="2257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0" name="Rectangle 493"/>
              <p:cNvSpPr>
                <a:spLocks noChangeArrowheads="1"/>
              </p:cNvSpPr>
              <p:nvPr/>
            </p:nvSpPr>
            <p:spPr bwMode="auto">
              <a:xfrm>
                <a:off x="2257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1" name="Rectangle 494"/>
              <p:cNvSpPr>
                <a:spLocks noChangeArrowheads="1"/>
              </p:cNvSpPr>
              <p:nvPr/>
            </p:nvSpPr>
            <p:spPr bwMode="auto">
              <a:xfrm>
                <a:off x="2329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2" name="Rectangle 495"/>
              <p:cNvSpPr>
                <a:spLocks noChangeArrowheads="1"/>
              </p:cNvSpPr>
              <p:nvPr/>
            </p:nvSpPr>
            <p:spPr bwMode="auto">
              <a:xfrm>
                <a:off x="2329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3" name="Rectangle 496"/>
              <p:cNvSpPr>
                <a:spLocks noChangeArrowheads="1"/>
              </p:cNvSpPr>
              <p:nvPr/>
            </p:nvSpPr>
            <p:spPr bwMode="auto">
              <a:xfrm>
                <a:off x="23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4" name="Rectangle 497"/>
              <p:cNvSpPr>
                <a:spLocks noChangeArrowheads="1"/>
              </p:cNvSpPr>
              <p:nvPr/>
            </p:nvSpPr>
            <p:spPr bwMode="auto">
              <a:xfrm>
                <a:off x="2329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5" name="Rectangle 498"/>
              <p:cNvSpPr>
                <a:spLocks noChangeArrowheads="1"/>
              </p:cNvSpPr>
              <p:nvPr/>
            </p:nvSpPr>
            <p:spPr bwMode="auto">
              <a:xfrm>
                <a:off x="2329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6" name="Rectangle 499"/>
              <p:cNvSpPr>
                <a:spLocks noChangeArrowheads="1"/>
              </p:cNvSpPr>
              <p:nvPr/>
            </p:nvSpPr>
            <p:spPr bwMode="auto">
              <a:xfrm>
                <a:off x="2393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7" name="Rectangle 500"/>
              <p:cNvSpPr>
                <a:spLocks noChangeArrowheads="1"/>
              </p:cNvSpPr>
              <p:nvPr/>
            </p:nvSpPr>
            <p:spPr bwMode="auto">
              <a:xfrm>
                <a:off x="2393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8" name="Rectangle 501"/>
              <p:cNvSpPr>
                <a:spLocks noChangeArrowheads="1"/>
              </p:cNvSpPr>
              <p:nvPr/>
            </p:nvSpPr>
            <p:spPr bwMode="auto">
              <a:xfrm>
                <a:off x="2457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89" name="Rectangle 502"/>
              <p:cNvSpPr>
                <a:spLocks noChangeArrowheads="1"/>
              </p:cNvSpPr>
              <p:nvPr/>
            </p:nvSpPr>
            <p:spPr bwMode="auto">
              <a:xfrm>
                <a:off x="2393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0" name="Rectangle 503"/>
              <p:cNvSpPr>
                <a:spLocks noChangeArrowheads="1"/>
              </p:cNvSpPr>
              <p:nvPr/>
            </p:nvSpPr>
            <p:spPr bwMode="auto">
              <a:xfrm>
                <a:off x="23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1" name="Rectangle 504"/>
              <p:cNvSpPr>
                <a:spLocks noChangeArrowheads="1"/>
              </p:cNvSpPr>
              <p:nvPr/>
            </p:nvSpPr>
            <p:spPr bwMode="auto">
              <a:xfrm>
                <a:off x="2457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2" name="Rectangle 505"/>
              <p:cNvSpPr>
                <a:spLocks noChangeArrowheads="1"/>
              </p:cNvSpPr>
              <p:nvPr/>
            </p:nvSpPr>
            <p:spPr bwMode="auto">
              <a:xfrm>
                <a:off x="2457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3" name="Rectangle 506"/>
              <p:cNvSpPr>
                <a:spLocks noChangeArrowheads="1"/>
              </p:cNvSpPr>
              <p:nvPr/>
            </p:nvSpPr>
            <p:spPr bwMode="auto">
              <a:xfrm>
                <a:off x="2529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4" name="Rectangle 507"/>
              <p:cNvSpPr>
                <a:spLocks noChangeArrowheads="1"/>
              </p:cNvSpPr>
              <p:nvPr/>
            </p:nvSpPr>
            <p:spPr bwMode="auto">
              <a:xfrm>
                <a:off x="2457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5" name="Rectangle 508"/>
              <p:cNvSpPr>
                <a:spLocks noChangeArrowheads="1"/>
              </p:cNvSpPr>
              <p:nvPr/>
            </p:nvSpPr>
            <p:spPr bwMode="auto">
              <a:xfrm>
                <a:off x="2457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6" name="Rectangle 509"/>
              <p:cNvSpPr>
                <a:spLocks noChangeArrowheads="1"/>
              </p:cNvSpPr>
              <p:nvPr/>
            </p:nvSpPr>
            <p:spPr bwMode="auto">
              <a:xfrm>
                <a:off x="2529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7" name="Rectangle 510"/>
              <p:cNvSpPr>
                <a:spLocks noChangeArrowheads="1"/>
              </p:cNvSpPr>
              <p:nvPr/>
            </p:nvSpPr>
            <p:spPr bwMode="auto">
              <a:xfrm>
                <a:off x="2529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8" name="Rectangle 511"/>
              <p:cNvSpPr>
                <a:spLocks noChangeArrowheads="1"/>
              </p:cNvSpPr>
              <p:nvPr/>
            </p:nvSpPr>
            <p:spPr bwMode="auto">
              <a:xfrm>
                <a:off x="25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99" name="Rectangle 512"/>
              <p:cNvSpPr>
                <a:spLocks noChangeArrowheads="1"/>
              </p:cNvSpPr>
              <p:nvPr/>
            </p:nvSpPr>
            <p:spPr bwMode="auto">
              <a:xfrm>
                <a:off x="2529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0" name="Rectangle 513"/>
              <p:cNvSpPr>
                <a:spLocks noChangeArrowheads="1"/>
              </p:cNvSpPr>
              <p:nvPr/>
            </p:nvSpPr>
            <p:spPr bwMode="auto">
              <a:xfrm>
                <a:off x="2529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1" name="Rectangle 514"/>
              <p:cNvSpPr>
                <a:spLocks noChangeArrowheads="1"/>
              </p:cNvSpPr>
              <p:nvPr/>
            </p:nvSpPr>
            <p:spPr bwMode="auto">
              <a:xfrm>
                <a:off x="2593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2" name="Rectangle 515"/>
              <p:cNvSpPr>
                <a:spLocks noChangeArrowheads="1"/>
              </p:cNvSpPr>
              <p:nvPr/>
            </p:nvSpPr>
            <p:spPr bwMode="auto">
              <a:xfrm>
                <a:off x="2593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3" name="Rectangle 516"/>
              <p:cNvSpPr>
                <a:spLocks noChangeArrowheads="1"/>
              </p:cNvSpPr>
              <p:nvPr/>
            </p:nvSpPr>
            <p:spPr bwMode="auto">
              <a:xfrm>
                <a:off x="2657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4" name="Rectangle 517"/>
              <p:cNvSpPr>
                <a:spLocks noChangeArrowheads="1"/>
              </p:cNvSpPr>
              <p:nvPr/>
            </p:nvSpPr>
            <p:spPr bwMode="auto">
              <a:xfrm>
                <a:off x="2593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5" name="Rectangle 518"/>
              <p:cNvSpPr>
                <a:spLocks noChangeArrowheads="1"/>
              </p:cNvSpPr>
              <p:nvPr/>
            </p:nvSpPr>
            <p:spPr bwMode="auto">
              <a:xfrm>
                <a:off x="25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6" name="Rectangle 519"/>
              <p:cNvSpPr>
                <a:spLocks noChangeArrowheads="1"/>
              </p:cNvSpPr>
              <p:nvPr/>
            </p:nvSpPr>
            <p:spPr bwMode="auto">
              <a:xfrm>
                <a:off x="2657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7" name="Rectangle 520"/>
              <p:cNvSpPr>
                <a:spLocks noChangeArrowheads="1"/>
              </p:cNvSpPr>
              <p:nvPr/>
            </p:nvSpPr>
            <p:spPr bwMode="auto">
              <a:xfrm>
                <a:off x="2657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8" name="Rectangle 521"/>
              <p:cNvSpPr>
                <a:spLocks noChangeArrowheads="1"/>
              </p:cNvSpPr>
              <p:nvPr/>
            </p:nvSpPr>
            <p:spPr bwMode="auto">
              <a:xfrm>
                <a:off x="2721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09" name="Rectangle 522"/>
              <p:cNvSpPr>
                <a:spLocks noChangeArrowheads="1"/>
              </p:cNvSpPr>
              <p:nvPr/>
            </p:nvSpPr>
            <p:spPr bwMode="auto">
              <a:xfrm>
                <a:off x="2657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0" name="Rectangle 523"/>
              <p:cNvSpPr>
                <a:spLocks noChangeArrowheads="1"/>
              </p:cNvSpPr>
              <p:nvPr/>
            </p:nvSpPr>
            <p:spPr bwMode="auto">
              <a:xfrm>
                <a:off x="2657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1" name="Rectangle 524"/>
              <p:cNvSpPr>
                <a:spLocks noChangeArrowheads="1"/>
              </p:cNvSpPr>
              <p:nvPr/>
            </p:nvSpPr>
            <p:spPr bwMode="auto">
              <a:xfrm>
                <a:off x="2721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2" name="Rectangle 525"/>
              <p:cNvSpPr>
                <a:spLocks noChangeArrowheads="1"/>
              </p:cNvSpPr>
              <p:nvPr/>
            </p:nvSpPr>
            <p:spPr bwMode="auto">
              <a:xfrm>
                <a:off x="2721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3" name="Rectangle 526"/>
              <p:cNvSpPr>
                <a:spLocks noChangeArrowheads="1"/>
              </p:cNvSpPr>
              <p:nvPr/>
            </p:nvSpPr>
            <p:spPr bwMode="auto">
              <a:xfrm>
                <a:off x="2793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4" name="Rectangle 527"/>
              <p:cNvSpPr>
                <a:spLocks noChangeArrowheads="1"/>
              </p:cNvSpPr>
              <p:nvPr/>
            </p:nvSpPr>
            <p:spPr bwMode="auto">
              <a:xfrm>
                <a:off x="2721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5" name="Rectangle 528"/>
              <p:cNvSpPr>
                <a:spLocks noChangeArrowheads="1"/>
              </p:cNvSpPr>
              <p:nvPr/>
            </p:nvSpPr>
            <p:spPr bwMode="auto">
              <a:xfrm>
                <a:off x="2721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6" name="Rectangle 529"/>
              <p:cNvSpPr>
                <a:spLocks noChangeArrowheads="1"/>
              </p:cNvSpPr>
              <p:nvPr/>
            </p:nvSpPr>
            <p:spPr bwMode="auto">
              <a:xfrm>
                <a:off x="2793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7" name="Rectangle 530"/>
              <p:cNvSpPr>
                <a:spLocks noChangeArrowheads="1"/>
              </p:cNvSpPr>
              <p:nvPr/>
            </p:nvSpPr>
            <p:spPr bwMode="auto">
              <a:xfrm>
                <a:off x="2793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8" name="Rectangle 531"/>
              <p:cNvSpPr>
                <a:spLocks noChangeArrowheads="1"/>
              </p:cNvSpPr>
              <p:nvPr/>
            </p:nvSpPr>
            <p:spPr bwMode="auto">
              <a:xfrm>
                <a:off x="2857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19" name="Rectangle 532"/>
              <p:cNvSpPr>
                <a:spLocks noChangeArrowheads="1"/>
              </p:cNvSpPr>
              <p:nvPr/>
            </p:nvSpPr>
            <p:spPr bwMode="auto">
              <a:xfrm>
                <a:off x="2793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0" name="Rectangle 533"/>
              <p:cNvSpPr>
                <a:spLocks noChangeArrowheads="1"/>
              </p:cNvSpPr>
              <p:nvPr/>
            </p:nvSpPr>
            <p:spPr bwMode="auto">
              <a:xfrm>
                <a:off x="27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1" name="Rectangle 534"/>
              <p:cNvSpPr>
                <a:spLocks noChangeArrowheads="1"/>
              </p:cNvSpPr>
              <p:nvPr/>
            </p:nvSpPr>
            <p:spPr bwMode="auto">
              <a:xfrm>
                <a:off x="2857" y="3073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2" name="Rectangle 535"/>
              <p:cNvSpPr>
                <a:spLocks noChangeArrowheads="1"/>
              </p:cNvSpPr>
              <p:nvPr/>
            </p:nvSpPr>
            <p:spPr bwMode="auto">
              <a:xfrm>
                <a:off x="2857" y="3073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3" name="Rectangle 536"/>
              <p:cNvSpPr>
                <a:spLocks noChangeArrowheads="1"/>
              </p:cNvSpPr>
              <p:nvPr/>
            </p:nvSpPr>
            <p:spPr bwMode="auto">
              <a:xfrm>
                <a:off x="2922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4" name="Rectangle 537"/>
              <p:cNvSpPr>
                <a:spLocks noChangeArrowheads="1"/>
              </p:cNvSpPr>
              <p:nvPr/>
            </p:nvSpPr>
            <p:spPr bwMode="auto">
              <a:xfrm>
                <a:off x="2857" y="3169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5" name="Rectangle 538"/>
              <p:cNvSpPr>
                <a:spLocks noChangeArrowheads="1"/>
              </p:cNvSpPr>
              <p:nvPr/>
            </p:nvSpPr>
            <p:spPr bwMode="auto">
              <a:xfrm>
                <a:off x="2857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6" name="Rectangle 539"/>
              <p:cNvSpPr>
                <a:spLocks noChangeArrowheads="1"/>
              </p:cNvSpPr>
              <p:nvPr/>
            </p:nvSpPr>
            <p:spPr bwMode="auto">
              <a:xfrm>
                <a:off x="2922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7" name="Rectangle 540"/>
              <p:cNvSpPr>
                <a:spLocks noChangeArrowheads="1"/>
              </p:cNvSpPr>
              <p:nvPr/>
            </p:nvSpPr>
            <p:spPr bwMode="auto">
              <a:xfrm>
                <a:off x="2922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8" name="Rectangle 541"/>
              <p:cNvSpPr>
                <a:spLocks noChangeArrowheads="1"/>
              </p:cNvSpPr>
              <p:nvPr/>
            </p:nvSpPr>
            <p:spPr bwMode="auto">
              <a:xfrm>
                <a:off x="2994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29" name="Rectangle 542"/>
              <p:cNvSpPr>
                <a:spLocks noChangeArrowheads="1"/>
              </p:cNvSpPr>
              <p:nvPr/>
            </p:nvSpPr>
            <p:spPr bwMode="auto">
              <a:xfrm>
                <a:off x="2922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0" name="Rectangle 543"/>
              <p:cNvSpPr>
                <a:spLocks noChangeArrowheads="1"/>
              </p:cNvSpPr>
              <p:nvPr/>
            </p:nvSpPr>
            <p:spPr bwMode="auto">
              <a:xfrm>
                <a:off x="2922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1" name="Rectangle 544"/>
              <p:cNvSpPr>
                <a:spLocks noChangeArrowheads="1"/>
              </p:cNvSpPr>
              <p:nvPr/>
            </p:nvSpPr>
            <p:spPr bwMode="auto">
              <a:xfrm>
                <a:off x="2994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2" name="Rectangle 545"/>
              <p:cNvSpPr>
                <a:spLocks noChangeArrowheads="1"/>
              </p:cNvSpPr>
              <p:nvPr/>
            </p:nvSpPr>
            <p:spPr bwMode="auto">
              <a:xfrm>
                <a:off x="2994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3" name="Rectangle 546"/>
              <p:cNvSpPr>
                <a:spLocks noChangeArrowheads="1"/>
              </p:cNvSpPr>
              <p:nvPr/>
            </p:nvSpPr>
            <p:spPr bwMode="auto">
              <a:xfrm>
                <a:off x="3058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4" name="Rectangle 547"/>
              <p:cNvSpPr>
                <a:spLocks noChangeArrowheads="1"/>
              </p:cNvSpPr>
              <p:nvPr/>
            </p:nvSpPr>
            <p:spPr bwMode="auto">
              <a:xfrm>
                <a:off x="2994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5" name="Rectangle 548"/>
              <p:cNvSpPr>
                <a:spLocks noChangeArrowheads="1"/>
              </p:cNvSpPr>
              <p:nvPr/>
            </p:nvSpPr>
            <p:spPr bwMode="auto">
              <a:xfrm>
                <a:off x="2994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6" name="Rectangle 549"/>
              <p:cNvSpPr>
                <a:spLocks noChangeArrowheads="1"/>
              </p:cNvSpPr>
              <p:nvPr/>
            </p:nvSpPr>
            <p:spPr bwMode="auto">
              <a:xfrm>
                <a:off x="3058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7" name="Rectangle 550"/>
              <p:cNvSpPr>
                <a:spLocks noChangeArrowheads="1"/>
              </p:cNvSpPr>
              <p:nvPr/>
            </p:nvSpPr>
            <p:spPr bwMode="auto">
              <a:xfrm>
                <a:off x="3058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8" name="Rectangle 551"/>
              <p:cNvSpPr>
                <a:spLocks noChangeArrowheads="1"/>
              </p:cNvSpPr>
              <p:nvPr/>
            </p:nvSpPr>
            <p:spPr bwMode="auto">
              <a:xfrm>
                <a:off x="3122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39" name="Rectangle 552"/>
              <p:cNvSpPr>
                <a:spLocks noChangeArrowheads="1"/>
              </p:cNvSpPr>
              <p:nvPr/>
            </p:nvSpPr>
            <p:spPr bwMode="auto">
              <a:xfrm>
                <a:off x="3058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0" name="Rectangle 553"/>
              <p:cNvSpPr>
                <a:spLocks noChangeArrowheads="1"/>
              </p:cNvSpPr>
              <p:nvPr/>
            </p:nvSpPr>
            <p:spPr bwMode="auto">
              <a:xfrm>
                <a:off x="3058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1" name="Rectangle 554"/>
              <p:cNvSpPr>
                <a:spLocks noChangeArrowheads="1"/>
              </p:cNvSpPr>
              <p:nvPr/>
            </p:nvSpPr>
            <p:spPr bwMode="auto">
              <a:xfrm>
                <a:off x="3122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2" name="Rectangle 555"/>
              <p:cNvSpPr>
                <a:spLocks noChangeArrowheads="1"/>
              </p:cNvSpPr>
              <p:nvPr/>
            </p:nvSpPr>
            <p:spPr bwMode="auto">
              <a:xfrm>
                <a:off x="3122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3" name="Rectangle 556"/>
              <p:cNvSpPr>
                <a:spLocks noChangeArrowheads="1"/>
              </p:cNvSpPr>
              <p:nvPr/>
            </p:nvSpPr>
            <p:spPr bwMode="auto">
              <a:xfrm>
                <a:off x="3186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4" name="Rectangle 557"/>
              <p:cNvSpPr>
                <a:spLocks noChangeArrowheads="1"/>
              </p:cNvSpPr>
              <p:nvPr/>
            </p:nvSpPr>
            <p:spPr bwMode="auto">
              <a:xfrm>
                <a:off x="3122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5" name="Rectangle 558"/>
              <p:cNvSpPr>
                <a:spLocks noChangeArrowheads="1"/>
              </p:cNvSpPr>
              <p:nvPr/>
            </p:nvSpPr>
            <p:spPr bwMode="auto">
              <a:xfrm>
                <a:off x="3122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6" name="Rectangle 559"/>
              <p:cNvSpPr>
                <a:spLocks noChangeArrowheads="1"/>
              </p:cNvSpPr>
              <p:nvPr/>
            </p:nvSpPr>
            <p:spPr bwMode="auto">
              <a:xfrm>
                <a:off x="3186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7" name="Rectangle 560"/>
              <p:cNvSpPr>
                <a:spLocks noChangeArrowheads="1"/>
              </p:cNvSpPr>
              <p:nvPr/>
            </p:nvSpPr>
            <p:spPr bwMode="auto">
              <a:xfrm>
                <a:off x="3186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8" name="Rectangle 561"/>
              <p:cNvSpPr>
                <a:spLocks noChangeArrowheads="1"/>
              </p:cNvSpPr>
              <p:nvPr/>
            </p:nvSpPr>
            <p:spPr bwMode="auto">
              <a:xfrm>
                <a:off x="3258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49" name="Rectangle 562"/>
              <p:cNvSpPr>
                <a:spLocks noChangeArrowheads="1"/>
              </p:cNvSpPr>
              <p:nvPr/>
            </p:nvSpPr>
            <p:spPr bwMode="auto">
              <a:xfrm>
                <a:off x="3186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0" name="Rectangle 563"/>
              <p:cNvSpPr>
                <a:spLocks noChangeArrowheads="1"/>
              </p:cNvSpPr>
              <p:nvPr/>
            </p:nvSpPr>
            <p:spPr bwMode="auto">
              <a:xfrm>
                <a:off x="3186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1" name="Rectangle 564"/>
              <p:cNvSpPr>
                <a:spLocks noChangeArrowheads="1"/>
              </p:cNvSpPr>
              <p:nvPr/>
            </p:nvSpPr>
            <p:spPr bwMode="auto">
              <a:xfrm>
                <a:off x="3258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2" name="Rectangle 565"/>
              <p:cNvSpPr>
                <a:spLocks noChangeArrowheads="1"/>
              </p:cNvSpPr>
              <p:nvPr/>
            </p:nvSpPr>
            <p:spPr bwMode="auto">
              <a:xfrm>
                <a:off x="3258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3" name="Rectangle 566"/>
              <p:cNvSpPr>
                <a:spLocks noChangeArrowheads="1"/>
              </p:cNvSpPr>
              <p:nvPr/>
            </p:nvSpPr>
            <p:spPr bwMode="auto">
              <a:xfrm>
                <a:off x="3322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4" name="Rectangle 567"/>
              <p:cNvSpPr>
                <a:spLocks noChangeArrowheads="1"/>
              </p:cNvSpPr>
              <p:nvPr/>
            </p:nvSpPr>
            <p:spPr bwMode="auto">
              <a:xfrm>
                <a:off x="3258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5" name="Rectangle 568"/>
              <p:cNvSpPr>
                <a:spLocks noChangeArrowheads="1"/>
              </p:cNvSpPr>
              <p:nvPr/>
            </p:nvSpPr>
            <p:spPr bwMode="auto">
              <a:xfrm>
                <a:off x="3258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6" name="Rectangle 569"/>
              <p:cNvSpPr>
                <a:spLocks noChangeArrowheads="1"/>
              </p:cNvSpPr>
              <p:nvPr/>
            </p:nvSpPr>
            <p:spPr bwMode="auto">
              <a:xfrm>
                <a:off x="3322" y="3073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7" name="Rectangle 570"/>
              <p:cNvSpPr>
                <a:spLocks noChangeArrowheads="1"/>
              </p:cNvSpPr>
              <p:nvPr/>
            </p:nvSpPr>
            <p:spPr bwMode="auto">
              <a:xfrm>
                <a:off x="3322" y="3073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8" name="Rectangle 571"/>
              <p:cNvSpPr>
                <a:spLocks noChangeArrowheads="1"/>
              </p:cNvSpPr>
              <p:nvPr/>
            </p:nvSpPr>
            <p:spPr bwMode="auto">
              <a:xfrm>
                <a:off x="3386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59" name="Rectangle 572"/>
              <p:cNvSpPr>
                <a:spLocks noChangeArrowheads="1"/>
              </p:cNvSpPr>
              <p:nvPr/>
            </p:nvSpPr>
            <p:spPr bwMode="auto">
              <a:xfrm>
                <a:off x="3322" y="3169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0" name="Rectangle 573"/>
              <p:cNvSpPr>
                <a:spLocks noChangeArrowheads="1"/>
              </p:cNvSpPr>
              <p:nvPr/>
            </p:nvSpPr>
            <p:spPr bwMode="auto">
              <a:xfrm>
                <a:off x="3322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1" name="Rectangle 574"/>
              <p:cNvSpPr>
                <a:spLocks noChangeArrowheads="1"/>
              </p:cNvSpPr>
              <p:nvPr/>
            </p:nvSpPr>
            <p:spPr bwMode="auto">
              <a:xfrm>
                <a:off x="3386" y="3073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2" name="Rectangle 575"/>
              <p:cNvSpPr>
                <a:spLocks noChangeArrowheads="1"/>
              </p:cNvSpPr>
              <p:nvPr/>
            </p:nvSpPr>
            <p:spPr bwMode="auto">
              <a:xfrm>
                <a:off x="3386" y="3073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3" name="Rectangle 576"/>
              <p:cNvSpPr>
                <a:spLocks noChangeArrowheads="1"/>
              </p:cNvSpPr>
              <p:nvPr/>
            </p:nvSpPr>
            <p:spPr bwMode="auto">
              <a:xfrm>
                <a:off x="3458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4" name="Rectangle 577"/>
              <p:cNvSpPr>
                <a:spLocks noChangeArrowheads="1"/>
              </p:cNvSpPr>
              <p:nvPr/>
            </p:nvSpPr>
            <p:spPr bwMode="auto">
              <a:xfrm>
                <a:off x="3386" y="316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5" name="Rectangle 578"/>
              <p:cNvSpPr>
                <a:spLocks noChangeArrowheads="1"/>
              </p:cNvSpPr>
              <p:nvPr/>
            </p:nvSpPr>
            <p:spPr bwMode="auto">
              <a:xfrm>
                <a:off x="3386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6" name="Rectangle 579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7" name="Rectangle 580"/>
              <p:cNvSpPr>
                <a:spLocks noChangeArrowheads="1"/>
              </p:cNvSpPr>
              <p:nvPr/>
            </p:nvSpPr>
            <p:spPr bwMode="auto">
              <a:xfrm>
                <a:off x="3458" y="3073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8" name="Rectangle 581"/>
              <p:cNvSpPr>
                <a:spLocks noChangeArrowheads="1"/>
              </p:cNvSpPr>
              <p:nvPr/>
            </p:nvSpPr>
            <p:spPr bwMode="auto">
              <a:xfrm>
                <a:off x="1793" y="3169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69" name="Rectangle 582"/>
              <p:cNvSpPr>
                <a:spLocks noChangeArrowheads="1"/>
              </p:cNvSpPr>
              <p:nvPr/>
            </p:nvSpPr>
            <p:spPr bwMode="auto">
              <a:xfrm>
                <a:off x="1793" y="3073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0" name="Rectangle 583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1" name="Rectangle 584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2" name="Rectangle 585"/>
              <p:cNvSpPr>
                <a:spLocks noChangeArrowheads="1"/>
              </p:cNvSpPr>
              <p:nvPr/>
            </p:nvSpPr>
            <p:spPr bwMode="auto">
              <a:xfrm>
                <a:off x="1865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3" name="Rectangle 586"/>
              <p:cNvSpPr>
                <a:spLocks noChangeArrowheads="1"/>
              </p:cNvSpPr>
              <p:nvPr/>
            </p:nvSpPr>
            <p:spPr bwMode="auto">
              <a:xfrm>
                <a:off x="1793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4" name="Rectangle 587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5" name="Rectangle 588"/>
              <p:cNvSpPr>
                <a:spLocks noChangeArrowheads="1"/>
              </p:cNvSpPr>
              <p:nvPr/>
            </p:nvSpPr>
            <p:spPr bwMode="auto">
              <a:xfrm>
                <a:off x="1865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6" name="Rectangle 589"/>
              <p:cNvSpPr>
                <a:spLocks noChangeArrowheads="1"/>
              </p:cNvSpPr>
              <p:nvPr/>
            </p:nvSpPr>
            <p:spPr bwMode="auto">
              <a:xfrm>
                <a:off x="1865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7" name="Rectangle 590"/>
              <p:cNvSpPr>
                <a:spLocks noChangeArrowheads="1"/>
              </p:cNvSpPr>
              <p:nvPr/>
            </p:nvSpPr>
            <p:spPr bwMode="auto">
              <a:xfrm>
                <a:off x="1929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8" name="Rectangle 591"/>
              <p:cNvSpPr>
                <a:spLocks noChangeArrowheads="1"/>
              </p:cNvSpPr>
              <p:nvPr/>
            </p:nvSpPr>
            <p:spPr bwMode="auto">
              <a:xfrm>
                <a:off x="1865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79" name="Rectangle 592"/>
              <p:cNvSpPr>
                <a:spLocks noChangeArrowheads="1"/>
              </p:cNvSpPr>
              <p:nvPr/>
            </p:nvSpPr>
            <p:spPr bwMode="auto">
              <a:xfrm>
                <a:off x="1865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0" name="Rectangle 593"/>
              <p:cNvSpPr>
                <a:spLocks noChangeArrowheads="1"/>
              </p:cNvSpPr>
              <p:nvPr/>
            </p:nvSpPr>
            <p:spPr bwMode="auto">
              <a:xfrm>
                <a:off x="1929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1" name="Rectangle 594"/>
              <p:cNvSpPr>
                <a:spLocks noChangeArrowheads="1"/>
              </p:cNvSpPr>
              <p:nvPr/>
            </p:nvSpPr>
            <p:spPr bwMode="auto">
              <a:xfrm>
                <a:off x="1929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2" name="Rectangle 595"/>
              <p:cNvSpPr>
                <a:spLocks noChangeArrowheads="1"/>
              </p:cNvSpPr>
              <p:nvPr/>
            </p:nvSpPr>
            <p:spPr bwMode="auto">
              <a:xfrm>
                <a:off x="19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3" name="Rectangle 596"/>
              <p:cNvSpPr>
                <a:spLocks noChangeArrowheads="1"/>
              </p:cNvSpPr>
              <p:nvPr/>
            </p:nvSpPr>
            <p:spPr bwMode="auto">
              <a:xfrm>
                <a:off x="1929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4" name="Rectangle 597"/>
              <p:cNvSpPr>
                <a:spLocks noChangeArrowheads="1"/>
              </p:cNvSpPr>
              <p:nvPr/>
            </p:nvSpPr>
            <p:spPr bwMode="auto">
              <a:xfrm>
                <a:off x="1929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5" name="Rectangle 598"/>
              <p:cNvSpPr>
                <a:spLocks noChangeArrowheads="1"/>
              </p:cNvSpPr>
              <p:nvPr/>
            </p:nvSpPr>
            <p:spPr bwMode="auto">
              <a:xfrm>
                <a:off x="1993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6" name="Rectangle 599"/>
              <p:cNvSpPr>
                <a:spLocks noChangeArrowheads="1"/>
              </p:cNvSpPr>
              <p:nvPr/>
            </p:nvSpPr>
            <p:spPr bwMode="auto">
              <a:xfrm>
                <a:off x="1993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7" name="Rectangle 600"/>
              <p:cNvSpPr>
                <a:spLocks noChangeArrowheads="1"/>
              </p:cNvSpPr>
              <p:nvPr/>
            </p:nvSpPr>
            <p:spPr bwMode="auto">
              <a:xfrm>
                <a:off x="2065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8" name="Rectangle 601"/>
              <p:cNvSpPr>
                <a:spLocks noChangeArrowheads="1"/>
              </p:cNvSpPr>
              <p:nvPr/>
            </p:nvSpPr>
            <p:spPr bwMode="auto">
              <a:xfrm>
                <a:off x="1993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89" name="Rectangle 602"/>
              <p:cNvSpPr>
                <a:spLocks noChangeArrowheads="1"/>
              </p:cNvSpPr>
              <p:nvPr/>
            </p:nvSpPr>
            <p:spPr bwMode="auto">
              <a:xfrm>
                <a:off x="19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0" name="Rectangle 603"/>
              <p:cNvSpPr>
                <a:spLocks noChangeArrowheads="1"/>
              </p:cNvSpPr>
              <p:nvPr/>
            </p:nvSpPr>
            <p:spPr bwMode="auto">
              <a:xfrm>
                <a:off x="2065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1" name="Rectangle 604"/>
              <p:cNvSpPr>
                <a:spLocks noChangeArrowheads="1"/>
              </p:cNvSpPr>
              <p:nvPr/>
            </p:nvSpPr>
            <p:spPr bwMode="auto">
              <a:xfrm>
                <a:off x="2065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2" name="Rectangle 605"/>
              <p:cNvSpPr>
                <a:spLocks noChangeArrowheads="1"/>
              </p:cNvSpPr>
              <p:nvPr/>
            </p:nvSpPr>
            <p:spPr bwMode="auto">
              <a:xfrm>
                <a:off x="2129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3" name="Rectangle 606"/>
              <p:cNvSpPr>
                <a:spLocks noChangeArrowheads="1"/>
              </p:cNvSpPr>
              <p:nvPr/>
            </p:nvSpPr>
            <p:spPr bwMode="auto">
              <a:xfrm>
                <a:off x="2065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4" name="Rectangle 607"/>
              <p:cNvSpPr>
                <a:spLocks noChangeArrowheads="1"/>
              </p:cNvSpPr>
              <p:nvPr/>
            </p:nvSpPr>
            <p:spPr bwMode="auto">
              <a:xfrm>
                <a:off x="2065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5" name="Rectangle 608"/>
              <p:cNvSpPr>
                <a:spLocks noChangeArrowheads="1"/>
              </p:cNvSpPr>
              <p:nvPr/>
            </p:nvSpPr>
            <p:spPr bwMode="auto">
              <a:xfrm>
                <a:off x="2129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6" name="Rectangle 609"/>
              <p:cNvSpPr>
                <a:spLocks noChangeArrowheads="1"/>
              </p:cNvSpPr>
              <p:nvPr/>
            </p:nvSpPr>
            <p:spPr bwMode="auto">
              <a:xfrm>
                <a:off x="2129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7" name="Rectangle 610"/>
              <p:cNvSpPr>
                <a:spLocks noChangeArrowheads="1"/>
              </p:cNvSpPr>
              <p:nvPr/>
            </p:nvSpPr>
            <p:spPr bwMode="auto">
              <a:xfrm>
                <a:off x="21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8" name="Rectangle 611"/>
              <p:cNvSpPr>
                <a:spLocks noChangeArrowheads="1"/>
              </p:cNvSpPr>
              <p:nvPr/>
            </p:nvSpPr>
            <p:spPr bwMode="auto">
              <a:xfrm>
                <a:off x="2129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899" name="Rectangle 612"/>
              <p:cNvSpPr>
                <a:spLocks noChangeArrowheads="1"/>
              </p:cNvSpPr>
              <p:nvPr/>
            </p:nvSpPr>
            <p:spPr bwMode="auto">
              <a:xfrm>
                <a:off x="2129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0" name="Rectangle 613"/>
              <p:cNvSpPr>
                <a:spLocks noChangeArrowheads="1"/>
              </p:cNvSpPr>
              <p:nvPr/>
            </p:nvSpPr>
            <p:spPr bwMode="auto">
              <a:xfrm>
                <a:off x="2193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1" name="Rectangle 614"/>
              <p:cNvSpPr>
                <a:spLocks noChangeArrowheads="1"/>
              </p:cNvSpPr>
              <p:nvPr/>
            </p:nvSpPr>
            <p:spPr bwMode="auto">
              <a:xfrm>
                <a:off x="2193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2" name="Rectangle 615"/>
              <p:cNvSpPr>
                <a:spLocks noChangeArrowheads="1"/>
              </p:cNvSpPr>
              <p:nvPr/>
            </p:nvSpPr>
            <p:spPr bwMode="auto">
              <a:xfrm>
                <a:off x="2257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3" name="Rectangle 616"/>
              <p:cNvSpPr>
                <a:spLocks noChangeArrowheads="1"/>
              </p:cNvSpPr>
              <p:nvPr/>
            </p:nvSpPr>
            <p:spPr bwMode="auto">
              <a:xfrm>
                <a:off x="2193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4" name="Rectangle 617"/>
              <p:cNvSpPr>
                <a:spLocks noChangeArrowheads="1"/>
              </p:cNvSpPr>
              <p:nvPr/>
            </p:nvSpPr>
            <p:spPr bwMode="auto">
              <a:xfrm>
                <a:off x="21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5" name="Rectangle 618"/>
              <p:cNvSpPr>
                <a:spLocks noChangeArrowheads="1"/>
              </p:cNvSpPr>
              <p:nvPr/>
            </p:nvSpPr>
            <p:spPr bwMode="auto">
              <a:xfrm>
                <a:off x="2257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6" name="Rectangle 619"/>
              <p:cNvSpPr>
                <a:spLocks noChangeArrowheads="1"/>
              </p:cNvSpPr>
              <p:nvPr/>
            </p:nvSpPr>
            <p:spPr bwMode="auto">
              <a:xfrm>
                <a:off x="2257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7" name="Rectangle 620"/>
              <p:cNvSpPr>
                <a:spLocks noChangeArrowheads="1"/>
              </p:cNvSpPr>
              <p:nvPr/>
            </p:nvSpPr>
            <p:spPr bwMode="auto">
              <a:xfrm>
                <a:off x="2329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8" name="Rectangle 621"/>
              <p:cNvSpPr>
                <a:spLocks noChangeArrowheads="1"/>
              </p:cNvSpPr>
              <p:nvPr/>
            </p:nvSpPr>
            <p:spPr bwMode="auto">
              <a:xfrm>
                <a:off x="2257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09" name="Rectangle 622"/>
              <p:cNvSpPr>
                <a:spLocks noChangeArrowheads="1"/>
              </p:cNvSpPr>
              <p:nvPr/>
            </p:nvSpPr>
            <p:spPr bwMode="auto">
              <a:xfrm>
                <a:off x="2257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0" name="Rectangle 623"/>
              <p:cNvSpPr>
                <a:spLocks noChangeArrowheads="1"/>
              </p:cNvSpPr>
              <p:nvPr/>
            </p:nvSpPr>
            <p:spPr bwMode="auto">
              <a:xfrm>
                <a:off x="2329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1" name="Rectangle 624"/>
              <p:cNvSpPr>
                <a:spLocks noChangeArrowheads="1"/>
              </p:cNvSpPr>
              <p:nvPr/>
            </p:nvSpPr>
            <p:spPr bwMode="auto">
              <a:xfrm>
                <a:off x="2329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2" name="Rectangle 625"/>
              <p:cNvSpPr>
                <a:spLocks noChangeArrowheads="1"/>
              </p:cNvSpPr>
              <p:nvPr/>
            </p:nvSpPr>
            <p:spPr bwMode="auto">
              <a:xfrm>
                <a:off x="23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3" name="Rectangle 626"/>
              <p:cNvSpPr>
                <a:spLocks noChangeArrowheads="1"/>
              </p:cNvSpPr>
              <p:nvPr/>
            </p:nvSpPr>
            <p:spPr bwMode="auto">
              <a:xfrm>
                <a:off x="2329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4" name="Rectangle 627"/>
              <p:cNvSpPr>
                <a:spLocks noChangeArrowheads="1"/>
              </p:cNvSpPr>
              <p:nvPr/>
            </p:nvSpPr>
            <p:spPr bwMode="auto">
              <a:xfrm>
                <a:off x="2329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5" name="Rectangle 628"/>
              <p:cNvSpPr>
                <a:spLocks noChangeArrowheads="1"/>
              </p:cNvSpPr>
              <p:nvPr/>
            </p:nvSpPr>
            <p:spPr bwMode="auto">
              <a:xfrm>
                <a:off x="2393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6" name="Rectangle 629"/>
              <p:cNvSpPr>
                <a:spLocks noChangeArrowheads="1"/>
              </p:cNvSpPr>
              <p:nvPr/>
            </p:nvSpPr>
            <p:spPr bwMode="auto">
              <a:xfrm>
                <a:off x="2393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7" name="Rectangle 630"/>
              <p:cNvSpPr>
                <a:spLocks noChangeArrowheads="1"/>
              </p:cNvSpPr>
              <p:nvPr/>
            </p:nvSpPr>
            <p:spPr bwMode="auto">
              <a:xfrm>
                <a:off x="2457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8" name="Rectangle 631"/>
              <p:cNvSpPr>
                <a:spLocks noChangeArrowheads="1"/>
              </p:cNvSpPr>
              <p:nvPr/>
            </p:nvSpPr>
            <p:spPr bwMode="auto">
              <a:xfrm>
                <a:off x="2393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19" name="Rectangle 632"/>
              <p:cNvSpPr>
                <a:spLocks noChangeArrowheads="1"/>
              </p:cNvSpPr>
              <p:nvPr/>
            </p:nvSpPr>
            <p:spPr bwMode="auto">
              <a:xfrm>
                <a:off x="23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0" name="Rectangle 633"/>
              <p:cNvSpPr>
                <a:spLocks noChangeArrowheads="1"/>
              </p:cNvSpPr>
              <p:nvPr/>
            </p:nvSpPr>
            <p:spPr bwMode="auto">
              <a:xfrm>
                <a:off x="2457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1" name="Rectangle 634"/>
              <p:cNvSpPr>
                <a:spLocks noChangeArrowheads="1"/>
              </p:cNvSpPr>
              <p:nvPr/>
            </p:nvSpPr>
            <p:spPr bwMode="auto">
              <a:xfrm>
                <a:off x="2457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2" name="Rectangle 635"/>
              <p:cNvSpPr>
                <a:spLocks noChangeArrowheads="1"/>
              </p:cNvSpPr>
              <p:nvPr/>
            </p:nvSpPr>
            <p:spPr bwMode="auto">
              <a:xfrm>
                <a:off x="2529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3" name="Rectangle 636"/>
              <p:cNvSpPr>
                <a:spLocks noChangeArrowheads="1"/>
              </p:cNvSpPr>
              <p:nvPr/>
            </p:nvSpPr>
            <p:spPr bwMode="auto">
              <a:xfrm>
                <a:off x="2457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4" name="Rectangle 637"/>
              <p:cNvSpPr>
                <a:spLocks noChangeArrowheads="1"/>
              </p:cNvSpPr>
              <p:nvPr/>
            </p:nvSpPr>
            <p:spPr bwMode="auto">
              <a:xfrm>
                <a:off x="2457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5" name="Rectangle 638"/>
              <p:cNvSpPr>
                <a:spLocks noChangeArrowheads="1"/>
              </p:cNvSpPr>
              <p:nvPr/>
            </p:nvSpPr>
            <p:spPr bwMode="auto">
              <a:xfrm>
                <a:off x="2529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6" name="Rectangle 639"/>
              <p:cNvSpPr>
                <a:spLocks noChangeArrowheads="1"/>
              </p:cNvSpPr>
              <p:nvPr/>
            </p:nvSpPr>
            <p:spPr bwMode="auto">
              <a:xfrm>
                <a:off x="2529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7" name="Rectangle 640"/>
              <p:cNvSpPr>
                <a:spLocks noChangeArrowheads="1"/>
              </p:cNvSpPr>
              <p:nvPr/>
            </p:nvSpPr>
            <p:spPr bwMode="auto">
              <a:xfrm>
                <a:off x="25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8" name="Rectangle 641"/>
              <p:cNvSpPr>
                <a:spLocks noChangeArrowheads="1"/>
              </p:cNvSpPr>
              <p:nvPr/>
            </p:nvSpPr>
            <p:spPr bwMode="auto">
              <a:xfrm>
                <a:off x="2529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29" name="Rectangle 642"/>
              <p:cNvSpPr>
                <a:spLocks noChangeArrowheads="1"/>
              </p:cNvSpPr>
              <p:nvPr/>
            </p:nvSpPr>
            <p:spPr bwMode="auto">
              <a:xfrm>
                <a:off x="2529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0" name="Rectangle 643"/>
              <p:cNvSpPr>
                <a:spLocks noChangeArrowheads="1"/>
              </p:cNvSpPr>
              <p:nvPr/>
            </p:nvSpPr>
            <p:spPr bwMode="auto">
              <a:xfrm>
                <a:off x="2593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1" name="Rectangle 644"/>
              <p:cNvSpPr>
                <a:spLocks noChangeArrowheads="1"/>
              </p:cNvSpPr>
              <p:nvPr/>
            </p:nvSpPr>
            <p:spPr bwMode="auto">
              <a:xfrm>
                <a:off x="2593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2" name="Rectangle 645"/>
              <p:cNvSpPr>
                <a:spLocks noChangeArrowheads="1"/>
              </p:cNvSpPr>
              <p:nvPr/>
            </p:nvSpPr>
            <p:spPr bwMode="auto">
              <a:xfrm>
                <a:off x="2657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3" name="Rectangle 646"/>
              <p:cNvSpPr>
                <a:spLocks noChangeArrowheads="1"/>
              </p:cNvSpPr>
              <p:nvPr/>
            </p:nvSpPr>
            <p:spPr bwMode="auto">
              <a:xfrm>
                <a:off x="2593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4" name="Rectangle 647"/>
              <p:cNvSpPr>
                <a:spLocks noChangeArrowheads="1"/>
              </p:cNvSpPr>
              <p:nvPr/>
            </p:nvSpPr>
            <p:spPr bwMode="auto">
              <a:xfrm>
                <a:off x="25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5" name="Rectangle 648"/>
              <p:cNvSpPr>
                <a:spLocks noChangeArrowheads="1"/>
              </p:cNvSpPr>
              <p:nvPr/>
            </p:nvSpPr>
            <p:spPr bwMode="auto">
              <a:xfrm>
                <a:off x="2657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6" name="Rectangle 649"/>
              <p:cNvSpPr>
                <a:spLocks noChangeArrowheads="1"/>
              </p:cNvSpPr>
              <p:nvPr/>
            </p:nvSpPr>
            <p:spPr bwMode="auto">
              <a:xfrm>
                <a:off x="2657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937" name="Rectangle 650"/>
              <p:cNvSpPr>
                <a:spLocks noChangeArrowheads="1"/>
              </p:cNvSpPr>
              <p:nvPr/>
            </p:nvSpPr>
            <p:spPr bwMode="auto">
              <a:xfrm>
                <a:off x="2721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3300" name="Group 651"/>
            <p:cNvGrpSpPr>
              <a:grpSpLocks/>
            </p:cNvGrpSpPr>
            <p:nvPr/>
          </p:nvGrpSpPr>
          <p:grpSpPr bwMode="auto">
            <a:xfrm>
              <a:off x="1665" y="1785"/>
              <a:ext cx="1921" cy="1648"/>
              <a:chOff x="1665" y="1785"/>
              <a:chExt cx="1921" cy="1648"/>
            </a:xfrm>
          </p:grpSpPr>
          <p:sp>
            <p:nvSpPr>
              <p:cNvPr id="53538" name="Rectangle 652"/>
              <p:cNvSpPr>
                <a:spLocks noChangeArrowheads="1"/>
              </p:cNvSpPr>
              <p:nvPr/>
            </p:nvSpPr>
            <p:spPr bwMode="auto">
              <a:xfrm>
                <a:off x="2657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9" name="Rectangle 653"/>
              <p:cNvSpPr>
                <a:spLocks noChangeArrowheads="1"/>
              </p:cNvSpPr>
              <p:nvPr/>
            </p:nvSpPr>
            <p:spPr bwMode="auto">
              <a:xfrm>
                <a:off x="2657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0" name="Rectangle 654"/>
              <p:cNvSpPr>
                <a:spLocks noChangeArrowheads="1"/>
              </p:cNvSpPr>
              <p:nvPr/>
            </p:nvSpPr>
            <p:spPr bwMode="auto">
              <a:xfrm>
                <a:off x="2721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1" name="Rectangle 655"/>
              <p:cNvSpPr>
                <a:spLocks noChangeArrowheads="1"/>
              </p:cNvSpPr>
              <p:nvPr/>
            </p:nvSpPr>
            <p:spPr bwMode="auto">
              <a:xfrm>
                <a:off x="2721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2" name="Rectangle 656"/>
              <p:cNvSpPr>
                <a:spLocks noChangeArrowheads="1"/>
              </p:cNvSpPr>
              <p:nvPr/>
            </p:nvSpPr>
            <p:spPr bwMode="auto">
              <a:xfrm>
                <a:off x="2793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3" name="Rectangle 657"/>
              <p:cNvSpPr>
                <a:spLocks noChangeArrowheads="1"/>
              </p:cNvSpPr>
              <p:nvPr/>
            </p:nvSpPr>
            <p:spPr bwMode="auto">
              <a:xfrm>
                <a:off x="2721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4" name="Rectangle 658"/>
              <p:cNvSpPr>
                <a:spLocks noChangeArrowheads="1"/>
              </p:cNvSpPr>
              <p:nvPr/>
            </p:nvSpPr>
            <p:spPr bwMode="auto">
              <a:xfrm>
                <a:off x="2721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5" name="Rectangle 659"/>
              <p:cNvSpPr>
                <a:spLocks noChangeArrowheads="1"/>
              </p:cNvSpPr>
              <p:nvPr/>
            </p:nvSpPr>
            <p:spPr bwMode="auto">
              <a:xfrm>
                <a:off x="2793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6" name="Rectangle 660"/>
              <p:cNvSpPr>
                <a:spLocks noChangeArrowheads="1"/>
              </p:cNvSpPr>
              <p:nvPr/>
            </p:nvSpPr>
            <p:spPr bwMode="auto">
              <a:xfrm>
                <a:off x="2793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7" name="Rectangle 661"/>
              <p:cNvSpPr>
                <a:spLocks noChangeArrowheads="1"/>
              </p:cNvSpPr>
              <p:nvPr/>
            </p:nvSpPr>
            <p:spPr bwMode="auto">
              <a:xfrm>
                <a:off x="2857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8" name="Rectangle 662"/>
              <p:cNvSpPr>
                <a:spLocks noChangeArrowheads="1"/>
              </p:cNvSpPr>
              <p:nvPr/>
            </p:nvSpPr>
            <p:spPr bwMode="auto">
              <a:xfrm>
                <a:off x="2793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49" name="Rectangle 663"/>
              <p:cNvSpPr>
                <a:spLocks noChangeArrowheads="1"/>
              </p:cNvSpPr>
              <p:nvPr/>
            </p:nvSpPr>
            <p:spPr bwMode="auto">
              <a:xfrm>
                <a:off x="27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0" name="Rectangle 664"/>
              <p:cNvSpPr>
                <a:spLocks noChangeArrowheads="1"/>
              </p:cNvSpPr>
              <p:nvPr/>
            </p:nvSpPr>
            <p:spPr bwMode="auto">
              <a:xfrm>
                <a:off x="2857" y="3329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1" name="Rectangle 665"/>
              <p:cNvSpPr>
                <a:spLocks noChangeArrowheads="1"/>
              </p:cNvSpPr>
              <p:nvPr/>
            </p:nvSpPr>
            <p:spPr bwMode="auto">
              <a:xfrm>
                <a:off x="2857" y="3329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2" name="Rectangle 666"/>
              <p:cNvSpPr>
                <a:spLocks noChangeArrowheads="1"/>
              </p:cNvSpPr>
              <p:nvPr/>
            </p:nvSpPr>
            <p:spPr bwMode="auto">
              <a:xfrm>
                <a:off x="2922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3" name="Rectangle 667"/>
              <p:cNvSpPr>
                <a:spLocks noChangeArrowheads="1"/>
              </p:cNvSpPr>
              <p:nvPr/>
            </p:nvSpPr>
            <p:spPr bwMode="auto">
              <a:xfrm>
                <a:off x="2857" y="3425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4" name="Rectangle 668"/>
              <p:cNvSpPr>
                <a:spLocks noChangeArrowheads="1"/>
              </p:cNvSpPr>
              <p:nvPr/>
            </p:nvSpPr>
            <p:spPr bwMode="auto">
              <a:xfrm>
                <a:off x="2857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5" name="Rectangle 669"/>
              <p:cNvSpPr>
                <a:spLocks noChangeArrowheads="1"/>
              </p:cNvSpPr>
              <p:nvPr/>
            </p:nvSpPr>
            <p:spPr bwMode="auto">
              <a:xfrm>
                <a:off x="2922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6" name="Rectangle 670"/>
              <p:cNvSpPr>
                <a:spLocks noChangeArrowheads="1"/>
              </p:cNvSpPr>
              <p:nvPr/>
            </p:nvSpPr>
            <p:spPr bwMode="auto">
              <a:xfrm>
                <a:off x="2922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7" name="Rectangle 671"/>
              <p:cNvSpPr>
                <a:spLocks noChangeArrowheads="1"/>
              </p:cNvSpPr>
              <p:nvPr/>
            </p:nvSpPr>
            <p:spPr bwMode="auto">
              <a:xfrm>
                <a:off x="2994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8" name="Rectangle 672"/>
              <p:cNvSpPr>
                <a:spLocks noChangeArrowheads="1"/>
              </p:cNvSpPr>
              <p:nvPr/>
            </p:nvSpPr>
            <p:spPr bwMode="auto">
              <a:xfrm>
                <a:off x="2922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59" name="Rectangle 673"/>
              <p:cNvSpPr>
                <a:spLocks noChangeArrowheads="1"/>
              </p:cNvSpPr>
              <p:nvPr/>
            </p:nvSpPr>
            <p:spPr bwMode="auto">
              <a:xfrm>
                <a:off x="2922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0" name="Rectangle 674"/>
              <p:cNvSpPr>
                <a:spLocks noChangeArrowheads="1"/>
              </p:cNvSpPr>
              <p:nvPr/>
            </p:nvSpPr>
            <p:spPr bwMode="auto">
              <a:xfrm>
                <a:off x="2994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1" name="Rectangle 675"/>
              <p:cNvSpPr>
                <a:spLocks noChangeArrowheads="1"/>
              </p:cNvSpPr>
              <p:nvPr/>
            </p:nvSpPr>
            <p:spPr bwMode="auto">
              <a:xfrm>
                <a:off x="2994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2" name="Rectangle 676"/>
              <p:cNvSpPr>
                <a:spLocks noChangeArrowheads="1"/>
              </p:cNvSpPr>
              <p:nvPr/>
            </p:nvSpPr>
            <p:spPr bwMode="auto">
              <a:xfrm>
                <a:off x="3058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3" name="Rectangle 677"/>
              <p:cNvSpPr>
                <a:spLocks noChangeArrowheads="1"/>
              </p:cNvSpPr>
              <p:nvPr/>
            </p:nvSpPr>
            <p:spPr bwMode="auto">
              <a:xfrm>
                <a:off x="2994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4" name="Rectangle 678"/>
              <p:cNvSpPr>
                <a:spLocks noChangeArrowheads="1"/>
              </p:cNvSpPr>
              <p:nvPr/>
            </p:nvSpPr>
            <p:spPr bwMode="auto">
              <a:xfrm>
                <a:off x="2994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5" name="Rectangle 679"/>
              <p:cNvSpPr>
                <a:spLocks noChangeArrowheads="1"/>
              </p:cNvSpPr>
              <p:nvPr/>
            </p:nvSpPr>
            <p:spPr bwMode="auto">
              <a:xfrm>
                <a:off x="3058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6" name="Rectangle 680"/>
              <p:cNvSpPr>
                <a:spLocks noChangeArrowheads="1"/>
              </p:cNvSpPr>
              <p:nvPr/>
            </p:nvSpPr>
            <p:spPr bwMode="auto">
              <a:xfrm>
                <a:off x="3058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7" name="Rectangle 681"/>
              <p:cNvSpPr>
                <a:spLocks noChangeArrowheads="1"/>
              </p:cNvSpPr>
              <p:nvPr/>
            </p:nvSpPr>
            <p:spPr bwMode="auto">
              <a:xfrm>
                <a:off x="3122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8" name="Rectangle 682"/>
              <p:cNvSpPr>
                <a:spLocks noChangeArrowheads="1"/>
              </p:cNvSpPr>
              <p:nvPr/>
            </p:nvSpPr>
            <p:spPr bwMode="auto">
              <a:xfrm>
                <a:off x="3058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69" name="Rectangle 683"/>
              <p:cNvSpPr>
                <a:spLocks noChangeArrowheads="1"/>
              </p:cNvSpPr>
              <p:nvPr/>
            </p:nvSpPr>
            <p:spPr bwMode="auto">
              <a:xfrm>
                <a:off x="3058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0" name="Rectangle 684"/>
              <p:cNvSpPr>
                <a:spLocks noChangeArrowheads="1"/>
              </p:cNvSpPr>
              <p:nvPr/>
            </p:nvSpPr>
            <p:spPr bwMode="auto">
              <a:xfrm>
                <a:off x="3122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1" name="Rectangle 685"/>
              <p:cNvSpPr>
                <a:spLocks noChangeArrowheads="1"/>
              </p:cNvSpPr>
              <p:nvPr/>
            </p:nvSpPr>
            <p:spPr bwMode="auto">
              <a:xfrm>
                <a:off x="3122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2" name="Rectangle 686"/>
              <p:cNvSpPr>
                <a:spLocks noChangeArrowheads="1"/>
              </p:cNvSpPr>
              <p:nvPr/>
            </p:nvSpPr>
            <p:spPr bwMode="auto">
              <a:xfrm>
                <a:off x="3186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3" name="Rectangle 687"/>
              <p:cNvSpPr>
                <a:spLocks noChangeArrowheads="1"/>
              </p:cNvSpPr>
              <p:nvPr/>
            </p:nvSpPr>
            <p:spPr bwMode="auto">
              <a:xfrm>
                <a:off x="3122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4" name="Rectangle 688"/>
              <p:cNvSpPr>
                <a:spLocks noChangeArrowheads="1"/>
              </p:cNvSpPr>
              <p:nvPr/>
            </p:nvSpPr>
            <p:spPr bwMode="auto">
              <a:xfrm>
                <a:off x="3122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5" name="Rectangle 689"/>
              <p:cNvSpPr>
                <a:spLocks noChangeArrowheads="1"/>
              </p:cNvSpPr>
              <p:nvPr/>
            </p:nvSpPr>
            <p:spPr bwMode="auto">
              <a:xfrm>
                <a:off x="3186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6" name="Rectangle 690"/>
              <p:cNvSpPr>
                <a:spLocks noChangeArrowheads="1"/>
              </p:cNvSpPr>
              <p:nvPr/>
            </p:nvSpPr>
            <p:spPr bwMode="auto">
              <a:xfrm>
                <a:off x="3186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7" name="Rectangle 691"/>
              <p:cNvSpPr>
                <a:spLocks noChangeArrowheads="1"/>
              </p:cNvSpPr>
              <p:nvPr/>
            </p:nvSpPr>
            <p:spPr bwMode="auto">
              <a:xfrm>
                <a:off x="3258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8" name="Rectangle 692"/>
              <p:cNvSpPr>
                <a:spLocks noChangeArrowheads="1"/>
              </p:cNvSpPr>
              <p:nvPr/>
            </p:nvSpPr>
            <p:spPr bwMode="auto">
              <a:xfrm>
                <a:off x="3186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79" name="Rectangle 693"/>
              <p:cNvSpPr>
                <a:spLocks noChangeArrowheads="1"/>
              </p:cNvSpPr>
              <p:nvPr/>
            </p:nvSpPr>
            <p:spPr bwMode="auto">
              <a:xfrm>
                <a:off x="3186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0" name="Rectangle 694"/>
              <p:cNvSpPr>
                <a:spLocks noChangeArrowheads="1"/>
              </p:cNvSpPr>
              <p:nvPr/>
            </p:nvSpPr>
            <p:spPr bwMode="auto">
              <a:xfrm>
                <a:off x="3258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1" name="Rectangle 695"/>
              <p:cNvSpPr>
                <a:spLocks noChangeArrowheads="1"/>
              </p:cNvSpPr>
              <p:nvPr/>
            </p:nvSpPr>
            <p:spPr bwMode="auto">
              <a:xfrm>
                <a:off x="3258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2" name="Rectangle 696"/>
              <p:cNvSpPr>
                <a:spLocks noChangeArrowheads="1"/>
              </p:cNvSpPr>
              <p:nvPr/>
            </p:nvSpPr>
            <p:spPr bwMode="auto">
              <a:xfrm>
                <a:off x="3322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3" name="Rectangle 697"/>
              <p:cNvSpPr>
                <a:spLocks noChangeArrowheads="1"/>
              </p:cNvSpPr>
              <p:nvPr/>
            </p:nvSpPr>
            <p:spPr bwMode="auto">
              <a:xfrm>
                <a:off x="3258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4" name="Rectangle 698"/>
              <p:cNvSpPr>
                <a:spLocks noChangeArrowheads="1"/>
              </p:cNvSpPr>
              <p:nvPr/>
            </p:nvSpPr>
            <p:spPr bwMode="auto">
              <a:xfrm>
                <a:off x="3258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5" name="Rectangle 699"/>
              <p:cNvSpPr>
                <a:spLocks noChangeArrowheads="1"/>
              </p:cNvSpPr>
              <p:nvPr/>
            </p:nvSpPr>
            <p:spPr bwMode="auto">
              <a:xfrm>
                <a:off x="3322" y="3329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6" name="Rectangle 700"/>
              <p:cNvSpPr>
                <a:spLocks noChangeArrowheads="1"/>
              </p:cNvSpPr>
              <p:nvPr/>
            </p:nvSpPr>
            <p:spPr bwMode="auto">
              <a:xfrm>
                <a:off x="3322" y="3329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7" name="Rectangle 701"/>
              <p:cNvSpPr>
                <a:spLocks noChangeArrowheads="1"/>
              </p:cNvSpPr>
              <p:nvPr/>
            </p:nvSpPr>
            <p:spPr bwMode="auto">
              <a:xfrm>
                <a:off x="3386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8" name="Rectangle 702"/>
              <p:cNvSpPr>
                <a:spLocks noChangeArrowheads="1"/>
              </p:cNvSpPr>
              <p:nvPr/>
            </p:nvSpPr>
            <p:spPr bwMode="auto">
              <a:xfrm>
                <a:off x="3322" y="3425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89" name="Rectangle 703"/>
              <p:cNvSpPr>
                <a:spLocks noChangeArrowheads="1"/>
              </p:cNvSpPr>
              <p:nvPr/>
            </p:nvSpPr>
            <p:spPr bwMode="auto">
              <a:xfrm>
                <a:off x="3322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0" name="Rectangle 704"/>
              <p:cNvSpPr>
                <a:spLocks noChangeArrowheads="1"/>
              </p:cNvSpPr>
              <p:nvPr/>
            </p:nvSpPr>
            <p:spPr bwMode="auto">
              <a:xfrm>
                <a:off x="3386" y="3329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1" name="Rectangle 705"/>
              <p:cNvSpPr>
                <a:spLocks noChangeArrowheads="1"/>
              </p:cNvSpPr>
              <p:nvPr/>
            </p:nvSpPr>
            <p:spPr bwMode="auto">
              <a:xfrm>
                <a:off x="3386" y="3329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2" name="Rectangle 706"/>
              <p:cNvSpPr>
                <a:spLocks noChangeArrowheads="1"/>
              </p:cNvSpPr>
              <p:nvPr/>
            </p:nvSpPr>
            <p:spPr bwMode="auto">
              <a:xfrm>
                <a:off x="3458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3" name="Rectangle 707"/>
              <p:cNvSpPr>
                <a:spLocks noChangeArrowheads="1"/>
              </p:cNvSpPr>
              <p:nvPr/>
            </p:nvSpPr>
            <p:spPr bwMode="auto">
              <a:xfrm>
                <a:off x="3386" y="342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4" name="Rectangle 708"/>
              <p:cNvSpPr>
                <a:spLocks noChangeArrowheads="1"/>
              </p:cNvSpPr>
              <p:nvPr/>
            </p:nvSpPr>
            <p:spPr bwMode="auto">
              <a:xfrm>
                <a:off x="3386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5" name="Rectangle 709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6" name="Rectangle 710"/>
              <p:cNvSpPr>
                <a:spLocks noChangeArrowheads="1"/>
              </p:cNvSpPr>
              <p:nvPr/>
            </p:nvSpPr>
            <p:spPr bwMode="auto">
              <a:xfrm>
                <a:off x="3458" y="3329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7" name="Rectangle 711"/>
              <p:cNvSpPr>
                <a:spLocks noChangeArrowheads="1"/>
              </p:cNvSpPr>
              <p:nvPr/>
            </p:nvSpPr>
            <p:spPr bwMode="auto">
              <a:xfrm>
                <a:off x="1793" y="3425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8" name="Rectangle 712"/>
              <p:cNvSpPr>
                <a:spLocks noChangeArrowheads="1"/>
              </p:cNvSpPr>
              <p:nvPr/>
            </p:nvSpPr>
            <p:spPr bwMode="auto">
              <a:xfrm>
                <a:off x="1793" y="3329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99" name="Rectangle 713"/>
              <p:cNvSpPr>
                <a:spLocks noChangeArrowheads="1"/>
              </p:cNvSpPr>
              <p:nvPr/>
            </p:nvSpPr>
            <p:spPr bwMode="auto">
              <a:xfrm>
                <a:off x="1665" y="216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0" name="Rectangle 714"/>
              <p:cNvSpPr>
                <a:spLocks noChangeArrowheads="1"/>
              </p:cNvSpPr>
              <p:nvPr/>
            </p:nvSpPr>
            <p:spPr bwMode="auto">
              <a:xfrm>
                <a:off x="1665" y="2201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1" name="Rectangle 715"/>
              <p:cNvSpPr>
                <a:spLocks noChangeArrowheads="1"/>
              </p:cNvSpPr>
              <p:nvPr/>
            </p:nvSpPr>
            <p:spPr bwMode="auto">
              <a:xfrm>
                <a:off x="1665" y="2233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2" name="Rectangle 716"/>
              <p:cNvSpPr>
                <a:spLocks noChangeArrowheads="1"/>
              </p:cNvSpPr>
              <p:nvPr/>
            </p:nvSpPr>
            <p:spPr bwMode="auto">
              <a:xfrm>
                <a:off x="1665" y="226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3" name="Rectangle 717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4" name="Rectangle 718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5" name="Rectangle 719"/>
              <p:cNvSpPr>
                <a:spLocks noChangeArrowheads="1"/>
              </p:cNvSpPr>
              <p:nvPr/>
            </p:nvSpPr>
            <p:spPr bwMode="auto">
              <a:xfrm>
                <a:off x="1865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6" name="Rectangle 720"/>
              <p:cNvSpPr>
                <a:spLocks noChangeArrowheads="1"/>
              </p:cNvSpPr>
              <p:nvPr/>
            </p:nvSpPr>
            <p:spPr bwMode="auto">
              <a:xfrm>
                <a:off x="1793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7" name="Rectangle 721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8" name="Rectangle 722"/>
              <p:cNvSpPr>
                <a:spLocks noChangeArrowheads="1"/>
              </p:cNvSpPr>
              <p:nvPr/>
            </p:nvSpPr>
            <p:spPr bwMode="auto">
              <a:xfrm>
                <a:off x="1865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09" name="Rectangle 723"/>
              <p:cNvSpPr>
                <a:spLocks noChangeArrowheads="1"/>
              </p:cNvSpPr>
              <p:nvPr/>
            </p:nvSpPr>
            <p:spPr bwMode="auto">
              <a:xfrm>
                <a:off x="1865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0" name="Rectangle 724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1" name="Rectangle 725"/>
              <p:cNvSpPr>
                <a:spLocks noChangeArrowheads="1"/>
              </p:cNvSpPr>
              <p:nvPr/>
            </p:nvSpPr>
            <p:spPr bwMode="auto">
              <a:xfrm>
                <a:off x="1865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2" name="Rectangle 726"/>
              <p:cNvSpPr>
                <a:spLocks noChangeArrowheads="1"/>
              </p:cNvSpPr>
              <p:nvPr/>
            </p:nvSpPr>
            <p:spPr bwMode="auto">
              <a:xfrm>
                <a:off x="1865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3" name="Rectangle 727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4" name="Rectangle 728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5" name="Rectangle 729"/>
              <p:cNvSpPr>
                <a:spLocks noChangeArrowheads="1"/>
              </p:cNvSpPr>
              <p:nvPr/>
            </p:nvSpPr>
            <p:spPr bwMode="auto">
              <a:xfrm>
                <a:off x="19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6" name="Rectangle 730"/>
              <p:cNvSpPr>
                <a:spLocks noChangeArrowheads="1"/>
              </p:cNvSpPr>
              <p:nvPr/>
            </p:nvSpPr>
            <p:spPr bwMode="auto">
              <a:xfrm>
                <a:off x="1929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7" name="Rectangle 731"/>
              <p:cNvSpPr>
                <a:spLocks noChangeArrowheads="1"/>
              </p:cNvSpPr>
              <p:nvPr/>
            </p:nvSpPr>
            <p:spPr bwMode="auto">
              <a:xfrm>
                <a:off x="1929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8" name="Rectangle 732"/>
              <p:cNvSpPr>
                <a:spLocks noChangeArrowheads="1"/>
              </p:cNvSpPr>
              <p:nvPr/>
            </p:nvSpPr>
            <p:spPr bwMode="auto">
              <a:xfrm>
                <a:off x="1993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19" name="Rectangle 733"/>
              <p:cNvSpPr>
                <a:spLocks noChangeArrowheads="1"/>
              </p:cNvSpPr>
              <p:nvPr/>
            </p:nvSpPr>
            <p:spPr bwMode="auto">
              <a:xfrm>
                <a:off x="1993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0" name="Rectangle 734"/>
              <p:cNvSpPr>
                <a:spLocks noChangeArrowheads="1"/>
              </p:cNvSpPr>
              <p:nvPr/>
            </p:nvSpPr>
            <p:spPr bwMode="auto">
              <a:xfrm>
                <a:off x="2065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1" name="Rectangle 735"/>
              <p:cNvSpPr>
                <a:spLocks noChangeArrowheads="1"/>
              </p:cNvSpPr>
              <p:nvPr/>
            </p:nvSpPr>
            <p:spPr bwMode="auto">
              <a:xfrm>
                <a:off x="1993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2" name="Rectangle 736"/>
              <p:cNvSpPr>
                <a:spLocks noChangeArrowheads="1"/>
              </p:cNvSpPr>
              <p:nvPr/>
            </p:nvSpPr>
            <p:spPr bwMode="auto">
              <a:xfrm>
                <a:off x="19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3" name="Rectangle 737"/>
              <p:cNvSpPr>
                <a:spLocks noChangeArrowheads="1"/>
              </p:cNvSpPr>
              <p:nvPr/>
            </p:nvSpPr>
            <p:spPr bwMode="auto">
              <a:xfrm>
                <a:off x="2065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4" name="Rectangle 738"/>
              <p:cNvSpPr>
                <a:spLocks noChangeArrowheads="1"/>
              </p:cNvSpPr>
              <p:nvPr/>
            </p:nvSpPr>
            <p:spPr bwMode="auto">
              <a:xfrm>
                <a:off x="2065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5" name="Rectangle 739"/>
              <p:cNvSpPr>
                <a:spLocks noChangeArrowheads="1"/>
              </p:cNvSpPr>
              <p:nvPr/>
            </p:nvSpPr>
            <p:spPr bwMode="auto">
              <a:xfrm>
                <a:off x="2129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6" name="Rectangle 740"/>
              <p:cNvSpPr>
                <a:spLocks noChangeArrowheads="1"/>
              </p:cNvSpPr>
              <p:nvPr/>
            </p:nvSpPr>
            <p:spPr bwMode="auto">
              <a:xfrm>
                <a:off x="2065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7" name="Rectangle 741"/>
              <p:cNvSpPr>
                <a:spLocks noChangeArrowheads="1"/>
              </p:cNvSpPr>
              <p:nvPr/>
            </p:nvSpPr>
            <p:spPr bwMode="auto">
              <a:xfrm>
                <a:off x="2065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8" name="Rectangle 742"/>
              <p:cNvSpPr>
                <a:spLocks noChangeArrowheads="1"/>
              </p:cNvSpPr>
              <p:nvPr/>
            </p:nvSpPr>
            <p:spPr bwMode="auto">
              <a:xfrm>
                <a:off x="2129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29" name="Rectangle 743"/>
              <p:cNvSpPr>
                <a:spLocks noChangeArrowheads="1"/>
              </p:cNvSpPr>
              <p:nvPr/>
            </p:nvSpPr>
            <p:spPr bwMode="auto">
              <a:xfrm>
                <a:off x="2129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0" name="Rectangle 744"/>
              <p:cNvSpPr>
                <a:spLocks noChangeArrowheads="1"/>
              </p:cNvSpPr>
              <p:nvPr/>
            </p:nvSpPr>
            <p:spPr bwMode="auto">
              <a:xfrm>
                <a:off x="21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1" name="Rectangle 745"/>
              <p:cNvSpPr>
                <a:spLocks noChangeArrowheads="1"/>
              </p:cNvSpPr>
              <p:nvPr/>
            </p:nvSpPr>
            <p:spPr bwMode="auto">
              <a:xfrm>
                <a:off x="2129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2" name="Rectangle 746"/>
              <p:cNvSpPr>
                <a:spLocks noChangeArrowheads="1"/>
              </p:cNvSpPr>
              <p:nvPr/>
            </p:nvSpPr>
            <p:spPr bwMode="auto">
              <a:xfrm>
                <a:off x="2129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3" name="Rectangle 747"/>
              <p:cNvSpPr>
                <a:spLocks noChangeArrowheads="1"/>
              </p:cNvSpPr>
              <p:nvPr/>
            </p:nvSpPr>
            <p:spPr bwMode="auto">
              <a:xfrm>
                <a:off x="2193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4" name="Rectangle 748"/>
              <p:cNvSpPr>
                <a:spLocks noChangeArrowheads="1"/>
              </p:cNvSpPr>
              <p:nvPr/>
            </p:nvSpPr>
            <p:spPr bwMode="auto">
              <a:xfrm>
                <a:off x="2193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5" name="Rectangle 749"/>
              <p:cNvSpPr>
                <a:spLocks noChangeArrowheads="1"/>
              </p:cNvSpPr>
              <p:nvPr/>
            </p:nvSpPr>
            <p:spPr bwMode="auto">
              <a:xfrm>
                <a:off x="2257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6" name="Rectangle 750"/>
              <p:cNvSpPr>
                <a:spLocks noChangeArrowheads="1"/>
              </p:cNvSpPr>
              <p:nvPr/>
            </p:nvSpPr>
            <p:spPr bwMode="auto">
              <a:xfrm>
                <a:off x="2193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7" name="Rectangle 751"/>
              <p:cNvSpPr>
                <a:spLocks noChangeArrowheads="1"/>
              </p:cNvSpPr>
              <p:nvPr/>
            </p:nvSpPr>
            <p:spPr bwMode="auto">
              <a:xfrm>
                <a:off x="21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8" name="Rectangle 752"/>
              <p:cNvSpPr>
                <a:spLocks noChangeArrowheads="1"/>
              </p:cNvSpPr>
              <p:nvPr/>
            </p:nvSpPr>
            <p:spPr bwMode="auto">
              <a:xfrm>
                <a:off x="2257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39" name="Rectangle 753"/>
              <p:cNvSpPr>
                <a:spLocks noChangeArrowheads="1"/>
              </p:cNvSpPr>
              <p:nvPr/>
            </p:nvSpPr>
            <p:spPr bwMode="auto">
              <a:xfrm>
                <a:off x="2257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0" name="Rectangle 754"/>
              <p:cNvSpPr>
                <a:spLocks noChangeArrowheads="1"/>
              </p:cNvSpPr>
              <p:nvPr/>
            </p:nvSpPr>
            <p:spPr bwMode="auto">
              <a:xfrm>
                <a:off x="2329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1" name="Rectangle 755"/>
              <p:cNvSpPr>
                <a:spLocks noChangeArrowheads="1"/>
              </p:cNvSpPr>
              <p:nvPr/>
            </p:nvSpPr>
            <p:spPr bwMode="auto">
              <a:xfrm>
                <a:off x="2257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2" name="Rectangle 756"/>
              <p:cNvSpPr>
                <a:spLocks noChangeArrowheads="1"/>
              </p:cNvSpPr>
              <p:nvPr/>
            </p:nvSpPr>
            <p:spPr bwMode="auto">
              <a:xfrm>
                <a:off x="2257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3" name="Rectangle 757"/>
              <p:cNvSpPr>
                <a:spLocks noChangeArrowheads="1"/>
              </p:cNvSpPr>
              <p:nvPr/>
            </p:nvSpPr>
            <p:spPr bwMode="auto">
              <a:xfrm>
                <a:off x="2329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4" name="Rectangle 758"/>
              <p:cNvSpPr>
                <a:spLocks noChangeArrowheads="1"/>
              </p:cNvSpPr>
              <p:nvPr/>
            </p:nvSpPr>
            <p:spPr bwMode="auto">
              <a:xfrm>
                <a:off x="2329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5" name="Rectangle 759"/>
              <p:cNvSpPr>
                <a:spLocks noChangeArrowheads="1"/>
              </p:cNvSpPr>
              <p:nvPr/>
            </p:nvSpPr>
            <p:spPr bwMode="auto">
              <a:xfrm>
                <a:off x="23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6" name="Rectangle 760"/>
              <p:cNvSpPr>
                <a:spLocks noChangeArrowheads="1"/>
              </p:cNvSpPr>
              <p:nvPr/>
            </p:nvSpPr>
            <p:spPr bwMode="auto">
              <a:xfrm>
                <a:off x="2329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7" name="Rectangle 761"/>
              <p:cNvSpPr>
                <a:spLocks noChangeArrowheads="1"/>
              </p:cNvSpPr>
              <p:nvPr/>
            </p:nvSpPr>
            <p:spPr bwMode="auto">
              <a:xfrm>
                <a:off x="2329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8" name="Rectangle 762"/>
              <p:cNvSpPr>
                <a:spLocks noChangeArrowheads="1"/>
              </p:cNvSpPr>
              <p:nvPr/>
            </p:nvSpPr>
            <p:spPr bwMode="auto">
              <a:xfrm>
                <a:off x="2393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49" name="Rectangle 763"/>
              <p:cNvSpPr>
                <a:spLocks noChangeArrowheads="1"/>
              </p:cNvSpPr>
              <p:nvPr/>
            </p:nvSpPr>
            <p:spPr bwMode="auto">
              <a:xfrm>
                <a:off x="2393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0" name="Rectangle 764"/>
              <p:cNvSpPr>
                <a:spLocks noChangeArrowheads="1"/>
              </p:cNvSpPr>
              <p:nvPr/>
            </p:nvSpPr>
            <p:spPr bwMode="auto">
              <a:xfrm>
                <a:off x="2457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1" name="Rectangle 765"/>
              <p:cNvSpPr>
                <a:spLocks noChangeArrowheads="1"/>
              </p:cNvSpPr>
              <p:nvPr/>
            </p:nvSpPr>
            <p:spPr bwMode="auto">
              <a:xfrm>
                <a:off x="2393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2" name="Rectangle 766"/>
              <p:cNvSpPr>
                <a:spLocks noChangeArrowheads="1"/>
              </p:cNvSpPr>
              <p:nvPr/>
            </p:nvSpPr>
            <p:spPr bwMode="auto">
              <a:xfrm>
                <a:off x="23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3" name="Rectangle 767"/>
              <p:cNvSpPr>
                <a:spLocks noChangeArrowheads="1"/>
              </p:cNvSpPr>
              <p:nvPr/>
            </p:nvSpPr>
            <p:spPr bwMode="auto">
              <a:xfrm>
                <a:off x="2457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4" name="Rectangle 768"/>
              <p:cNvSpPr>
                <a:spLocks noChangeArrowheads="1"/>
              </p:cNvSpPr>
              <p:nvPr/>
            </p:nvSpPr>
            <p:spPr bwMode="auto">
              <a:xfrm>
                <a:off x="2457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5" name="Rectangle 769"/>
              <p:cNvSpPr>
                <a:spLocks noChangeArrowheads="1"/>
              </p:cNvSpPr>
              <p:nvPr/>
            </p:nvSpPr>
            <p:spPr bwMode="auto">
              <a:xfrm>
                <a:off x="2529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6" name="Rectangle 770"/>
              <p:cNvSpPr>
                <a:spLocks noChangeArrowheads="1"/>
              </p:cNvSpPr>
              <p:nvPr/>
            </p:nvSpPr>
            <p:spPr bwMode="auto">
              <a:xfrm>
                <a:off x="2457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7" name="Rectangle 771"/>
              <p:cNvSpPr>
                <a:spLocks noChangeArrowheads="1"/>
              </p:cNvSpPr>
              <p:nvPr/>
            </p:nvSpPr>
            <p:spPr bwMode="auto">
              <a:xfrm>
                <a:off x="2457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8" name="Rectangle 772"/>
              <p:cNvSpPr>
                <a:spLocks noChangeArrowheads="1"/>
              </p:cNvSpPr>
              <p:nvPr/>
            </p:nvSpPr>
            <p:spPr bwMode="auto">
              <a:xfrm>
                <a:off x="2529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59" name="Rectangle 773"/>
              <p:cNvSpPr>
                <a:spLocks noChangeArrowheads="1"/>
              </p:cNvSpPr>
              <p:nvPr/>
            </p:nvSpPr>
            <p:spPr bwMode="auto">
              <a:xfrm>
                <a:off x="2529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0" name="Rectangle 774"/>
              <p:cNvSpPr>
                <a:spLocks noChangeArrowheads="1"/>
              </p:cNvSpPr>
              <p:nvPr/>
            </p:nvSpPr>
            <p:spPr bwMode="auto">
              <a:xfrm>
                <a:off x="25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1" name="Rectangle 775"/>
              <p:cNvSpPr>
                <a:spLocks noChangeArrowheads="1"/>
              </p:cNvSpPr>
              <p:nvPr/>
            </p:nvSpPr>
            <p:spPr bwMode="auto">
              <a:xfrm>
                <a:off x="2529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2" name="Rectangle 776"/>
              <p:cNvSpPr>
                <a:spLocks noChangeArrowheads="1"/>
              </p:cNvSpPr>
              <p:nvPr/>
            </p:nvSpPr>
            <p:spPr bwMode="auto">
              <a:xfrm>
                <a:off x="2529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3" name="Rectangle 777"/>
              <p:cNvSpPr>
                <a:spLocks noChangeArrowheads="1"/>
              </p:cNvSpPr>
              <p:nvPr/>
            </p:nvSpPr>
            <p:spPr bwMode="auto">
              <a:xfrm>
                <a:off x="2593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4" name="Rectangle 778"/>
              <p:cNvSpPr>
                <a:spLocks noChangeArrowheads="1"/>
              </p:cNvSpPr>
              <p:nvPr/>
            </p:nvSpPr>
            <p:spPr bwMode="auto">
              <a:xfrm>
                <a:off x="2593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5" name="Rectangle 779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6" name="Rectangle 780"/>
              <p:cNvSpPr>
                <a:spLocks noChangeArrowheads="1"/>
              </p:cNvSpPr>
              <p:nvPr/>
            </p:nvSpPr>
            <p:spPr bwMode="auto">
              <a:xfrm>
                <a:off x="2593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7" name="Rectangle 781"/>
              <p:cNvSpPr>
                <a:spLocks noChangeArrowheads="1"/>
              </p:cNvSpPr>
              <p:nvPr/>
            </p:nvSpPr>
            <p:spPr bwMode="auto">
              <a:xfrm>
                <a:off x="25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8" name="Rectangle 782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69" name="Rectangle 783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0" name="Rectangle 784"/>
              <p:cNvSpPr>
                <a:spLocks noChangeArrowheads="1"/>
              </p:cNvSpPr>
              <p:nvPr/>
            </p:nvSpPr>
            <p:spPr bwMode="auto">
              <a:xfrm>
                <a:off x="2721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1" name="Rectangle 785"/>
              <p:cNvSpPr>
                <a:spLocks noChangeArrowheads="1"/>
              </p:cNvSpPr>
              <p:nvPr/>
            </p:nvSpPr>
            <p:spPr bwMode="auto">
              <a:xfrm>
                <a:off x="2657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2" name="Rectangle 786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3" name="Rectangle 787"/>
              <p:cNvSpPr>
                <a:spLocks noChangeArrowheads="1"/>
              </p:cNvSpPr>
              <p:nvPr/>
            </p:nvSpPr>
            <p:spPr bwMode="auto">
              <a:xfrm>
                <a:off x="2721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4" name="Rectangle 788"/>
              <p:cNvSpPr>
                <a:spLocks noChangeArrowheads="1"/>
              </p:cNvSpPr>
              <p:nvPr/>
            </p:nvSpPr>
            <p:spPr bwMode="auto">
              <a:xfrm>
                <a:off x="2721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5" name="Rectangle 789"/>
              <p:cNvSpPr>
                <a:spLocks noChangeArrowheads="1"/>
              </p:cNvSpPr>
              <p:nvPr/>
            </p:nvSpPr>
            <p:spPr bwMode="auto">
              <a:xfrm>
                <a:off x="2793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6" name="Rectangle 790"/>
              <p:cNvSpPr>
                <a:spLocks noChangeArrowheads="1"/>
              </p:cNvSpPr>
              <p:nvPr/>
            </p:nvSpPr>
            <p:spPr bwMode="auto">
              <a:xfrm>
                <a:off x="2721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7" name="Rectangle 791"/>
              <p:cNvSpPr>
                <a:spLocks noChangeArrowheads="1"/>
              </p:cNvSpPr>
              <p:nvPr/>
            </p:nvSpPr>
            <p:spPr bwMode="auto">
              <a:xfrm>
                <a:off x="2721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8" name="Rectangle 792"/>
              <p:cNvSpPr>
                <a:spLocks noChangeArrowheads="1"/>
              </p:cNvSpPr>
              <p:nvPr/>
            </p:nvSpPr>
            <p:spPr bwMode="auto">
              <a:xfrm>
                <a:off x="2793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79" name="Rectangle 793"/>
              <p:cNvSpPr>
                <a:spLocks noChangeArrowheads="1"/>
              </p:cNvSpPr>
              <p:nvPr/>
            </p:nvSpPr>
            <p:spPr bwMode="auto">
              <a:xfrm>
                <a:off x="2793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0" name="Rectangle 794"/>
              <p:cNvSpPr>
                <a:spLocks noChangeArrowheads="1"/>
              </p:cNvSpPr>
              <p:nvPr/>
            </p:nvSpPr>
            <p:spPr bwMode="auto">
              <a:xfrm>
                <a:off x="2857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1" name="Rectangle 795"/>
              <p:cNvSpPr>
                <a:spLocks noChangeArrowheads="1"/>
              </p:cNvSpPr>
              <p:nvPr/>
            </p:nvSpPr>
            <p:spPr bwMode="auto">
              <a:xfrm>
                <a:off x="2793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2" name="Rectangle 796"/>
              <p:cNvSpPr>
                <a:spLocks noChangeArrowheads="1"/>
              </p:cNvSpPr>
              <p:nvPr/>
            </p:nvSpPr>
            <p:spPr bwMode="auto">
              <a:xfrm>
                <a:off x="27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3" name="Rectangle 797"/>
              <p:cNvSpPr>
                <a:spLocks noChangeArrowheads="1"/>
              </p:cNvSpPr>
              <p:nvPr/>
            </p:nvSpPr>
            <p:spPr bwMode="auto">
              <a:xfrm>
                <a:off x="2857" y="2041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4" name="Rectangle 798"/>
              <p:cNvSpPr>
                <a:spLocks noChangeArrowheads="1"/>
              </p:cNvSpPr>
              <p:nvPr/>
            </p:nvSpPr>
            <p:spPr bwMode="auto">
              <a:xfrm>
                <a:off x="2857" y="2041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5" name="Rectangle 799"/>
              <p:cNvSpPr>
                <a:spLocks noChangeArrowheads="1"/>
              </p:cNvSpPr>
              <p:nvPr/>
            </p:nvSpPr>
            <p:spPr bwMode="auto">
              <a:xfrm>
                <a:off x="2922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6" name="Rectangle 800"/>
              <p:cNvSpPr>
                <a:spLocks noChangeArrowheads="1"/>
              </p:cNvSpPr>
              <p:nvPr/>
            </p:nvSpPr>
            <p:spPr bwMode="auto">
              <a:xfrm>
                <a:off x="2857" y="2137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7" name="Rectangle 801"/>
              <p:cNvSpPr>
                <a:spLocks noChangeArrowheads="1"/>
              </p:cNvSpPr>
              <p:nvPr/>
            </p:nvSpPr>
            <p:spPr bwMode="auto">
              <a:xfrm>
                <a:off x="2857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8" name="Rectangle 802"/>
              <p:cNvSpPr>
                <a:spLocks noChangeArrowheads="1"/>
              </p:cNvSpPr>
              <p:nvPr/>
            </p:nvSpPr>
            <p:spPr bwMode="auto">
              <a:xfrm>
                <a:off x="2922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89" name="Rectangle 803"/>
              <p:cNvSpPr>
                <a:spLocks noChangeArrowheads="1"/>
              </p:cNvSpPr>
              <p:nvPr/>
            </p:nvSpPr>
            <p:spPr bwMode="auto">
              <a:xfrm>
                <a:off x="2922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0" name="Rectangle 804"/>
              <p:cNvSpPr>
                <a:spLocks noChangeArrowheads="1"/>
              </p:cNvSpPr>
              <p:nvPr/>
            </p:nvSpPr>
            <p:spPr bwMode="auto">
              <a:xfrm>
                <a:off x="2994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1" name="Rectangle 805"/>
              <p:cNvSpPr>
                <a:spLocks noChangeArrowheads="1"/>
              </p:cNvSpPr>
              <p:nvPr/>
            </p:nvSpPr>
            <p:spPr bwMode="auto">
              <a:xfrm>
                <a:off x="2922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2" name="Rectangle 806"/>
              <p:cNvSpPr>
                <a:spLocks noChangeArrowheads="1"/>
              </p:cNvSpPr>
              <p:nvPr/>
            </p:nvSpPr>
            <p:spPr bwMode="auto">
              <a:xfrm>
                <a:off x="2922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3" name="Rectangle 807"/>
              <p:cNvSpPr>
                <a:spLocks noChangeArrowheads="1"/>
              </p:cNvSpPr>
              <p:nvPr/>
            </p:nvSpPr>
            <p:spPr bwMode="auto">
              <a:xfrm>
                <a:off x="2994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4" name="Rectangle 808"/>
              <p:cNvSpPr>
                <a:spLocks noChangeArrowheads="1"/>
              </p:cNvSpPr>
              <p:nvPr/>
            </p:nvSpPr>
            <p:spPr bwMode="auto">
              <a:xfrm>
                <a:off x="2994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5" name="Rectangle 809"/>
              <p:cNvSpPr>
                <a:spLocks noChangeArrowheads="1"/>
              </p:cNvSpPr>
              <p:nvPr/>
            </p:nvSpPr>
            <p:spPr bwMode="auto">
              <a:xfrm>
                <a:off x="3058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6" name="Rectangle 810"/>
              <p:cNvSpPr>
                <a:spLocks noChangeArrowheads="1"/>
              </p:cNvSpPr>
              <p:nvPr/>
            </p:nvSpPr>
            <p:spPr bwMode="auto">
              <a:xfrm>
                <a:off x="2994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7" name="Rectangle 811"/>
              <p:cNvSpPr>
                <a:spLocks noChangeArrowheads="1"/>
              </p:cNvSpPr>
              <p:nvPr/>
            </p:nvSpPr>
            <p:spPr bwMode="auto">
              <a:xfrm>
                <a:off x="2994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8" name="Rectangle 812"/>
              <p:cNvSpPr>
                <a:spLocks noChangeArrowheads="1"/>
              </p:cNvSpPr>
              <p:nvPr/>
            </p:nvSpPr>
            <p:spPr bwMode="auto">
              <a:xfrm>
                <a:off x="3058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699" name="Rectangle 813"/>
              <p:cNvSpPr>
                <a:spLocks noChangeArrowheads="1"/>
              </p:cNvSpPr>
              <p:nvPr/>
            </p:nvSpPr>
            <p:spPr bwMode="auto">
              <a:xfrm>
                <a:off x="3058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0" name="Rectangle 814"/>
              <p:cNvSpPr>
                <a:spLocks noChangeArrowheads="1"/>
              </p:cNvSpPr>
              <p:nvPr/>
            </p:nvSpPr>
            <p:spPr bwMode="auto">
              <a:xfrm>
                <a:off x="3122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1" name="Rectangle 815"/>
              <p:cNvSpPr>
                <a:spLocks noChangeArrowheads="1"/>
              </p:cNvSpPr>
              <p:nvPr/>
            </p:nvSpPr>
            <p:spPr bwMode="auto">
              <a:xfrm>
                <a:off x="3058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2" name="Rectangle 816"/>
              <p:cNvSpPr>
                <a:spLocks noChangeArrowheads="1"/>
              </p:cNvSpPr>
              <p:nvPr/>
            </p:nvSpPr>
            <p:spPr bwMode="auto">
              <a:xfrm>
                <a:off x="3058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3" name="Rectangle 817"/>
              <p:cNvSpPr>
                <a:spLocks noChangeArrowheads="1"/>
              </p:cNvSpPr>
              <p:nvPr/>
            </p:nvSpPr>
            <p:spPr bwMode="auto">
              <a:xfrm>
                <a:off x="3122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4" name="Rectangle 818"/>
              <p:cNvSpPr>
                <a:spLocks noChangeArrowheads="1"/>
              </p:cNvSpPr>
              <p:nvPr/>
            </p:nvSpPr>
            <p:spPr bwMode="auto">
              <a:xfrm>
                <a:off x="3122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5" name="Rectangle 819"/>
              <p:cNvSpPr>
                <a:spLocks noChangeArrowheads="1"/>
              </p:cNvSpPr>
              <p:nvPr/>
            </p:nvSpPr>
            <p:spPr bwMode="auto">
              <a:xfrm>
                <a:off x="3186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6" name="Rectangle 820"/>
              <p:cNvSpPr>
                <a:spLocks noChangeArrowheads="1"/>
              </p:cNvSpPr>
              <p:nvPr/>
            </p:nvSpPr>
            <p:spPr bwMode="auto">
              <a:xfrm>
                <a:off x="3122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7" name="Rectangle 821"/>
              <p:cNvSpPr>
                <a:spLocks noChangeArrowheads="1"/>
              </p:cNvSpPr>
              <p:nvPr/>
            </p:nvSpPr>
            <p:spPr bwMode="auto">
              <a:xfrm>
                <a:off x="3122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8" name="Rectangle 822"/>
              <p:cNvSpPr>
                <a:spLocks noChangeArrowheads="1"/>
              </p:cNvSpPr>
              <p:nvPr/>
            </p:nvSpPr>
            <p:spPr bwMode="auto">
              <a:xfrm>
                <a:off x="3186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09" name="Rectangle 823"/>
              <p:cNvSpPr>
                <a:spLocks noChangeArrowheads="1"/>
              </p:cNvSpPr>
              <p:nvPr/>
            </p:nvSpPr>
            <p:spPr bwMode="auto">
              <a:xfrm>
                <a:off x="3186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0" name="Rectangle 824"/>
              <p:cNvSpPr>
                <a:spLocks noChangeArrowheads="1"/>
              </p:cNvSpPr>
              <p:nvPr/>
            </p:nvSpPr>
            <p:spPr bwMode="auto">
              <a:xfrm>
                <a:off x="3258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1" name="Rectangle 825"/>
              <p:cNvSpPr>
                <a:spLocks noChangeArrowheads="1"/>
              </p:cNvSpPr>
              <p:nvPr/>
            </p:nvSpPr>
            <p:spPr bwMode="auto">
              <a:xfrm>
                <a:off x="3186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2" name="Rectangle 826"/>
              <p:cNvSpPr>
                <a:spLocks noChangeArrowheads="1"/>
              </p:cNvSpPr>
              <p:nvPr/>
            </p:nvSpPr>
            <p:spPr bwMode="auto">
              <a:xfrm>
                <a:off x="3186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3" name="Rectangle 827"/>
              <p:cNvSpPr>
                <a:spLocks noChangeArrowheads="1"/>
              </p:cNvSpPr>
              <p:nvPr/>
            </p:nvSpPr>
            <p:spPr bwMode="auto">
              <a:xfrm>
                <a:off x="3258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4" name="Rectangle 828"/>
              <p:cNvSpPr>
                <a:spLocks noChangeArrowheads="1"/>
              </p:cNvSpPr>
              <p:nvPr/>
            </p:nvSpPr>
            <p:spPr bwMode="auto">
              <a:xfrm>
                <a:off x="3258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5" name="Rectangle 829"/>
              <p:cNvSpPr>
                <a:spLocks noChangeArrowheads="1"/>
              </p:cNvSpPr>
              <p:nvPr/>
            </p:nvSpPr>
            <p:spPr bwMode="auto">
              <a:xfrm>
                <a:off x="3322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6" name="Rectangle 830"/>
              <p:cNvSpPr>
                <a:spLocks noChangeArrowheads="1"/>
              </p:cNvSpPr>
              <p:nvPr/>
            </p:nvSpPr>
            <p:spPr bwMode="auto">
              <a:xfrm>
                <a:off x="3258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7" name="Rectangle 831"/>
              <p:cNvSpPr>
                <a:spLocks noChangeArrowheads="1"/>
              </p:cNvSpPr>
              <p:nvPr/>
            </p:nvSpPr>
            <p:spPr bwMode="auto">
              <a:xfrm>
                <a:off x="3258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8" name="Rectangle 832"/>
              <p:cNvSpPr>
                <a:spLocks noChangeArrowheads="1"/>
              </p:cNvSpPr>
              <p:nvPr/>
            </p:nvSpPr>
            <p:spPr bwMode="auto">
              <a:xfrm>
                <a:off x="3322" y="2041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19" name="Rectangle 833"/>
              <p:cNvSpPr>
                <a:spLocks noChangeArrowheads="1"/>
              </p:cNvSpPr>
              <p:nvPr/>
            </p:nvSpPr>
            <p:spPr bwMode="auto">
              <a:xfrm>
                <a:off x="3322" y="204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0" name="Rectangle 834"/>
              <p:cNvSpPr>
                <a:spLocks noChangeArrowheads="1"/>
              </p:cNvSpPr>
              <p:nvPr/>
            </p:nvSpPr>
            <p:spPr bwMode="auto">
              <a:xfrm>
                <a:off x="3386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1" name="Rectangle 835"/>
              <p:cNvSpPr>
                <a:spLocks noChangeArrowheads="1"/>
              </p:cNvSpPr>
              <p:nvPr/>
            </p:nvSpPr>
            <p:spPr bwMode="auto">
              <a:xfrm>
                <a:off x="3322" y="2137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2" name="Rectangle 836"/>
              <p:cNvSpPr>
                <a:spLocks noChangeArrowheads="1"/>
              </p:cNvSpPr>
              <p:nvPr/>
            </p:nvSpPr>
            <p:spPr bwMode="auto">
              <a:xfrm>
                <a:off x="3322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3" name="Rectangle 837"/>
              <p:cNvSpPr>
                <a:spLocks noChangeArrowheads="1"/>
              </p:cNvSpPr>
              <p:nvPr/>
            </p:nvSpPr>
            <p:spPr bwMode="auto">
              <a:xfrm>
                <a:off x="3386" y="2041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4" name="Rectangle 838"/>
              <p:cNvSpPr>
                <a:spLocks noChangeArrowheads="1"/>
              </p:cNvSpPr>
              <p:nvPr/>
            </p:nvSpPr>
            <p:spPr bwMode="auto">
              <a:xfrm>
                <a:off x="3386" y="2041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5" name="Rectangle 839"/>
              <p:cNvSpPr>
                <a:spLocks noChangeArrowheads="1"/>
              </p:cNvSpPr>
              <p:nvPr/>
            </p:nvSpPr>
            <p:spPr bwMode="auto">
              <a:xfrm>
                <a:off x="3458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6" name="Rectangle 840"/>
              <p:cNvSpPr>
                <a:spLocks noChangeArrowheads="1"/>
              </p:cNvSpPr>
              <p:nvPr/>
            </p:nvSpPr>
            <p:spPr bwMode="auto">
              <a:xfrm>
                <a:off x="3386" y="2137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7" name="Rectangle 841"/>
              <p:cNvSpPr>
                <a:spLocks noChangeArrowheads="1"/>
              </p:cNvSpPr>
              <p:nvPr/>
            </p:nvSpPr>
            <p:spPr bwMode="auto">
              <a:xfrm>
                <a:off x="3386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8" name="Rectangle 842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29" name="Rectangle 843"/>
              <p:cNvSpPr>
                <a:spLocks noChangeArrowheads="1"/>
              </p:cNvSpPr>
              <p:nvPr/>
            </p:nvSpPr>
            <p:spPr bwMode="auto">
              <a:xfrm>
                <a:off x="3458" y="2041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0" name="Rectangle 844"/>
              <p:cNvSpPr>
                <a:spLocks noChangeArrowheads="1"/>
              </p:cNvSpPr>
              <p:nvPr/>
            </p:nvSpPr>
            <p:spPr bwMode="auto">
              <a:xfrm>
                <a:off x="1793" y="2137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1" name="Rectangle 845"/>
              <p:cNvSpPr>
                <a:spLocks noChangeArrowheads="1"/>
              </p:cNvSpPr>
              <p:nvPr/>
            </p:nvSpPr>
            <p:spPr bwMode="auto">
              <a:xfrm>
                <a:off x="1793" y="2041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2" name="Rectangle 846"/>
              <p:cNvSpPr>
                <a:spLocks noChangeArrowheads="1"/>
              </p:cNvSpPr>
              <p:nvPr/>
            </p:nvSpPr>
            <p:spPr bwMode="auto">
              <a:xfrm>
                <a:off x="1665" y="1913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3" name="Rectangle 847"/>
              <p:cNvSpPr>
                <a:spLocks noChangeArrowheads="1"/>
              </p:cNvSpPr>
              <p:nvPr/>
            </p:nvSpPr>
            <p:spPr bwMode="auto">
              <a:xfrm>
                <a:off x="1665" y="1945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4" name="Rectangle 848"/>
              <p:cNvSpPr>
                <a:spLocks noChangeArrowheads="1"/>
              </p:cNvSpPr>
              <p:nvPr/>
            </p:nvSpPr>
            <p:spPr bwMode="auto">
              <a:xfrm>
                <a:off x="1665" y="1977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5" name="Rectangle 849"/>
              <p:cNvSpPr>
                <a:spLocks noChangeArrowheads="1"/>
              </p:cNvSpPr>
              <p:nvPr/>
            </p:nvSpPr>
            <p:spPr bwMode="auto">
              <a:xfrm>
                <a:off x="1665" y="2009"/>
                <a:ext cx="192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6" name="Rectangle 850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737" name="Rectangle 851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53301" name="Group 852"/>
            <p:cNvGrpSpPr>
              <a:grpSpLocks/>
            </p:cNvGrpSpPr>
            <p:nvPr/>
          </p:nvGrpSpPr>
          <p:grpSpPr bwMode="auto">
            <a:xfrm>
              <a:off x="1233" y="1113"/>
              <a:ext cx="2961" cy="2768"/>
              <a:chOff x="1233" y="1113"/>
              <a:chExt cx="2961" cy="2768"/>
            </a:xfrm>
          </p:grpSpPr>
          <p:sp>
            <p:nvSpPr>
              <p:cNvPr id="53338" name="Rectangle 853"/>
              <p:cNvSpPr>
                <a:spLocks noChangeArrowheads="1"/>
              </p:cNvSpPr>
              <p:nvPr/>
            </p:nvSpPr>
            <p:spPr bwMode="auto">
              <a:xfrm>
                <a:off x="1865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39" name="Rectangle 854"/>
              <p:cNvSpPr>
                <a:spLocks noChangeArrowheads="1"/>
              </p:cNvSpPr>
              <p:nvPr/>
            </p:nvSpPr>
            <p:spPr bwMode="auto">
              <a:xfrm>
                <a:off x="1793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0" name="Rectangle 855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1" name="Rectangle 856"/>
              <p:cNvSpPr>
                <a:spLocks noChangeArrowheads="1"/>
              </p:cNvSpPr>
              <p:nvPr/>
            </p:nvSpPr>
            <p:spPr bwMode="auto">
              <a:xfrm>
                <a:off x="1865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2" name="Rectangle 857"/>
              <p:cNvSpPr>
                <a:spLocks noChangeArrowheads="1"/>
              </p:cNvSpPr>
              <p:nvPr/>
            </p:nvSpPr>
            <p:spPr bwMode="auto">
              <a:xfrm>
                <a:off x="1865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3" name="Rectangle 858"/>
              <p:cNvSpPr>
                <a:spLocks noChangeArrowheads="1"/>
              </p:cNvSpPr>
              <p:nvPr/>
            </p:nvSpPr>
            <p:spPr bwMode="auto">
              <a:xfrm>
                <a:off x="1929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4" name="Rectangle 859"/>
              <p:cNvSpPr>
                <a:spLocks noChangeArrowheads="1"/>
              </p:cNvSpPr>
              <p:nvPr/>
            </p:nvSpPr>
            <p:spPr bwMode="auto">
              <a:xfrm>
                <a:off x="1865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5" name="Rectangle 860"/>
              <p:cNvSpPr>
                <a:spLocks noChangeArrowheads="1"/>
              </p:cNvSpPr>
              <p:nvPr/>
            </p:nvSpPr>
            <p:spPr bwMode="auto">
              <a:xfrm>
                <a:off x="1865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6" name="Rectangle 861"/>
              <p:cNvSpPr>
                <a:spLocks noChangeArrowheads="1"/>
              </p:cNvSpPr>
              <p:nvPr/>
            </p:nvSpPr>
            <p:spPr bwMode="auto">
              <a:xfrm>
                <a:off x="1929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7" name="Rectangle 862"/>
              <p:cNvSpPr>
                <a:spLocks noChangeArrowheads="1"/>
              </p:cNvSpPr>
              <p:nvPr/>
            </p:nvSpPr>
            <p:spPr bwMode="auto">
              <a:xfrm>
                <a:off x="1929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8" name="Rectangle 863"/>
              <p:cNvSpPr>
                <a:spLocks noChangeArrowheads="1"/>
              </p:cNvSpPr>
              <p:nvPr/>
            </p:nvSpPr>
            <p:spPr bwMode="auto">
              <a:xfrm>
                <a:off x="19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49" name="Rectangle 864"/>
              <p:cNvSpPr>
                <a:spLocks noChangeArrowheads="1"/>
              </p:cNvSpPr>
              <p:nvPr/>
            </p:nvSpPr>
            <p:spPr bwMode="auto">
              <a:xfrm>
                <a:off x="1929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0" name="Rectangle 865"/>
              <p:cNvSpPr>
                <a:spLocks noChangeArrowheads="1"/>
              </p:cNvSpPr>
              <p:nvPr/>
            </p:nvSpPr>
            <p:spPr bwMode="auto">
              <a:xfrm>
                <a:off x="1929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1" name="Rectangle 866"/>
              <p:cNvSpPr>
                <a:spLocks noChangeArrowheads="1"/>
              </p:cNvSpPr>
              <p:nvPr/>
            </p:nvSpPr>
            <p:spPr bwMode="auto">
              <a:xfrm>
                <a:off x="1993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2" name="Rectangle 867"/>
              <p:cNvSpPr>
                <a:spLocks noChangeArrowheads="1"/>
              </p:cNvSpPr>
              <p:nvPr/>
            </p:nvSpPr>
            <p:spPr bwMode="auto">
              <a:xfrm>
                <a:off x="1993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3" name="Rectangle 868"/>
              <p:cNvSpPr>
                <a:spLocks noChangeArrowheads="1"/>
              </p:cNvSpPr>
              <p:nvPr/>
            </p:nvSpPr>
            <p:spPr bwMode="auto">
              <a:xfrm>
                <a:off x="2065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4" name="Rectangle 869"/>
              <p:cNvSpPr>
                <a:spLocks noChangeArrowheads="1"/>
              </p:cNvSpPr>
              <p:nvPr/>
            </p:nvSpPr>
            <p:spPr bwMode="auto">
              <a:xfrm>
                <a:off x="1993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5" name="Rectangle 870"/>
              <p:cNvSpPr>
                <a:spLocks noChangeArrowheads="1"/>
              </p:cNvSpPr>
              <p:nvPr/>
            </p:nvSpPr>
            <p:spPr bwMode="auto">
              <a:xfrm>
                <a:off x="19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6" name="Rectangle 871"/>
              <p:cNvSpPr>
                <a:spLocks noChangeArrowheads="1"/>
              </p:cNvSpPr>
              <p:nvPr/>
            </p:nvSpPr>
            <p:spPr bwMode="auto">
              <a:xfrm>
                <a:off x="2065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7" name="Rectangle 872"/>
              <p:cNvSpPr>
                <a:spLocks noChangeArrowheads="1"/>
              </p:cNvSpPr>
              <p:nvPr/>
            </p:nvSpPr>
            <p:spPr bwMode="auto">
              <a:xfrm>
                <a:off x="2065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8" name="Rectangle 873"/>
              <p:cNvSpPr>
                <a:spLocks noChangeArrowheads="1"/>
              </p:cNvSpPr>
              <p:nvPr/>
            </p:nvSpPr>
            <p:spPr bwMode="auto">
              <a:xfrm>
                <a:off x="2129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59" name="Rectangle 874"/>
              <p:cNvSpPr>
                <a:spLocks noChangeArrowheads="1"/>
              </p:cNvSpPr>
              <p:nvPr/>
            </p:nvSpPr>
            <p:spPr bwMode="auto">
              <a:xfrm>
                <a:off x="2065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0" name="Rectangle 875"/>
              <p:cNvSpPr>
                <a:spLocks noChangeArrowheads="1"/>
              </p:cNvSpPr>
              <p:nvPr/>
            </p:nvSpPr>
            <p:spPr bwMode="auto">
              <a:xfrm>
                <a:off x="2065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1" name="Rectangle 876"/>
              <p:cNvSpPr>
                <a:spLocks noChangeArrowheads="1"/>
              </p:cNvSpPr>
              <p:nvPr/>
            </p:nvSpPr>
            <p:spPr bwMode="auto">
              <a:xfrm>
                <a:off x="2129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2" name="Rectangle 877"/>
              <p:cNvSpPr>
                <a:spLocks noChangeArrowheads="1"/>
              </p:cNvSpPr>
              <p:nvPr/>
            </p:nvSpPr>
            <p:spPr bwMode="auto">
              <a:xfrm>
                <a:off x="2129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3" name="Rectangle 878"/>
              <p:cNvSpPr>
                <a:spLocks noChangeArrowheads="1"/>
              </p:cNvSpPr>
              <p:nvPr/>
            </p:nvSpPr>
            <p:spPr bwMode="auto">
              <a:xfrm>
                <a:off x="21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4" name="Rectangle 879"/>
              <p:cNvSpPr>
                <a:spLocks noChangeArrowheads="1"/>
              </p:cNvSpPr>
              <p:nvPr/>
            </p:nvSpPr>
            <p:spPr bwMode="auto">
              <a:xfrm>
                <a:off x="2129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5" name="Rectangle 880"/>
              <p:cNvSpPr>
                <a:spLocks noChangeArrowheads="1"/>
              </p:cNvSpPr>
              <p:nvPr/>
            </p:nvSpPr>
            <p:spPr bwMode="auto">
              <a:xfrm>
                <a:off x="2129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6" name="Rectangle 881"/>
              <p:cNvSpPr>
                <a:spLocks noChangeArrowheads="1"/>
              </p:cNvSpPr>
              <p:nvPr/>
            </p:nvSpPr>
            <p:spPr bwMode="auto">
              <a:xfrm>
                <a:off x="2193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7" name="Rectangle 882"/>
              <p:cNvSpPr>
                <a:spLocks noChangeArrowheads="1"/>
              </p:cNvSpPr>
              <p:nvPr/>
            </p:nvSpPr>
            <p:spPr bwMode="auto">
              <a:xfrm>
                <a:off x="2193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8" name="Rectangle 883"/>
              <p:cNvSpPr>
                <a:spLocks noChangeArrowheads="1"/>
              </p:cNvSpPr>
              <p:nvPr/>
            </p:nvSpPr>
            <p:spPr bwMode="auto">
              <a:xfrm>
                <a:off x="2257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69" name="Rectangle 884"/>
              <p:cNvSpPr>
                <a:spLocks noChangeArrowheads="1"/>
              </p:cNvSpPr>
              <p:nvPr/>
            </p:nvSpPr>
            <p:spPr bwMode="auto">
              <a:xfrm>
                <a:off x="2193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0" name="Rectangle 885"/>
              <p:cNvSpPr>
                <a:spLocks noChangeArrowheads="1"/>
              </p:cNvSpPr>
              <p:nvPr/>
            </p:nvSpPr>
            <p:spPr bwMode="auto">
              <a:xfrm>
                <a:off x="21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1" name="Rectangle 886"/>
              <p:cNvSpPr>
                <a:spLocks noChangeArrowheads="1"/>
              </p:cNvSpPr>
              <p:nvPr/>
            </p:nvSpPr>
            <p:spPr bwMode="auto">
              <a:xfrm>
                <a:off x="2257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2" name="Rectangle 887"/>
              <p:cNvSpPr>
                <a:spLocks noChangeArrowheads="1"/>
              </p:cNvSpPr>
              <p:nvPr/>
            </p:nvSpPr>
            <p:spPr bwMode="auto">
              <a:xfrm>
                <a:off x="2257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3" name="Rectangle 888"/>
              <p:cNvSpPr>
                <a:spLocks noChangeArrowheads="1"/>
              </p:cNvSpPr>
              <p:nvPr/>
            </p:nvSpPr>
            <p:spPr bwMode="auto">
              <a:xfrm>
                <a:off x="2329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4" name="Rectangle 889"/>
              <p:cNvSpPr>
                <a:spLocks noChangeArrowheads="1"/>
              </p:cNvSpPr>
              <p:nvPr/>
            </p:nvSpPr>
            <p:spPr bwMode="auto">
              <a:xfrm>
                <a:off x="2257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5" name="Rectangle 890"/>
              <p:cNvSpPr>
                <a:spLocks noChangeArrowheads="1"/>
              </p:cNvSpPr>
              <p:nvPr/>
            </p:nvSpPr>
            <p:spPr bwMode="auto">
              <a:xfrm>
                <a:off x="2257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6" name="Rectangle 891"/>
              <p:cNvSpPr>
                <a:spLocks noChangeArrowheads="1"/>
              </p:cNvSpPr>
              <p:nvPr/>
            </p:nvSpPr>
            <p:spPr bwMode="auto">
              <a:xfrm>
                <a:off x="2329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7" name="Rectangle 892"/>
              <p:cNvSpPr>
                <a:spLocks noChangeArrowheads="1"/>
              </p:cNvSpPr>
              <p:nvPr/>
            </p:nvSpPr>
            <p:spPr bwMode="auto">
              <a:xfrm>
                <a:off x="2329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8" name="Rectangle 893"/>
              <p:cNvSpPr>
                <a:spLocks noChangeArrowheads="1"/>
              </p:cNvSpPr>
              <p:nvPr/>
            </p:nvSpPr>
            <p:spPr bwMode="auto">
              <a:xfrm>
                <a:off x="23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79" name="Rectangle 894"/>
              <p:cNvSpPr>
                <a:spLocks noChangeArrowheads="1"/>
              </p:cNvSpPr>
              <p:nvPr/>
            </p:nvSpPr>
            <p:spPr bwMode="auto">
              <a:xfrm>
                <a:off x="2329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0" name="Rectangle 895"/>
              <p:cNvSpPr>
                <a:spLocks noChangeArrowheads="1"/>
              </p:cNvSpPr>
              <p:nvPr/>
            </p:nvSpPr>
            <p:spPr bwMode="auto">
              <a:xfrm>
                <a:off x="2329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1" name="Rectangle 896"/>
              <p:cNvSpPr>
                <a:spLocks noChangeArrowheads="1"/>
              </p:cNvSpPr>
              <p:nvPr/>
            </p:nvSpPr>
            <p:spPr bwMode="auto">
              <a:xfrm>
                <a:off x="2393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2" name="Rectangle 897"/>
              <p:cNvSpPr>
                <a:spLocks noChangeArrowheads="1"/>
              </p:cNvSpPr>
              <p:nvPr/>
            </p:nvSpPr>
            <p:spPr bwMode="auto">
              <a:xfrm>
                <a:off x="2393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3" name="Rectangle 898"/>
              <p:cNvSpPr>
                <a:spLocks noChangeArrowheads="1"/>
              </p:cNvSpPr>
              <p:nvPr/>
            </p:nvSpPr>
            <p:spPr bwMode="auto">
              <a:xfrm>
                <a:off x="2457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4" name="Rectangle 899"/>
              <p:cNvSpPr>
                <a:spLocks noChangeArrowheads="1"/>
              </p:cNvSpPr>
              <p:nvPr/>
            </p:nvSpPr>
            <p:spPr bwMode="auto">
              <a:xfrm>
                <a:off x="2393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5" name="Rectangle 900"/>
              <p:cNvSpPr>
                <a:spLocks noChangeArrowheads="1"/>
              </p:cNvSpPr>
              <p:nvPr/>
            </p:nvSpPr>
            <p:spPr bwMode="auto">
              <a:xfrm>
                <a:off x="23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6" name="Rectangle 901"/>
              <p:cNvSpPr>
                <a:spLocks noChangeArrowheads="1"/>
              </p:cNvSpPr>
              <p:nvPr/>
            </p:nvSpPr>
            <p:spPr bwMode="auto">
              <a:xfrm>
                <a:off x="2457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7" name="Rectangle 902"/>
              <p:cNvSpPr>
                <a:spLocks noChangeArrowheads="1"/>
              </p:cNvSpPr>
              <p:nvPr/>
            </p:nvSpPr>
            <p:spPr bwMode="auto">
              <a:xfrm>
                <a:off x="2457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8" name="Rectangle 903"/>
              <p:cNvSpPr>
                <a:spLocks noChangeArrowheads="1"/>
              </p:cNvSpPr>
              <p:nvPr/>
            </p:nvSpPr>
            <p:spPr bwMode="auto">
              <a:xfrm>
                <a:off x="2529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89" name="Rectangle 904"/>
              <p:cNvSpPr>
                <a:spLocks noChangeArrowheads="1"/>
              </p:cNvSpPr>
              <p:nvPr/>
            </p:nvSpPr>
            <p:spPr bwMode="auto">
              <a:xfrm>
                <a:off x="2457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0" name="Rectangle 905"/>
              <p:cNvSpPr>
                <a:spLocks noChangeArrowheads="1"/>
              </p:cNvSpPr>
              <p:nvPr/>
            </p:nvSpPr>
            <p:spPr bwMode="auto">
              <a:xfrm>
                <a:off x="2457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1" name="Rectangle 906"/>
              <p:cNvSpPr>
                <a:spLocks noChangeArrowheads="1"/>
              </p:cNvSpPr>
              <p:nvPr/>
            </p:nvSpPr>
            <p:spPr bwMode="auto">
              <a:xfrm>
                <a:off x="2529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2" name="Rectangle 907"/>
              <p:cNvSpPr>
                <a:spLocks noChangeArrowheads="1"/>
              </p:cNvSpPr>
              <p:nvPr/>
            </p:nvSpPr>
            <p:spPr bwMode="auto">
              <a:xfrm>
                <a:off x="2529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3" name="Rectangle 908"/>
              <p:cNvSpPr>
                <a:spLocks noChangeArrowheads="1"/>
              </p:cNvSpPr>
              <p:nvPr/>
            </p:nvSpPr>
            <p:spPr bwMode="auto">
              <a:xfrm>
                <a:off x="25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4" name="Rectangle 909"/>
              <p:cNvSpPr>
                <a:spLocks noChangeArrowheads="1"/>
              </p:cNvSpPr>
              <p:nvPr/>
            </p:nvSpPr>
            <p:spPr bwMode="auto">
              <a:xfrm>
                <a:off x="2529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5" name="Rectangle 910"/>
              <p:cNvSpPr>
                <a:spLocks noChangeArrowheads="1"/>
              </p:cNvSpPr>
              <p:nvPr/>
            </p:nvSpPr>
            <p:spPr bwMode="auto">
              <a:xfrm>
                <a:off x="2529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6" name="Rectangle 911"/>
              <p:cNvSpPr>
                <a:spLocks noChangeArrowheads="1"/>
              </p:cNvSpPr>
              <p:nvPr/>
            </p:nvSpPr>
            <p:spPr bwMode="auto">
              <a:xfrm>
                <a:off x="2593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7" name="Rectangle 912"/>
              <p:cNvSpPr>
                <a:spLocks noChangeArrowheads="1"/>
              </p:cNvSpPr>
              <p:nvPr/>
            </p:nvSpPr>
            <p:spPr bwMode="auto">
              <a:xfrm>
                <a:off x="2593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8" name="Rectangle 913"/>
              <p:cNvSpPr>
                <a:spLocks noChangeArrowheads="1"/>
              </p:cNvSpPr>
              <p:nvPr/>
            </p:nvSpPr>
            <p:spPr bwMode="auto">
              <a:xfrm>
                <a:off x="2657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399" name="Rectangle 914"/>
              <p:cNvSpPr>
                <a:spLocks noChangeArrowheads="1"/>
              </p:cNvSpPr>
              <p:nvPr/>
            </p:nvSpPr>
            <p:spPr bwMode="auto">
              <a:xfrm>
                <a:off x="2593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0" name="Rectangle 915"/>
              <p:cNvSpPr>
                <a:spLocks noChangeArrowheads="1"/>
              </p:cNvSpPr>
              <p:nvPr/>
            </p:nvSpPr>
            <p:spPr bwMode="auto">
              <a:xfrm>
                <a:off x="25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1" name="Rectangle 916"/>
              <p:cNvSpPr>
                <a:spLocks noChangeArrowheads="1"/>
              </p:cNvSpPr>
              <p:nvPr/>
            </p:nvSpPr>
            <p:spPr bwMode="auto">
              <a:xfrm>
                <a:off x="2657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2" name="Rectangle 917"/>
              <p:cNvSpPr>
                <a:spLocks noChangeArrowheads="1"/>
              </p:cNvSpPr>
              <p:nvPr/>
            </p:nvSpPr>
            <p:spPr bwMode="auto">
              <a:xfrm>
                <a:off x="2657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3" name="Rectangle 918"/>
              <p:cNvSpPr>
                <a:spLocks noChangeArrowheads="1"/>
              </p:cNvSpPr>
              <p:nvPr/>
            </p:nvSpPr>
            <p:spPr bwMode="auto">
              <a:xfrm>
                <a:off x="2721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4" name="Rectangle 919"/>
              <p:cNvSpPr>
                <a:spLocks noChangeArrowheads="1"/>
              </p:cNvSpPr>
              <p:nvPr/>
            </p:nvSpPr>
            <p:spPr bwMode="auto">
              <a:xfrm>
                <a:off x="2657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5" name="Rectangle 920"/>
              <p:cNvSpPr>
                <a:spLocks noChangeArrowheads="1"/>
              </p:cNvSpPr>
              <p:nvPr/>
            </p:nvSpPr>
            <p:spPr bwMode="auto">
              <a:xfrm>
                <a:off x="2657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6" name="Rectangle 921"/>
              <p:cNvSpPr>
                <a:spLocks noChangeArrowheads="1"/>
              </p:cNvSpPr>
              <p:nvPr/>
            </p:nvSpPr>
            <p:spPr bwMode="auto">
              <a:xfrm>
                <a:off x="2721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7" name="Rectangle 922"/>
              <p:cNvSpPr>
                <a:spLocks noChangeArrowheads="1"/>
              </p:cNvSpPr>
              <p:nvPr/>
            </p:nvSpPr>
            <p:spPr bwMode="auto">
              <a:xfrm>
                <a:off x="2721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8" name="Rectangle 923"/>
              <p:cNvSpPr>
                <a:spLocks noChangeArrowheads="1"/>
              </p:cNvSpPr>
              <p:nvPr/>
            </p:nvSpPr>
            <p:spPr bwMode="auto">
              <a:xfrm>
                <a:off x="2793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09" name="Rectangle 924"/>
              <p:cNvSpPr>
                <a:spLocks noChangeArrowheads="1"/>
              </p:cNvSpPr>
              <p:nvPr/>
            </p:nvSpPr>
            <p:spPr bwMode="auto">
              <a:xfrm>
                <a:off x="2721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0" name="Rectangle 925"/>
              <p:cNvSpPr>
                <a:spLocks noChangeArrowheads="1"/>
              </p:cNvSpPr>
              <p:nvPr/>
            </p:nvSpPr>
            <p:spPr bwMode="auto">
              <a:xfrm>
                <a:off x="2721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1" name="Rectangle 926"/>
              <p:cNvSpPr>
                <a:spLocks noChangeArrowheads="1"/>
              </p:cNvSpPr>
              <p:nvPr/>
            </p:nvSpPr>
            <p:spPr bwMode="auto">
              <a:xfrm>
                <a:off x="2793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2" name="Rectangle 927"/>
              <p:cNvSpPr>
                <a:spLocks noChangeArrowheads="1"/>
              </p:cNvSpPr>
              <p:nvPr/>
            </p:nvSpPr>
            <p:spPr bwMode="auto">
              <a:xfrm>
                <a:off x="2793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3" name="Rectangle 928"/>
              <p:cNvSpPr>
                <a:spLocks noChangeArrowheads="1"/>
              </p:cNvSpPr>
              <p:nvPr/>
            </p:nvSpPr>
            <p:spPr bwMode="auto">
              <a:xfrm>
                <a:off x="2857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4" name="Rectangle 929"/>
              <p:cNvSpPr>
                <a:spLocks noChangeArrowheads="1"/>
              </p:cNvSpPr>
              <p:nvPr/>
            </p:nvSpPr>
            <p:spPr bwMode="auto">
              <a:xfrm>
                <a:off x="2793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5" name="Rectangle 930"/>
              <p:cNvSpPr>
                <a:spLocks noChangeArrowheads="1"/>
              </p:cNvSpPr>
              <p:nvPr/>
            </p:nvSpPr>
            <p:spPr bwMode="auto">
              <a:xfrm>
                <a:off x="27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6" name="Rectangle 931"/>
              <p:cNvSpPr>
                <a:spLocks noChangeArrowheads="1"/>
              </p:cNvSpPr>
              <p:nvPr/>
            </p:nvSpPr>
            <p:spPr bwMode="auto">
              <a:xfrm>
                <a:off x="2857" y="1785"/>
                <a:ext cx="65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7" name="Rectangle 932"/>
              <p:cNvSpPr>
                <a:spLocks noChangeArrowheads="1"/>
              </p:cNvSpPr>
              <p:nvPr/>
            </p:nvSpPr>
            <p:spPr bwMode="auto">
              <a:xfrm>
                <a:off x="2857" y="1785"/>
                <a:ext cx="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8" name="Rectangle 933"/>
              <p:cNvSpPr>
                <a:spLocks noChangeArrowheads="1"/>
              </p:cNvSpPr>
              <p:nvPr/>
            </p:nvSpPr>
            <p:spPr bwMode="auto">
              <a:xfrm>
                <a:off x="2922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19" name="Rectangle 934"/>
              <p:cNvSpPr>
                <a:spLocks noChangeArrowheads="1"/>
              </p:cNvSpPr>
              <p:nvPr/>
            </p:nvSpPr>
            <p:spPr bwMode="auto">
              <a:xfrm>
                <a:off x="2857" y="1881"/>
                <a:ext cx="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0" name="Rectangle 935"/>
              <p:cNvSpPr>
                <a:spLocks noChangeArrowheads="1"/>
              </p:cNvSpPr>
              <p:nvPr/>
            </p:nvSpPr>
            <p:spPr bwMode="auto">
              <a:xfrm>
                <a:off x="2857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1" name="Rectangle 936"/>
              <p:cNvSpPr>
                <a:spLocks noChangeArrowheads="1"/>
              </p:cNvSpPr>
              <p:nvPr/>
            </p:nvSpPr>
            <p:spPr bwMode="auto">
              <a:xfrm>
                <a:off x="2922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2" name="Rectangle 937"/>
              <p:cNvSpPr>
                <a:spLocks noChangeArrowheads="1"/>
              </p:cNvSpPr>
              <p:nvPr/>
            </p:nvSpPr>
            <p:spPr bwMode="auto">
              <a:xfrm>
                <a:off x="2922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3" name="Rectangle 938"/>
              <p:cNvSpPr>
                <a:spLocks noChangeArrowheads="1"/>
              </p:cNvSpPr>
              <p:nvPr/>
            </p:nvSpPr>
            <p:spPr bwMode="auto">
              <a:xfrm>
                <a:off x="2994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4" name="Rectangle 939"/>
              <p:cNvSpPr>
                <a:spLocks noChangeArrowheads="1"/>
              </p:cNvSpPr>
              <p:nvPr/>
            </p:nvSpPr>
            <p:spPr bwMode="auto">
              <a:xfrm>
                <a:off x="2922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5" name="Rectangle 940"/>
              <p:cNvSpPr>
                <a:spLocks noChangeArrowheads="1"/>
              </p:cNvSpPr>
              <p:nvPr/>
            </p:nvSpPr>
            <p:spPr bwMode="auto">
              <a:xfrm>
                <a:off x="2922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6" name="Rectangle 941"/>
              <p:cNvSpPr>
                <a:spLocks noChangeArrowheads="1"/>
              </p:cNvSpPr>
              <p:nvPr/>
            </p:nvSpPr>
            <p:spPr bwMode="auto">
              <a:xfrm>
                <a:off x="2994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7" name="Rectangle 942"/>
              <p:cNvSpPr>
                <a:spLocks noChangeArrowheads="1"/>
              </p:cNvSpPr>
              <p:nvPr/>
            </p:nvSpPr>
            <p:spPr bwMode="auto">
              <a:xfrm>
                <a:off x="2994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8" name="Rectangle 943"/>
              <p:cNvSpPr>
                <a:spLocks noChangeArrowheads="1"/>
              </p:cNvSpPr>
              <p:nvPr/>
            </p:nvSpPr>
            <p:spPr bwMode="auto">
              <a:xfrm>
                <a:off x="3058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29" name="Rectangle 944"/>
              <p:cNvSpPr>
                <a:spLocks noChangeArrowheads="1"/>
              </p:cNvSpPr>
              <p:nvPr/>
            </p:nvSpPr>
            <p:spPr bwMode="auto">
              <a:xfrm>
                <a:off x="2994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0" name="Rectangle 945"/>
              <p:cNvSpPr>
                <a:spLocks noChangeArrowheads="1"/>
              </p:cNvSpPr>
              <p:nvPr/>
            </p:nvSpPr>
            <p:spPr bwMode="auto">
              <a:xfrm>
                <a:off x="2994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1" name="Rectangle 946"/>
              <p:cNvSpPr>
                <a:spLocks noChangeArrowheads="1"/>
              </p:cNvSpPr>
              <p:nvPr/>
            </p:nvSpPr>
            <p:spPr bwMode="auto">
              <a:xfrm>
                <a:off x="3058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2" name="Rectangle 947"/>
              <p:cNvSpPr>
                <a:spLocks noChangeArrowheads="1"/>
              </p:cNvSpPr>
              <p:nvPr/>
            </p:nvSpPr>
            <p:spPr bwMode="auto">
              <a:xfrm>
                <a:off x="3058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3" name="Rectangle 948"/>
              <p:cNvSpPr>
                <a:spLocks noChangeArrowheads="1"/>
              </p:cNvSpPr>
              <p:nvPr/>
            </p:nvSpPr>
            <p:spPr bwMode="auto">
              <a:xfrm>
                <a:off x="3122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4" name="Rectangle 949"/>
              <p:cNvSpPr>
                <a:spLocks noChangeArrowheads="1"/>
              </p:cNvSpPr>
              <p:nvPr/>
            </p:nvSpPr>
            <p:spPr bwMode="auto">
              <a:xfrm>
                <a:off x="3058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5" name="Rectangle 950"/>
              <p:cNvSpPr>
                <a:spLocks noChangeArrowheads="1"/>
              </p:cNvSpPr>
              <p:nvPr/>
            </p:nvSpPr>
            <p:spPr bwMode="auto">
              <a:xfrm>
                <a:off x="3058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6" name="Rectangle 951"/>
              <p:cNvSpPr>
                <a:spLocks noChangeArrowheads="1"/>
              </p:cNvSpPr>
              <p:nvPr/>
            </p:nvSpPr>
            <p:spPr bwMode="auto">
              <a:xfrm>
                <a:off x="3122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7" name="Rectangle 952"/>
              <p:cNvSpPr>
                <a:spLocks noChangeArrowheads="1"/>
              </p:cNvSpPr>
              <p:nvPr/>
            </p:nvSpPr>
            <p:spPr bwMode="auto">
              <a:xfrm>
                <a:off x="3122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8" name="Rectangle 953"/>
              <p:cNvSpPr>
                <a:spLocks noChangeArrowheads="1"/>
              </p:cNvSpPr>
              <p:nvPr/>
            </p:nvSpPr>
            <p:spPr bwMode="auto">
              <a:xfrm>
                <a:off x="3186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39" name="Rectangle 954"/>
              <p:cNvSpPr>
                <a:spLocks noChangeArrowheads="1"/>
              </p:cNvSpPr>
              <p:nvPr/>
            </p:nvSpPr>
            <p:spPr bwMode="auto">
              <a:xfrm>
                <a:off x="3122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0" name="Rectangle 955"/>
              <p:cNvSpPr>
                <a:spLocks noChangeArrowheads="1"/>
              </p:cNvSpPr>
              <p:nvPr/>
            </p:nvSpPr>
            <p:spPr bwMode="auto">
              <a:xfrm>
                <a:off x="3122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1" name="Rectangle 956"/>
              <p:cNvSpPr>
                <a:spLocks noChangeArrowheads="1"/>
              </p:cNvSpPr>
              <p:nvPr/>
            </p:nvSpPr>
            <p:spPr bwMode="auto">
              <a:xfrm>
                <a:off x="3186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2" name="Rectangle 957"/>
              <p:cNvSpPr>
                <a:spLocks noChangeArrowheads="1"/>
              </p:cNvSpPr>
              <p:nvPr/>
            </p:nvSpPr>
            <p:spPr bwMode="auto">
              <a:xfrm>
                <a:off x="3186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3" name="Rectangle 958"/>
              <p:cNvSpPr>
                <a:spLocks noChangeArrowheads="1"/>
              </p:cNvSpPr>
              <p:nvPr/>
            </p:nvSpPr>
            <p:spPr bwMode="auto">
              <a:xfrm>
                <a:off x="3258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4" name="Rectangle 959"/>
              <p:cNvSpPr>
                <a:spLocks noChangeArrowheads="1"/>
              </p:cNvSpPr>
              <p:nvPr/>
            </p:nvSpPr>
            <p:spPr bwMode="auto">
              <a:xfrm>
                <a:off x="3186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5" name="Rectangle 960"/>
              <p:cNvSpPr>
                <a:spLocks noChangeArrowheads="1"/>
              </p:cNvSpPr>
              <p:nvPr/>
            </p:nvSpPr>
            <p:spPr bwMode="auto">
              <a:xfrm>
                <a:off x="3186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6" name="Rectangle 961"/>
              <p:cNvSpPr>
                <a:spLocks noChangeArrowheads="1"/>
              </p:cNvSpPr>
              <p:nvPr/>
            </p:nvSpPr>
            <p:spPr bwMode="auto">
              <a:xfrm>
                <a:off x="3258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7" name="Rectangle 962"/>
              <p:cNvSpPr>
                <a:spLocks noChangeArrowheads="1"/>
              </p:cNvSpPr>
              <p:nvPr/>
            </p:nvSpPr>
            <p:spPr bwMode="auto">
              <a:xfrm>
                <a:off x="3258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8" name="Rectangle 963"/>
              <p:cNvSpPr>
                <a:spLocks noChangeArrowheads="1"/>
              </p:cNvSpPr>
              <p:nvPr/>
            </p:nvSpPr>
            <p:spPr bwMode="auto">
              <a:xfrm>
                <a:off x="3322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49" name="Rectangle 964"/>
              <p:cNvSpPr>
                <a:spLocks noChangeArrowheads="1"/>
              </p:cNvSpPr>
              <p:nvPr/>
            </p:nvSpPr>
            <p:spPr bwMode="auto">
              <a:xfrm>
                <a:off x="3258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0" name="Rectangle 965"/>
              <p:cNvSpPr>
                <a:spLocks noChangeArrowheads="1"/>
              </p:cNvSpPr>
              <p:nvPr/>
            </p:nvSpPr>
            <p:spPr bwMode="auto">
              <a:xfrm>
                <a:off x="3258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1" name="Rectangle 966"/>
              <p:cNvSpPr>
                <a:spLocks noChangeArrowheads="1"/>
              </p:cNvSpPr>
              <p:nvPr/>
            </p:nvSpPr>
            <p:spPr bwMode="auto">
              <a:xfrm>
                <a:off x="3322" y="1785"/>
                <a:ext cx="64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2" name="Rectangle 967"/>
              <p:cNvSpPr>
                <a:spLocks noChangeArrowheads="1"/>
              </p:cNvSpPr>
              <p:nvPr/>
            </p:nvSpPr>
            <p:spPr bwMode="auto">
              <a:xfrm>
                <a:off x="3322" y="1785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3" name="Rectangle 968"/>
              <p:cNvSpPr>
                <a:spLocks noChangeArrowheads="1"/>
              </p:cNvSpPr>
              <p:nvPr/>
            </p:nvSpPr>
            <p:spPr bwMode="auto">
              <a:xfrm>
                <a:off x="3386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4" name="Rectangle 969"/>
              <p:cNvSpPr>
                <a:spLocks noChangeArrowheads="1"/>
              </p:cNvSpPr>
              <p:nvPr/>
            </p:nvSpPr>
            <p:spPr bwMode="auto">
              <a:xfrm>
                <a:off x="3322" y="1881"/>
                <a:ext cx="6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5" name="Rectangle 970"/>
              <p:cNvSpPr>
                <a:spLocks noChangeArrowheads="1"/>
              </p:cNvSpPr>
              <p:nvPr/>
            </p:nvSpPr>
            <p:spPr bwMode="auto">
              <a:xfrm>
                <a:off x="3322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6" name="Rectangle 971"/>
              <p:cNvSpPr>
                <a:spLocks noChangeArrowheads="1"/>
              </p:cNvSpPr>
              <p:nvPr/>
            </p:nvSpPr>
            <p:spPr bwMode="auto">
              <a:xfrm>
                <a:off x="3386" y="1785"/>
                <a:ext cx="72" cy="96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7" name="Rectangle 972"/>
              <p:cNvSpPr>
                <a:spLocks noChangeArrowheads="1"/>
              </p:cNvSpPr>
              <p:nvPr/>
            </p:nvSpPr>
            <p:spPr bwMode="auto">
              <a:xfrm>
                <a:off x="3386" y="1785"/>
                <a:ext cx="80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8" name="Rectangle 973"/>
              <p:cNvSpPr>
                <a:spLocks noChangeArrowheads="1"/>
              </p:cNvSpPr>
              <p:nvPr/>
            </p:nvSpPr>
            <p:spPr bwMode="auto">
              <a:xfrm>
                <a:off x="3458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59" name="Rectangle 974"/>
              <p:cNvSpPr>
                <a:spLocks noChangeArrowheads="1"/>
              </p:cNvSpPr>
              <p:nvPr/>
            </p:nvSpPr>
            <p:spPr bwMode="auto">
              <a:xfrm>
                <a:off x="3386" y="1881"/>
                <a:ext cx="72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0" name="Rectangle 975"/>
              <p:cNvSpPr>
                <a:spLocks noChangeArrowheads="1"/>
              </p:cNvSpPr>
              <p:nvPr/>
            </p:nvSpPr>
            <p:spPr bwMode="auto">
              <a:xfrm>
                <a:off x="3386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1" name="Rectangle 976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167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2" name="Rectangle 977"/>
              <p:cNvSpPr>
                <a:spLocks noChangeArrowheads="1"/>
              </p:cNvSpPr>
              <p:nvPr/>
            </p:nvSpPr>
            <p:spPr bwMode="auto">
              <a:xfrm>
                <a:off x="3458" y="1785"/>
                <a:ext cx="8" cy="104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3" name="Rectangle 978"/>
              <p:cNvSpPr>
                <a:spLocks noChangeArrowheads="1"/>
              </p:cNvSpPr>
              <p:nvPr/>
            </p:nvSpPr>
            <p:spPr bwMode="auto">
              <a:xfrm>
                <a:off x="1793" y="1881"/>
                <a:ext cx="1665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4" name="Rectangle 979"/>
              <p:cNvSpPr>
                <a:spLocks noChangeArrowheads="1"/>
              </p:cNvSpPr>
              <p:nvPr/>
            </p:nvSpPr>
            <p:spPr bwMode="auto">
              <a:xfrm>
                <a:off x="1793" y="1785"/>
                <a:ext cx="8" cy="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5" name="Rectangle 980"/>
              <p:cNvSpPr>
                <a:spLocks noChangeArrowheads="1"/>
              </p:cNvSpPr>
              <p:nvPr/>
            </p:nvSpPr>
            <p:spPr bwMode="auto">
              <a:xfrm>
                <a:off x="1793" y="1497"/>
                <a:ext cx="1793" cy="12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6" name="Rectangle 981"/>
              <p:cNvSpPr>
                <a:spLocks noChangeArrowheads="1"/>
              </p:cNvSpPr>
              <p:nvPr/>
            </p:nvSpPr>
            <p:spPr bwMode="auto">
              <a:xfrm>
                <a:off x="1793" y="1497"/>
                <a:ext cx="180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7" name="Rectangle 982"/>
              <p:cNvSpPr>
                <a:spLocks noChangeArrowheads="1"/>
              </p:cNvSpPr>
              <p:nvPr/>
            </p:nvSpPr>
            <p:spPr bwMode="auto">
              <a:xfrm>
                <a:off x="3586" y="1497"/>
                <a:ext cx="8" cy="13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8" name="Rectangle 983"/>
              <p:cNvSpPr>
                <a:spLocks noChangeArrowheads="1"/>
              </p:cNvSpPr>
              <p:nvPr/>
            </p:nvSpPr>
            <p:spPr bwMode="auto">
              <a:xfrm>
                <a:off x="1793" y="1625"/>
                <a:ext cx="179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69" name="Rectangle 984"/>
              <p:cNvSpPr>
                <a:spLocks noChangeArrowheads="1"/>
              </p:cNvSpPr>
              <p:nvPr/>
            </p:nvSpPr>
            <p:spPr bwMode="auto">
              <a:xfrm>
                <a:off x="1793" y="1497"/>
                <a:ext cx="8" cy="12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0" name="Rectangle 985"/>
              <p:cNvSpPr>
                <a:spLocks noChangeArrowheads="1"/>
              </p:cNvSpPr>
              <p:nvPr/>
            </p:nvSpPr>
            <p:spPr bwMode="auto">
              <a:xfrm>
                <a:off x="3650" y="1657"/>
                <a:ext cx="136" cy="176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1" name="Rectangle 986"/>
              <p:cNvSpPr>
                <a:spLocks noChangeArrowheads="1"/>
              </p:cNvSpPr>
              <p:nvPr/>
            </p:nvSpPr>
            <p:spPr bwMode="auto">
              <a:xfrm>
                <a:off x="3650" y="1657"/>
                <a:ext cx="14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2" name="Rectangle 987"/>
              <p:cNvSpPr>
                <a:spLocks noChangeArrowheads="1"/>
              </p:cNvSpPr>
              <p:nvPr/>
            </p:nvSpPr>
            <p:spPr bwMode="auto">
              <a:xfrm>
                <a:off x="3786" y="1657"/>
                <a:ext cx="8" cy="177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3" name="Rectangle 988"/>
              <p:cNvSpPr>
                <a:spLocks noChangeArrowheads="1"/>
              </p:cNvSpPr>
              <p:nvPr/>
            </p:nvSpPr>
            <p:spPr bwMode="auto">
              <a:xfrm>
                <a:off x="3650" y="3425"/>
                <a:ext cx="136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4" name="Rectangle 989"/>
              <p:cNvSpPr>
                <a:spLocks noChangeArrowheads="1"/>
              </p:cNvSpPr>
              <p:nvPr/>
            </p:nvSpPr>
            <p:spPr bwMode="auto">
              <a:xfrm>
                <a:off x="3650" y="1657"/>
                <a:ext cx="8" cy="176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5" name="Rectangle 990"/>
              <p:cNvSpPr>
                <a:spLocks noChangeArrowheads="1"/>
              </p:cNvSpPr>
              <p:nvPr/>
            </p:nvSpPr>
            <p:spPr bwMode="auto">
              <a:xfrm>
                <a:off x="3850" y="1497"/>
                <a:ext cx="336" cy="208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6" name="Rectangle 991"/>
              <p:cNvSpPr>
                <a:spLocks noChangeArrowheads="1"/>
              </p:cNvSpPr>
              <p:nvPr/>
            </p:nvSpPr>
            <p:spPr bwMode="auto">
              <a:xfrm>
                <a:off x="3850" y="1497"/>
                <a:ext cx="344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7" name="Rectangle 992"/>
              <p:cNvSpPr>
                <a:spLocks noChangeArrowheads="1"/>
              </p:cNvSpPr>
              <p:nvPr/>
            </p:nvSpPr>
            <p:spPr bwMode="auto">
              <a:xfrm>
                <a:off x="4186" y="1497"/>
                <a:ext cx="8" cy="20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8" name="Rectangle 993"/>
              <p:cNvSpPr>
                <a:spLocks noChangeArrowheads="1"/>
              </p:cNvSpPr>
              <p:nvPr/>
            </p:nvSpPr>
            <p:spPr bwMode="auto">
              <a:xfrm>
                <a:off x="3850" y="3585"/>
                <a:ext cx="336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79" name="Rectangle 994"/>
              <p:cNvSpPr>
                <a:spLocks noChangeArrowheads="1"/>
              </p:cNvSpPr>
              <p:nvPr/>
            </p:nvSpPr>
            <p:spPr bwMode="auto">
              <a:xfrm>
                <a:off x="3850" y="1497"/>
                <a:ext cx="8" cy="208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0" name="Rectangle 995"/>
              <p:cNvSpPr>
                <a:spLocks noChangeArrowheads="1"/>
              </p:cNvSpPr>
              <p:nvPr/>
            </p:nvSpPr>
            <p:spPr bwMode="auto">
              <a:xfrm>
                <a:off x="1233" y="1497"/>
                <a:ext cx="328" cy="2088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1" name="Rectangle 996"/>
              <p:cNvSpPr>
                <a:spLocks noChangeArrowheads="1"/>
              </p:cNvSpPr>
              <p:nvPr/>
            </p:nvSpPr>
            <p:spPr bwMode="auto">
              <a:xfrm>
                <a:off x="1233" y="1497"/>
                <a:ext cx="336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2" name="Rectangle 997"/>
              <p:cNvSpPr>
                <a:spLocks noChangeArrowheads="1"/>
              </p:cNvSpPr>
              <p:nvPr/>
            </p:nvSpPr>
            <p:spPr bwMode="auto">
              <a:xfrm>
                <a:off x="1561" y="1497"/>
                <a:ext cx="8" cy="209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3" name="Rectangle 998"/>
              <p:cNvSpPr>
                <a:spLocks noChangeArrowheads="1"/>
              </p:cNvSpPr>
              <p:nvPr/>
            </p:nvSpPr>
            <p:spPr bwMode="auto">
              <a:xfrm>
                <a:off x="1233" y="3585"/>
                <a:ext cx="328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4" name="Rectangle 999"/>
              <p:cNvSpPr>
                <a:spLocks noChangeArrowheads="1"/>
              </p:cNvSpPr>
              <p:nvPr/>
            </p:nvSpPr>
            <p:spPr bwMode="auto">
              <a:xfrm>
                <a:off x="1233" y="1497"/>
                <a:ext cx="8" cy="208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5" name="Rectangle 1000"/>
              <p:cNvSpPr>
                <a:spLocks noChangeArrowheads="1"/>
              </p:cNvSpPr>
              <p:nvPr/>
            </p:nvSpPr>
            <p:spPr bwMode="auto">
              <a:xfrm>
                <a:off x="1633" y="1113"/>
                <a:ext cx="2153" cy="32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6" name="Rectangle 1001"/>
              <p:cNvSpPr>
                <a:spLocks noChangeArrowheads="1"/>
              </p:cNvSpPr>
              <p:nvPr/>
            </p:nvSpPr>
            <p:spPr bwMode="auto">
              <a:xfrm>
                <a:off x="1633" y="1113"/>
                <a:ext cx="8" cy="32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7" name="Rectangle 1002"/>
              <p:cNvSpPr>
                <a:spLocks noChangeArrowheads="1"/>
              </p:cNvSpPr>
              <p:nvPr/>
            </p:nvSpPr>
            <p:spPr bwMode="auto">
              <a:xfrm>
                <a:off x="1633" y="1113"/>
                <a:ext cx="216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8" name="Rectangle 1003"/>
              <p:cNvSpPr>
                <a:spLocks noChangeArrowheads="1"/>
              </p:cNvSpPr>
              <p:nvPr/>
            </p:nvSpPr>
            <p:spPr bwMode="auto">
              <a:xfrm>
                <a:off x="3786" y="1113"/>
                <a:ext cx="8" cy="32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89" name="Rectangle 1004"/>
              <p:cNvSpPr>
                <a:spLocks noChangeArrowheads="1"/>
              </p:cNvSpPr>
              <p:nvPr/>
            </p:nvSpPr>
            <p:spPr bwMode="auto">
              <a:xfrm>
                <a:off x="1633" y="1433"/>
                <a:ext cx="215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0" name="Rectangle 1005"/>
              <p:cNvSpPr>
                <a:spLocks noChangeArrowheads="1"/>
              </p:cNvSpPr>
              <p:nvPr/>
            </p:nvSpPr>
            <p:spPr bwMode="auto">
              <a:xfrm>
                <a:off x="1633" y="3553"/>
                <a:ext cx="2153" cy="320"/>
              </a:xfrm>
              <a:prstGeom prst="rect">
                <a:avLst/>
              </a:pr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1" name="Rectangle 1006"/>
              <p:cNvSpPr>
                <a:spLocks noChangeArrowheads="1"/>
              </p:cNvSpPr>
              <p:nvPr/>
            </p:nvSpPr>
            <p:spPr bwMode="auto">
              <a:xfrm>
                <a:off x="1633" y="3553"/>
                <a:ext cx="8" cy="32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2" name="Rectangle 1007"/>
              <p:cNvSpPr>
                <a:spLocks noChangeArrowheads="1"/>
              </p:cNvSpPr>
              <p:nvPr/>
            </p:nvSpPr>
            <p:spPr bwMode="auto">
              <a:xfrm>
                <a:off x="1633" y="3553"/>
                <a:ext cx="2161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3" name="Rectangle 1008"/>
              <p:cNvSpPr>
                <a:spLocks noChangeArrowheads="1"/>
              </p:cNvSpPr>
              <p:nvPr/>
            </p:nvSpPr>
            <p:spPr bwMode="auto">
              <a:xfrm>
                <a:off x="3786" y="3553"/>
                <a:ext cx="8" cy="32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4" name="Rectangle 1009"/>
              <p:cNvSpPr>
                <a:spLocks noChangeArrowheads="1"/>
              </p:cNvSpPr>
              <p:nvPr/>
            </p:nvSpPr>
            <p:spPr bwMode="auto">
              <a:xfrm>
                <a:off x="1633" y="3873"/>
                <a:ext cx="2153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5" name="Rectangle 1010"/>
              <p:cNvSpPr>
                <a:spLocks noChangeArrowheads="1"/>
              </p:cNvSpPr>
              <p:nvPr/>
            </p:nvSpPr>
            <p:spPr bwMode="auto">
              <a:xfrm>
                <a:off x="2025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6" name="Rectangle 1011"/>
              <p:cNvSpPr>
                <a:spLocks noChangeArrowheads="1"/>
              </p:cNvSpPr>
              <p:nvPr/>
            </p:nvSpPr>
            <p:spPr bwMode="auto">
              <a:xfrm>
                <a:off x="2025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7" name="Rectangle 1012"/>
              <p:cNvSpPr>
                <a:spLocks noChangeArrowheads="1"/>
              </p:cNvSpPr>
              <p:nvPr/>
            </p:nvSpPr>
            <p:spPr bwMode="auto">
              <a:xfrm>
                <a:off x="2025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8" name="Rectangle 1013"/>
              <p:cNvSpPr>
                <a:spLocks noChangeArrowheads="1"/>
              </p:cNvSpPr>
              <p:nvPr/>
            </p:nvSpPr>
            <p:spPr bwMode="auto">
              <a:xfrm>
                <a:off x="2097" y="2201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499" name="Rectangle 1014"/>
              <p:cNvSpPr>
                <a:spLocks noChangeArrowheads="1"/>
              </p:cNvSpPr>
              <p:nvPr/>
            </p:nvSpPr>
            <p:spPr bwMode="auto">
              <a:xfrm>
                <a:off x="2097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0" name="Rectangle 1015"/>
              <p:cNvSpPr>
                <a:spLocks noChangeArrowheads="1"/>
              </p:cNvSpPr>
              <p:nvPr/>
            </p:nvSpPr>
            <p:spPr bwMode="auto">
              <a:xfrm>
                <a:off x="2097" y="1689"/>
                <a:ext cx="8" cy="512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1" name="Rectangle 1016"/>
              <p:cNvSpPr>
                <a:spLocks noChangeArrowheads="1"/>
              </p:cNvSpPr>
              <p:nvPr/>
            </p:nvSpPr>
            <p:spPr bwMode="auto">
              <a:xfrm>
                <a:off x="2065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2" name="Rectangle 1017"/>
              <p:cNvSpPr>
                <a:spLocks noChangeArrowheads="1"/>
              </p:cNvSpPr>
              <p:nvPr/>
            </p:nvSpPr>
            <p:spPr bwMode="auto">
              <a:xfrm>
                <a:off x="2065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3" name="Rectangle 1018"/>
              <p:cNvSpPr>
                <a:spLocks noChangeArrowheads="1"/>
              </p:cNvSpPr>
              <p:nvPr/>
            </p:nvSpPr>
            <p:spPr bwMode="auto">
              <a:xfrm>
                <a:off x="2065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4" name="Freeform 1019"/>
              <p:cNvSpPr>
                <a:spLocks/>
              </p:cNvSpPr>
              <p:nvPr/>
            </p:nvSpPr>
            <p:spPr bwMode="auto">
              <a:xfrm>
                <a:off x="2081" y="2185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24 w 32"/>
                  <a:gd name="T3" fmla="*/ 8 h 32"/>
                  <a:gd name="T4" fmla="*/ 16 w 32"/>
                  <a:gd name="T5" fmla="*/ 0 h 32"/>
                  <a:gd name="T6" fmla="*/ 0 w 32"/>
                  <a:gd name="T7" fmla="*/ 8 h 32"/>
                  <a:gd name="T8" fmla="*/ 0 w 32"/>
                  <a:gd name="T9" fmla="*/ 16 h 32"/>
                  <a:gd name="T10" fmla="*/ 0 w 32"/>
                  <a:gd name="T11" fmla="*/ 32 h 32"/>
                  <a:gd name="T12" fmla="*/ 16 w 32"/>
                  <a:gd name="T13" fmla="*/ 32 h 32"/>
                  <a:gd name="T14" fmla="*/ 24 w 32"/>
                  <a:gd name="T15" fmla="*/ 32 h 32"/>
                  <a:gd name="T16" fmla="*/ 32 w 32"/>
                  <a:gd name="T17" fmla="*/ 1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2"/>
                  <a:gd name="T29" fmla="*/ 32 w 32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2">
                    <a:moveTo>
                      <a:pt x="32" y="16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5" name="Freeform 1020"/>
              <p:cNvSpPr>
                <a:spLocks/>
              </p:cNvSpPr>
              <p:nvPr/>
            </p:nvSpPr>
            <p:spPr bwMode="auto">
              <a:xfrm>
                <a:off x="2081" y="2185"/>
                <a:ext cx="40" cy="40"/>
              </a:xfrm>
              <a:custGeom>
                <a:avLst/>
                <a:gdLst>
                  <a:gd name="T0" fmla="*/ 32 w 40"/>
                  <a:gd name="T1" fmla="*/ 24 h 40"/>
                  <a:gd name="T2" fmla="*/ 24 w 40"/>
                  <a:gd name="T3" fmla="*/ 16 h 40"/>
                  <a:gd name="T4" fmla="*/ 24 w 40"/>
                  <a:gd name="T5" fmla="*/ 16 h 40"/>
                  <a:gd name="T6" fmla="*/ 24 w 40"/>
                  <a:gd name="T7" fmla="*/ 16 h 40"/>
                  <a:gd name="T8" fmla="*/ 16 w 40"/>
                  <a:gd name="T9" fmla="*/ 8 h 40"/>
                  <a:gd name="T10" fmla="*/ 16 w 40"/>
                  <a:gd name="T11" fmla="*/ 8 h 40"/>
                  <a:gd name="T12" fmla="*/ 16 w 40"/>
                  <a:gd name="T13" fmla="*/ 8 h 40"/>
                  <a:gd name="T14" fmla="*/ 0 w 40"/>
                  <a:gd name="T15" fmla="*/ 16 h 40"/>
                  <a:gd name="T16" fmla="*/ 8 w 40"/>
                  <a:gd name="T17" fmla="*/ 8 h 40"/>
                  <a:gd name="T18" fmla="*/ 8 w 40"/>
                  <a:gd name="T19" fmla="*/ 8 h 40"/>
                  <a:gd name="T20" fmla="*/ 8 w 40"/>
                  <a:gd name="T21" fmla="*/ 16 h 40"/>
                  <a:gd name="T22" fmla="*/ 8 w 40"/>
                  <a:gd name="T23" fmla="*/ 16 h 40"/>
                  <a:gd name="T24" fmla="*/ 8 w 40"/>
                  <a:gd name="T25" fmla="*/ 16 h 40"/>
                  <a:gd name="T26" fmla="*/ 8 w 40"/>
                  <a:gd name="T27" fmla="*/ 32 h 40"/>
                  <a:gd name="T28" fmla="*/ 0 w 40"/>
                  <a:gd name="T29" fmla="*/ 32 h 40"/>
                  <a:gd name="T30" fmla="*/ 0 w 40"/>
                  <a:gd name="T31" fmla="*/ 32 h 40"/>
                  <a:gd name="T32" fmla="*/ 16 w 40"/>
                  <a:gd name="T33" fmla="*/ 32 h 40"/>
                  <a:gd name="T34" fmla="*/ 16 w 40"/>
                  <a:gd name="T35" fmla="*/ 32 h 40"/>
                  <a:gd name="T36" fmla="*/ 16 w 40"/>
                  <a:gd name="T37" fmla="*/ 32 h 40"/>
                  <a:gd name="T38" fmla="*/ 24 w 40"/>
                  <a:gd name="T39" fmla="*/ 32 h 40"/>
                  <a:gd name="T40" fmla="*/ 24 w 40"/>
                  <a:gd name="T41" fmla="*/ 32 h 40"/>
                  <a:gd name="T42" fmla="*/ 24 w 40"/>
                  <a:gd name="T43" fmla="*/ 32 h 40"/>
                  <a:gd name="T44" fmla="*/ 32 w 40"/>
                  <a:gd name="T45" fmla="*/ 16 h 40"/>
                  <a:gd name="T46" fmla="*/ 32 w 40"/>
                  <a:gd name="T47" fmla="*/ 16 h 40"/>
                  <a:gd name="T48" fmla="*/ 40 w 40"/>
                  <a:gd name="T49" fmla="*/ 16 h 40"/>
                  <a:gd name="T50" fmla="*/ 40 w 40"/>
                  <a:gd name="T51" fmla="*/ 16 h 40"/>
                  <a:gd name="T52" fmla="*/ 32 w 40"/>
                  <a:gd name="T53" fmla="*/ 32 h 40"/>
                  <a:gd name="T54" fmla="*/ 32 w 40"/>
                  <a:gd name="T55" fmla="*/ 32 h 40"/>
                  <a:gd name="T56" fmla="*/ 24 w 40"/>
                  <a:gd name="T57" fmla="*/ 40 h 40"/>
                  <a:gd name="T58" fmla="*/ 16 w 40"/>
                  <a:gd name="T59" fmla="*/ 40 h 40"/>
                  <a:gd name="T60" fmla="*/ 16 w 40"/>
                  <a:gd name="T61" fmla="*/ 40 h 40"/>
                  <a:gd name="T62" fmla="*/ 16 w 40"/>
                  <a:gd name="T63" fmla="*/ 40 h 40"/>
                  <a:gd name="T64" fmla="*/ 0 w 40"/>
                  <a:gd name="T65" fmla="*/ 40 h 40"/>
                  <a:gd name="T66" fmla="*/ 0 w 40"/>
                  <a:gd name="T67" fmla="*/ 40 h 40"/>
                  <a:gd name="T68" fmla="*/ 0 w 40"/>
                  <a:gd name="T69" fmla="*/ 32 h 40"/>
                  <a:gd name="T70" fmla="*/ 0 w 40"/>
                  <a:gd name="T71" fmla="*/ 16 h 40"/>
                  <a:gd name="T72" fmla="*/ 0 w 40"/>
                  <a:gd name="T73" fmla="*/ 16 h 40"/>
                  <a:gd name="T74" fmla="*/ 0 w 40"/>
                  <a:gd name="T75" fmla="*/ 16 h 40"/>
                  <a:gd name="T76" fmla="*/ 0 w 40"/>
                  <a:gd name="T77" fmla="*/ 8 h 40"/>
                  <a:gd name="T78" fmla="*/ 0 w 40"/>
                  <a:gd name="T79" fmla="*/ 8 h 40"/>
                  <a:gd name="T80" fmla="*/ 0 w 40"/>
                  <a:gd name="T81" fmla="*/ 8 h 40"/>
                  <a:gd name="T82" fmla="*/ 16 w 40"/>
                  <a:gd name="T83" fmla="*/ 0 h 40"/>
                  <a:gd name="T84" fmla="*/ 16 w 40"/>
                  <a:gd name="T85" fmla="*/ 0 h 40"/>
                  <a:gd name="T86" fmla="*/ 24 w 40"/>
                  <a:gd name="T87" fmla="*/ 0 h 40"/>
                  <a:gd name="T88" fmla="*/ 32 w 40"/>
                  <a:gd name="T89" fmla="*/ 8 h 40"/>
                  <a:gd name="T90" fmla="*/ 32 w 40"/>
                  <a:gd name="T91" fmla="*/ 8 h 40"/>
                  <a:gd name="T92" fmla="*/ 32 w 40"/>
                  <a:gd name="T93" fmla="*/ 8 h 40"/>
                  <a:gd name="T94" fmla="*/ 40 w 40"/>
                  <a:gd name="T95" fmla="*/ 16 h 40"/>
                  <a:gd name="T96" fmla="*/ 32 w 40"/>
                  <a:gd name="T97" fmla="*/ 24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40"/>
                  <a:gd name="T149" fmla="*/ 40 w 40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40">
                    <a:moveTo>
                      <a:pt x="32" y="24"/>
                    </a:moveTo>
                    <a:lnTo>
                      <a:pt x="24" y="16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32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40" y="16"/>
                    </a:lnTo>
                    <a:lnTo>
                      <a:pt x="32" y="2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6" name="Freeform 1021"/>
              <p:cNvSpPr>
                <a:spLocks/>
              </p:cNvSpPr>
              <p:nvPr/>
            </p:nvSpPr>
            <p:spPr bwMode="auto">
              <a:xfrm>
                <a:off x="2113" y="2201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7" name="Freeform 1022"/>
              <p:cNvSpPr>
                <a:spLocks/>
              </p:cNvSpPr>
              <p:nvPr/>
            </p:nvSpPr>
            <p:spPr bwMode="auto">
              <a:xfrm>
                <a:off x="2081" y="1897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24 w 32"/>
                  <a:gd name="T3" fmla="*/ 8 h 32"/>
                  <a:gd name="T4" fmla="*/ 16 w 32"/>
                  <a:gd name="T5" fmla="*/ 0 h 32"/>
                  <a:gd name="T6" fmla="*/ 0 w 32"/>
                  <a:gd name="T7" fmla="*/ 8 h 32"/>
                  <a:gd name="T8" fmla="*/ 0 w 32"/>
                  <a:gd name="T9" fmla="*/ 16 h 32"/>
                  <a:gd name="T10" fmla="*/ 0 w 32"/>
                  <a:gd name="T11" fmla="*/ 32 h 32"/>
                  <a:gd name="T12" fmla="*/ 16 w 32"/>
                  <a:gd name="T13" fmla="*/ 32 h 32"/>
                  <a:gd name="T14" fmla="*/ 24 w 32"/>
                  <a:gd name="T15" fmla="*/ 32 h 32"/>
                  <a:gd name="T16" fmla="*/ 32 w 32"/>
                  <a:gd name="T17" fmla="*/ 1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2"/>
                  <a:gd name="T29" fmla="*/ 32 w 32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2">
                    <a:moveTo>
                      <a:pt x="32" y="16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8" name="Freeform 1023"/>
              <p:cNvSpPr>
                <a:spLocks/>
              </p:cNvSpPr>
              <p:nvPr/>
            </p:nvSpPr>
            <p:spPr bwMode="auto">
              <a:xfrm>
                <a:off x="2081" y="1897"/>
                <a:ext cx="40" cy="40"/>
              </a:xfrm>
              <a:custGeom>
                <a:avLst/>
                <a:gdLst>
                  <a:gd name="T0" fmla="*/ 32 w 40"/>
                  <a:gd name="T1" fmla="*/ 24 h 40"/>
                  <a:gd name="T2" fmla="*/ 24 w 40"/>
                  <a:gd name="T3" fmla="*/ 16 h 40"/>
                  <a:gd name="T4" fmla="*/ 24 w 40"/>
                  <a:gd name="T5" fmla="*/ 16 h 40"/>
                  <a:gd name="T6" fmla="*/ 24 w 40"/>
                  <a:gd name="T7" fmla="*/ 16 h 40"/>
                  <a:gd name="T8" fmla="*/ 16 w 40"/>
                  <a:gd name="T9" fmla="*/ 8 h 40"/>
                  <a:gd name="T10" fmla="*/ 16 w 40"/>
                  <a:gd name="T11" fmla="*/ 8 h 40"/>
                  <a:gd name="T12" fmla="*/ 16 w 40"/>
                  <a:gd name="T13" fmla="*/ 8 h 40"/>
                  <a:gd name="T14" fmla="*/ 0 w 40"/>
                  <a:gd name="T15" fmla="*/ 16 h 40"/>
                  <a:gd name="T16" fmla="*/ 8 w 40"/>
                  <a:gd name="T17" fmla="*/ 8 h 40"/>
                  <a:gd name="T18" fmla="*/ 8 w 40"/>
                  <a:gd name="T19" fmla="*/ 8 h 40"/>
                  <a:gd name="T20" fmla="*/ 8 w 40"/>
                  <a:gd name="T21" fmla="*/ 16 h 40"/>
                  <a:gd name="T22" fmla="*/ 8 w 40"/>
                  <a:gd name="T23" fmla="*/ 16 h 40"/>
                  <a:gd name="T24" fmla="*/ 8 w 40"/>
                  <a:gd name="T25" fmla="*/ 16 h 40"/>
                  <a:gd name="T26" fmla="*/ 8 w 40"/>
                  <a:gd name="T27" fmla="*/ 32 h 40"/>
                  <a:gd name="T28" fmla="*/ 0 w 40"/>
                  <a:gd name="T29" fmla="*/ 32 h 40"/>
                  <a:gd name="T30" fmla="*/ 0 w 40"/>
                  <a:gd name="T31" fmla="*/ 32 h 40"/>
                  <a:gd name="T32" fmla="*/ 16 w 40"/>
                  <a:gd name="T33" fmla="*/ 32 h 40"/>
                  <a:gd name="T34" fmla="*/ 16 w 40"/>
                  <a:gd name="T35" fmla="*/ 32 h 40"/>
                  <a:gd name="T36" fmla="*/ 16 w 40"/>
                  <a:gd name="T37" fmla="*/ 32 h 40"/>
                  <a:gd name="T38" fmla="*/ 24 w 40"/>
                  <a:gd name="T39" fmla="*/ 32 h 40"/>
                  <a:gd name="T40" fmla="*/ 24 w 40"/>
                  <a:gd name="T41" fmla="*/ 32 h 40"/>
                  <a:gd name="T42" fmla="*/ 24 w 40"/>
                  <a:gd name="T43" fmla="*/ 32 h 40"/>
                  <a:gd name="T44" fmla="*/ 32 w 40"/>
                  <a:gd name="T45" fmla="*/ 16 h 40"/>
                  <a:gd name="T46" fmla="*/ 32 w 40"/>
                  <a:gd name="T47" fmla="*/ 16 h 40"/>
                  <a:gd name="T48" fmla="*/ 40 w 40"/>
                  <a:gd name="T49" fmla="*/ 16 h 40"/>
                  <a:gd name="T50" fmla="*/ 40 w 40"/>
                  <a:gd name="T51" fmla="*/ 16 h 40"/>
                  <a:gd name="T52" fmla="*/ 32 w 40"/>
                  <a:gd name="T53" fmla="*/ 32 h 40"/>
                  <a:gd name="T54" fmla="*/ 32 w 40"/>
                  <a:gd name="T55" fmla="*/ 32 h 40"/>
                  <a:gd name="T56" fmla="*/ 24 w 40"/>
                  <a:gd name="T57" fmla="*/ 40 h 40"/>
                  <a:gd name="T58" fmla="*/ 16 w 40"/>
                  <a:gd name="T59" fmla="*/ 40 h 40"/>
                  <a:gd name="T60" fmla="*/ 16 w 40"/>
                  <a:gd name="T61" fmla="*/ 40 h 40"/>
                  <a:gd name="T62" fmla="*/ 16 w 40"/>
                  <a:gd name="T63" fmla="*/ 40 h 40"/>
                  <a:gd name="T64" fmla="*/ 0 w 40"/>
                  <a:gd name="T65" fmla="*/ 40 h 40"/>
                  <a:gd name="T66" fmla="*/ 0 w 40"/>
                  <a:gd name="T67" fmla="*/ 40 h 40"/>
                  <a:gd name="T68" fmla="*/ 0 w 40"/>
                  <a:gd name="T69" fmla="*/ 32 h 40"/>
                  <a:gd name="T70" fmla="*/ 0 w 40"/>
                  <a:gd name="T71" fmla="*/ 16 h 40"/>
                  <a:gd name="T72" fmla="*/ 0 w 40"/>
                  <a:gd name="T73" fmla="*/ 16 h 40"/>
                  <a:gd name="T74" fmla="*/ 0 w 40"/>
                  <a:gd name="T75" fmla="*/ 16 h 40"/>
                  <a:gd name="T76" fmla="*/ 0 w 40"/>
                  <a:gd name="T77" fmla="*/ 8 h 40"/>
                  <a:gd name="T78" fmla="*/ 0 w 40"/>
                  <a:gd name="T79" fmla="*/ 8 h 40"/>
                  <a:gd name="T80" fmla="*/ 0 w 40"/>
                  <a:gd name="T81" fmla="*/ 8 h 40"/>
                  <a:gd name="T82" fmla="*/ 16 w 40"/>
                  <a:gd name="T83" fmla="*/ 0 h 40"/>
                  <a:gd name="T84" fmla="*/ 16 w 40"/>
                  <a:gd name="T85" fmla="*/ 0 h 40"/>
                  <a:gd name="T86" fmla="*/ 24 w 40"/>
                  <a:gd name="T87" fmla="*/ 0 h 40"/>
                  <a:gd name="T88" fmla="*/ 32 w 40"/>
                  <a:gd name="T89" fmla="*/ 8 h 40"/>
                  <a:gd name="T90" fmla="*/ 32 w 40"/>
                  <a:gd name="T91" fmla="*/ 8 h 40"/>
                  <a:gd name="T92" fmla="*/ 32 w 40"/>
                  <a:gd name="T93" fmla="*/ 8 h 40"/>
                  <a:gd name="T94" fmla="*/ 40 w 40"/>
                  <a:gd name="T95" fmla="*/ 16 h 40"/>
                  <a:gd name="T96" fmla="*/ 32 w 40"/>
                  <a:gd name="T97" fmla="*/ 24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40"/>
                  <a:gd name="T149" fmla="*/ 40 w 40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40">
                    <a:moveTo>
                      <a:pt x="32" y="24"/>
                    </a:moveTo>
                    <a:lnTo>
                      <a:pt x="24" y="16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32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40" y="16"/>
                    </a:lnTo>
                    <a:lnTo>
                      <a:pt x="32" y="2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09" name="Freeform 1024"/>
              <p:cNvSpPr>
                <a:spLocks/>
              </p:cNvSpPr>
              <p:nvPr/>
            </p:nvSpPr>
            <p:spPr bwMode="auto">
              <a:xfrm>
                <a:off x="2113" y="1913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0" name="Freeform 1025"/>
              <p:cNvSpPr>
                <a:spLocks/>
              </p:cNvSpPr>
              <p:nvPr/>
            </p:nvSpPr>
            <p:spPr bwMode="auto">
              <a:xfrm>
                <a:off x="2081" y="1833"/>
                <a:ext cx="32" cy="32"/>
              </a:xfrm>
              <a:custGeom>
                <a:avLst/>
                <a:gdLst>
                  <a:gd name="T0" fmla="*/ 32 w 32"/>
                  <a:gd name="T1" fmla="*/ 16 h 32"/>
                  <a:gd name="T2" fmla="*/ 24 w 32"/>
                  <a:gd name="T3" fmla="*/ 8 h 32"/>
                  <a:gd name="T4" fmla="*/ 16 w 32"/>
                  <a:gd name="T5" fmla="*/ 0 h 32"/>
                  <a:gd name="T6" fmla="*/ 0 w 32"/>
                  <a:gd name="T7" fmla="*/ 8 h 32"/>
                  <a:gd name="T8" fmla="*/ 0 w 32"/>
                  <a:gd name="T9" fmla="*/ 16 h 32"/>
                  <a:gd name="T10" fmla="*/ 0 w 32"/>
                  <a:gd name="T11" fmla="*/ 32 h 32"/>
                  <a:gd name="T12" fmla="*/ 16 w 32"/>
                  <a:gd name="T13" fmla="*/ 32 h 32"/>
                  <a:gd name="T14" fmla="*/ 24 w 32"/>
                  <a:gd name="T15" fmla="*/ 32 h 32"/>
                  <a:gd name="T16" fmla="*/ 32 w 32"/>
                  <a:gd name="T17" fmla="*/ 16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32"/>
                  <a:gd name="T29" fmla="*/ 32 w 32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32">
                    <a:moveTo>
                      <a:pt x="32" y="16"/>
                    </a:moveTo>
                    <a:lnTo>
                      <a:pt x="24" y="8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1" name="Freeform 1026"/>
              <p:cNvSpPr>
                <a:spLocks/>
              </p:cNvSpPr>
              <p:nvPr/>
            </p:nvSpPr>
            <p:spPr bwMode="auto">
              <a:xfrm>
                <a:off x="2081" y="1833"/>
                <a:ext cx="40" cy="40"/>
              </a:xfrm>
              <a:custGeom>
                <a:avLst/>
                <a:gdLst>
                  <a:gd name="T0" fmla="*/ 32 w 40"/>
                  <a:gd name="T1" fmla="*/ 24 h 40"/>
                  <a:gd name="T2" fmla="*/ 24 w 40"/>
                  <a:gd name="T3" fmla="*/ 16 h 40"/>
                  <a:gd name="T4" fmla="*/ 24 w 40"/>
                  <a:gd name="T5" fmla="*/ 16 h 40"/>
                  <a:gd name="T6" fmla="*/ 24 w 40"/>
                  <a:gd name="T7" fmla="*/ 16 h 40"/>
                  <a:gd name="T8" fmla="*/ 16 w 40"/>
                  <a:gd name="T9" fmla="*/ 8 h 40"/>
                  <a:gd name="T10" fmla="*/ 16 w 40"/>
                  <a:gd name="T11" fmla="*/ 8 h 40"/>
                  <a:gd name="T12" fmla="*/ 16 w 40"/>
                  <a:gd name="T13" fmla="*/ 8 h 40"/>
                  <a:gd name="T14" fmla="*/ 0 w 40"/>
                  <a:gd name="T15" fmla="*/ 16 h 40"/>
                  <a:gd name="T16" fmla="*/ 8 w 40"/>
                  <a:gd name="T17" fmla="*/ 8 h 40"/>
                  <a:gd name="T18" fmla="*/ 8 w 40"/>
                  <a:gd name="T19" fmla="*/ 8 h 40"/>
                  <a:gd name="T20" fmla="*/ 8 w 40"/>
                  <a:gd name="T21" fmla="*/ 16 h 40"/>
                  <a:gd name="T22" fmla="*/ 8 w 40"/>
                  <a:gd name="T23" fmla="*/ 16 h 40"/>
                  <a:gd name="T24" fmla="*/ 8 w 40"/>
                  <a:gd name="T25" fmla="*/ 16 h 40"/>
                  <a:gd name="T26" fmla="*/ 8 w 40"/>
                  <a:gd name="T27" fmla="*/ 32 h 40"/>
                  <a:gd name="T28" fmla="*/ 0 w 40"/>
                  <a:gd name="T29" fmla="*/ 32 h 40"/>
                  <a:gd name="T30" fmla="*/ 0 w 40"/>
                  <a:gd name="T31" fmla="*/ 32 h 40"/>
                  <a:gd name="T32" fmla="*/ 16 w 40"/>
                  <a:gd name="T33" fmla="*/ 32 h 40"/>
                  <a:gd name="T34" fmla="*/ 16 w 40"/>
                  <a:gd name="T35" fmla="*/ 32 h 40"/>
                  <a:gd name="T36" fmla="*/ 16 w 40"/>
                  <a:gd name="T37" fmla="*/ 32 h 40"/>
                  <a:gd name="T38" fmla="*/ 24 w 40"/>
                  <a:gd name="T39" fmla="*/ 32 h 40"/>
                  <a:gd name="T40" fmla="*/ 24 w 40"/>
                  <a:gd name="T41" fmla="*/ 32 h 40"/>
                  <a:gd name="T42" fmla="*/ 24 w 40"/>
                  <a:gd name="T43" fmla="*/ 32 h 40"/>
                  <a:gd name="T44" fmla="*/ 32 w 40"/>
                  <a:gd name="T45" fmla="*/ 16 h 40"/>
                  <a:gd name="T46" fmla="*/ 32 w 40"/>
                  <a:gd name="T47" fmla="*/ 16 h 40"/>
                  <a:gd name="T48" fmla="*/ 40 w 40"/>
                  <a:gd name="T49" fmla="*/ 16 h 40"/>
                  <a:gd name="T50" fmla="*/ 40 w 40"/>
                  <a:gd name="T51" fmla="*/ 16 h 40"/>
                  <a:gd name="T52" fmla="*/ 32 w 40"/>
                  <a:gd name="T53" fmla="*/ 32 h 40"/>
                  <a:gd name="T54" fmla="*/ 32 w 40"/>
                  <a:gd name="T55" fmla="*/ 32 h 40"/>
                  <a:gd name="T56" fmla="*/ 24 w 40"/>
                  <a:gd name="T57" fmla="*/ 40 h 40"/>
                  <a:gd name="T58" fmla="*/ 16 w 40"/>
                  <a:gd name="T59" fmla="*/ 40 h 40"/>
                  <a:gd name="T60" fmla="*/ 16 w 40"/>
                  <a:gd name="T61" fmla="*/ 40 h 40"/>
                  <a:gd name="T62" fmla="*/ 16 w 40"/>
                  <a:gd name="T63" fmla="*/ 40 h 40"/>
                  <a:gd name="T64" fmla="*/ 0 w 40"/>
                  <a:gd name="T65" fmla="*/ 40 h 40"/>
                  <a:gd name="T66" fmla="*/ 0 w 40"/>
                  <a:gd name="T67" fmla="*/ 40 h 40"/>
                  <a:gd name="T68" fmla="*/ 0 w 40"/>
                  <a:gd name="T69" fmla="*/ 32 h 40"/>
                  <a:gd name="T70" fmla="*/ 0 w 40"/>
                  <a:gd name="T71" fmla="*/ 16 h 40"/>
                  <a:gd name="T72" fmla="*/ 0 w 40"/>
                  <a:gd name="T73" fmla="*/ 16 h 40"/>
                  <a:gd name="T74" fmla="*/ 0 w 40"/>
                  <a:gd name="T75" fmla="*/ 16 h 40"/>
                  <a:gd name="T76" fmla="*/ 0 w 40"/>
                  <a:gd name="T77" fmla="*/ 8 h 40"/>
                  <a:gd name="T78" fmla="*/ 0 w 40"/>
                  <a:gd name="T79" fmla="*/ 8 h 40"/>
                  <a:gd name="T80" fmla="*/ 0 w 40"/>
                  <a:gd name="T81" fmla="*/ 8 h 40"/>
                  <a:gd name="T82" fmla="*/ 16 w 40"/>
                  <a:gd name="T83" fmla="*/ 0 h 40"/>
                  <a:gd name="T84" fmla="*/ 16 w 40"/>
                  <a:gd name="T85" fmla="*/ 0 h 40"/>
                  <a:gd name="T86" fmla="*/ 24 w 40"/>
                  <a:gd name="T87" fmla="*/ 0 h 40"/>
                  <a:gd name="T88" fmla="*/ 32 w 40"/>
                  <a:gd name="T89" fmla="*/ 8 h 40"/>
                  <a:gd name="T90" fmla="*/ 32 w 40"/>
                  <a:gd name="T91" fmla="*/ 8 h 40"/>
                  <a:gd name="T92" fmla="*/ 32 w 40"/>
                  <a:gd name="T93" fmla="*/ 8 h 40"/>
                  <a:gd name="T94" fmla="*/ 40 w 40"/>
                  <a:gd name="T95" fmla="*/ 16 h 40"/>
                  <a:gd name="T96" fmla="*/ 32 w 40"/>
                  <a:gd name="T97" fmla="*/ 24 h 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0"/>
                  <a:gd name="T148" fmla="*/ 0 h 40"/>
                  <a:gd name="T149" fmla="*/ 40 w 40"/>
                  <a:gd name="T150" fmla="*/ 40 h 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0" h="40">
                    <a:moveTo>
                      <a:pt x="32" y="24"/>
                    </a:moveTo>
                    <a:lnTo>
                      <a:pt x="24" y="16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32" y="32"/>
                    </a:lnTo>
                    <a:lnTo>
                      <a:pt x="24" y="40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40" y="16"/>
                    </a:lnTo>
                    <a:lnTo>
                      <a:pt x="32" y="24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2" name="Freeform 1027"/>
              <p:cNvSpPr>
                <a:spLocks/>
              </p:cNvSpPr>
              <p:nvPr/>
            </p:nvSpPr>
            <p:spPr bwMode="auto">
              <a:xfrm>
                <a:off x="2113" y="1849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0 w 8"/>
                  <a:gd name="T5" fmla="*/ 8 h 8"/>
                  <a:gd name="T6" fmla="*/ 8 w 8"/>
                  <a:gd name="T7" fmla="*/ 0 h 8"/>
                  <a:gd name="T8" fmla="*/ 8 w 8"/>
                  <a:gd name="T9" fmla="*/ 0 h 8"/>
                  <a:gd name="T10" fmla="*/ 8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3" name="Rectangle 1028"/>
              <p:cNvSpPr>
                <a:spLocks noChangeArrowheads="1"/>
              </p:cNvSpPr>
              <p:nvPr/>
            </p:nvSpPr>
            <p:spPr bwMode="auto">
              <a:xfrm>
                <a:off x="3026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4" name="Rectangle 1029"/>
              <p:cNvSpPr>
                <a:spLocks noChangeArrowheads="1"/>
              </p:cNvSpPr>
              <p:nvPr/>
            </p:nvSpPr>
            <p:spPr bwMode="auto">
              <a:xfrm>
                <a:off x="3026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5" name="Rectangle 1030"/>
              <p:cNvSpPr>
                <a:spLocks noChangeArrowheads="1"/>
              </p:cNvSpPr>
              <p:nvPr/>
            </p:nvSpPr>
            <p:spPr bwMode="auto">
              <a:xfrm>
                <a:off x="3026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6" name="Rectangle 1031"/>
              <p:cNvSpPr>
                <a:spLocks noChangeArrowheads="1"/>
              </p:cNvSpPr>
              <p:nvPr/>
            </p:nvSpPr>
            <p:spPr bwMode="auto">
              <a:xfrm>
                <a:off x="3090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7" name="Rectangle 1032"/>
              <p:cNvSpPr>
                <a:spLocks noChangeArrowheads="1"/>
              </p:cNvSpPr>
              <p:nvPr/>
            </p:nvSpPr>
            <p:spPr bwMode="auto">
              <a:xfrm>
                <a:off x="3090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8" name="Rectangle 1033"/>
              <p:cNvSpPr>
                <a:spLocks noChangeArrowheads="1"/>
              </p:cNvSpPr>
              <p:nvPr/>
            </p:nvSpPr>
            <p:spPr bwMode="auto">
              <a:xfrm>
                <a:off x="3090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19" name="Rectangle 1034"/>
              <p:cNvSpPr>
                <a:spLocks noChangeArrowheads="1"/>
              </p:cNvSpPr>
              <p:nvPr/>
            </p:nvSpPr>
            <p:spPr bwMode="auto">
              <a:xfrm>
                <a:off x="3058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0" name="Rectangle 1035"/>
              <p:cNvSpPr>
                <a:spLocks noChangeArrowheads="1"/>
              </p:cNvSpPr>
              <p:nvPr/>
            </p:nvSpPr>
            <p:spPr bwMode="auto">
              <a:xfrm>
                <a:off x="3058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1" name="Rectangle 1036"/>
              <p:cNvSpPr>
                <a:spLocks noChangeArrowheads="1"/>
              </p:cNvSpPr>
              <p:nvPr/>
            </p:nvSpPr>
            <p:spPr bwMode="auto">
              <a:xfrm>
                <a:off x="3058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2" name="Rectangle 1037"/>
              <p:cNvSpPr>
                <a:spLocks noChangeArrowheads="1"/>
              </p:cNvSpPr>
              <p:nvPr/>
            </p:nvSpPr>
            <p:spPr bwMode="auto">
              <a:xfrm>
                <a:off x="2954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3" name="Rectangle 1038"/>
              <p:cNvSpPr>
                <a:spLocks noChangeArrowheads="1"/>
              </p:cNvSpPr>
              <p:nvPr/>
            </p:nvSpPr>
            <p:spPr bwMode="auto">
              <a:xfrm>
                <a:off x="2954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4" name="Rectangle 1039"/>
              <p:cNvSpPr>
                <a:spLocks noChangeArrowheads="1"/>
              </p:cNvSpPr>
              <p:nvPr/>
            </p:nvSpPr>
            <p:spPr bwMode="auto">
              <a:xfrm>
                <a:off x="2954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5" name="Rectangle 1040"/>
              <p:cNvSpPr>
                <a:spLocks noChangeArrowheads="1"/>
              </p:cNvSpPr>
              <p:nvPr/>
            </p:nvSpPr>
            <p:spPr bwMode="auto">
              <a:xfrm>
                <a:off x="2994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6" name="Rectangle 1041"/>
              <p:cNvSpPr>
                <a:spLocks noChangeArrowheads="1"/>
              </p:cNvSpPr>
              <p:nvPr/>
            </p:nvSpPr>
            <p:spPr bwMode="auto">
              <a:xfrm>
                <a:off x="2994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7" name="Rectangle 1042"/>
              <p:cNvSpPr>
                <a:spLocks noChangeArrowheads="1"/>
              </p:cNvSpPr>
              <p:nvPr/>
            </p:nvSpPr>
            <p:spPr bwMode="auto">
              <a:xfrm>
                <a:off x="2994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8" name="Rectangle 1043"/>
              <p:cNvSpPr>
                <a:spLocks noChangeArrowheads="1"/>
              </p:cNvSpPr>
              <p:nvPr/>
            </p:nvSpPr>
            <p:spPr bwMode="auto">
              <a:xfrm>
                <a:off x="2890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29" name="Rectangle 1044"/>
              <p:cNvSpPr>
                <a:spLocks noChangeArrowheads="1"/>
              </p:cNvSpPr>
              <p:nvPr/>
            </p:nvSpPr>
            <p:spPr bwMode="auto">
              <a:xfrm>
                <a:off x="2890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0" name="Rectangle 1045"/>
              <p:cNvSpPr>
                <a:spLocks noChangeArrowheads="1"/>
              </p:cNvSpPr>
              <p:nvPr/>
            </p:nvSpPr>
            <p:spPr bwMode="auto">
              <a:xfrm>
                <a:off x="2890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1" name="Rectangle 1046"/>
              <p:cNvSpPr>
                <a:spLocks noChangeArrowheads="1"/>
              </p:cNvSpPr>
              <p:nvPr/>
            </p:nvSpPr>
            <p:spPr bwMode="auto">
              <a:xfrm>
                <a:off x="2922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2" name="Rectangle 1047"/>
              <p:cNvSpPr>
                <a:spLocks noChangeArrowheads="1"/>
              </p:cNvSpPr>
              <p:nvPr/>
            </p:nvSpPr>
            <p:spPr bwMode="auto">
              <a:xfrm>
                <a:off x="2922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3" name="Rectangle 1048"/>
              <p:cNvSpPr>
                <a:spLocks noChangeArrowheads="1"/>
              </p:cNvSpPr>
              <p:nvPr/>
            </p:nvSpPr>
            <p:spPr bwMode="auto">
              <a:xfrm>
                <a:off x="2922" y="1689"/>
                <a:ext cx="8" cy="4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4" name="Rectangle 1049"/>
              <p:cNvSpPr>
                <a:spLocks noChangeArrowheads="1"/>
              </p:cNvSpPr>
              <p:nvPr/>
            </p:nvSpPr>
            <p:spPr bwMode="auto">
              <a:xfrm>
                <a:off x="2825" y="3457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5" name="Rectangle 1050"/>
              <p:cNvSpPr>
                <a:spLocks noChangeArrowheads="1"/>
              </p:cNvSpPr>
              <p:nvPr/>
            </p:nvSpPr>
            <p:spPr bwMode="auto">
              <a:xfrm>
                <a:off x="2825" y="1689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6" name="Rectangle 1051"/>
              <p:cNvSpPr>
                <a:spLocks noChangeArrowheads="1"/>
              </p:cNvSpPr>
              <p:nvPr/>
            </p:nvSpPr>
            <p:spPr bwMode="auto">
              <a:xfrm>
                <a:off x="2825" y="1689"/>
                <a:ext cx="8" cy="176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3537" name="Rectangle 1052"/>
              <p:cNvSpPr>
                <a:spLocks noChangeArrowheads="1"/>
              </p:cNvSpPr>
              <p:nvPr/>
            </p:nvSpPr>
            <p:spPr bwMode="auto">
              <a:xfrm>
                <a:off x="2857" y="2105"/>
                <a:ext cx="8" cy="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53302" name="Rectangle 1053"/>
            <p:cNvSpPr>
              <a:spLocks noChangeArrowheads="1"/>
            </p:cNvSpPr>
            <p:nvPr/>
          </p:nvSpPr>
          <p:spPr bwMode="auto">
            <a:xfrm>
              <a:off x="2857" y="1689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3" name="Freeform 1054"/>
            <p:cNvSpPr>
              <a:spLocks/>
            </p:cNvSpPr>
            <p:nvPr/>
          </p:nvSpPr>
          <p:spPr bwMode="auto">
            <a:xfrm>
              <a:off x="2809" y="2185"/>
              <a:ext cx="32" cy="32"/>
            </a:xfrm>
            <a:custGeom>
              <a:avLst/>
              <a:gdLst>
                <a:gd name="T0" fmla="*/ 32 w 32"/>
                <a:gd name="T1" fmla="*/ 16 h 32"/>
                <a:gd name="T2" fmla="*/ 24 w 32"/>
                <a:gd name="T3" fmla="*/ 8 h 32"/>
                <a:gd name="T4" fmla="*/ 16 w 32"/>
                <a:gd name="T5" fmla="*/ 0 h 32"/>
                <a:gd name="T6" fmla="*/ 0 w 32"/>
                <a:gd name="T7" fmla="*/ 8 h 32"/>
                <a:gd name="T8" fmla="*/ 0 w 32"/>
                <a:gd name="T9" fmla="*/ 16 h 32"/>
                <a:gd name="T10" fmla="*/ 0 w 32"/>
                <a:gd name="T11" fmla="*/ 32 h 32"/>
                <a:gd name="T12" fmla="*/ 16 w 32"/>
                <a:gd name="T13" fmla="*/ 32 h 32"/>
                <a:gd name="T14" fmla="*/ 24 w 32"/>
                <a:gd name="T15" fmla="*/ 32 h 32"/>
                <a:gd name="T16" fmla="*/ 32 w 32"/>
                <a:gd name="T17" fmla="*/ 1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2"/>
                <a:gd name="T29" fmla="*/ 32 w 3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2">
                  <a:moveTo>
                    <a:pt x="32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4" name="Freeform 1055"/>
            <p:cNvSpPr>
              <a:spLocks/>
            </p:cNvSpPr>
            <p:nvPr/>
          </p:nvSpPr>
          <p:spPr bwMode="auto">
            <a:xfrm>
              <a:off x="2809" y="2185"/>
              <a:ext cx="40" cy="40"/>
            </a:xfrm>
            <a:custGeom>
              <a:avLst/>
              <a:gdLst>
                <a:gd name="T0" fmla="*/ 32 w 40"/>
                <a:gd name="T1" fmla="*/ 24 h 40"/>
                <a:gd name="T2" fmla="*/ 24 w 40"/>
                <a:gd name="T3" fmla="*/ 16 h 40"/>
                <a:gd name="T4" fmla="*/ 24 w 40"/>
                <a:gd name="T5" fmla="*/ 16 h 40"/>
                <a:gd name="T6" fmla="*/ 24 w 40"/>
                <a:gd name="T7" fmla="*/ 16 h 40"/>
                <a:gd name="T8" fmla="*/ 16 w 40"/>
                <a:gd name="T9" fmla="*/ 8 h 40"/>
                <a:gd name="T10" fmla="*/ 16 w 40"/>
                <a:gd name="T11" fmla="*/ 8 h 40"/>
                <a:gd name="T12" fmla="*/ 16 w 40"/>
                <a:gd name="T13" fmla="*/ 8 h 40"/>
                <a:gd name="T14" fmla="*/ 0 w 40"/>
                <a:gd name="T15" fmla="*/ 16 h 40"/>
                <a:gd name="T16" fmla="*/ 8 w 40"/>
                <a:gd name="T17" fmla="*/ 8 h 40"/>
                <a:gd name="T18" fmla="*/ 8 w 40"/>
                <a:gd name="T19" fmla="*/ 8 h 40"/>
                <a:gd name="T20" fmla="*/ 8 w 40"/>
                <a:gd name="T21" fmla="*/ 16 h 40"/>
                <a:gd name="T22" fmla="*/ 8 w 40"/>
                <a:gd name="T23" fmla="*/ 16 h 40"/>
                <a:gd name="T24" fmla="*/ 8 w 40"/>
                <a:gd name="T25" fmla="*/ 16 h 40"/>
                <a:gd name="T26" fmla="*/ 8 w 40"/>
                <a:gd name="T27" fmla="*/ 32 h 40"/>
                <a:gd name="T28" fmla="*/ 0 w 40"/>
                <a:gd name="T29" fmla="*/ 32 h 40"/>
                <a:gd name="T30" fmla="*/ 0 w 40"/>
                <a:gd name="T31" fmla="*/ 32 h 40"/>
                <a:gd name="T32" fmla="*/ 16 w 40"/>
                <a:gd name="T33" fmla="*/ 32 h 40"/>
                <a:gd name="T34" fmla="*/ 16 w 40"/>
                <a:gd name="T35" fmla="*/ 32 h 40"/>
                <a:gd name="T36" fmla="*/ 16 w 40"/>
                <a:gd name="T37" fmla="*/ 32 h 40"/>
                <a:gd name="T38" fmla="*/ 24 w 40"/>
                <a:gd name="T39" fmla="*/ 32 h 40"/>
                <a:gd name="T40" fmla="*/ 24 w 40"/>
                <a:gd name="T41" fmla="*/ 32 h 40"/>
                <a:gd name="T42" fmla="*/ 24 w 40"/>
                <a:gd name="T43" fmla="*/ 32 h 40"/>
                <a:gd name="T44" fmla="*/ 32 w 40"/>
                <a:gd name="T45" fmla="*/ 16 h 40"/>
                <a:gd name="T46" fmla="*/ 32 w 40"/>
                <a:gd name="T47" fmla="*/ 16 h 40"/>
                <a:gd name="T48" fmla="*/ 40 w 40"/>
                <a:gd name="T49" fmla="*/ 16 h 40"/>
                <a:gd name="T50" fmla="*/ 40 w 40"/>
                <a:gd name="T51" fmla="*/ 16 h 40"/>
                <a:gd name="T52" fmla="*/ 32 w 40"/>
                <a:gd name="T53" fmla="*/ 32 h 40"/>
                <a:gd name="T54" fmla="*/ 32 w 40"/>
                <a:gd name="T55" fmla="*/ 32 h 40"/>
                <a:gd name="T56" fmla="*/ 24 w 40"/>
                <a:gd name="T57" fmla="*/ 40 h 40"/>
                <a:gd name="T58" fmla="*/ 16 w 40"/>
                <a:gd name="T59" fmla="*/ 40 h 40"/>
                <a:gd name="T60" fmla="*/ 16 w 40"/>
                <a:gd name="T61" fmla="*/ 40 h 40"/>
                <a:gd name="T62" fmla="*/ 16 w 40"/>
                <a:gd name="T63" fmla="*/ 40 h 40"/>
                <a:gd name="T64" fmla="*/ 0 w 40"/>
                <a:gd name="T65" fmla="*/ 40 h 40"/>
                <a:gd name="T66" fmla="*/ 0 w 40"/>
                <a:gd name="T67" fmla="*/ 40 h 40"/>
                <a:gd name="T68" fmla="*/ 0 w 40"/>
                <a:gd name="T69" fmla="*/ 32 h 40"/>
                <a:gd name="T70" fmla="*/ 0 w 40"/>
                <a:gd name="T71" fmla="*/ 16 h 40"/>
                <a:gd name="T72" fmla="*/ 0 w 40"/>
                <a:gd name="T73" fmla="*/ 16 h 40"/>
                <a:gd name="T74" fmla="*/ 0 w 40"/>
                <a:gd name="T75" fmla="*/ 16 h 40"/>
                <a:gd name="T76" fmla="*/ 0 w 40"/>
                <a:gd name="T77" fmla="*/ 8 h 40"/>
                <a:gd name="T78" fmla="*/ 0 w 40"/>
                <a:gd name="T79" fmla="*/ 8 h 40"/>
                <a:gd name="T80" fmla="*/ 0 w 40"/>
                <a:gd name="T81" fmla="*/ 8 h 40"/>
                <a:gd name="T82" fmla="*/ 16 w 40"/>
                <a:gd name="T83" fmla="*/ 0 h 40"/>
                <a:gd name="T84" fmla="*/ 16 w 40"/>
                <a:gd name="T85" fmla="*/ 0 h 40"/>
                <a:gd name="T86" fmla="*/ 24 w 40"/>
                <a:gd name="T87" fmla="*/ 0 h 40"/>
                <a:gd name="T88" fmla="*/ 32 w 40"/>
                <a:gd name="T89" fmla="*/ 8 h 40"/>
                <a:gd name="T90" fmla="*/ 32 w 40"/>
                <a:gd name="T91" fmla="*/ 8 h 40"/>
                <a:gd name="T92" fmla="*/ 32 w 40"/>
                <a:gd name="T93" fmla="*/ 8 h 40"/>
                <a:gd name="T94" fmla="*/ 40 w 40"/>
                <a:gd name="T95" fmla="*/ 16 h 40"/>
                <a:gd name="T96" fmla="*/ 32 w 40"/>
                <a:gd name="T97" fmla="*/ 24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0"/>
                <a:gd name="T149" fmla="*/ 40 w 40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0">
                  <a:moveTo>
                    <a:pt x="32" y="24"/>
                  </a:moveTo>
                  <a:lnTo>
                    <a:pt x="24" y="16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5" name="Freeform 1056"/>
            <p:cNvSpPr>
              <a:spLocks/>
            </p:cNvSpPr>
            <p:nvPr/>
          </p:nvSpPr>
          <p:spPr bwMode="auto">
            <a:xfrm>
              <a:off x="2841" y="2201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8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0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6" name="Freeform 1057"/>
            <p:cNvSpPr>
              <a:spLocks/>
            </p:cNvSpPr>
            <p:nvPr/>
          </p:nvSpPr>
          <p:spPr bwMode="auto">
            <a:xfrm>
              <a:off x="2809" y="2313"/>
              <a:ext cx="32" cy="32"/>
            </a:xfrm>
            <a:custGeom>
              <a:avLst/>
              <a:gdLst>
                <a:gd name="T0" fmla="*/ 32 w 32"/>
                <a:gd name="T1" fmla="*/ 16 h 32"/>
                <a:gd name="T2" fmla="*/ 24 w 32"/>
                <a:gd name="T3" fmla="*/ 8 h 32"/>
                <a:gd name="T4" fmla="*/ 16 w 32"/>
                <a:gd name="T5" fmla="*/ 0 h 32"/>
                <a:gd name="T6" fmla="*/ 0 w 32"/>
                <a:gd name="T7" fmla="*/ 8 h 32"/>
                <a:gd name="T8" fmla="*/ 0 w 32"/>
                <a:gd name="T9" fmla="*/ 16 h 32"/>
                <a:gd name="T10" fmla="*/ 0 w 32"/>
                <a:gd name="T11" fmla="*/ 32 h 32"/>
                <a:gd name="T12" fmla="*/ 16 w 32"/>
                <a:gd name="T13" fmla="*/ 32 h 32"/>
                <a:gd name="T14" fmla="*/ 24 w 32"/>
                <a:gd name="T15" fmla="*/ 32 h 32"/>
                <a:gd name="T16" fmla="*/ 32 w 32"/>
                <a:gd name="T17" fmla="*/ 16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32"/>
                <a:gd name="T29" fmla="*/ 32 w 32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32">
                  <a:moveTo>
                    <a:pt x="32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7" name="Freeform 1058"/>
            <p:cNvSpPr>
              <a:spLocks/>
            </p:cNvSpPr>
            <p:nvPr/>
          </p:nvSpPr>
          <p:spPr bwMode="auto">
            <a:xfrm>
              <a:off x="2809" y="2313"/>
              <a:ext cx="40" cy="40"/>
            </a:xfrm>
            <a:custGeom>
              <a:avLst/>
              <a:gdLst>
                <a:gd name="T0" fmla="*/ 32 w 40"/>
                <a:gd name="T1" fmla="*/ 24 h 40"/>
                <a:gd name="T2" fmla="*/ 24 w 40"/>
                <a:gd name="T3" fmla="*/ 16 h 40"/>
                <a:gd name="T4" fmla="*/ 24 w 40"/>
                <a:gd name="T5" fmla="*/ 16 h 40"/>
                <a:gd name="T6" fmla="*/ 24 w 40"/>
                <a:gd name="T7" fmla="*/ 16 h 40"/>
                <a:gd name="T8" fmla="*/ 16 w 40"/>
                <a:gd name="T9" fmla="*/ 8 h 40"/>
                <a:gd name="T10" fmla="*/ 16 w 40"/>
                <a:gd name="T11" fmla="*/ 8 h 40"/>
                <a:gd name="T12" fmla="*/ 16 w 40"/>
                <a:gd name="T13" fmla="*/ 8 h 40"/>
                <a:gd name="T14" fmla="*/ 0 w 40"/>
                <a:gd name="T15" fmla="*/ 16 h 40"/>
                <a:gd name="T16" fmla="*/ 8 w 40"/>
                <a:gd name="T17" fmla="*/ 8 h 40"/>
                <a:gd name="T18" fmla="*/ 8 w 40"/>
                <a:gd name="T19" fmla="*/ 8 h 40"/>
                <a:gd name="T20" fmla="*/ 8 w 40"/>
                <a:gd name="T21" fmla="*/ 16 h 40"/>
                <a:gd name="T22" fmla="*/ 8 w 40"/>
                <a:gd name="T23" fmla="*/ 16 h 40"/>
                <a:gd name="T24" fmla="*/ 8 w 40"/>
                <a:gd name="T25" fmla="*/ 16 h 40"/>
                <a:gd name="T26" fmla="*/ 8 w 40"/>
                <a:gd name="T27" fmla="*/ 32 h 40"/>
                <a:gd name="T28" fmla="*/ 0 w 40"/>
                <a:gd name="T29" fmla="*/ 32 h 40"/>
                <a:gd name="T30" fmla="*/ 0 w 40"/>
                <a:gd name="T31" fmla="*/ 32 h 40"/>
                <a:gd name="T32" fmla="*/ 16 w 40"/>
                <a:gd name="T33" fmla="*/ 32 h 40"/>
                <a:gd name="T34" fmla="*/ 16 w 40"/>
                <a:gd name="T35" fmla="*/ 32 h 40"/>
                <a:gd name="T36" fmla="*/ 16 w 40"/>
                <a:gd name="T37" fmla="*/ 32 h 40"/>
                <a:gd name="T38" fmla="*/ 24 w 40"/>
                <a:gd name="T39" fmla="*/ 32 h 40"/>
                <a:gd name="T40" fmla="*/ 24 w 40"/>
                <a:gd name="T41" fmla="*/ 32 h 40"/>
                <a:gd name="T42" fmla="*/ 24 w 40"/>
                <a:gd name="T43" fmla="*/ 32 h 40"/>
                <a:gd name="T44" fmla="*/ 32 w 40"/>
                <a:gd name="T45" fmla="*/ 16 h 40"/>
                <a:gd name="T46" fmla="*/ 32 w 40"/>
                <a:gd name="T47" fmla="*/ 16 h 40"/>
                <a:gd name="T48" fmla="*/ 40 w 40"/>
                <a:gd name="T49" fmla="*/ 16 h 40"/>
                <a:gd name="T50" fmla="*/ 40 w 40"/>
                <a:gd name="T51" fmla="*/ 16 h 40"/>
                <a:gd name="T52" fmla="*/ 32 w 40"/>
                <a:gd name="T53" fmla="*/ 32 h 40"/>
                <a:gd name="T54" fmla="*/ 32 w 40"/>
                <a:gd name="T55" fmla="*/ 32 h 40"/>
                <a:gd name="T56" fmla="*/ 24 w 40"/>
                <a:gd name="T57" fmla="*/ 40 h 40"/>
                <a:gd name="T58" fmla="*/ 16 w 40"/>
                <a:gd name="T59" fmla="*/ 40 h 40"/>
                <a:gd name="T60" fmla="*/ 16 w 40"/>
                <a:gd name="T61" fmla="*/ 40 h 40"/>
                <a:gd name="T62" fmla="*/ 16 w 40"/>
                <a:gd name="T63" fmla="*/ 40 h 40"/>
                <a:gd name="T64" fmla="*/ 0 w 40"/>
                <a:gd name="T65" fmla="*/ 40 h 40"/>
                <a:gd name="T66" fmla="*/ 0 w 40"/>
                <a:gd name="T67" fmla="*/ 40 h 40"/>
                <a:gd name="T68" fmla="*/ 0 w 40"/>
                <a:gd name="T69" fmla="*/ 32 h 40"/>
                <a:gd name="T70" fmla="*/ 0 w 40"/>
                <a:gd name="T71" fmla="*/ 16 h 40"/>
                <a:gd name="T72" fmla="*/ 0 w 40"/>
                <a:gd name="T73" fmla="*/ 16 h 40"/>
                <a:gd name="T74" fmla="*/ 0 w 40"/>
                <a:gd name="T75" fmla="*/ 16 h 40"/>
                <a:gd name="T76" fmla="*/ 0 w 40"/>
                <a:gd name="T77" fmla="*/ 8 h 40"/>
                <a:gd name="T78" fmla="*/ 0 w 40"/>
                <a:gd name="T79" fmla="*/ 8 h 40"/>
                <a:gd name="T80" fmla="*/ 0 w 40"/>
                <a:gd name="T81" fmla="*/ 8 h 40"/>
                <a:gd name="T82" fmla="*/ 16 w 40"/>
                <a:gd name="T83" fmla="*/ 0 h 40"/>
                <a:gd name="T84" fmla="*/ 16 w 40"/>
                <a:gd name="T85" fmla="*/ 0 h 40"/>
                <a:gd name="T86" fmla="*/ 24 w 40"/>
                <a:gd name="T87" fmla="*/ 0 h 40"/>
                <a:gd name="T88" fmla="*/ 32 w 40"/>
                <a:gd name="T89" fmla="*/ 8 h 40"/>
                <a:gd name="T90" fmla="*/ 32 w 40"/>
                <a:gd name="T91" fmla="*/ 8 h 40"/>
                <a:gd name="T92" fmla="*/ 32 w 40"/>
                <a:gd name="T93" fmla="*/ 8 h 40"/>
                <a:gd name="T94" fmla="*/ 40 w 40"/>
                <a:gd name="T95" fmla="*/ 16 h 40"/>
                <a:gd name="T96" fmla="*/ 32 w 40"/>
                <a:gd name="T97" fmla="*/ 24 h 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0"/>
                <a:gd name="T148" fmla="*/ 0 h 40"/>
                <a:gd name="T149" fmla="*/ 40 w 40"/>
                <a:gd name="T150" fmla="*/ 40 h 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0" h="40">
                  <a:moveTo>
                    <a:pt x="32" y="24"/>
                  </a:moveTo>
                  <a:lnTo>
                    <a:pt x="24" y="16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40" y="16"/>
                  </a:lnTo>
                  <a:lnTo>
                    <a:pt x="32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8" name="Freeform 1059"/>
            <p:cNvSpPr>
              <a:spLocks/>
            </p:cNvSpPr>
            <p:nvPr/>
          </p:nvSpPr>
          <p:spPr bwMode="auto">
            <a:xfrm>
              <a:off x="2841" y="2329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0 w 8"/>
                <a:gd name="T5" fmla="*/ 8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0 h 8"/>
                <a:gd name="T12" fmla="*/ 0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09" name="Rectangle 1060"/>
            <p:cNvSpPr>
              <a:spLocks noChangeArrowheads="1"/>
            </p:cNvSpPr>
            <p:nvPr/>
          </p:nvSpPr>
          <p:spPr bwMode="auto">
            <a:xfrm>
              <a:off x="2994" y="2657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0" name="Rectangle 1061"/>
            <p:cNvSpPr>
              <a:spLocks noChangeArrowheads="1"/>
            </p:cNvSpPr>
            <p:nvPr/>
          </p:nvSpPr>
          <p:spPr bwMode="auto">
            <a:xfrm>
              <a:off x="3026" y="2657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1" name="Rectangle 1062"/>
            <p:cNvSpPr>
              <a:spLocks noChangeArrowheads="1"/>
            </p:cNvSpPr>
            <p:nvPr/>
          </p:nvSpPr>
          <p:spPr bwMode="auto">
            <a:xfrm>
              <a:off x="3186" y="2977"/>
              <a:ext cx="8" cy="4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2" name="Rectangle 1063"/>
            <p:cNvSpPr>
              <a:spLocks noChangeArrowheads="1"/>
            </p:cNvSpPr>
            <p:nvPr/>
          </p:nvSpPr>
          <p:spPr bwMode="auto">
            <a:xfrm>
              <a:off x="3258" y="2977"/>
              <a:ext cx="8" cy="4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3" name="Rectangle 1064"/>
            <p:cNvSpPr>
              <a:spLocks noChangeArrowheads="1"/>
            </p:cNvSpPr>
            <p:nvPr/>
          </p:nvSpPr>
          <p:spPr bwMode="auto">
            <a:xfrm>
              <a:off x="3226" y="2977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4" name="Rectangle 1065"/>
            <p:cNvSpPr>
              <a:spLocks noChangeArrowheads="1"/>
            </p:cNvSpPr>
            <p:nvPr/>
          </p:nvSpPr>
          <p:spPr bwMode="auto">
            <a:xfrm>
              <a:off x="1961" y="2881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5" name="Rectangle 1066"/>
            <p:cNvSpPr>
              <a:spLocks noChangeArrowheads="1"/>
            </p:cNvSpPr>
            <p:nvPr/>
          </p:nvSpPr>
          <p:spPr bwMode="auto">
            <a:xfrm>
              <a:off x="2025" y="2881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6" name="Rectangle 1067"/>
            <p:cNvSpPr>
              <a:spLocks noChangeArrowheads="1"/>
            </p:cNvSpPr>
            <p:nvPr/>
          </p:nvSpPr>
          <p:spPr bwMode="auto">
            <a:xfrm>
              <a:off x="1993" y="2881"/>
              <a:ext cx="8" cy="4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7" name="Rectangle 1068"/>
            <p:cNvSpPr>
              <a:spLocks noChangeArrowheads="1"/>
            </p:cNvSpPr>
            <p:nvPr/>
          </p:nvSpPr>
          <p:spPr bwMode="auto">
            <a:xfrm>
              <a:off x="2329" y="2457"/>
              <a:ext cx="8" cy="4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8" name="Rectangle 1069"/>
            <p:cNvSpPr>
              <a:spLocks noChangeArrowheads="1"/>
            </p:cNvSpPr>
            <p:nvPr/>
          </p:nvSpPr>
          <p:spPr bwMode="auto">
            <a:xfrm>
              <a:off x="2393" y="2457"/>
              <a:ext cx="8" cy="4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19" name="Rectangle 1070"/>
            <p:cNvSpPr>
              <a:spLocks noChangeArrowheads="1"/>
            </p:cNvSpPr>
            <p:nvPr/>
          </p:nvSpPr>
          <p:spPr bwMode="auto">
            <a:xfrm>
              <a:off x="2361" y="2457"/>
              <a:ext cx="8" cy="4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20" name="Rectangle 1071"/>
            <p:cNvSpPr>
              <a:spLocks noChangeArrowheads="1"/>
            </p:cNvSpPr>
            <p:nvPr/>
          </p:nvSpPr>
          <p:spPr bwMode="auto">
            <a:xfrm>
              <a:off x="2544" y="1209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V/I Celice</a:t>
              </a:r>
              <a:endParaRPr lang="sl-SI" sz="10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53321" name="Rectangle 1072"/>
            <p:cNvSpPr>
              <a:spLocks noChangeArrowheads="1"/>
            </p:cNvSpPr>
            <p:nvPr/>
          </p:nvSpPr>
          <p:spPr bwMode="auto">
            <a:xfrm>
              <a:off x="2211" y="1505"/>
              <a:ext cx="114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Programiranje/Test/Diagnoza</a:t>
              </a:r>
              <a:endParaRPr lang="sl-SI"/>
            </a:p>
          </p:txBody>
        </p:sp>
        <p:sp>
          <p:nvSpPr>
            <p:cNvPr id="53322" name="Rectangle 1073"/>
            <p:cNvSpPr>
              <a:spLocks noChangeArrowheads="1"/>
            </p:cNvSpPr>
            <p:nvPr/>
          </p:nvSpPr>
          <p:spPr bwMode="auto">
            <a:xfrm>
              <a:off x="2536" y="3649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V/I Celice</a:t>
              </a:r>
              <a:endParaRPr lang="sl-SI"/>
            </a:p>
          </p:txBody>
        </p:sp>
        <p:sp>
          <p:nvSpPr>
            <p:cNvPr id="53323" name="Rectangle 1074"/>
            <p:cNvSpPr>
              <a:spLocks noChangeArrowheads="1"/>
            </p:cNvSpPr>
            <p:nvPr/>
          </p:nvSpPr>
          <p:spPr bwMode="auto">
            <a:xfrm rot="-5400000">
              <a:off x="1380" y="2524"/>
              <a:ext cx="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10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sl-SI"/>
            </a:p>
          </p:txBody>
        </p:sp>
        <p:sp>
          <p:nvSpPr>
            <p:cNvPr id="53324" name="Rectangle 1075"/>
            <p:cNvSpPr>
              <a:spLocks noChangeArrowheads="1"/>
            </p:cNvSpPr>
            <p:nvPr/>
          </p:nvSpPr>
          <p:spPr bwMode="auto">
            <a:xfrm rot="-5400000">
              <a:off x="3997" y="2516"/>
              <a:ext cx="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10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endParaRPr lang="sl-SI"/>
            </a:p>
          </p:txBody>
        </p:sp>
        <p:sp>
          <p:nvSpPr>
            <p:cNvPr id="53325" name="Rectangle 1076"/>
            <p:cNvSpPr>
              <a:spLocks noChangeArrowheads="1"/>
            </p:cNvSpPr>
            <p:nvPr/>
          </p:nvSpPr>
          <p:spPr bwMode="auto">
            <a:xfrm>
              <a:off x="2089" y="1649"/>
              <a:ext cx="75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latin typeface="Helvetica" pitchFamily="34" charset="0"/>
                </a:rPr>
                <a:t>Navpične povezave</a:t>
              </a:r>
              <a:endParaRPr lang="sl-SI"/>
            </a:p>
          </p:txBody>
        </p:sp>
        <p:sp>
          <p:nvSpPr>
            <p:cNvPr id="53326" name="Freeform 1077"/>
            <p:cNvSpPr>
              <a:spLocks/>
            </p:cNvSpPr>
            <p:nvPr/>
          </p:nvSpPr>
          <p:spPr bwMode="auto">
            <a:xfrm>
              <a:off x="1689" y="3121"/>
              <a:ext cx="64" cy="40"/>
            </a:xfrm>
            <a:custGeom>
              <a:avLst/>
              <a:gdLst>
                <a:gd name="T0" fmla="*/ 0 w 64"/>
                <a:gd name="T1" fmla="*/ 16 h 40"/>
                <a:gd name="T2" fmla="*/ 0 w 64"/>
                <a:gd name="T3" fmla="*/ 0 h 40"/>
                <a:gd name="T4" fmla="*/ 0 w 64"/>
                <a:gd name="T5" fmla="*/ 0 h 40"/>
                <a:gd name="T6" fmla="*/ 0 w 64"/>
                <a:gd name="T7" fmla="*/ 0 h 40"/>
                <a:gd name="T8" fmla="*/ 64 w 64"/>
                <a:gd name="T9" fmla="*/ 16 h 40"/>
                <a:gd name="T10" fmla="*/ 64 w 64"/>
                <a:gd name="T11" fmla="*/ 24 h 40"/>
                <a:gd name="T12" fmla="*/ 64 w 64"/>
                <a:gd name="T13" fmla="*/ 24 h 40"/>
                <a:gd name="T14" fmla="*/ 0 w 64"/>
                <a:gd name="T15" fmla="*/ 40 h 40"/>
                <a:gd name="T16" fmla="*/ 0 w 64"/>
                <a:gd name="T17" fmla="*/ 40 h 40"/>
                <a:gd name="T18" fmla="*/ 0 w 64"/>
                <a:gd name="T19" fmla="*/ 32 h 40"/>
                <a:gd name="T20" fmla="*/ 0 w 64"/>
                <a:gd name="T21" fmla="*/ 32 h 40"/>
                <a:gd name="T22" fmla="*/ 64 w 64"/>
                <a:gd name="T23" fmla="*/ 16 h 40"/>
                <a:gd name="T24" fmla="*/ 64 w 64"/>
                <a:gd name="T25" fmla="*/ 16 h 40"/>
                <a:gd name="T26" fmla="*/ 64 w 64"/>
                <a:gd name="T27" fmla="*/ 24 h 40"/>
                <a:gd name="T28" fmla="*/ 0 w 64"/>
                <a:gd name="T29" fmla="*/ 8 h 40"/>
                <a:gd name="T30" fmla="*/ 0 w 64"/>
                <a:gd name="T31" fmla="*/ 0 h 40"/>
                <a:gd name="T32" fmla="*/ 8 w 64"/>
                <a:gd name="T33" fmla="*/ 0 h 40"/>
                <a:gd name="T34" fmla="*/ 8 w 64"/>
                <a:gd name="T35" fmla="*/ 16 h 40"/>
                <a:gd name="T36" fmla="*/ 0 w 64"/>
                <a:gd name="T37" fmla="*/ 16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40"/>
                <a:gd name="T59" fmla="*/ 64 w 64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40">
                  <a:moveTo>
                    <a:pt x="0" y="16"/>
                  </a:moveTo>
                  <a:lnTo>
                    <a:pt x="0" y="0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27" name="Freeform 1078"/>
            <p:cNvSpPr>
              <a:spLocks/>
            </p:cNvSpPr>
            <p:nvPr/>
          </p:nvSpPr>
          <p:spPr bwMode="auto">
            <a:xfrm>
              <a:off x="1689" y="3137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8 w 8"/>
                <a:gd name="T5" fmla="*/ 0 h 16"/>
                <a:gd name="T6" fmla="*/ 8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28" name="Freeform 1079"/>
            <p:cNvSpPr>
              <a:spLocks/>
            </p:cNvSpPr>
            <p:nvPr/>
          </p:nvSpPr>
          <p:spPr bwMode="auto">
            <a:xfrm>
              <a:off x="1689" y="3121"/>
              <a:ext cx="64" cy="32"/>
            </a:xfrm>
            <a:custGeom>
              <a:avLst/>
              <a:gdLst>
                <a:gd name="T0" fmla="*/ 0 w 64"/>
                <a:gd name="T1" fmla="*/ 16 h 32"/>
                <a:gd name="T2" fmla="*/ 0 w 64"/>
                <a:gd name="T3" fmla="*/ 0 h 32"/>
                <a:gd name="T4" fmla="*/ 64 w 64"/>
                <a:gd name="T5" fmla="*/ 16 h 32"/>
                <a:gd name="T6" fmla="*/ 0 w 64"/>
                <a:gd name="T7" fmla="*/ 32 h 32"/>
                <a:gd name="T8" fmla="*/ 0 w 64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2"/>
                <a:gd name="T17" fmla="*/ 64 w 6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2">
                  <a:moveTo>
                    <a:pt x="0" y="16"/>
                  </a:moveTo>
                  <a:lnTo>
                    <a:pt x="0" y="0"/>
                  </a:lnTo>
                  <a:lnTo>
                    <a:pt x="64" y="16"/>
                  </a:lnTo>
                  <a:lnTo>
                    <a:pt x="0" y="32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29" name="Rectangle 1080"/>
            <p:cNvSpPr>
              <a:spLocks noChangeArrowheads="1"/>
            </p:cNvSpPr>
            <p:nvPr/>
          </p:nvSpPr>
          <p:spPr bwMode="auto">
            <a:xfrm>
              <a:off x="1169" y="3137"/>
              <a:ext cx="52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0" name="Freeform 1081"/>
            <p:cNvSpPr>
              <a:spLocks/>
            </p:cNvSpPr>
            <p:nvPr/>
          </p:nvSpPr>
          <p:spPr bwMode="auto">
            <a:xfrm>
              <a:off x="1593" y="3233"/>
              <a:ext cx="88" cy="40"/>
            </a:xfrm>
            <a:custGeom>
              <a:avLst/>
              <a:gdLst>
                <a:gd name="T0" fmla="*/ 0 w 88"/>
                <a:gd name="T1" fmla="*/ 16 h 40"/>
                <a:gd name="T2" fmla="*/ 0 w 88"/>
                <a:gd name="T3" fmla="*/ 0 h 40"/>
                <a:gd name="T4" fmla="*/ 0 w 88"/>
                <a:gd name="T5" fmla="*/ 0 h 40"/>
                <a:gd name="T6" fmla="*/ 0 w 88"/>
                <a:gd name="T7" fmla="*/ 0 h 40"/>
                <a:gd name="T8" fmla="*/ 56 w 88"/>
                <a:gd name="T9" fmla="*/ 16 h 40"/>
                <a:gd name="T10" fmla="*/ 88 w 88"/>
                <a:gd name="T11" fmla="*/ 16 h 40"/>
                <a:gd name="T12" fmla="*/ 56 w 88"/>
                <a:gd name="T13" fmla="*/ 24 h 40"/>
                <a:gd name="T14" fmla="*/ 0 w 88"/>
                <a:gd name="T15" fmla="*/ 40 h 40"/>
                <a:gd name="T16" fmla="*/ 0 w 88"/>
                <a:gd name="T17" fmla="*/ 40 h 40"/>
                <a:gd name="T18" fmla="*/ 0 w 88"/>
                <a:gd name="T19" fmla="*/ 32 h 40"/>
                <a:gd name="T20" fmla="*/ 0 w 88"/>
                <a:gd name="T21" fmla="*/ 32 h 40"/>
                <a:gd name="T22" fmla="*/ 56 w 88"/>
                <a:gd name="T23" fmla="*/ 16 h 40"/>
                <a:gd name="T24" fmla="*/ 56 w 88"/>
                <a:gd name="T25" fmla="*/ 24 h 40"/>
                <a:gd name="T26" fmla="*/ 56 w 88"/>
                <a:gd name="T27" fmla="*/ 24 h 40"/>
                <a:gd name="T28" fmla="*/ 0 w 88"/>
                <a:gd name="T29" fmla="*/ 8 h 40"/>
                <a:gd name="T30" fmla="*/ 0 w 88"/>
                <a:gd name="T31" fmla="*/ 0 h 40"/>
                <a:gd name="T32" fmla="*/ 8 w 88"/>
                <a:gd name="T33" fmla="*/ 0 h 40"/>
                <a:gd name="T34" fmla="*/ 8 w 88"/>
                <a:gd name="T35" fmla="*/ 16 h 40"/>
                <a:gd name="T36" fmla="*/ 0 w 88"/>
                <a:gd name="T37" fmla="*/ 16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0"/>
                <a:gd name="T59" fmla="*/ 88 w 88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0">
                  <a:moveTo>
                    <a:pt x="0" y="16"/>
                  </a:moveTo>
                  <a:lnTo>
                    <a:pt x="0" y="0"/>
                  </a:lnTo>
                  <a:lnTo>
                    <a:pt x="56" y="16"/>
                  </a:lnTo>
                  <a:lnTo>
                    <a:pt x="88" y="16"/>
                  </a:lnTo>
                  <a:lnTo>
                    <a:pt x="56" y="2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1" name="Freeform 1082"/>
            <p:cNvSpPr>
              <a:spLocks/>
            </p:cNvSpPr>
            <p:nvPr/>
          </p:nvSpPr>
          <p:spPr bwMode="auto">
            <a:xfrm>
              <a:off x="1593" y="3249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8 w 8"/>
                <a:gd name="T5" fmla="*/ 0 h 16"/>
                <a:gd name="T6" fmla="*/ 8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2" name="Freeform 1083"/>
            <p:cNvSpPr>
              <a:spLocks/>
            </p:cNvSpPr>
            <p:nvPr/>
          </p:nvSpPr>
          <p:spPr bwMode="auto">
            <a:xfrm>
              <a:off x="1593" y="3233"/>
              <a:ext cx="56" cy="32"/>
            </a:xfrm>
            <a:custGeom>
              <a:avLst/>
              <a:gdLst>
                <a:gd name="T0" fmla="*/ 0 w 56"/>
                <a:gd name="T1" fmla="*/ 16 h 32"/>
                <a:gd name="T2" fmla="*/ 0 w 56"/>
                <a:gd name="T3" fmla="*/ 0 h 32"/>
                <a:gd name="T4" fmla="*/ 56 w 56"/>
                <a:gd name="T5" fmla="*/ 16 h 32"/>
                <a:gd name="T6" fmla="*/ 0 w 56"/>
                <a:gd name="T7" fmla="*/ 32 h 32"/>
                <a:gd name="T8" fmla="*/ 0 w 56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32"/>
                <a:gd name="T17" fmla="*/ 56 w 5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32">
                  <a:moveTo>
                    <a:pt x="0" y="16"/>
                  </a:moveTo>
                  <a:lnTo>
                    <a:pt x="0" y="0"/>
                  </a:lnTo>
                  <a:lnTo>
                    <a:pt x="56" y="16"/>
                  </a:lnTo>
                  <a:lnTo>
                    <a:pt x="0" y="32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3" name="Rectangle 1084"/>
            <p:cNvSpPr>
              <a:spLocks noChangeArrowheads="1"/>
            </p:cNvSpPr>
            <p:nvPr/>
          </p:nvSpPr>
          <p:spPr bwMode="auto">
            <a:xfrm>
              <a:off x="1169" y="3249"/>
              <a:ext cx="4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3334" name="Rectangle 1085"/>
            <p:cNvSpPr>
              <a:spLocks noChangeArrowheads="1"/>
            </p:cNvSpPr>
            <p:nvPr/>
          </p:nvSpPr>
          <p:spPr bwMode="auto">
            <a:xfrm>
              <a:off x="376" y="3073"/>
              <a:ext cx="82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latin typeface="Helvetica" pitchFamily="34" charset="0"/>
                </a:rPr>
                <a:t>Vrstice logičnih celic</a:t>
              </a:r>
              <a:endParaRPr lang="sl-SI"/>
            </a:p>
          </p:txBody>
        </p:sp>
        <p:sp>
          <p:nvSpPr>
            <p:cNvPr id="53335" name="Rectangle 1086"/>
            <p:cNvSpPr>
              <a:spLocks noChangeArrowheads="1"/>
            </p:cNvSpPr>
            <p:nvPr/>
          </p:nvSpPr>
          <p:spPr bwMode="auto">
            <a:xfrm>
              <a:off x="506" y="3185"/>
              <a:ext cx="73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latin typeface="Helvetica" pitchFamily="34" charset="0"/>
                </a:rPr>
                <a:t>Povezovalni  kanal</a:t>
              </a:r>
              <a:endParaRPr lang="sl-SI"/>
            </a:p>
          </p:txBody>
        </p:sp>
        <p:sp>
          <p:nvSpPr>
            <p:cNvPr id="53336" name="Rectangle 1087"/>
            <p:cNvSpPr>
              <a:spLocks noChangeArrowheads="1"/>
            </p:cNvSpPr>
            <p:nvPr/>
          </p:nvSpPr>
          <p:spPr bwMode="auto">
            <a:xfrm rot="-5427372">
              <a:off x="1201" y="2363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V/I Celice</a:t>
              </a:r>
              <a:endParaRPr lang="sl-SI" sz="10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53337" name="Rectangle 1088"/>
            <p:cNvSpPr>
              <a:spLocks noChangeArrowheads="1"/>
            </p:cNvSpPr>
            <p:nvPr/>
          </p:nvSpPr>
          <p:spPr bwMode="auto">
            <a:xfrm rot="-5427372">
              <a:off x="3842" y="2446"/>
              <a:ext cx="39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200">
                  <a:solidFill>
                    <a:srgbClr val="000000"/>
                  </a:solidFill>
                  <a:latin typeface="Helvetica" pitchFamily="34" charset="0"/>
                </a:rPr>
                <a:t>V/I Celice</a:t>
              </a:r>
              <a:endParaRPr lang="sl-SI" sz="100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5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099E9-BFCE-4578-A27A-60DBFEA9B5A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Programirljivi stik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(Actel)</a:t>
            </a:r>
            <a:endParaRPr lang="sl-SI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5307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5308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5309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5310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5311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5312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5313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5314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5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6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7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8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19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0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1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2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3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4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5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6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7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8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29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0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1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2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3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4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5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6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7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8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39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0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1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2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3" name="Rectangle 46"/>
          <p:cNvSpPr>
            <a:spLocks noChangeArrowheads="1"/>
          </p:cNvSpPr>
          <p:nvPr/>
        </p:nvSpPr>
        <p:spPr bwMode="auto">
          <a:xfrm>
            <a:off x="1250950" y="487838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sl-SI"/>
          </a:p>
        </p:txBody>
      </p:sp>
      <p:sp>
        <p:nvSpPr>
          <p:cNvPr id="55344" name="AutoShape 47"/>
          <p:cNvSpPr>
            <a:spLocks noChangeAspect="1" noChangeArrowheads="1" noTextEdit="1"/>
          </p:cNvSpPr>
          <p:nvPr/>
        </p:nvSpPr>
        <p:spPr bwMode="auto">
          <a:xfrm>
            <a:off x="2590800" y="2057400"/>
            <a:ext cx="42672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5" name="Line 48"/>
          <p:cNvSpPr>
            <a:spLocks noChangeShapeType="1"/>
          </p:cNvSpPr>
          <p:nvPr/>
        </p:nvSpPr>
        <p:spPr bwMode="auto">
          <a:xfrm>
            <a:off x="2843213" y="2605088"/>
            <a:ext cx="1587" cy="889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6" name="Freeform 49"/>
          <p:cNvSpPr>
            <a:spLocks/>
          </p:cNvSpPr>
          <p:nvPr/>
        </p:nvSpPr>
        <p:spPr bwMode="auto">
          <a:xfrm>
            <a:off x="2843213" y="2479675"/>
            <a:ext cx="3436937" cy="747713"/>
          </a:xfrm>
          <a:custGeom>
            <a:avLst/>
            <a:gdLst>
              <a:gd name="T0" fmla="*/ 2147483647 w 464"/>
              <a:gd name="T1" fmla="*/ 2147483647 h 101"/>
              <a:gd name="T2" fmla="*/ 2147483647 w 464"/>
              <a:gd name="T3" fmla="*/ 2147483647 h 101"/>
              <a:gd name="T4" fmla="*/ 2147483647 w 464"/>
              <a:gd name="T5" fmla="*/ 2147483647 h 101"/>
              <a:gd name="T6" fmla="*/ 2147483647 w 464"/>
              <a:gd name="T7" fmla="*/ 2147483647 h 101"/>
              <a:gd name="T8" fmla="*/ 2147483647 w 464"/>
              <a:gd name="T9" fmla="*/ 2147483647 h 101"/>
              <a:gd name="T10" fmla="*/ 2147483647 w 464"/>
              <a:gd name="T11" fmla="*/ 2147483647 h 101"/>
              <a:gd name="T12" fmla="*/ 2147483647 w 464"/>
              <a:gd name="T13" fmla="*/ 2147483647 h 101"/>
              <a:gd name="T14" fmla="*/ 2147483647 w 464"/>
              <a:gd name="T15" fmla="*/ 2147483647 h 101"/>
              <a:gd name="T16" fmla="*/ 2147483647 w 464"/>
              <a:gd name="T17" fmla="*/ 2147483647 h 101"/>
              <a:gd name="T18" fmla="*/ 822998283 w 464"/>
              <a:gd name="T19" fmla="*/ 2147483647 h 101"/>
              <a:gd name="T20" fmla="*/ 0 w 464"/>
              <a:gd name="T21" fmla="*/ 1589371309 h 101"/>
              <a:gd name="T22" fmla="*/ 0 w 464"/>
              <a:gd name="T23" fmla="*/ 1096117777 h 101"/>
              <a:gd name="T24" fmla="*/ 1536259047 w 464"/>
              <a:gd name="T25" fmla="*/ 1644176434 h 101"/>
              <a:gd name="T26" fmla="*/ 2147483647 w 464"/>
              <a:gd name="T27" fmla="*/ 2147483647 h 101"/>
              <a:gd name="T28" fmla="*/ 2147483647 w 464"/>
              <a:gd name="T29" fmla="*/ 2147483647 h 101"/>
              <a:gd name="T30" fmla="*/ 2147483647 w 464"/>
              <a:gd name="T31" fmla="*/ 2147483647 h 101"/>
              <a:gd name="T32" fmla="*/ 2147483647 w 464"/>
              <a:gd name="T33" fmla="*/ 2147483647 h 101"/>
              <a:gd name="T34" fmla="*/ 2147483647 w 464"/>
              <a:gd name="T35" fmla="*/ 2147483647 h 101"/>
              <a:gd name="T36" fmla="*/ 2147483647 w 464"/>
              <a:gd name="T37" fmla="*/ 2147483647 h 101"/>
              <a:gd name="T38" fmla="*/ 2147483647 w 464"/>
              <a:gd name="T39" fmla="*/ 1150922903 h 101"/>
              <a:gd name="T40" fmla="*/ 2147483647 w 464"/>
              <a:gd name="T41" fmla="*/ 931702170 h 101"/>
              <a:gd name="T42" fmla="*/ 2147483647 w 464"/>
              <a:gd name="T43" fmla="*/ 2147483647 h 10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4"/>
              <a:gd name="T67" fmla="*/ 0 h 101"/>
              <a:gd name="T68" fmla="*/ 464 w 464"/>
              <a:gd name="T69" fmla="*/ 101 h 10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4" h="101">
                <a:moveTo>
                  <a:pt x="464" y="53"/>
                </a:moveTo>
                <a:cubicBezTo>
                  <a:pt x="464" y="53"/>
                  <a:pt x="450" y="53"/>
                  <a:pt x="435" y="52"/>
                </a:cubicBezTo>
                <a:cubicBezTo>
                  <a:pt x="421" y="51"/>
                  <a:pt x="392" y="60"/>
                  <a:pt x="372" y="68"/>
                </a:cubicBezTo>
                <a:cubicBezTo>
                  <a:pt x="352" y="77"/>
                  <a:pt x="348" y="73"/>
                  <a:pt x="332" y="86"/>
                </a:cubicBezTo>
                <a:cubicBezTo>
                  <a:pt x="315" y="100"/>
                  <a:pt x="295" y="91"/>
                  <a:pt x="276" y="93"/>
                </a:cubicBezTo>
                <a:cubicBezTo>
                  <a:pt x="256" y="96"/>
                  <a:pt x="233" y="91"/>
                  <a:pt x="211" y="88"/>
                </a:cubicBezTo>
                <a:cubicBezTo>
                  <a:pt x="189" y="85"/>
                  <a:pt x="156" y="93"/>
                  <a:pt x="156" y="93"/>
                </a:cubicBezTo>
                <a:cubicBezTo>
                  <a:pt x="122" y="101"/>
                  <a:pt x="95" y="85"/>
                  <a:pt x="83" y="82"/>
                </a:cubicBezTo>
                <a:cubicBezTo>
                  <a:pt x="67" y="77"/>
                  <a:pt x="54" y="74"/>
                  <a:pt x="48" y="65"/>
                </a:cubicBezTo>
                <a:cubicBezTo>
                  <a:pt x="42" y="56"/>
                  <a:pt x="15" y="42"/>
                  <a:pt x="15" y="42"/>
                </a:cubicBezTo>
                <a:cubicBezTo>
                  <a:pt x="3" y="37"/>
                  <a:pt x="0" y="29"/>
                  <a:pt x="0" y="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14" y="29"/>
                  <a:pt x="28" y="30"/>
                </a:cubicBezTo>
                <a:cubicBezTo>
                  <a:pt x="28" y="30"/>
                  <a:pt x="55" y="30"/>
                  <a:pt x="64" y="40"/>
                </a:cubicBezTo>
                <a:cubicBezTo>
                  <a:pt x="72" y="49"/>
                  <a:pt x="96" y="61"/>
                  <a:pt x="122" y="60"/>
                </a:cubicBezTo>
                <a:cubicBezTo>
                  <a:pt x="148" y="60"/>
                  <a:pt x="170" y="62"/>
                  <a:pt x="189" y="50"/>
                </a:cubicBezTo>
                <a:cubicBezTo>
                  <a:pt x="213" y="36"/>
                  <a:pt x="226" y="54"/>
                  <a:pt x="241" y="53"/>
                </a:cubicBezTo>
                <a:cubicBezTo>
                  <a:pt x="257" y="52"/>
                  <a:pt x="268" y="61"/>
                  <a:pt x="287" y="61"/>
                </a:cubicBezTo>
                <a:cubicBezTo>
                  <a:pt x="306" y="62"/>
                  <a:pt x="317" y="60"/>
                  <a:pt x="344" y="49"/>
                </a:cubicBezTo>
                <a:cubicBezTo>
                  <a:pt x="372" y="37"/>
                  <a:pt x="395" y="25"/>
                  <a:pt x="436" y="21"/>
                </a:cubicBezTo>
                <a:cubicBezTo>
                  <a:pt x="460" y="19"/>
                  <a:pt x="447" y="0"/>
                  <a:pt x="464" y="17"/>
                </a:cubicBezTo>
                <a:lnTo>
                  <a:pt x="464" y="53"/>
                </a:lnTo>
                <a:close/>
              </a:path>
            </a:pathLst>
          </a:custGeom>
          <a:solidFill>
            <a:srgbClr val="BFBFB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7" name="Freeform 50"/>
          <p:cNvSpPr>
            <a:spLocks/>
          </p:cNvSpPr>
          <p:nvPr/>
        </p:nvSpPr>
        <p:spPr bwMode="auto">
          <a:xfrm>
            <a:off x="2843213" y="2768600"/>
            <a:ext cx="658812" cy="725488"/>
          </a:xfrm>
          <a:custGeom>
            <a:avLst/>
            <a:gdLst>
              <a:gd name="T0" fmla="*/ 0 w 89"/>
              <a:gd name="T1" fmla="*/ 2147483647 h 98"/>
              <a:gd name="T2" fmla="*/ 602746383 w 89"/>
              <a:gd name="T3" fmla="*/ 2147483647 h 98"/>
              <a:gd name="T4" fmla="*/ 1260292582 w 89"/>
              <a:gd name="T5" fmla="*/ 2147483647 h 98"/>
              <a:gd name="T6" fmla="*/ 2137016066 w 89"/>
              <a:gd name="T7" fmla="*/ 2147483647 h 98"/>
              <a:gd name="T8" fmla="*/ 2147483647 w 89"/>
              <a:gd name="T9" fmla="*/ 2147483647 h 98"/>
              <a:gd name="T10" fmla="*/ 2147483647 w 89"/>
              <a:gd name="T11" fmla="*/ 2147483647 h 98"/>
              <a:gd name="T12" fmla="*/ 2147483647 w 89"/>
              <a:gd name="T13" fmla="*/ 2147483647 h 98"/>
              <a:gd name="T14" fmla="*/ 2147483647 w 89"/>
              <a:gd name="T15" fmla="*/ 2147483647 h 98"/>
              <a:gd name="T16" fmla="*/ 1917831147 w 89"/>
              <a:gd name="T17" fmla="*/ 1315287588 h 98"/>
              <a:gd name="T18" fmla="*/ 767131024 w 89"/>
              <a:gd name="T19" fmla="*/ 602836154 h 98"/>
              <a:gd name="T20" fmla="*/ 0 w 89"/>
              <a:gd name="T21" fmla="*/ 0 h 98"/>
              <a:gd name="T22" fmla="*/ 0 w 89"/>
              <a:gd name="T23" fmla="*/ 2147483647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98"/>
              <a:gd name="T38" fmla="*/ 89 w 89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98">
                <a:moveTo>
                  <a:pt x="0" y="89"/>
                </a:moveTo>
                <a:cubicBezTo>
                  <a:pt x="3" y="89"/>
                  <a:pt x="8" y="93"/>
                  <a:pt x="11" y="93"/>
                </a:cubicBezTo>
                <a:cubicBezTo>
                  <a:pt x="13" y="94"/>
                  <a:pt x="19" y="95"/>
                  <a:pt x="23" y="96"/>
                </a:cubicBezTo>
                <a:cubicBezTo>
                  <a:pt x="27" y="98"/>
                  <a:pt x="28" y="97"/>
                  <a:pt x="39" y="98"/>
                </a:cubicBezTo>
                <a:cubicBezTo>
                  <a:pt x="50" y="98"/>
                  <a:pt x="50" y="95"/>
                  <a:pt x="50" y="95"/>
                </a:cubicBezTo>
                <a:cubicBezTo>
                  <a:pt x="76" y="68"/>
                  <a:pt x="76" y="68"/>
                  <a:pt x="76" y="68"/>
                </a:cubicBezTo>
                <a:cubicBezTo>
                  <a:pt x="89" y="55"/>
                  <a:pt x="89" y="55"/>
                  <a:pt x="86" y="53"/>
                </a:cubicBezTo>
                <a:cubicBezTo>
                  <a:pt x="84" y="50"/>
                  <a:pt x="79" y="48"/>
                  <a:pt x="69" y="46"/>
                </a:cubicBezTo>
                <a:cubicBezTo>
                  <a:pt x="53" y="42"/>
                  <a:pt x="40" y="29"/>
                  <a:pt x="35" y="24"/>
                </a:cubicBezTo>
                <a:cubicBezTo>
                  <a:pt x="30" y="19"/>
                  <a:pt x="14" y="11"/>
                  <a:pt x="14" y="11"/>
                </a:cubicBezTo>
                <a:cubicBezTo>
                  <a:pt x="8" y="8"/>
                  <a:pt x="0" y="0"/>
                  <a:pt x="0" y="0"/>
                </a:cubicBezTo>
                <a:lnTo>
                  <a:pt x="0" y="89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8" name="Freeform 51"/>
          <p:cNvSpPr>
            <a:spLocks/>
          </p:cNvSpPr>
          <p:nvPr/>
        </p:nvSpPr>
        <p:spPr bwMode="auto">
          <a:xfrm>
            <a:off x="3465513" y="3146425"/>
            <a:ext cx="1895475" cy="481013"/>
          </a:xfrm>
          <a:custGeom>
            <a:avLst/>
            <a:gdLst>
              <a:gd name="T0" fmla="*/ 2147483647 w 256"/>
              <a:gd name="T1" fmla="*/ 2147483647 h 65"/>
              <a:gd name="T2" fmla="*/ 2147483647 w 256"/>
              <a:gd name="T3" fmla="*/ 2147483647 h 65"/>
              <a:gd name="T4" fmla="*/ 2147483647 w 256"/>
              <a:gd name="T5" fmla="*/ 1040497695 h 65"/>
              <a:gd name="T6" fmla="*/ 2147483647 w 256"/>
              <a:gd name="T7" fmla="*/ 492868120 h 65"/>
              <a:gd name="T8" fmla="*/ 2147483647 w 256"/>
              <a:gd name="T9" fmla="*/ 328576242 h 65"/>
              <a:gd name="T10" fmla="*/ 2147483647 w 256"/>
              <a:gd name="T11" fmla="*/ 273814787 h 65"/>
              <a:gd name="T12" fmla="*/ 2028417355 w 256"/>
              <a:gd name="T13" fmla="*/ 602391029 h 65"/>
              <a:gd name="T14" fmla="*/ 219290122 w 256"/>
              <a:gd name="T15" fmla="*/ 1478596729 h 65"/>
              <a:gd name="T16" fmla="*/ 712691087 w 256"/>
              <a:gd name="T17" fmla="*/ 2147483647 h 65"/>
              <a:gd name="T18" fmla="*/ 2147483647 w 256"/>
              <a:gd name="T19" fmla="*/ 2147483647 h 65"/>
              <a:gd name="T20" fmla="*/ 2147483647 w 256"/>
              <a:gd name="T21" fmla="*/ 2147483647 h 65"/>
              <a:gd name="T22" fmla="*/ 2147483647 w 256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"/>
              <a:gd name="T37" fmla="*/ 0 h 65"/>
              <a:gd name="T38" fmla="*/ 256 w 256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" h="65">
                <a:moveTo>
                  <a:pt x="190" y="54"/>
                </a:moveTo>
                <a:cubicBezTo>
                  <a:pt x="210" y="52"/>
                  <a:pt x="229" y="52"/>
                  <a:pt x="233" y="48"/>
                </a:cubicBezTo>
                <a:cubicBezTo>
                  <a:pt x="244" y="39"/>
                  <a:pt x="256" y="31"/>
                  <a:pt x="247" y="19"/>
                </a:cubicBezTo>
                <a:cubicBezTo>
                  <a:pt x="239" y="8"/>
                  <a:pt x="215" y="9"/>
                  <a:pt x="215" y="9"/>
                </a:cubicBezTo>
                <a:cubicBezTo>
                  <a:pt x="197" y="9"/>
                  <a:pt x="178" y="10"/>
                  <a:pt x="154" y="6"/>
                </a:cubicBezTo>
                <a:cubicBezTo>
                  <a:pt x="121" y="0"/>
                  <a:pt x="99" y="2"/>
                  <a:pt x="82" y="5"/>
                </a:cubicBezTo>
                <a:cubicBezTo>
                  <a:pt x="64" y="7"/>
                  <a:pt x="65" y="11"/>
                  <a:pt x="37" y="11"/>
                </a:cubicBezTo>
                <a:cubicBezTo>
                  <a:pt x="15" y="11"/>
                  <a:pt x="7" y="22"/>
                  <a:pt x="4" y="27"/>
                </a:cubicBezTo>
                <a:cubicBezTo>
                  <a:pt x="4" y="27"/>
                  <a:pt x="0" y="30"/>
                  <a:pt x="13" y="43"/>
                </a:cubicBezTo>
                <a:cubicBezTo>
                  <a:pt x="27" y="55"/>
                  <a:pt x="44" y="55"/>
                  <a:pt x="75" y="60"/>
                </a:cubicBezTo>
                <a:cubicBezTo>
                  <a:pt x="106" y="65"/>
                  <a:pt x="112" y="64"/>
                  <a:pt x="128" y="62"/>
                </a:cubicBezTo>
                <a:cubicBezTo>
                  <a:pt x="137" y="61"/>
                  <a:pt x="164" y="56"/>
                  <a:pt x="190" y="54"/>
                </a:cubicBezTo>
                <a:close/>
              </a:path>
            </a:pathLst>
          </a:custGeom>
          <a:solidFill>
            <a:srgbClr val="E5E5E5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49" name="Line 52"/>
          <p:cNvSpPr>
            <a:spLocks noChangeShapeType="1"/>
          </p:cNvSpPr>
          <p:nvPr/>
        </p:nvSpPr>
        <p:spPr bwMode="auto">
          <a:xfrm flipV="1">
            <a:off x="6280150" y="2605088"/>
            <a:ext cx="1588" cy="2667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0" name="Freeform 53"/>
          <p:cNvSpPr>
            <a:spLocks/>
          </p:cNvSpPr>
          <p:nvPr/>
        </p:nvSpPr>
        <p:spPr bwMode="auto">
          <a:xfrm>
            <a:off x="5257800" y="2894013"/>
            <a:ext cx="1022350" cy="571500"/>
          </a:xfrm>
          <a:custGeom>
            <a:avLst/>
            <a:gdLst>
              <a:gd name="T0" fmla="*/ 2147483647 w 138"/>
              <a:gd name="T1" fmla="*/ 165259980 h 77"/>
              <a:gd name="T2" fmla="*/ 2147483647 w 138"/>
              <a:gd name="T3" fmla="*/ 165259980 h 77"/>
              <a:gd name="T4" fmla="*/ 2147483647 w 138"/>
              <a:gd name="T5" fmla="*/ 495787419 h 77"/>
              <a:gd name="T6" fmla="*/ 1646501818 w 138"/>
              <a:gd name="T7" fmla="*/ 1542441242 h 77"/>
              <a:gd name="T8" fmla="*/ 384181296 w 138"/>
              <a:gd name="T9" fmla="*/ 2147483647 h 77"/>
              <a:gd name="T10" fmla="*/ 1646501818 w 138"/>
              <a:gd name="T11" fmla="*/ 2147483647 h 77"/>
              <a:gd name="T12" fmla="*/ 2147483647 w 138"/>
              <a:gd name="T13" fmla="*/ 2147483647 h 77"/>
              <a:gd name="T14" fmla="*/ 2147483647 w 138"/>
              <a:gd name="T15" fmla="*/ 2147483647 h 77"/>
              <a:gd name="T16" fmla="*/ 2147483647 w 138"/>
              <a:gd name="T17" fmla="*/ 2147483647 h 77"/>
              <a:gd name="T18" fmla="*/ 2147483647 w 138"/>
              <a:gd name="T19" fmla="*/ 165259980 h 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"/>
              <a:gd name="T31" fmla="*/ 0 h 77"/>
              <a:gd name="T32" fmla="*/ 138 w 138"/>
              <a:gd name="T33" fmla="*/ 77 h 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" h="77">
                <a:moveTo>
                  <a:pt x="138" y="3"/>
                </a:moveTo>
                <a:cubicBezTo>
                  <a:pt x="102" y="3"/>
                  <a:pt x="102" y="3"/>
                  <a:pt x="102" y="3"/>
                </a:cubicBezTo>
                <a:cubicBezTo>
                  <a:pt x="102" y="3"/>
                  <a:pt x="98" y="0"/>
                  <a:pt x="82" y="9"/>
                </a:cubicBezTo>
                <a:cubicBezTo>
                  <a:pt x="82" y="9"/>
                  <a:pt x="50" y="22"/>
                  <a:pt x="30" y="28"/>
                </a:cubicBezTo>
                <a:cubicBezTo>
                  <a:pt x="10" y="34"/>
                  <a:pt x="0" y="36"/>
                  <a:pt x="7" y="45"/>
                </a:cubicBezTo>
                <a:cubicBezTo>
                  <a:pt x="14" y="53"/>
                  <a:pt x="30" y="65"/>
                  <a:pt x="30" y="65"/>
                </a:cubicBezTo>
                <a:cubicBezTo>
                  <a:pt x="30" y="65"/>
                  <a:pt x="43" y="75"/>
                  <a:pt x="70" y="68"/>
                </a:cubicBezTo>
                <a:cubicBezTo>
                  <a:pt x="70" y="68"/>
                  <a:pt x="87" y="61"/>
                  <a:pt x="118" y="73"/>
                </a:cubicBezTo>
                <a:cubicBezTo>
                  <a:pt x="124" y="76"/>
                  <a:pt x="138" y="77"/>
                  <a:pt x="138" y="77"/>
                </a:cubicBezTo>
                <a:cubicBezTo>
                  <a:pt x="138" y="3"/>
                  <a:pt x="138" y="3"/>
                  <a:pt x="138" y="3"/>
                </a:cubicBezTo>
              </a:path>
            </a:pathLst>
          </a:cu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1" name="Freeform 54"/>
          <p:cNvSpPr>
            <a:spLocks/>
          </p:cNvSpPr>
          <p:nvPr/>
        </p:nvSpPr>
        <p:spPr bwMode="auto">
          <a:xfrm>
            <a:off x="2843213" y="3354388"/>
            <a:ext cx="3436937" cy="650875"/>
          </a:xfrm>
          <a:custGeom>
            <a:avLst/>
            <a:gdLst>
              <a:gd name="T0" fmla="*/ 2147483647 w 464"/>
              <a:gd name="T1" fmla="*/ 54703081 h 88"/>
              <a:gd name="T2" fmla="*/ 2147483647 w 464"/>
              <a:gd name="T3" fmla="*/ 929989339 h 88"/>
              <a:gd name="T4" fmla="*/ 2147483647 w 464"/>
              <a:gd name="T5" fmla="*/ 1258222760 h 88"/>
              <a:gd name="T6" fmla="*/ 0 w 464"/>
              <a:gd name="T7" fmla="*/ 1367636289 h 88"/>
              <a:gd name="T8" fmla="*/ 0 w 464"/>
              <a:gd name="T9" fmla="*/ 2147483647 h 88"/>
              <a:gd name="T10" fmla="*/ 2147483647 w 464"/>
              <a:gd name="T11" fmla="*/ 2147483647 h 88"/>
              <a:gd name="T12" fmla="*/ 2147483647 w 464"/>
              <a:gd name="T13" fmla="*/ 1203519694 h 88"/>
              <a:gd name="T14" fmla="*/ 2147483647 w 464"/>
              <a:gd name="T15" fmla="*/ 711169678 h 88"/>
              <a:gd name="T16" fmla="*/ 2147483647 w 464"/>
              <a:gd name="T17" fmla="*/ 875286273 h 88"/>
              <a:gd name="T18" fmla="*/ 2147483647 w 464"/>
              <a:gd name="T19" fmla="*/ 0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64"/>
              <a:gd name="T31" fmla="*/ 0 h 88"/>
              <a:gd name="T32" fmla="*/ 464 w 464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64" h="88">
                <a:moveTo>
                  <a:pt x="88" y="1"/>
                </a:moveTo>
                <a:cubicBezTo>
                  <a:pt x="86" y="3"/>
                  <a:pt x="80" y="13"/>
                  <a:pt x="76" y="17"/>
                </a:cubicBezTo>
                <a:cubicBezTo>
                  <a:pt x="69" y="24"/>
                  <a:pt x="60" y="23"/>
                  <a:pt x="46" y="23"/>
                </a:cubicBezTo>
                <a:cubicBezTo>
                  <a:pt x="32" y="23"/>
                  <a:pt x="0" y="25"/>
                  <a:pt x="0" y="25"/>
                </a:cubicBezTo>
                <a:cubicBezTo>
                  <a:pt x="0" y="88"/>
                  <a:pt x="0" y="88"/>
                  <a:pt x="0" y="88"/>
                </a:cubicBezTo>
                <a:cubicBezTo>
                  <a:pt x="464" y="88"/>
                  <a:pt x="464" y="88"/>
                  <a:pt x="464" y="88"/>
                </a:cubicBezTo>
                <a:cubicBezTo>
                  <a:pt x="464" y="22"/>
                  <a:pt x="464" y="22"/>
                  <a:pt x="464" y="22"/>
                </a:cubicBezTo>
                <a:cubicBezTo>
                  <a:pt x="464" y="22"/>
                  <a:pt x="424" y="13"/>
                  <a:pt x="413" y="13"/>
                </a:cubicBezTo>
                <a:cubicBezTo>
                  <a:pt x="403" y="13"/>
                  <a:pt x="363" y="20"/>
                  <a:pt x="350" y="16"/>
                </a:cubicBezTo>
                <a:cubicBezTo>
                  <a:pt x="338" y="12"/>
                  <a:pt x="334" y="0"/>
                  <a:pt x="334" y="0"/>
                </a:cubicBezTo>
              </a:path>
            </a:pathLst>
          </a:cu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2" name="Rectangle 55"/>
          <p:cNvSpPr>
            <a:spLocks noChangeArrowheads="1"/>
          </p:cNvSpPr>
          <p:nvPr/>
        </p:nvSpPr>
        <p:spPr bwMode="auto">
          <a:xfrm>
            <a:off x="2670175" y="2047875"/>
            <a:ext cx="889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latin typeface="Arial" pitchFamily="34" charset="0"/>
              </a:rPr>
              <a:t>polisilicij</a:t>
            </a:r>
            <a:endParaRPr lang="en-US" i="1">
              <a:latin typeface="Arial" pitchFamily="34" charset="0"/>
            </a:endParaRPr>
          </a:p>
        </p:txBody>
      </p:sp>
      <p:sp>
        <p:nvSpPr>
          <p:cNvPr id="55353" name="Rectangle 56"/>
          <p:cNvSpPr>
            <a:spLocks noChangeArrowheads="1"/>
          </p:cNvSpPr>
          <p:nvPr/>
        </p:nvSpPr>
        <p:spPr bwMode="auto">
          <a:xfrm>
            <a:off x="5262563" y="2047875"/>
            <a:ext cx="955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latin typeface="Arial" pitchFamily="34" charset="0"/>
              </a:rPr>
              <a:t>dielektrik</a:t>
            </a:r>
            <a:endParaRPr lang="en-US" i="1">
              <a:latin typeface="Arial" pitchFamily="34" charset="0"/>
            </a:endParaRPr>
          </a:p>
        </p:txBody>
      </p:sp>
      <p:sp>
        <p:nvSpPr>
          <p:cNvPr id="55354" name="Rectangle 57"/>
          <p:cNvSpPr>
            <a:spLocks noChangeArrowheads="1"/>
          </p:cNvSpPr>
          <p:nvPr/>
        </p:nvSpPr>
        <p:spPr bwMode="auto">
          <a:xfrm>
            <a:off x="2587625" y="4248150"/>
            <a:ext cx="134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latin typeface="Arial" pitchFamily="34" charset="0"/>
              </a:rPr>
              <a:t>n</a:t>
            </a:r>
            <a:endParaRPr lang="en-US" i="1">
              <a:latin typeface="Arial" pitchFamily="34" charset="0"/>
            </a:endParaRPr>
          </a:p>
        </p:txBody>
      </p:sp>
      <p:sp>
        <p:nvSpPr>
          <p:cNvPr id="55355" name="Rectangle 58"/>
          <p:cNvSpPr>
            <a:spLocks noChangeArrowheads="1"/>
          </p:cNvSpPr>
          <p:nvPr/>
        </p:nvSpPr>
        <p:spPr bwMode="auto">
          <a:xfrm>
            <a:off x="2719388" y="4284663"/>
            <a:ext cx="968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 baseline="30000">
                <a:latin typeface="Arial" pitchFamily="34" charset="0"/>
              </a:rPr>
              <a:t>+</a:t>
            </a:r>
            <a:endParaRPr lang="en-US" sz="1900" baseline="30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356" name="Rectangle 59"/>
          <p:cNvSpPr>
            <a:spLocks noChangeArrowheads="1"/>
          </p:cNvSpPr>
          <p:nvPr/>
        </p:nvSpPr>
        <p:spPr bwMode="auto">
          <a:xfrm>
            <a:off x="2916238" y="4248150"/>
            <a:ext cx="16335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900">
                <a:latin typeface="Times Ten Roman"/>
              </a:rPr>
              <a:t> </a:t>
            </a:r>
            <a:r>
              <a:rPr lang="en-US" sz="1900">
                <a:latin typeface="Arial" pitchFamily="34" charset="0"/>
              </a:rPr>
              <a:t>difuzijska plast</a:t>
            </a:r>
            <a:endParaRPr lang="en-US" i="1">
              <a:latin typeface="Arial" pitchFamily="34" charset="0"/>
            </a:endParaRPr>
          </a:p>
        </p:txBody>
      </p:sp>
      <p:sp>
        <p:nvSpPr>
          <p:cNvPr id="55357" name="Line 60"/>
          <p:cNvSpPr>
            <a:spLocks noChangeShapeType="1"/>
          </p:cNvSpPr>
          <p:nvPr/>
        </p:nvSpPr>
        <p:spPr bwMode="auto">
          <a:xfrm>
            <a:off x="3605213" y="2360613"/>
            <a:ext cx="363537" cy="474662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8" name="Freeform 61"/>
          <p:cNvSpPr>
            <a:spLocks/>
          </p:cNvSpPr>
          <p:nvPr/>
        </p:nvSpPr>
        <p:spPr bwMode="auto">
          <a:xfrm>
            <a:off x="3916363" y="2776538"/>
            <a:ext cx="119062" cy="139700"/>
          </a:xfrm>
          <a:custGeom>
            <a:avLst/>
            <a:gdLst>
              <a:gd name="T0" fmla="*/ 332242469 w 16"/>
              <a:gd name="T1" fmla="*/ 324368679 h 19"/>
              <a:gd name="T2" fmla="*/ 498363761 w 16"/>
              <a:gd name="T3" fmla="*/ 0 h 19"/>
              <a:gd name="T4" fmla="*/ 498363761 w 16"/>
              <a:gd name="T5" fmla="*/ 0 h 19"/>
              <a:gd name="T6" fmla="*/ 664484938 w 16"/>
              <a:gd name="T7" fmla="*/ 540609602 h 19"/>
              <a:gd name="T8" fmla="*/ 885984800 w 16"/>
              <a:gd name="T9" fmla="*/ 1027162679 h 19"/>
              <a:gd name="T10" fmla="*/ 442992400 w 16"/>
              <a:gd name="T11" fmla="*/ 702793884 h 19"/>
              <a:gd name="T12" fmla="*/ 0 w 16"/>
              <a:gd name="T13" fmla="*/ 378425205 h 19"/>
              <a:gd name="T14" fmla="*/ 0 w 16"/>
              <a:gd name="T15" fmla="*/ 378425205 h 19"/>
              <a:gd name="T16" fmla="*/ 332242469 w 16"/>
              <a:gd name="T17" fmla="*/ 324368679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9"/>
              <a:gd name="T29" fmla="*/ 16 w 16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9">
                <a:moveTo>
                  <a:pt x="6" y="6"/>
                </a:move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12" y="10"/>
                  <a:pt x="12" y="10"/>
                  <a:pt x="12" y="10"/>
                </a:cubicBezTo>
                <a:cubicBezTo>
                  <a:pt x="13" y="13"/>
                  <a:pt x="15" y="16"/>
                  <a:pt x="16" y="19"/>
                </a:cubicBezTo>
                <a:cubicBezTo>
                  <a:pt x="13" y="17"/>
                  <a:pt x="11" y="15"/>
                  <a:pt x="8" y="13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lnTo>
                  <a:pt x="6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59" name="Line 62"/>
          <p:cNvSpPr>
            <a:spLocks noChangeShapeType="1"/>
          </p:cNvSpPr>
          <p:nvPr/>
        </p:nvSpPr>
        <p:spPr bwMode="auto">
          <a:xfrm flipV="1">
            <a:off x="4116388" y="3702050"/>
            <a:ext cx="252412" cy="5334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60" name="Freeform 63"/>
          <p:cNvSpPr>
            <a:spLocks/>
          </p:cNvSpPr>
          <p:nvPr/>
        </p:nvSpPr>
        <p:spPr bwMode="auto">
          <a:xfrm>
            <a:off x="4316413" y="3605213"/>
            <a:ext cx="96837" cy="149225"/>
          </a:xfrm>
          <a:custGeom>
            <a:avLst/>
            <a:gdLst>
              <a:gd name="T0" fmla="*/ 332925625 w 13"/>
              <a:gd name="T1" fmla="*/ 779379727 h 20"/>
              <a:gd name="T2" fmla="*/ 0 w 13"/>
              <a:gd name="T3" fmla="*/ 835055553 h 20"/>
              <a:gd name="T4" fmla="*/ 0 w 13"/>
              <a:gd name="T5" fmla="*/ 835055553 h 20"/>
              <a:gd name="T6" fmla="*/ 388413209 w 13"/>
              <a:gd name="T7" fmla="*/ 445361959 h 20"/>
              <a:gd name="T8" fmla="*/ 721338834 w 13"/>
              <a:gd name="T9" fmla="*/ 0 h 20"/>
              <a:gd name="T10" fmla="*/ 610363665 w 13"/>
              <a:gd name="T11" fmla="*/ 556706267 h 20"/>
              <a:gd name="T12" fmla="*/ 554876080 w 13"/>
              <a:gd name="T13" fmla="*/ 1113405073 h 20"/>
              <a:gd name="T14" fmla="*/ 554876080 w 13"/>
              <a:gd name="T15" fmla="*/ 1113405073 h 20"/>
              <a:gd name="T16" fmla="*/ 332925625 w 13"/>
              <a:gd name="T17" fmla="*/ 779379727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0"/>
              <a:gd name="T29" fmla="*/ 13 w 13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0">
                <a:moveTo>
                  <a:pt x="6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7" y="8"/>
                  <a:pt x="7" y="8"/>
                  <a:pt x="7" y="8"/>
                </a:cubicBezTo>
                <a:cubicBezTo>
                  <a:pt x="9" y="5"/>
                  <a:pt x="11" y="2"/>
                  <a:pt x="13" y="0"/>
                </a:cubicBezTo>
                <a:cubicBezTo>
                  <a:pt x="12" y="3"/>
                  <a:pt x="12" y="6"/>
                  <a:pt x="11" y="1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lnTo>
                  <a:pt x="6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61" name="Line 64"/>
          <p:cNvSpPr>
            <a:spLocks noChangeShapeType="1"/>
          </p:cNvSpPr>
          <p:nvPr/>
        </p:nvSpPr>
        <p:spPr bwMode="auto">
          <a:xfrm flipH="1">
            <a:off x="4421188" y="2413000"/>
            <a:ext cx="733425" cy="644525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5362" name="Freeform 65"/>
          <p:cNvSpPr>
            <a:spLocks/>
          </p:cNvSpPr>
          <p:nvPr/>
        </p:nvSpPr>
        <p:spPr bwMode="auto">
          <a:xfrm>
            <a:off x="4338638" y="2998788"/>
            <a:ext cx="141287" cy="133350"/>
          </a:xfrm>
          <a:custGeom>
            <a:avLst/>
            <a:gdLst>
              <a:gd name="T0" fmla="*/ 663558080 w 19"/>
              <a:gd name="T1" fmla="*/ 384181303 h 18"/>
              <a:gd name="T2" fmla="*/ 1050632483 w 19"/>
              <a:gd name="T3" fmla="*/ 493950647 h 18"/>
              <a:gd name="T4" fmla="*/ 1050632483 w 19"/>
              <a:gd name="T5" fmla="*/ 493950647 h 18"/>
              <a:gd name="T6" fmla="*/ 497664900 w 19"/>
              <a:gd name="T7" fmla="*/ 713481696 h 18"/>
              <a:gd name="T8" fmla="*/ 0 w 19"/>
              <a:gd name="T9" fmla="*/ 987901294 h 18"/>
              <a:gd name="T10" fmla="*/ 331779040 w 19"/>
              <a:gd name="T11" fmla="*/ 493950647 h 18"/>
              <a:gd name="T12" fmla="*/ 608262832 w 19"/>
              <a:gd name="T13" fmla="*/ 0 h 18"/>
              <a:gd name="T14" fmla="*/ 608262832 w 19"/>
              <a:gd name="T15" fmla="*/ 0 h 18"/>
              <a:gd name="T16" fmla="*/ 663558080 w 19"/>
              <a:gd name="T17" fmla="*/ 384181303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8"/>
              <a:gd name="T29" fmla="*/ 19 w 19"/>
              <a:gd name="T30" fmla="*/ 18 h 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8">
                <a:moveTo>
                  <a:pt x="12" y="7"/>
                </a:move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3"/>
                  <a:pt x="9" y="13"/>
                  <a:pt x="9" y="13"/>
                </a:cubicBezTo>
                <a:cubicBezTo>
                  <a:pt x="6" y="14"/>
                  <a:pt x="3" y="16"/>
                  <a:pt x="0" y="18"/>
                </a:cubicBezTo>
                <a:cubicBezTo>
                  <a:pt x="2" y="15"/>
                  <a:pt x="4" y="12"/>
                  <a:pt x="6" y="9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lnTo>
                  <a:pt x="12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05922" name="Text Box 66"/>
          <p:cNvSpPr txBox="1">
            <a:spLocks noChangeArrowheads="1"/>
          </p:cNvSpPr>
          <p:nvPr/>
        </p:nvSpPr>
        <p:spPr bwMode="auto">
          <a:xfrm>
            <a:off x="838200" y="5297488"/>
            <a:ext cx="7826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i="1">
                <a:latin typeface="Arial" pitchFamily="34" charset="0"/>
              </a:rPr>
              <a:t>Ni stika najprej, s tokovnim pulzom ustvarimo kratek stik.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5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5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9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0F1B2-5C63-44A4-BC14-78153D4D883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Specialna vezja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Naročniška vezja</a:t>
            </a:r>
            <a:endParaRPr lang="sl-SI"/>
          </a:p>
        </p:txBody>
      </p:sp>
      <p:sp>
        <p:nvSpPr>
          <p:cNvPr id="15366" name="AutoShape 5"/>
          <p:cNvSpPr>
            <a:spLocks noChangeAspect="1" noChangeArrowheads="1" noTextEdit="1"/>
          </p:cNvSpPr>
          <p:nvPr/>
        </p:nvSpPr>
        <p:spPr bwMode="auto">
          <a:xfrm>
            <a:off x="990600" y="2362200"/>
            <a:ext cx="73152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757738" y="4873625"/>
            <a:ext cx="1625600" cy="693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4718050" y="4833938"/>
            <a:ext cx="1625600" cy="687387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6659563" y="4873625"/>
            <a:ext cx="1627187" cy="693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6621463" y="4833938"/>
            <a:ext cx="1625600" cy="687387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2444750" y="2428875"/>
            <a:ext cx="4287838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2398713" y="2389188"/>
            <a:ext cx="4294187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1600200" y="3248025"/>
            <a:ext cx="2027238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1600200" y="3200400"/>
            <a:ext cx="1981200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2001838" y="4060825"/>
            <a:ext cx="1625600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1962150" y="4021138"/>
            <a:ext cx="1625600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7" name="Rectangle 16"/>
          <p:cNvSpPr>
            <a:spLocks noChangeArrowheads="1"/>
          </p:cNvSpPr>
          <p:nvPr/>
        </p:nvSpPr>
        <p:spPr bwMode="auto">
          <a:xfrm>
            <a:off x="1063625" y="4873625"/>
            <a:ext cx="1625600" cy="693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1017588" y="4833938"/>
            <a:ext cx="1625600" cy="687387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2967038" y="4873625"/>
            <a:ext cx="1625600" cy="6937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0" name="Rectangle 19"/>
          <p:cNvSpPr>
            <a:spLocks noChangeArrowheads="1"/>
          </p:cNvSpPr>
          <p:nvPr/>
        </p:nvSpPr>
        <p:spPr bwMode="auto">
          <a:xfrm>
            <a:off x="2927350" y="4833938"/>
            <a:ext cx="1617663" cy="687387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1" name="Rectangle 20"/>
          <p:cNvSpPr>
            <a:spLocks noChangeArrowheads="1"/>
          </p:cNvSpPr>
          <p:nvPr/>
        </p:nvSpPr>
        <p:spPr bwMode="auto">
          <a:xfrm>
            <a:off x="3865563" y="3248025"/>
            <a:ext cx="1625600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2" name="Rectangle 21"/>
          <p:cNvSpPr>
            <a:spLocks noChangeArrowheads="1"/>
          </p:cNvSpPr>
          <p:nvPr/>
        </p:nvSpPr>
        <p:spPr bwMode="auto">
          <a:xfrm>
            <a:off x="3819525" y="3208338"/>
            <a:ext cx="1625600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3" name="Rectangle 22"/>
          <p:cNvSpPr>
            <a:spLocks noChangeArrowheads="1"/>
          </p:cNvSpPr>
          <p:nvPr/>
        </p:nvSpPr>
        <p:spPr bwMode="auto">
          <a:xfrm>
            <a:off x="5689600" y="4060825"/>
            <a:ext cx="1625600" cy="422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4" name="Rectangle 23"/>
          <p:cNvSpPr>
            <a:spLocks noChangeArrowheads="1"/>
          </p:cNvSpPr>
          <p:nvPr/>
        </p:nvSpPr>
        <p:spPr bwMode="auto">
          <a:xfrm>
            <a:off x="5649913" y="4021138"/>
            <a:ext cx="1625600" cy="422275"/>
          </a:xfrm>
          <a:prstGeom prst="rect">
            <a:avLst/>
          </a:prstGeom>
          <a:solidFill>
            <a:srgbClr val="BFBFB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85" name="Rectangle 24"/>
          <p:cNvSpPr>
            <a:spLocks noChangeArrowheads="1"/>
          </p:cNvSpPr>
          <p:nvPr/>
        </p:nvSpPr>
        <p:spPr bwMode="auto">
          <a:xfrm>
            <a:off x="1676400" y="3276600"/>
            <a:ext cx="16335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Naro</a:t>
            </a:r>
            <a:r>
              <a:rPr lang="sl-SI" sz="1700">
                <a:solidFill>
                  <a:schemeClr val="bg2"/>
                </a:solidFill>
              </a:rPr>
              <a:t>č</a:t>
            </a:r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niška vezja</a:t>
            </a:r>
          </a:p>
        </p:txBody>
      </p:sp>
      <p:sp>
        <p:nvSpPr>
          <p:cNvPr id="15386" name="Rectangle 25"/>
          <p:cNvSpPr>
            <a:spLocks noChangeArrowheads="1"/>
          </p:cNvSpPr>
          <p:nvPr/>
        </p:nvSpPr>
        <p:spPr bwMode="auto">
          <a:xfrm>
            <a:off x="1155700" y="5034594"/>
            <a:ext cx="13493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dirty="0" err="1">
                <a:solidFill>
                  <a:srgbClr val="000000"/>
                </a:solidFill>
                <a:latin typeface="Arial" pitchFamily="34" charset="0"/>
              </a:rPr>
              <a:t>Standardne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 c.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15387" name="Rectangle 26"/>
          <p:cNvSpPr>
            <a:spLocks noChangeArrowheads="1"/>
          </p:cNvSpPr>
          <p:nvPr/>
        </p:nvSpPr>
        <p:spPr bwMode="auto">
          <a:xfrm>
            <a:off x="1123950" y="5170488"/>
            <a:ext cx="6091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15388" name="Rectangle 27"/>
          <p:cNvSpPr>
            <a:spLocks noChangeArrowheads="1"/>
          </p:cNvSpPr>
          <p:nvPr/>
        </p:nvSpPr>
        <p:spPr bwMode="auto">
          <a:xfrm>
            <a:off x="3178175" y="5054600"/>
            <a:ext cx="1212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Makro celice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89" name="Rectangle 28"/>
          <p:cNvSpPr>
            <a:spLocks noChangeArrowheads="1"/>
          </p:cNvSpPr>
          <p:nvPr/>
        </p:nvSpPr>
        <p:spPr bwMode="auto">
          <a:xfrm>
            <a:off x="1981200" y="4114800"/>
            <a:ext cx="15271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 Osnova: Celice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0" name="Rectangle 29"/>
          <p:cNvSpPr>
            <a:spLocks noChangeArrowheads="1"/>
          </p:cNvSpPr>
          <p:nvPr/>
        </p:nvSpPr>
        <p:spPr bwMode="auto">
          <a:xfrm>
            <a:off x="4953000" y="5105400"/>
            <a:ext cx="901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Polja vrat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1" name="Rectangle 30"/>
          <p:cNvSpPr>
            <a:spLocks noChangeArrowheads="1"/>
          </p:cNvSpPr>
          <p:nvPr/>
        </p:nvSpPr>
        <p:spPr bwMode="auto">
          <a:xfrm>
            <a:off x="6858000" y="5029200"/>
            <a:ext cx="1154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FPGA vezja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2" name="Rectangle 31"/>
          <p:cNvSpPr>
            <a:spLocks noChangeArrowheads="1"/>
          </p:cNvSpPr>
          <p:nvPr/>
        </p:nvSpPr>
        <p:spPr bwMode="auto">
          <a:xfrm>
            <a:off x="5715000" y="4114800"/>
            <a:ext cx="13477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Osnova: Polje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3" name="Rectangle 32"/>
          <p:cNvSpPr>
            <a:spLocks noChangeArrowheads="1"/>
          </p:cNvSpPr>
          <p:nvPr/>
        </p:nvSpPr>
        <p:spPr bwMode="auto">
          <a:xfrm>
            <a:off x="3886200" y="3276600"/>
            <a:ext cx="138499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 dirty="0" err="1" smtClean="0">
                <a:solidFill>
                  <a:srgbClr val="000000"/>
                </a:solidFill>
                <a:latin typeface="Arial" pitchFamily="34" charset="0"/>
              </a:rPr>
              <a:t>Polnaroč</a:t>
            </a:r>
            <a:r>
              <a:rPr lang="en-US" sz="1700" dirty="0" smtClean="0">
                <a:solidFill>
                  <a:srgbClr val="000000"/>
                </a:solidFill>
                <a:latin typeface="Arial" pitchFamily="34" charset="0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Arial" pitchFamily="34" charset="0"/>
              </a:rPr>
              <a:t>vez</a:t>
            </a: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i="1" dirty="0">
              <a:latin typeface="Arial" pitchFamily="34" charset="0"/>
            </a:endParaRPr>
          </a:p>
        </p:txBody>
      </p:sp>
      <p:sp>
        <p:nvSpPr>
          <p:cNvPr id="15394" name="Rectangle 33"/>
          <p:cNvSpPr>
            <a:spLocks noChangeArrowheads="1"/>
          </p:cNvSpPr>
          <p:nvPr/>
        </p:nvSpPr>
        <p:spPr bwMode="auto">
          <a:xfrm>
            <a:off x="2540000" y="2476500"/>
            <a:ext cx="29972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700">
                <a:solidFill>
                  <a:srgbClr val="000000"/>
                </a:solidFill>
                <a:latin typeface="Arial" pitchFamily="34" charset="0"/>
              </a:rPr>
              <a:t>I           Izvedba specialnih vezij</a:t>
            </a:r>
            <a:endParaRPr lang="en-US" i="1">
              <a:latin typeface="Arial" pitchFamily="34" charset="0"/>
            </a:endParaRPr>
          </a:p>
        </p:txBody>
      </p:sp>
      <p:sp>
        <p:nvSpPr>
          <p:cNvPr id="15395" name="Line 34"/>
          <p:cNvSpPr>
            <a:spLocks noChangeShapeType="1"/>
          </p:cNvSpPr>
          <p:nvPr/>
        </p:nvSpPr>
        <p:spPr bwMode="auto">
          <a:xfrm>
            <a:off x="4584700" y="2851150"/>
            <a:ext cx="1588" cy="1793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96" name="Freeform 35"/>
          <p:cNvSpPr>
            <a:spLocks/>
          </p:cNvSpPr>
          <p:nvPr/>
        </p:nvSpPr>
        <p:spPr bwMode="auto">
          <a:xfrm>
            <a:off x="2774950" y="3030538"/>
            <a:ext cx="1909763" cy="177800"/>
          </a:xfrm>
          <a:custGeom>
            <a:avLst/>
            <a:gdLst>
              <a:gd name="T0" fmla="*/ 0 w 1203"/>
              <a:gd name="T1" fmla="*/ 282257522 h 112"/>
              <a:gd name="T2" fmla="*/ 0 w 1203"/>
              <a:gd name="T3" fmla="*/ 0 h 112"/>
              <a:gd name="T4" fmla="*/ 2147483647 w 1203"/>
              <a:gd name="T5" fmla="*/ 0 h 112"/>
              <a:gd name="T6" fmla="*/ 2147483647 w 1203"/>
              <a:gd name="T7" fmla="*/ 282257522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1203"/>
              <a:gd name="T13" fmla="*/ 0 h 112"/>
              <a:gd name="T14" fmla="*/ 1203 w 1203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3" h="112">
                <a:moveTo>
                  <a:pt x="0" y="112"/>
                </a:moveTo>
                <a:lnTo>
                  <a:pt x="0" y="0"/>
                </a:lnTo>
                <a:lnTo>
                  <a:pt x="1203" y="0"/>
                </a:lnTo>
                <a:lnTo>
                  <a:pt x="1203" y="1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97" name="Line 36"/>
          <p:cNvSpPr>
            <a:spLocks noChangeShapeType="1"/>
          </p:cNvSpPr>
          <p:nvPr/>
        </p:nvSpPr>
        <p:spPr bwMode="auto">
          <a:xfrm flipV="1">
            <a:off x="4632325" y="3670300"/>
            <a:ext cx="1588" cy="17303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98" name="Freeform 37"/>
          <p:cNvSpPr>
            <a:spLocks/>
          </p:cNvSpPr>
          <p:nvPr/>
        </p:nvSpPr>
        <p:spPr bwMode="auto">
          <a:xfrm>
            <a:off x="2781300" y="3843338"/>
            <a:ext cx="3700463" cy="177800"/>
          </a:xfrm>
          <a:custGeom>
            <a:avLst/>
            <a:gdLst>
              <a:gd name="T0" fmla="*/ 0 w 2331"/>
              <a:gd name="T1" fmla="*/ 282257522 h 112"/>
              <a:gd name="T2" fmla="*/ 0 w 2331"/>
              <a:gd name="T3" fmla="*/ 0 h 112"/>
              <a:gd name="T4" fmla="*/ 2147483647 w 2331"/>
              <a:gd name="T5" fmla="*/ 0 h 112"/>
              <a:gd name="T6" fmla="*/ 2147483647 w 2331"/>
              <a:gd name="T7" fmla="*/ 282257522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2331"/>
              <a:gd name="T13" fmla="*/ 0 h 112"/>
              <a:gd name="T14" fmla="*/ 2331 w 2331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1" h="112">
                <a:moveTo>
                  <a:pt x="0" y="112"/>
                </a:moveTo>
                <a:lnTo>
                  <a:pt x="0" y="0"/>
                </a:lnTo>
                <a:lnTo>
                  <a:pt x="2331" y="0"/>
                </a:lnTo>
                <a:lnTo>
                  <a:pt x="2331" y="112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399" name="Line 38"/>
          <p:cNvSpPr>
            <a:spLocks noChangeShapeType="1"/>
          </p:cNvSpPr>
          <p:nvPr/>
        </p:nvSpPr>
        <p:spPr bwMode="auto">
          <a:xfrm flipV="1">
            <a:off x="2781300" y="4483100"/>
            <a:ext cx="1588" cy="17303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0" name="Freeform 39"/>
          <p:cNvSpPr>
            <a:spLocks/>
          </p:cNvSpPr>
          <p:nvPr/>
        </p:nvSpPr>
        <p:spPr bwMode="auto">
          <a:xfrm>
            <a:off x="1830388" y="4656138"/>
            <a:ext cx="950912" cy="177800"/>
          </a:xfrm>
          <a:custGeom>
            <a:avLst/>
            <a:gdLst>
              <a:gd name="T0" fmla="*/ 0 w 599"/>
              <a:gd name="T1" fmla="*/ 282257522 h 112"/>
              <a:gd name="T2" fmla="*/ 0 w 599"/>
              <a:gd name="T3" fmla="*/ 0 h 112"/>
              <a:gd name="T4" fmla="*/ 1509571788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0" y="112"/>
                </a:moveTo>
                <a:lnTo>
                  <a:pt x="0" y="0"/>
                </a:lnTo>
                <a:lnTo>
                  <a:pt x="599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1" name="Freeform 40"/>
          <p:cNvSpPr>
            <a:spLocks/>
          </p:cNvSpPr>
          <p:nvPr/>
        </p:nvSpPr>
        <p:spPr bwMode="auto">
          <a:xfrm>
            <a:off x="2781300" y="4656138"/>
            <a:ext cx="950913" cy="177800"/>
          </a:xfrm>
          <a:custGeom>
            <a:avLst/>
            <a:gdLst>
              <a:gd name="T0" fmla="*/ 1509574963 w 599"/>
              <a:gd name="T1" fmla="*/ 282257522 h 112"/>
              <a:gd name="T2" fmla="*/ 1509574963 w 599"/>
              <a:gd name="T3" fmla="*/ 0 h 112"/>
              <a:gd name="T4" fmla="*/ 0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599" y="112"/>
                </a:moveTo>
                <a:lnTo>
                  <a:pt x="599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2" name="Line 41"/>
          <p:cNvSpPr>
            <a:spLocks noChangeShapeType="1"/>
          </p:cNvSpPr>
          <p:nvPr/>
        </p:nvSpPr>
        <p:spPr bwMode="auto">
          <a:xfrm flipV="1">
            <a:off x="6481763" y="4483100"/>
            <a:ext cx="1587" cy="17303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3" name="Freeform 42"/>
          <p:cNvSpPr>
            <a:spLocks/>
          </p:cNvSpPr>
          <p:nvPr/>
        </p:nvSpPr>
        <p:spPr bwMode="auto">
          <a:xfrm>
            <a:off x="5530850" y="4656138"/>
            <a:ext cx="950913" cy="177800"/>
          </a:xfrm>
          <a:custGeom>
            <a:avLst/>
            <a:gdLst>
              <a:gd name="T0" fmla="*/ 0 w 599"/>
              <a:gd name="T1" fmla="*/ 282257522 h 112"/>
              <a:gd name="T2" fmla="*/ 0 w 599"/>
              <a:gd name="T3" fmla="*/ 0 h 112"/>
              <a:gd name="T4" fmla="*/ 1509574963 w 599"/>
              <a:gd name="T5" fmla="*/ 0 h 112"/>
              <a:gd name="T6" fmla="*/ 0 60000 65536"/>
              <a:gd name="T7" fmla="*/ 0 60000 65536"/>
              <a:gd name="T8" fmla="*/ 0 60000 65536"/>
              <a:gd name="T9" fmla="*/ 0 w 599"/>
              <a:gd name="T10" fmla="*/ 0 h 112"/>
              <a:gd name="T11" fmla="*/ 599 w 599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9" h="112">
                <a:moveTo>
                  <a:pt x="0" y="112"/>
                </a:moveTo>
                <a:lnTo>
                  <a:pt x="0" y="0"/>
                </a:lnTo>
                <a:lnTo>
                  <a:pt x="599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404" name="Freeform 43"/>
          <p:cNvSpPr>
            <a:spLocks/>
          </p:cNvSpPr>
          <p:nvPr/>
        </p:nvSpPr>
        <p:spPr bwMode="auto">
          <a:xfrm>
            <a:off x="6481763" y="4656138"/>
            <a:ext cx="952500" cy="177800"/>
          </a:xfrm>
          <a:custGeom>
            <a:avLst/>
            <a:gdLst>
              <a:gd name="T0" fmla="*/ 1512093532 w 600"/>
              <a:gd name="T1" fmla="*/ 282257522 h 112"/>
              <a:gd name="T2" fmla="*/ 1512093532 w 600"/>
              <a:gd name="T3" fmla="*/ 0 h 112"/>
              <a:gd name="T4" fmla="*/ 0 w 600"/>
              <a:gd name="T5" fmla="*/ 0 h 112"/>
              <a:gd name="T6" fmla="*/ 0 60000 65536"/>
              <a:gd name="T7" fmla="*/ 0 60000 65536"/>
              <a:gd name="T8" fmla="*/ 0 60000 65536"/>
              <a:gd name="T9" fmla="*/ 0 w 600"/>
              <a:gd name="T10" fmla="*/ 0 h 112"/>
              <a:gd name="T11" fmla="*/ 600 w 60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0" h="112">
                <a:moveTo>
                  <a:pt x="600" y="112"/>
                </a:moveTo>
                <a:lnTo>
                  <a:pt x="60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23AE43-E034-4725-89BF-49CD0573EA2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dirty="0" smtClean="0"/>
              <a:t>FPGA vezja (</a:t>
            </a:r>
            <a:r>
              <a:rPr lang="sl-SI" dirty="0" err="1" smtClean="0"/>
              <a:t>Microsemi</a:t>
            </a:r>
            <a:r>
              <a:rPr lang="sl-SI" dirty="0" smtClean="0"/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Konfiguracija celice</a:t>
            </a:r>
            <a:endParaRPr lang="sl-SI"/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6335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6336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6337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6338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39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0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1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2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3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4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5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6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7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8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49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0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1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2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3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4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5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6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7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8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59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0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1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2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3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4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5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6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56367" name="Group 46"/>
          <p:cNvGrpSpPr>
            <a:grpSpLocks/>
          </p:cNvGrpSpPr>
          <p:nvPr/>
        </p:nvGrpSpPr>
        <p:grpSpPr bwMode="auto">
          <a:xfrm>
            <a:off x="1409700" y="2298700"/>
            <a:ext cx="6172200" cy="3489325"/>
            <a:chOff x="888" y="1448"/>
            <a:chExt cx="3888" cy="2198"/>
          </a:xfrm>
        </p:grpSpPr>
        <p:sp>
          <p:nvSpPr>
            <p:cNvPr id="56481" name="Rectangle 47"/>
            <p:cNvSpPr>
              <a:spLocks noChangeArrowheads="1"/>
            </p:cNvSpPr>
            <p:nvPr/>
          </p:nvSpPr>
          <p:spPr bwMode="auto">
            <a:xfrm>
              <a:off x="976" y="1736"/>
              <a:ext cx="1216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2" name="Rectangle 48"/>
            <p:cNvSpPr>
              <a:spLocks noChangeArrowheads="1"/>
            </p:cNvSpPr>
            <p:nvPr/>
          </p:nvSpPr>
          <p:spPr bwMode="auto">
            <a:xfrm>
              <a:off x="976" y="1736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3" name="Rectangle 49"/>
            <p:cNvSpPr>
              <a:spLocks noChangeArrowheads="1"/>
            </p:cNvSpPr>
            <p:nvPr/>
          </p:nvSpPr>
          <p:spPr bwMode="auto">
            <a:xfrm>
              <a:off x="2192" y="1736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4" name="Rectangle 50"/>
            <p:cNvSpPr>
              <a:spLocks noChangeArrowheads="1"/>
            </p:cNvSpPr>
            <p:nvPr/>
          </p:nvSpPr>
          <p:spPr bwMode="auto">
            <a:xfrm>
              <a:off x="976" y="2175"/>
              <a:ext cx="12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5" name="Rectangle 51"/>
            <p:cNvSpPr>
              <a:spLocks noChangeArrowheads="1"/>
            </p:cNvSpPr>
            <p:nvPr/>
          </p:nvSpPr>
          <p:spPr bwMode="auto">
            <a:xfrm>
              <a:off x="976" y="1736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6" name="Rectangle 52"/>
            <p:cNvSpPr>
              <a:spLocks noChangeArrowheads="1"/>
            </p:cNvSpPr>
            <p:nvPr/>
          </p:nvSpPr>
          <p:spPr bwMode="auto">
            <a:xfrm>
              <a:off x="2192" y="1736"/>
              <a:ext cx="1224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7" name="Rectangle 53"/>
            <p:cNvSpPr>
              <a:spLocks noChangeArrowheads="1"/>
            </p:cNvSpPr>
            <p:nvPr/>
          </p:nvSpPr>
          <p:spPr bwMode="auto">
            <a:xfrm>
              <a:off x="2192" y="1736"/>
              <a:ext cx="12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8" name="Rectangle 54"/>
            <p:cNvSpPr>
              <a:spLocks noChangeArrowheads="1"/>
            </p:cNvSpPr>
            <p:nvPr/>
          </p:nvSpPr>
          <p:spPr bwMode="auto">
            <a:xfrm>
              <a:off x="3416" y="1736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9" name="Rectangle 55"/>
            <p:cNvSpPr>
              <a:spLocks noChangeArrowheads="1"/>
            </p:cNvSpPr>
            <p:nvPr/>
          </p:nvSpPr>
          <p:spPr bwMode="auto">
            <a:xfrm>
              <a:off x="2192" y="2175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0" name="Rectangle 56"/>
            <p:cNvSpPr>
              <a:spLocks noChangeArrowheads="1"/>
            </p:cNvSpPr>
            <p:nvPr/>
          </p:nvSpPr>
          <p:spPr bwMode="auto">
            <a:xfrm>
              <a:off x="2192" y="1736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1" name="Rectangle 57"/>
            <p:cNvSpPr>
              <a:spLocks noChangeArrowheads="1"/>
            </p:cNvSpPr>
            <p:nvPr/>
          </p:nvSpPr>
          <p:spPr bwMode="auto">
            <a:xfrm>
              <a:off x="2192" y="2911"/>
              <a:ext cx="1224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2" name="Rectangle 58"/>
            <p:cNvSpPr>
              <a:spLocks noChangeArrowheads="1"/>
            </p:cNvSpPr>
            <p:nvPr/>
          </p:nvSpPr>
          <p:spPr bwMode="auto">
            <a:xfrm>
              <a:off x="2192" y="2911"/>
              <a:ext cx="123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3" name="Rectangle 59"/>
            <p:cNvSpPr>
              <a:spLocks noChangeArrowheads="1"/>
            </p:cNvSpPr>
            <p:nvPr/>
          </p:nvSpPr>
          <p:spPr bwMode="auto">
            <a:xfrm>
              <a:off x="3416" y="2911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4" name="Rectangle 60"/>
            <p:cNvSpPr>
              <a:spLocks noChangeArrowheads="1"/>
            </p:cNvSpPr>
            <p:nvPr/>
          </p:nvSpPr>
          <p:spPr bwMode="auto">
            <a:xfrm>
              <a:off x="2192" y="3350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5" name="Rectangle 61"/>
            <p:cNvSpPr>
              <a:spLocks noChangeArrowheads="1"/>
            </p:cNvSpPr>
            <p:nvPr/>
          </p:nvSpPr>
          <p:spPr bwMode="auto">
            <a:xfrm>
              <a:off x="2192" y="2911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6" name="Rectangle 62"/>
            <p:cNvSpPr>
              <a:spLocks noChangeArrowheads="1"/>
            </p:cNvSpPr>
            <p:nvPr/>
          </p:nvSpPr>
          <p:spPr bwMode="auto">
            <a:xfrm>
              <a:off x="976" y="2911"/>
              <a:ext cx="1216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7" name="Rectangle 63"/>
            <p:cNvSpPr>
              <a:spLocks noChangeArrowheads="1"/>
            </p:cNvSpPr>
            <p:nvPr/>
          </p:nvSpPr>
          <p:spPr bwMode="auto">
            <a:xfrm>
              <a:off x="976" y="2911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8" name="Rectangle 64"/>
            <p:cNvSpPr>
              <a:spLocks noChangeArrowheads="1"/>
            </p:cNvSpPr>
            <p:nvPr/>
          </p:nvSpPr>
          <p:spPr bwMode="auto">
            <a:xfrm>
              <a:off x="2192" y="2911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99" name="Rectangle 65"/>
            <p:cNvSpPr>
              <a:spLocks noChangeArrowheads="1"/>
            </p:cNvSpPr>
            <p:nvPr/>
          </p:nvSpPr>
          <p:spPr bwMode="auto">
            <a:xfrm>
              <a:off x="976" y="3350"/>
              <a:ext cx="12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0" name="Rectangle 66"/>
            <p:cNvSpPr>
              <a:spLocks noChangeArrowheads="1"/>
            </p:cNvSpPr>
            <p:nvPr/>
          </p:nvSpPr>
          <p:spPr bwMode="auto">
            <a:xfrm>
              <a:off x="976" y="2911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1" name="Rectangle 67"/>
            <p:cNvSpPr>
              <a:spLocks noChangeArrowheads="1"/>
            </p:cNvSpPr>
            <p:nvPr/>
          </p:nvSpPr>
          <p:spPr bwMode="auto">
            <a:xfrm>
              <a:off x="3416" y="1736"/>
              <a:ext cx="1216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2" name="Rectangle 68"/>
            <p:cNvSpPr>
              <a:spLocks noChangeArrowheads="1"/>
            </p:cNvSpPr>
            <p:nvPr/>
          </p:nvSpPr>
          <p:spPr bwMode="auto">
            <a:xfrm>
              <a:off x="3416" y="1736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3" name="Rectangle 69"/>
            <p:cNvSpPr>
              <a:spLocks noChangeArrowheads="1"/>
            </p:cNvSpPr>
            <p:nvPr/>
          </p:nvSpPr>
          <p:spPr bwMode="auto">
            <a:xfrm>
              <a:off x="4632" y="1736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4" name="Rectangle 70"/>
            <p:cNvSpPr>
              <a:spLocks noChangeArrowheads="1"/>
            </p:cNvSpPr>
            <p:nvPr/>
          </p:nvSpPr>
          <p:spPr bwMode="auto">
            <a:xfrm>
              <a:off x="3416" y="2175"/>
              <a:ext cx="12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5" name="Rectangle 71"/>
            <p:cNvSpPr>
              <a:spLocks noChangeArrowheads="1"/>
            </p:cNvSpPr>
            <p:nvPr/>
          </p:nvSpPr>
          <p:spPr bwMode="auto">
            <a:xfrm>
              <a:off x="3416" y="1736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6" name="Rectangle 72"/>
            <p:cNvSpPr>
              <a:spLocks noChangeArrowheads="1"/>
            </p:cNvSpPr>
            <p:nvPr/>
          </p:nvSpPr>
          <p:spPr bwMode="auto">
            <a:xfrm>
              <a:off x="3416" y="2911"/>
              <a:ext cx="1216" cy="43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7" name="Rectangle 73"/>
            <p:cNvSpPr>
              <a:spLocks noChangeArrowheads="1"/>
            </p:cNvSpPr>
            <p:nvPr/>
          </p:nvSpPr>
          <p:spPr bwMode="auto">
            <a:xfrm>
              <a:off x="3416" y="2911"/>
              <a:ext cx="1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8" name="Rectangle 74"/>
            <p:cNvSpPr>
              <a:spLocks noChangeArrowheads="1"/>
            </p:cNvSpPr>
            <p:nvPr/>
          </p:nvSpPr>
          <p:spPr bwMode="auto">
            <a:xfrm>
              <a:off x="4632" y="2911"/>
              <a:ext cx="8" cy="44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09" name="Rectangle 75"/>
            <p:cNvSpPr>
              <a:spLocks noChangeArrowheads="1"/>
            </p:cNvSpPr>
            <p:nvPr/>
          </p:nvSpPr>
          <p:spPr bwMode="auto">
            <a:xfrm>
              <a:off x="3416" y="3350"/>
              <a:ext cx="12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0" name="Rectangle 76"/>
            <p:cNvSpPr>
              <a:spLocks noChangeArrowheads="1"/>
            </p:cNvSpPr>
            <p:nvPr/>
          </p:nvSpPr>
          <p:spPr bwMode="auto">
            <a:xfrm>
              <a:off x="3416" y="2911"/>
              <a:ext cx="8" cy="43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1" name="Rectangle 77"/>
            <p:cNvSpPr>
              <a:spLocks noChangeArrowheads="1"/>
            </p:cNvSpPr>
            <p:nvPr/>
          </p:nvSpPr>
          <p:spPr bwMode="auto">
            <a:xfrm>
              <a:off x="1160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2" name="Rectangle 78"/>
            <p:cNvSpPr>
              <a:spLocks noChangeArrowheads="1"/>
            </p:cNvSpPr>
            <p:nvPr/>
          </p:nvSpPr>
          <p:spPr bwMode="auto">
            <a:xfrm>
              <a:off x="1160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3" name="Rectangle 79"/>
            <p:cNvSpPr>
              <a:spLocks noChangeArrowheads="1"/>
            </p:cNvSpPr>
            <p:nvPr/>
          </p:nvSpPr>
          <p:spPr bwMode="auto">
            <a:xfrm>
              <a:off x="1160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4" name="Rectangle 80"/>
            <p:cNvSpPr>
              <a:spLocks noChangeArrowheads="1"/>
            </p:cNvSpPr>
            <p:nvPr/>
          </p:nvSpPr>
          <p:spPr bwMode="auto">
            <a:xfrm>
              <a:off x="1696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5" name="Rectangle 81"/>
            <p:cNvSpPr>
              <a:spLocks noChangeArrowheads="1"/>
            </p:cNvSpPr>
            <p:nvPr/>
          </p:nvSpPr>
          <p:spPr bwMode="auto">
            <a:xfrm>
              <a:off x="1696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6" name="Rectangle 82"/>
            <p:cNvSpPr>
              <a:spLocks noChangeArrowheads="1"/>
            </p:cNvSpPr>
            <p:nvPr/>
          </p:nvSpPr>
          <p:spPr bwMode="auto">
            <a:xfrm>
              <a:off x="1696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7" name="Rectangle 83"/>
            <p:cNvSpPr>
              <a:spLocks noChangeArrowheads="1"/>
            </p:cNvSpPr>
            <p:nvPr/>
          </p:nvSpPr>
          <p:spPr bwMode="auto">
            <a:xfrm>
              <a:off x="1968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8" name="Rectangle 84"/>
            <p:cNvSpPr>
              <a:spLocks noChangeArrowheads="1"/>
            </p:cNvSpPr>
            <p:nvPr/>
          </p:nvSpPr>
          <p:spPr bwMode="auto">
            <a:xfrm>
              <a:off x="1968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19" name="Rectangle 85"/>
            <p:cNvSpPr>
              <a:spLocks noChangeArrowheads="1"/>
            </p:cNvSpPr>
            <p:nvPr/>
          </p:nvSpPr>
          <p:spPr bwMode="auto">
            <a:xfrm>
              <a:off x="1968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0" name="Rectangle 86"/>
            <p:cNvSpPr>
              <a:spLocks noChangeArrowheads="1"/>
            </p:cNvSpPr>
            <p:nvPr/>
          </p:nvSpPr>
          <p:spPr bwMode="auto">
            <a:xfrm>
              <a:off x="2432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1" name="Rectangle 87"/>
            <p:cNvSpPr>
              <a:spLocks noChangeArrowheads="1"/>
            </p:cNvSpPr>
            <p:nvPr/>
          </p:nvSpPr>
          <p:spPr bwMode="auto">
            <a:xfrm>
              <a:off x="2432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2" name="Rectangle 88"/>
            <p:cNvSpPr>
              <a:spLocks noChangeArrowheads="1"/>
            </p:cNvSpPr>
            <p:nvPr/>
          </p:nvSpPr>
          <p:spPr bwMode="auto">
            <a:xfrm>
              <a:off x="2432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3" name="Rectangle 89"/>
            <p:cNvSpPr>
              <a:spLocks noChangeArrowheads="1"/>
            </p:cNvSpPr>
            <p:nvPr/>
          </p:nvSpPr>
          <p:spPr bwMode="auto">
            <a:xfrm>
              <a:off x="2704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4" name="Rectangle 90"/>
            <p:cNvSpPr>
              <a:spLocks noChangeArrowheads="1"/>
            </p:cNvSpPr>
            <p:nvPr/>
          </p:nvSpPr>
          <p:spPr bwMode="auto">
            <a:xfrm>
              <a:off x="2704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5" name="Rectangle 91"/>
            <p:cNvSpPr>
              <a:spLocks noChangeArrowheads="1"/>
            </p:cNvSpPr>
            <p:nvPr/>
          </p:nvSpPr>
          <p:spPr bwMode="auto">
            <a:xfrm>
              <a:off x="2704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6" name="Rectangle 92"/>
            <p:cNvSpPr>
              <a:spLocks noChangeArrowheads="1"/>
            </p:cNvSpPr>
            <p:nvPr/>
          </p:nvSpPr>
          <p:spPr bwMode="auto">
            <a:xfrm>
              <a:off x="2968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7" name="Rectangle 93"/>
            <p:cNvSpPr>
              <a:spLocks noChangeArrowheads="1"/>
            </p:cNvSpPr>
            <p:nvPr/>
          </p:nvSpPr>
          <p:spPr bwMode="auto">
            <a:xfrm>
              <a:off x="2968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8" name="Rectangle 94"/>
            <p:cNvSpPr>
              <a:spLocks noChangeArrowheads="1"/>
            </p:cNvSpPr>
            <p:nvPr/>
          </p:nvSpPr>
          <p:spPr bwMode="auto">
            <a:xfrm>
              <a:off x="2968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29" name="Rectangle 95"/>
            <p:cNvSpPr>
              <a:spLocks noChangeArrowheads="1"/>
            </p:cNvSpPr>
            <p:nvPr/>
          </p:nvSpPr>
          <p:spPr bwMode="auto">
            <a:xfrm>
              <a:off x="3240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0" name="Rectangle 96"/>
            <p:cNvSpPr>
              <a:spLocks noChangeArrowheads="1"/>
            </p:cNvSpPr>
            <p:nvPr/>
          </p:nvSpPr>
          <p:spPr bwMode="auto">
            <a:xfrm>
              <a:off x="3240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1" name="Rectangle 97"/>
            <p:cNvSpPr>
              <a:spLocks noChangeArrowheads="1"/>
            </p:cNvSpPr>
            <p:nvPr/>
          </p:nvSpPr>
          <p:spPr bwMode="auto">
            <a:xfrm>
              <a:off x="3240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2" name="Rectangle 98"/>
            <p:cNvSpPr>
              <a:spLocks noChangeArrowheads="1"/>
            </p:cNvSpPr>
            <p:nvPr/>
          </p:nvSpPr>
          <p:spPr bwMode="auto">
            <a:xfrm>
              <a:off x="3928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3" name="Rectangle 99"/>
            <p:cNvSpPr>
              <a:spLocks noChangeArrowheads="1"/>
            </p:cNvSpPr>
            <p:nvPr/>
          </p:nvSpPr>
          <p:spPr bwMode="auto">
            <a:xfrm>
              <a:off x="3928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4" name="Rectangle 100"/>
            <p:cNvSpPr>
              <a:spLocks noChangeArrowheads="1"/>
            </p:cNvSpPr>
            <p:nvPr/>
          </p:nvSpPr>
          <p:spPr bwMode="auto">
            <a:xfrm>
              <a:off x="3928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5" name="Rectangle 101"/>
            <p:cNvSpPr>
              <a:spLocks noChangeArrowheads="1"/>
            </p:cNvSpPr>
            <p:nvPr/>
          </p:nvSpPr>
          <p:spPr bwMode="auto">
            <a:xfrm>
              <a:off x="4200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6" name="Rectangle 102"/>
            <p:cNvSpPr>
              <a:spLocks noChangeArrowheads="1"/>
            </p:cNvSpPr>
            <p:nvPr/>
          </p:nvSpPr>
          <p:spPr bwMode="auto">
            <a:xfrm>
              <a:off x="4200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7" name="Rectangle 103"/>
            <p:cNvSpPr>
              <a:spLocks noChangeArrowheads="1"/>
            </p:cNvSpPr>
            <p:nvPr/>
          </p:nvSpPr>
          <p:spPr bwMode="auto">
            <a:xfrm>
              <a:off x="4200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8" name="Rectangle 104"/>
            <p:cNvSpPr>
              <a:spLocks noChangeArrowheads="1"/>
            </p:cNvSpPr>
            <p:nvPr/>
          </p:nvSpPr>
          <p:spPr bwMode="auto">
            <a:xfrm>
              <a:off x="4472" y="1448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39" name="Rectangle 105"/>
            <p:cNvSpPr>
              <a:spLocks noChangeArrowheads="1"/>
            </p:cNvSpPr>
            <p:nvPr/>
          </p:nvSpPr>
          <p:spPr bwMode="auto">
            <a:xfrm>
              <a:off x="4472" y="3646"/>
              <a:ext cx="8" cy="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0" name="Rectangle 106"/>
            <p:cNvSpPr>
              <a:spLocks noChangeArrowheads="1"/>
            </p:cNvSpPr>
            <p:nvPr/>
          </p:nvSpPr>
          <p:spPr bwMode="auto">
            <a:xfrm>
              <a:off x="4472" y="1448"/>
              <a:ext cx="8" cy="219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1" name="Rectangle 107"/>
            <p:cNvSpPr>
              <a:spLocks noChangeArrowheads="1"/>
            </p:cNvSpPr>
            <p:nvPr/>
          </p:nvSpPr>
          <p:spPr bwMode="auto">
            <a:xfrm>
              <a:off x="888" y="2327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2" name="Rectangle 108"/>
            <p:cNvSpPr>
              <a:spLocks noChangeArrowheads="1"/>
            </p:cNvSpPr>
            <p:nvPr/>
          </p:nvSpPr>
          <p:spPr bwMode="auto">
            <a:xfrm>
              <a:off x="4776" y="2327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3" name="Rectangle 109"/>
            <p:cNvSpPr>
              <a:spLocks noChangeArrowheads="1"/>
            </p:cNvSpPr>
            <p:nvPr/>
          </p:nvSpPr>
          <p:spPr bwMode="auto">
            <a:xfrm>
              <a:off x="888" y="2327"/>
              <a:ext cx="3888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4" name="Rectangle 110"/>
            <p:cNvSpPr>
              <a:spLocks noChangeArrowheads="1"/>
            </p:cNvSpPr>
            <p:nvPr/>
          </p:nvSpPr>
          <p:spPr bwMode="auto">
            <a:xfrm>
              <a:off x="888" y="2471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5" name="Rectangle 111"/>
            <p:cNvSpPr>
              <a:spLocks noChangeArrowheads="1"/>
            </p:cNvSpPr>
            <p:nvPr/>
          </p:nvSpPr>
          <p:spPr bwMode="auto">
            <a:xfrm>
              <a:off x="4776" y="2471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6" name="Rectangle 112"/>
            <p:cNvSpPr>
              <a:spLocks noChangeArrowheads="1"/>
            </p:cNvSpPr>
            <p:nvPr/>
          </p:nvSpPr>
          <p:spPr bwMode="auto">
            <a:xfrm>
              <a:off x="888" y="2471"/>
              <a:ext cx="3888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7" name="Rectangle 113"/>
            <p:cNvSpPr>
              <a:spLocks noChangeArrowheads="1"/>
            </p:cNvSpPr>
            <p:nvPr/>
          </p:nvSpPr>
          <p:spPr bwMode="auto">
            <a:xfrm>
              <a:off x="888" y="2623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8" name="Rectangle 114"/>
            <p:cNvSpPr>
              <a:spLocks noChangeArrowheads="1"/>
            </p:cNvSpPr>
            <p:nvPr/>
          </p:nvSpPr>
          <p:spPr bwMode="auto">
            <a:xfrm>
              <a:off x="4776" y="2623"/>
              <a:ext cx="0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49" name="Rectangle 115"/>
            <p:cNvSpPr>
              <a:spLocks noChangeArrowheads="1"/>
            </p:cNvSpPr>
            <p:nvPr/>
          </p:nvSpPr>
          <p:spPr bwMode="auto">
            <a:xfrm>
              <a:off x="888" y="2623"/>
              <a:ext cx="3888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0" name="Rectangle 116"/>
            <p:cNvSpPr>
              <a:spLocks noChangeArrowheads="1"/>
            </p:cNvSpPr>
            <p:nvPr/>
          </p:nvSpPr>
          <p:spPr bwMode="auto">
            <a:xfrm>
              <a:off x="2928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1" name="Rectangle 117"/>
            <p:cNvSpPr>
              <a:spLocks noChangeArrowheads="1"/>
            </p:cNvSpPr>
            <p:nvPr/>
          </p:nvSpPr>
          <p:spPr bwMode="auto">
            <a:xfrm>
              <a:off x="2928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2" name="Rectangle 118"/>
            <p:cNvSpPr>
              <a:spLocks noChangeArrowheads="1"/>
            </p:cNvSpPr>
            <p:nvPr/>
          </p:nvSpPr>
          <p:spPr bwMode="auto">
            <a:xfrm>
              <a:off x="3008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3" name="Rectangle 119"/>
            <p:cNvSpPr>
              <a:spLocks noChangeArrowheads="1"/>
            </p:cNvSpPr>
            <p:nvPr/>
          </p:nvSpPr>
          <p:spPr bwMode="auto">
            <a:xfrm>
              <a:off x="2928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4" name="Rectangle 120"/>
            <p:cNvSpPr>
              <a:spLocks noChangeArrowheads="1"/>
            </p:cNvSpPr>
            <p:nvPr/>
          </p:nvSpPr>
          <p:spPr bwMode="auto">
            <a:xfrm>
              <a:off x="2928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5" name="Rectangle 121"/>
            <p:cNvSpPr>
              <a:spLocks noChangeArrowheads="1"/>
            </p:cNvSpPr>
            <p:nvPr/>
          </p:nvSpPr>
          <p:spPr bwMode="auto">
            <a:xfrm>
              <a:off x="3880" y="1919"/>
              <a:ext cx="8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6" name="Rectangle 122"/>
            <p:cNvSpPr>
              <a:spLocks noChangeArrowheads="1"/>
            </p:cNvSpPr>
            <p:nvPr/>
          </p:nvSpPr>
          <p:spPr bwMode="auto">
            <a:xfrm>
              <a:off x="3880" y="1919"/>
              <a:ext cx="9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7" name="Rectangle 123"/>
            <p:cNvSpPr>
              <a:spLocks noChangeArrowheads="1"/>
            </p:cNvSpPr>
            <p:nvPr/>
          </p:nvSpPr>
          <p:spPr bwMode="auto">
            <a:xfrm>
              <a:off x="3968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8" name="Rectangle 124"/>
            <p:cNvSpPr>
              <a:spLocks noChangeArrowheads="1"/>
            </p:cNvSpPr>
            <p:nvPr/>
          </p:nvSpPr>
          <p:spPr bwMode="auto">
            <a:xfrm>
              <a:off x="3880" y="2007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59" name="Rectangle 125"/>
            <p:cNvSpPr>
              <a:spLocks noChangeArrowheads="1"/>
            </p:cNvSpPr>
            <p:nvPr/>
          </p:nvSpPr>
          <p:spPr bwMode="auto">
            <a:xfrm>
              <a:off x="3880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0" name="Rectangle 126"/>
            <p:cNvSpPr>
              <a:spLocks noChangeArrowheads="1"/>
            </p:cNvSpPr>
            <p:nvPr/>
          </p:nvSpPr>
          <p:spPr bwMode="auto">
            <a:xfrm>
              <a:off x="4152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1" name="Rectangle 127"/>
            <p:cNvSpPr>
              <a:spLocks noChangeArrowheads="1"/>
            </p:cNvSpPr>
            <p:nvPr/>
          </p:nvSpPr>
          <p:spPr bwMode="auto">
            <a:xfrm>
              <a:off x="4152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2" name="Rectangle 128"/>
            <p:cNvSpPr>
              <a:spLocks noChangeArrowheads="1"/>
            </p:cNvSpPr>
            <p:nvPr/>
          </p:nvSpPr>
          <p:spPr bwMode="auto">
            <a:xfrm>
              <a:off x="4232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3" name="Rectangle 129"/>
            <p:cNvSpPr>
              <a:spLocks noChangeArrowheads="1"/>
            </p:cNvSpPr>
            <p:nvPr/>
          </p:nvSpPr>
          <p:spPr bwMode="auto">
            <a:xfrm>
              <a:off x="4152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4" name="Rectangle 130"/>
            <p:cNvSpPr>
              <a:spLocks noChangeArrowheads="1"/>
            </p:cNvSpPr>
            <p:nvPr/>
          </p:nvSpPr>
          <p:spPr bwMode="auto">
            <a:xfrm>
              <a:off x="4152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5" name="Rectangle 131"/>
            <p:cNvSpPr>
              <a:spLocks noChangeArrowheads="1"/>
            </p:cNvSpPr>
            <p:nvPr/>
          </p:nvSpPr>
          <p:spPr bwMode="auto">
            <a:xfrm>
              <a:off x="4416" y="3071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6" name="Rectangle 132"/>
            <p:cNvSpPr>
              <a:spLocks noChangeArrowheads="1"/>
            </p:cNvSpPr>
            <p:nvPr/>
          </p:nvSpPr>
          <p:spPr bwMode="auto">
            <a:xfrm>
              <a:off x="4416" y="3071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7" name="Rectangle 133"/>
            <p:cNvSpPr>
              <a:spLocks noChangeArrowheads="1"/>
            </p:cNvSpPr>
            <p:nvPr/>
          </p:nvSpPr>
          <p:spPr bwMode="auto">
            <a:xfrm>
              <a:off x="4496" y="3071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8" name="Rectangle 134"/>
            <p:cNvSpPr>
              <a:spLocks noChangeArrowheads="1"/>
            </p:cNvSpPr>
            <p:nvPr/>
          </p:nvSpPr>
          <p:spPr bwMode="auto">
            <a:xfrm>
              <a:off x="4416" y="316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69" name="Rectangle 135"/>
            <p:cNvSpPr>
              <a:spLocks noChangeArrowheads="1"/>
            </p:cNvSpPr>
            <p:nvPr/>
          </p:nvSpPr>
          <p:spPr bwMode="auto">
            <a:xfrm>
              <a:off x="4416" y="3071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0" name="Rectangle 136"/>
            <p:cNvSpPr>
              <a:spLocks noChangeArrowheads="1"/>
            </p:cNvSpPr>
            <p:nvPr/>
          </p:nvSpPr>
          <p:spPr bwMode="auto">
            <a:xfrm>
              <a:off x="3608" y="3071"/>
              <a:ext cx="8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1" name="Rectangle 137"/>
            <p:cNvSpPr>
              <a:spLocks noChangeArrowheads="1"/>
            </p:cNvSpPr>
            <p:nvPr/>
          </p:nvSpPr>
          <p:spPr bwMode="auto">
            <a:xfrm>
              <a:off x="3608" y="3071"/>
              <a:ext cx="9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2" name="Rectangle 138"/>
            <p:cNvSpPr>
              <a:spLocks noChangeArrowheads="1"/>
            </p:cNvSpPr>
            <p:nvPr/>
          </p:nvSpPr>
          <p:spPr bwMode="auto">
            <a:xfrm>
              <a:off x="3696" y="3071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3" name="Rectangle 139"/>
            <p:cNvSpPr>
              <a:spLocks noChangeArrowheads="1"/>
            </p:cNvSpPr>
            <p:nvPr/>
          </p:nvSpPr>
          <p:spPr bwMode="auto">
            <a:xfrm>
              <a:off x="3608" y="3167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4" name="Rectangle 140"/>
            <p:cNvSpPr>
              <a:spLocks noChangeArrowheads="1"/>
            </p:cNvSpPr>
            <p:nvPr/>
          </p:nvSpPr>
          <p:spPr bwMode="auto">
            <a:xfrm>
              <a:off x="3608" y="3071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5" name="Rectangle 141"/>
            <p:cNvSpPr>
              <a:spLocks noChangeArrowheads="1"/>
            </p:cNvSpPr>
            <p:nvPr/>
          </p:nvSpPr>
          <p:spPr bwMode="auto">
            <a:xfrm>
              <a:off x="3200" y="3063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6" name="Rectangle 142"/>
            <p:cNvSpPr>
              <a:spLocks noChangeArrowheads="1"/>
            </p:cNvSpPr>
            <p:nvPr/>
          </p:nvSpPr>
          <p:spPr bwMode="auto">
            <a:xfrm>
              <a:off x="3200" y="3063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7" name="Rectangle 143"/>
            <p:cNvSpPr>
              <a:spLocks noChangeArrowheads="1"/>
            </p:cNvSpPr>
            <p:nvPr/>
          </p:nvSpPr>
          <p:spPr bwMode="auto">
            <a:xfrm>
              <a:off x="3280" y="3063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8" name="Rectangle 144"/>
            <p:cNvSpPr>
              <a:spLocks noChangeArrowheads="1"/>
            </p:cNvSpPr>
            <p:nvPr/>
          </p:nvSpPr>
          <p:spPr bwMode="auto">
            <a:xfrm>
              <a:off x="3200" y="3159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79" name="Rectangle 145"/>
            <p:cNvSpPr>
              <a:spLocks noChangeArrowheads="1"/>
            </p:cNvSpPr>
            <p:nvPr/>
          </p:nvSpPr>
          <p:spPr bwMode="auto">
            <a:xfrm>
              <a:off x="3200" y="3063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0" name="Rectangle 146"/>
            <p:cNvSpPr>
              <a:spLocks noChangeArrowheads="1"/>
            </p:cNvSpPr>
            <p:nvPr/>
          </p:nvSpPr>
          <p:spPr bwMode="auto">
            <a:xfrm>
              <a:off x="2384" y="3071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1" name="Rectangle 147"/>
            <p:cNvSpPr>
              <a:spLocks noChangeArrowheads="1"/>
            </p:cNvSpPr>
            <p:nvPr/>
          </p:nvSpPr>
          <p:spPr bwMode="auto">
            <a:xfrm>
              <a:off x="2384" y="3071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2" name="Rectangle 148"/>
            <p:cNvSpPr>
              <a:spLocks noChangeArrowheads="1"/>
            </p:cNvSpPr>
            <p:nvPr/>
          </p:nvSpPr>
          <p:spPr bwMode="auto">
            <a:xfrm>
              <a:off x="2464" y="3071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3" name="Rectangle 149"/>
            <p:cNvSpPr>
              <a:spLocks noChangeArrowheads="1"/>
            </p:cNvSpPr>
            <p:nvPr/>
          </p:nvSpPr>
          <p:spPr bwMode="auto">
            <a:xfrm>
              <a:off x="2384" y="316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4" name="Rectangle 150"/>
            <p:cNvSpPr>
              <a:spLocks noChangeArrowheads="1"/>
            </p:cNvSpPr>
            <p:nvPr/>
          </p:nvSpPr>
          <p:spPr bwMode="auto">
            <a:xfrm>
              <a:off x="2384" y="3071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5" name="Rectangle 151"/>
            <p:cNvSpPr>
              <a:spLocks noChangeArrowheads="1"/>
            </p:cNvSpPr>
            <p:nvPr/>
          </p:nvSpPr>
          <p:spPr bwMode="auto">
            <a:xfrm>
              <a:off x="1928" y="3071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6" name="Rectangle 152"/>
            <p:cNvSpPr>
              <a:spLocks noChangeArrowheads="1"/>
            </p:cNvSpPr>
            <p:nvPr/>
          </p:nvSpPr>
          <p:spPr bwMode="auto">
            <a:xfrm>
              <a:off x="1928" y="3071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7" name="Rectangle 153"/>
            <p:cNvSpPr>
              <a:spLocks noChangeArrowheads="1"/>
            </p:cNvSpPr>
            <p:nvPr/>
          </p:nvSpPr>
          <p:spPr bwMode="auto">
            <a:xfrm>
              <a:off x="2008" y="3071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8" name="Rectangle 154"/>
            <p:cNvSpPr>
              <a:spLocks noChangeArrowheads="1"/>
            </p:cNvSpPr>
            <p:nvPr/>
          </p:nvSpPr>
          <p:spPr bwMode="auto">
            <a:xfrm>
              <a:off x="1928" y="316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89" name="Rectangle 155"/>
            <p:cNvSpPr>
              <a:spLocks noChangeArrowheads="1"/>
            </p:cNvSpPr>
            <p:nvPr/>
          </p:nvSpPr>
          <p:spPr bwMode="auto">
            <a:xfrm>
              <a:off x="1928" y="3071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0" name="Rectangle 156"/>
            <p:cNvSpPr>
              <a:spLocks noChangeArrowheads="1"/>
            </p:cNvSpPr>
            <p:nvPr/>
          </p:nvSpPr>
          <p:spPr bwMode="auto">
            <a:xfrm>
              <a:off x="1112" y="3063"/>
              <a:ext cx="80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1" name="Rectangle 157"/>
            <p:cNvSpPr>
              <a:spLocks noChangeArrowheads="1"/>
            </p:cNvSpPr>
            <p:nvPr/>
          </p:nvSpPr>
          <p:spPr bwMode="auto">
            <a:xfrm>
              <a:off x="1112" y="3063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2" name="Rectangle 158"/>
            <p:cNvSpPr>
              <a:spLocks noChangeArrowheads="1"/>
            </p:cNvSpPr>
            <p:nvPr/>
          </p:nvSpPr>
          <p:spPr bwMode="auto">
            <a:xfrm>
              <a:off x="1192" y="3063"/>
              <a:ext cx="8" cy="1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3" name="Rectangle 159"/>
            <p:cNvSpPr>
              <a:spLocks noChangeArrowheads="1"/>
            </p:cNvSpPr>
            <p:nvPr/>
          </p:nvSpPr>
          <p:spPr bwMode="auto">
            <a:xfrm>
              <a:off x="1112" y="3159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4" name="Rectangle 160"/>
            <p:cNvSpPr>
              <a:spLocks noChangeArrowheads="1"/>
            </p:cNvSpPr>
            <p:nvPr/>
          </p:nvSpPr>
          <p:spPr bwMode="auto">
            <a:xfrm>
              <a:off x="1112" y="3063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5" name="Rectangle 161"/>
            <p:cNvSpPr>
              <a:spLocks noChangeArrowheads="1"/>
            </p:cNvSpPr>
            <p:nvPr/>
          </p:nvSpPr>
          <p:spPr bwMode="auto">
            <a:xfrm>
              <a:off x="1376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6" name="Rectangle 162"/>
            <p:cNvSpPr>
              <a:spLocks noChangeArrowheads="1"/>
            </p:cNvSpPr>
            <p:nvPr/>
          </p:nvSpPr>
          <p:spPr bwMode="auto">
            <a:xfrm>
              <a:off x="1376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7" name="Rectangle 163"/>
            <p:cNvSpPr>
              <a:spLocks noChangeArrowheads="1"/>
            </p:cNvSpPr>
            <p:nvPr/>
          </p:nvSpPr>
          <p:spPr bwMode="auto">
            <a:xfrm>
              <a:off x="1456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8" name="Rectangle 164"/>
            <p:cNvSpPr>
              <a:spLocks noChangeArrowheads="1"/>
            </p:cNvSpPr>
            <p:nvPr/>
          </p:nvSpPr>
          <p:spPr bwMode="auto">
            <a:xfrm>
              <a:off x="1376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599" name="Rectangle 165"/>
            <p:cNvSpPr>
              <a:spLocks noChangeArrowheads="1"/>
            </p:cNvSpPr>
            <p:nvPr/>
          </p:nvSpPr>
          <p:spPr bwMode="auto">
            <a:xfrm>
              <a:off x="1376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0" name="Rectangle 166"/>
            <p:cNvSpPr>
              <a:spLocks noChangeArrowheads="1"/>
            </p:cNvSpPr>
            <p:nvPr/>
          </p:nvSpPr>
          <p:spPr bwMode="auto">
            <a:xfrm>
              <a:off x="1648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1" name="Rectangle 167"/>
            <p:cNvSpPr>
              <a:spLocks noChangeArrowheads="1"/>
            </p:cNvSpPr>
            <p:nvPr/>
          </p:nvSpPr>
          <p:spPr bwMode="auto">
            <a:xfrm>
              <a:off x="1648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2" name="Rectangle 168"/>
            <p:cNvSpPr>
              <a:spLocks noChangeArrowheads="1"/>
            </p:cNvSpPr>
            <p:nvPr/>
          </p:nvSpPr>
          <p:spPr bwMode="auto">
            <a:xfrm>
              <a:off x="1728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3" name="Rectangle 169"/>
            <p:cNvSpPr>
              <a:spLocks noChangeArrowheads="1"/>
            </p:cNvSpPr>
            <p:nvPr/>
          </p:nvSpPr>
          <p:spPr bwMode="auto">
            <a:xfrm>
              <a:off x="1648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4" name="Rectangle 170"/>
            <p:cNvSpPr>
              <a:spLocks noChangeArrowheads="1"/>
            </p:cNvSpPr>
            <p:nvPr/>
          </p:nvSpPr>
          <p:spPr bwMode="auto">
            <a:xfrm>
              <a:off x="1648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5" name="Rectangle 171"/>
            <p:cNvSpPr>
              <a:spLocks noChangeArrowheads="1"/>
            </p:cNvSpPr>
            <p:nvPr/>
          </p:nvSpPr>
          <p:spPr bwMode="auto">
            <a:xfrm>
              <a:off x="2656" y="1919"/>
              <a:ext cx="80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6" name="Rectangle 172"/>
            <p:cNvSpPr>
              <a:spLocks noChangeArrowheads="1"/>
            </p:cNvSpPr>
            <p:nvPr/>
          </p:nvSpPr>
          <p:spPr bwMode="auto">
            <a:xfrm>
              <a:off x="2656" y="1919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7" name="Rectangle 173"/>
            <p:cNvSpPr>
              <a:spLocks noChangeArrowheads="1"/>
            </p:cNvSpPr>
            <p:nvPr/>
          </p:nvSpPr>
          <p:spPr bwMode="auto">
            <a:xfrm>
              <a:off x="2736" y="1919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8" name="Rectangle 174"/>
            <p:cNvSpPr>
              <a:spLocks noChangeArrowheads="1"/>
            </p:cNvSpPr>
            <p:nvPr/>
          </p:nvSpPr>
          <p:spPr bwMode="auto">
            <a:xfrm>
              <a:off x="2656" y="2007"/>
              <a:ext cx="8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09" name="Rectangle 175"/>
            <p:cNvSpPr>
              <a:spLocks noChangeArrowheads="1"/>
            </p:cNvSpPr>
            <p:nvPr/>
          </p:nvSpPr>
          <p:spPr bwMode="auto">
            <a:xfrm>
              <a:off x="2656" y="1919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0" name="Freeform 176"/>
            <p:cNvSpPr>
              <a:spLocks/>
            </p:cNvSpPr>
            <p:nvPr/>
          </p:nvSpPr>
          <p:spPr bwMode="auto">
            <a:xfrm>
              <a:off x="1128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1" name="Freeform 177"/>
            <p:cNvSpPr>
              <a:spLocks/>
            </p:cNvSpPr>
            <p:nvPr/>
          </p:nvSpPr>
          <p:spPr bwMode="auto">
            <a:xfrm>
              <a:off x="1184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2" name="Freeform 178"/>
            <p:cNvSpPr>
              <a:spLocks/>
            </p:cNvSpPr>
            <p:nvPr/>
          </p:nvSpPr>
          <p:spPr bwMode="auto">
            <a:xfrm>
              <a:off x="1128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3" name="Freeform 179"/>
            <p:cNvSpPr>
              <a:spLocks/>
            </p:cNvSpPr>
            <p:nvPr/>
          </p:nvSpPr>
          <p:spPr bwMode="auto">
            <a:xfrm>
              <a:off x="1184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4" name="Freeform 180"/>
            <p:cNvSpPr>
              <a:spLocks/>
            </p:cNvSpPr>
            <p:nvPr/>
          </p:nvSpPr>
          <p:spPr bwMode="auto">
            <a:xfrm>
              <a:off x="1128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8 h 80"/>
                <a:gd name="T10" fmla="*/ 40 w 64"/>
                <a:gd name="T11" fmla="*/ 8 h 80"/>
                <a:gd name="T12" fmla="*/ 40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5" name="Freeform 181"/>
            <p:cNvSpPr>
              <a:spLocks/>
            </p:cNvSpPr>
            <p:nvPr/>
          </p:nvSpPr>
          <p:spPr bwMode="auto">
            <a:xfrm>
              <a:off x="1184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6" name="Freeform 182"/>
            <p:cNvSpPr>
              <a:spLocks/>
            </p:cNvSpPr>
            <p:nvPr/>
          </p:nvSpPr>
          <p:spPr bwMode="auto">
            <a:xfrm>
              <a:off x="1128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7" name="Freeform 183"/>
            <p:cNvSpPr>
              <a:spLocks/>
            </p:cNvSpPr>
            <p:nvPr/>
          </p:nvSpPr>
          <p:spPr bwMode="auto">
            <a:xfrm>
              <a:off x="1184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8" name="Freeform 184"/>
            <p:cNvSpPr>
              <a:spLocks/>
            </p:cNvSpPr>
            <p:nvPr/>
          </p:nvSpPr>
          <p:spPr bwMode="auto">
            <a:xfrm>
              <a:off x="1400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19" name="Freeform 185"/>
            <p:cNvSpPr>
              <a:spLocks/>
            </p:cNvSpPr>
            <p:nvPr/>
          </p:nvSpPr>
          <p:spPr bwMode="auto">
            <a:xfrm>
              <a:off x="1456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0" name="Freeform 186"/>
            <p:cNvSpPr>
              <a:spLocks/>
            </p:cNvSpPr>
            <p:nvPr/>
          </p:nvSpPr>
          <p:spPr bwMode="auto">
            <a:xfrm>
              <a:off x="1400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1" name="Freeform 187"/>
            <p:cNvSpPr>
              <a:spLocks/>
            </p:cNvSpPr>
            <p:nvPr/>
          </p:nvSpPr>
          <p:spPr bwMode="auto">
            <a:xfrm>
              <a:off x="1456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2" name="Freeform 188"/>
            <p:cNvSpPr>
              <a:spLocks/>
            </p:cNvSpPr>
            <p:nvPr/>
          </p:nvSpPr>
          <p:spPr bwMode="auto">
            <a:xfrm>
              <a:off x="1400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24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24 w 64"/>
                <a:gd name="T83" fmla="*/ 0 h 80"/>
                <a:gd name="T84" fmla="*/ 24 w 64"/>
                <a:gd name="T85" fmla="*/ 0 h 80"/>
                <a:gd name="T86" fmla="*/ 32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3" name="Freeform 189"/>
            <p:cNvSpPr>
              <a:spLocks/>
            </p:cNvSpPr>
            <p:nvPr/>
          </p:nvSpPr>
          <p:spPr bwMode="auto">
            <a:xfrm>
              <a:off x="1456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4" name="Freeform 190"/>
            <p:cNvSpPr>
              <a:spLocks/>
            </p:cNvSpPr>
            <p:nvPr/>
          </p:nvSpPr>
          <p:spPr bwMode="auto">
            <a:xfrm>
              <a:off x="1392" y="2735"/>
              <a:ext cx="72" cy="80"/>
            </a:xfrm>
            <a:custGeom>
              <a:avLst/>
              <a:gdLst>
                <a:gd name="T0" fmla="*/ 72 w 72"/>
                <a:gd name="T1" fmla="*/ 40 h 80"/>
                <a:gd name="T2" fmla="*/ 64 w 72"/>
                <a:gd name="T3" fmla="*/ 8 h 80"/>
                <a:gd name="T4" fmla="*/ 32 w 72"/>
                <a:gd name="T5" fmla="*/ 0 h 80"/>
                <a:gd name="T6" fmla="*/ 8 w 72"/>
                <a:gd name="T7" fmla="*/ 8 h 80"/>
                <a:gd name="T8" fmla="*/ 0 w 72"/>
                <a:gd name="T9" fmla="*/ 40 h 80"/>
                <a:gd name="T10" fmla="*/ 8 w 72"/>
                <a:gd name="T11" fmla="*/ 64 h 80"/>
                <a:gd name="T12" fmla="*/ 32 w 72"/>
                <a:gd name="T13" fmla="*/ 80 h 80"/>
                <a:gd name="T14" fmla="*/ 64 w 72"/>
                <a:gd name="T15" fmla="*/ 64 h 80"/>
                <a:gd name="T16" fmla="*/ 72 w 72"/>
                <a:gd name="T17" fmla="*/ 4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80"/>
                <a:gd name="T29" fmla="*/ 72 w 72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80">
                  <a:moveTo>
                    <a:pt x="72" y="40"/>
                  </a:moveTo>
                  <a:lnTo>
                    <a:pt x="64" y="8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32" y="80"/>
                  </a:lnTo>
                  <a:lnTo>
                    <a:pt x="64" y="64"/>
                  </a:lnTo>
                  <a:lnTo>
                    <a:pt x="72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5" name="Freeform 191"/>
            <p:cNvSpPr>
              <a:spLocks/>
            </p:cNvSpPr>
            <p:nvPr/>
          </p:nvSpPr>
          <p:spPr bwMode="auto">
            <a:xfrm>
              <a:off x="1392" y="2735"/>
              <a:ext cx="80" cy="88"/>
            </a:xfrm>
            <a:custGeom>
              <a:avLst/>
              <a:gdLst>
                <a:gd name="T0" fmla="*/ 72 w 80"/>
                <a:gd name="T1" fmla="*/ 40 h 88"/>
                <a:gd name="T2" fmla="*/ 64 w 80"/>
                <a:gd name="T3" fmla="*/ 8 h 88"/>
                <a:gd name="T4" fmla="*/ 64 w 80"/>
                <a:gd name="T5" fmla="*/ 16 h 88"/>
                <a:gd name="T6" fmla="*/ 64 w 80"/>
                <a:gd name="T7" fmla="*/ 16 h 88"/>
                <a:gd name="T8" fmla="*/ 32 w 80"/>
                <a:gd name="T9" fmla="*/ 8 h 88"/>
                <a:gd name="T10" fmla="*/ 32 w 80"/>
                <a:gd name="T11" fmla="*/ 8 h 88"/>
                <a:gd name="T12" fmla="*/ 32 w 80"/>
                <a:gd name="T13" fmla="*/ 8 h 88"/>
                <a:gd name="T14" fmla="*/ 8 w 80"/>
                <a:gd name="T15" fmla="*/ 16 h 88"/>
                <a:gd name="T16" fmla="*/ 16 w 80"/>
                <a:gd name="T17" fmla="*/ 8 h 88"/>
                <a:gd name="T18" fmla="*/ 16 w 80"/>
                <a:gd name="T19" fmla="*/ 8 h 88"/>
                <a:gd name="T20" fmla="*/ 8 w 80"/>
                <a:gd name="T21" fmla="*/ 40 h 88"/>
                <a:gd name="T22" fmla="*/ 8 w 80"/>
                <a:gd name="T23" fmla="*/ 40 h 88"/>
                <a:gd name="T24" fmla="*/ 8 w 80"/>
                <a:gd name="T25" fmla="*/ 40 h 88"/>
                <a:gd name="T26" fmla="*/ 16 w 80"/>
                <a:gd name="T27" fmla="*/ 64 h 88"/>
                <a:gd name="T28" fmla="*/ 16 w 80"/>
                <a:gd name="T29" fmla="*/ 64 h 88"/>
                <a:gd name="T30" fmla="*/ 16 w 80"/>
                <a:gd name="T31" fmla="*/ 64 h 88"/>
                <a:gd name="T32" fmla="*/ 40 w 80"/>
                <a:gd name="T33" fmla="*/ 80 h 88"/>
                <a:gd name="T34" fmla="*/ 32 w 80"/>
                <a:gd name="T35" fmla="*/ 80 h 88"/>
                <a:gd name="T36" fmla="*/ 32 w 80"/>
                <a:gd name="T37" fmla="*/ 80 h 88"/>
                <a:gd name="T38" fmla="*/ 64 w 80"/>
                <a:gd name="T39" fmla="*/ 64 h 88"/>
                <a:gd name="T40" fmla="*/ 64 w 80"/>
                <a:gd name="T41" fmla="*/ 64 h 88"/>
                <a:gd name="T42" fmla="*/ 64 w 80"/>
                <a:gd name="T43" fmla="*/ 64 h 88"/>
                <a:gd name="T44" fmla="*/ 72 w 80"/>
                <a:gd name="T45" fmla="*/ 40 h 88"/>
                <a:gd name="T46" fmla="*/ 72 w 80"/>
                <a:gd name="T47" fmla="*/ 40 h 88"/>
                <a:gd name="T48" fmla="*/ 80 w 80"/>
                <a:gd name="T49" fmla="*/ 40 h 88"/>
                <a:gd name="T50" fmla="*/ 80 w 80"/>
                <a:gd name="T51" fmla="*/ 40 h 88"/>
                <a:gd name="T52" fmla="*/ 72 w 80"/>
                <a:gd name="T53" fmla="*/ 64 h 88"/>
                <a:gd name="T54" fmla="*/ 72 w 80"/>
                <a:gd name="T55" fmla="*/ 64 h 88"/>
                <a:gd name="T56" fmla="*/ 64 w 80"/>
                <a:gd name="T57" fmla="*/ 72 h 88"/>
                <a:gd name="T58" fmla="*/ 32 w 80"/>
                <a:gd name="T59" fmla="*/ 88 h 88"/>
                <a:gd name="T60" fmla="*/ 32 w 80"/>
                <a:gd name="T61" fmla="*/ 88 h 88"/>
                <a:gd name="T62" fmla="*/ 32 w 80"/>
                <a:gd name="T63" fmla="*/ 88 h 88"/>
                <a:gd name="T64" fmla="*/ 8 w 80"/>
                <a:gd name="T65" fmla="*/ 72 h 88"/>
                <a:gd name="T66" fmla="*/ 8 w 80"/>
                <a:gd name="T67" fmla="*/ 72 h 88"/>
                <a:gd name="T68" fmla="*/ 8 w 80"/>
                <a:gd name="T69" fmla="*/ 64 h 88"/>
                <a:gd name="T70" fmla="*/ 0 w 80"/>
                <a:gd name="T71" fmla="*/ 40 h 88"/>
                <a:gd name="T72" fmla="*/ 0 w 80"/>
                <a:gd name="T73" fmla="*/ 40 h 88"/>
                <a:gd name="T74" fmla="*/ 0 w 80"/>
                <a:gd name="T75" fmla="*/ 40 h 88"/>
                <a:gd name="T76" fmla="*/ 8 w 80"/>
                <a:gd name="T77" fmla="*/ 8 h 88"/>
                <a:gd name="T78" fmla="*/ 8 w 80"/>
                <a:gd name="T79" fmla="*/ 8 h 88"/>
                <a:gd name="T80" fmla="*/ 8 w 80"/>
                <a:gd name="T81" fmla="*/ 8 h 88"/>
                <a:gd name="T82" fmla="*/ 32 w 80"/>
                <a:gd name="T83" fmla="*/ 0 h 88"/>
                <a:gd name="T84" fmla="*/ 32 w 80"/>
                <a:gd name="T85" fmla="*/ 0 h 88"/>
                <a:gd name="T86" fmla="*/ 32 w 80"/>
                <a:gd name="T87" fmla="*/ 0 h 88"/>
                <a:gd name="T88" fmla="*/ 64 w 80"/>
                <a:gd name="T89" fmla="*/ 8 h 88"/>
                <a:gd name="T90" fmla="*/ 64 w 80"/>
                <a:gd name="T91" fmla="*/ 8 h 88"/>
                <a:gd name="T92" fmla="*/ 72 w 80"/>
                <a:gd name="T93" fmla="*/ 8 h 88"/>
                <a:gd name="T94" fmla="*/ 80 w 80"/>
                <a:gd name="T95" fmla="*/ 40 h 88"/>
                <a:gd name="T96" fmla="*/ 72 w 80"/>
                <a:gd name="T97" fmla="*/ 40 h 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88"/>
                <a:gd name="T149" fmla="*/ 80 w 80"/>
                <a:gd name="T150" fmla="*/ 88 h 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88">
                  <a:moveTo>
                    <a:pt x="72" y="40"/>
                  </a:moveTo>
                  <a:lnTo>
                    <a:pt x="64" y="8"/>
                  </a:lnTo>
                  <a:lnTo>
                    <a:pt x="64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64" y="64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32" y="88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8"/>
                  </a:lnTo>
                  <a:lnTo>
                    <a:pt x="32" y="0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72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6" name="Freeform 192"/>
            <p:cNvSpPr>
              <a:spLocks/>
            </p:cNvSpPr>
            <p:nvPr/>
          </p:nvSpPr>
          <p:spPr bwMode="auto">
            <a:xfrm>
              <a:off x="1464" y="277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7" name="Freeform 193"/>
            <p:cNvSpPr>
              <a:spLocks/>
            </p:cNvSpPr>
            <p:nvPr/>
          </p:nvSpPr>
          <p:spPr bwMode="auto">
            <a:xfrm>
              <a:off x="1672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8" name="Freeform 194"/>
            <p:cNvSpPr>
              <a:spLocks/>
            </p:cNvSpPr>
            <p:nvPr/>
          </p:nvSpPr>
          <p:spPr bwMode="auto">
            <a:xfrm>
              <a:off x="1728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29" name="Freeform 195"/>
            <p:cNvSpPr>
              <a:spLocks/>
            </p:cNvSpPr>
            <p:nvPr/>
          </p:nvSpPr>
          <p:spPr bwMode="auto">
            <a:xfrm>
              <a:off x="1672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0" name="Freeform 196"/>
            <p:cNvSpPr>
              <a:spLocks/>
            </p:cNvSpPr>
            <p:nvPr/>
          </p:nvSpPr>
          <p:spPr bwMode="auto">
            <a:xfrm>
              <a:off x="1728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1" name="Freeform 197"/>
            <p:cNvSpPr>
              <a:spLocks/>
            </p:cNvSpPr>
            <p:nvPr/>
          </p:nvSpPr>
          <p:spPr bwMode="auto">
            <a:xfrm>
              <a:off x="1672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24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24 w 64"/>
                <a:gd name="T83" fmla="*/ 0 h 80"/>
                <a:gd name="T84" fmla="*/ 24 w 64"/>
                <a:gd name="T85" fmla="*/ 0 h 80"/>
                <a:gd name="T86" fmla="*/ 32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2" name="Freeform 198"/>
            <p:cNvSpPr>
              <a:spLocks/>
            </p:cNvSpPr>
            <p:nvPr/>
          </p:nvSpPr>
          <p:spPr bwMode="auto">
            <a:xfrm>
              <a:off x="1728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3" name="Freeform 199"/>
            <p:cNvSpPr>
              <a:spLocks/>
            </p:cNvSpPr>
            <p:nvPr/>
          </p:nvSpPr>
          <p:spPr bwMode="auto">
            <a:xfrm>
              <a:off x="1672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4" name="Freeform 200"/>
            <p:cNvSpPr>
              <a:spLocks/>
            </p:cNvSpPr>
            <p:nvPr/>
          </p:nvSpPr>
          <p:spPr bwMode="auto">
            <a:xfrm>
              <a:off x="1728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5" name="Freeform 201"/>
            <p:cNvSpPr>
              <a:spLocks/>
            </p:cNvSpPr>
            <p:nvPr/>
          </p:nvSpPr>
          <p:spPr bwMode="auto">
            <a:xfrm>
              <a:off x="1936" y="2287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56 h 80"/>
                <a:gd name="T28" fmla="*/ 24 w 72"/>
                <a:gd name="T29" fmla="*/ 56 h 80"/>
                <a:gd name="T30" fmla="*/ 24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16 w 72"/>
                <a:gd name="T65" fmla="*/ 64 h 80"/>
                <a:gd name="T66" fmla="*/ 16 w 72"/>
                <a:gd name="T67" fmla="*/ 64 h 80"/>
                <a:gd name="T68" fmla="*/ 16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6" name="Freeform 202"/>
            <p:cNvSpPr>
              <a:spLocks/>
            </p:cNvSpPr>
            <p:nvPr/>
          </p:nvSpPr>
          <p:spPr bwMode="auto">
            <a:xfrm>
              <a:off x="2000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7" name="Freeform 203"/>
            <p:cNvSpPr>
              <a:spLocks/>
            </p:cNvSpPr>
            <p:nvPr/>
          </p:nvSpPr>
          <p:spPr bwMode="auto">
            <a:xfrm>
              <a:off x="1936" y="2431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64 h 80"/>
                <a:gd name="T28" fmla="*/ 16 w 72"/>
                <a:gd name="T29" fmla="*/ 64 h 80"/>
                <a:gd name="T30" fmla="*/ 16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16 w 72"/>
                <a:gd name="T65" fmla="*/ 72 h 80"/>
                <a:gd name="T66" fmla="*/ 16 w 72"/>
                <a:gd name="T67" fmla="*/ 72 h 80"/>
                <a:gd name="T68" fmla="*/ 16 w 72"/>
                <a:gd name="T69" fmla="*/ 64 h 80"/>
                <a:gd name="T70" fmla="*/ 0 w 72"/>
                <a:gd name="T71" fmla="*/ 32 h 80"/>
                <a:gd name="T72" fmla="*/ 0 w 72"/>
                <a:gd name="T73" fmla="*/ 32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8" name="Freeform 204"/>
            <p:cNvSpPr>
              <a:spLocks/>
            </p:cNvSpPr>
            <p:nvPr/>
          </p:nvSpPr>
          <p:spPr bwMode="auto">
            <a:xfrm>
              <a:off x="2000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39" name="Freeform 205"/>
            <p:cNvSpPr>
              <a:spLocks/>
            </p:cNvSpPr>
            <p:nvPr/>
          </p:nvSpPr>
          <p:spPr bwMode="auto">
            <a:xfrm>
              <a:off x="1936" y="2575"/>
              <a:ext cx="72" cy="80"/>
            </a:xfrm>
            <a:custGeom>
              <a:avLst/>
              <a:gdLst>
                <a:gd name="T0" fmla="*/ 64 w 72"/>
                <a:gd name="T1" fmla="*/ 40 h 80"/>
                <a:gd name="T2" fmla="*/ 56 w 72"/>
                <a:gd name="T3" fmla="*/ 16 h 80"/>
                <a:gd name="T4" fmla="*/ 56 w 72"/>
                <a:gd name="T5" fmla="*/ 24 h 80"/>
                <a:gd name="T6" fmla="*/ 56 w 72"/>
                <a:gd name="T7" fmla="*/ 24 h 80"/>
                <a:gd name="T8" fmla="*/ 32 w 72"/>
                <a:gd name="T9" fmla="*/ 8 h 80"/>
                <a:gd name="T10" fmla="*/ 40 w 72"/>
                <a:gd name="T11" fmla="*/ 8 h 80"/>
                <a:gd name="T12" fmla="*/ 40 w 72"/>
                <a:gd name="T13" fmla="*/ 8 h 80"/>
                <a:gd name="T14" fmla="*/ 24 w 72"/>
                <a:gd name="T15" fmla="*/ 24 h 80"/>
                <a:gd name="T16" fmla="*/ 24 w 72"/>
                <a:gd name="T17" fmla="*/ 24 h 80"/>
                <a:gd name="T18" fmla="*/ 24 w 72"/>
                <a:gd name="T19" fmla="*/ 24 h 80"/>
                <a:gd name="T20" fmla="*/ 8 w 72"/>
                <a:gd name="T21" fmla="*/ 48 h 80"/>
                <a:gd name="T22" fmla="*/ 8 w 72"/>
                <a:gd name="T23" fmla="*/ 40 h 80"/>
                <a:gd name="T24" fmla="*/ 8 w 72"/>
                <a:gd name="T25" fmla="*/ 40 h 80"/>
                <a:gd name="T26" fmla="*/ 24 w 72"/>
                <a:gd name="T27" fmla="*/ 64 h 80"/>
                <a:gd name="T28" fmla="*/ 16 w 72"/>
                <a:gd name="T29" fmla="*/ 64 h 80"/>
                <a:gd name="T30" fmla="*/ 16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40 h 80"/>
                <a:gd name="T46" fmla="*/ 64 w 72"/>
                <a:gd name="T47" fmla="*/ 40 h 80"/>
                <a:gd name="T48" fmla="*/ 72 w 72"/>
                <a:gd name="T49" fmla="*/ 40 h 80"/>
                <a:gd name="T50" fmla="*/ 72 w 72"/>
                <a:gd name="T51" fmla="*/ 40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16 w 72"/>
                <a:gd name="T65" fmla="*/ 72 h 80"/>
                <a:gd name="T66" fmla="*/ 16 w 72"/>
                <a:gd name="T67" fmla="*/ 72 h 80"/>
                <a:gd name="T68" fmla="*/ 16 w 72"/>
                <a:gd name="T69" fmla="*/ 72 h 80"/>
                <a:gd name="T70" fmla="*/ 0 w 72"/>
                <a:gd name="T71" fmla="*/ 48 h 80"/>
                <a:gd name="T72" fmla="*/ 0 w 72"/>
                <a:gd name="T73" fmla="*/ 48 h 80"/>
                <a:gd name="T74" fmla="*/ 0 w 72"/>
                <a:gd name="T75" fmla="*/ 40 h 80"/>
                <a:gd name="T76" fmla="*/ 16 w 72"/>
                <a:gd name="T77" fmla="*/ 16 h 80"/>
                <a:gd name="T78" fmla="*/ 16 w 72"/>
                <a:gd name="T79" fmla="*/ 16 h 80"/>
                <a:gd name="T80" fmla="*/ 16 w 72"/>
                <a:gd name="T81" fmla="*/ 16 h 80"/>
                <a:gd name="T82" fmla="*/ 32 w 72"/>
                <a:gd name="T83" fmla="*/ 0 h 80"/>
                <a:gd name="T84" fmla="*/ 32 w 72"/>
                <a:gd name="T85" fmla="*/ 0 h 80"/>
                <a:gd name="T86" fmla="*/ 40 w 72"/>
                <a:gd name="T87" fmla="*/ 0 h 80"/>
                <a:gd name="T88" fmla="*/ 64 w 72"/>
                <a:gd name="T89" fmla="*/ 16 h 80"/>
                <a:gd name="T90" fmla="*/ 64 w 72"/>
                <a:gd name="T91" fmla="*/ 16 h 80"/>
                <a:gd name="T92" fmla="*/ 64 w 72"/>
                <a:gd name="T93" fmla="*/ 16 h 80"/>
                <a:gd name="T94" fmla="*/ 72 w 72"/>
                <a:gd name="T95" fmla="*/ 40 h 80"/>
                <a:gd name="T96" fmla="*/ 64 w 72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40"/>
                  </a:moveTo>
                  <a:lnTo>
                    <a:pt x="56" y="16"/>
                  </a:lnTo>
                  <a:lnTo>
                    <a:pt x="56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16"/>
                  </a:lnTo>
                  <a:lnTo>
                    <a:pt x="72" y="40"/>
                  </a:lnTo>
                  <a:lnTo>
                    <a:pt x="64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0" name="Freeform 206"/>
            <p:cNvSpPr>
              <a:spLocks/>
            </p:cNvSpPr>
            <p:nvPr/>
          </p:nvSpPr>
          <p:spPr bwMode="auto">
            <a:xfrm>
              <a:off x="2000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1" name="Freeform 207"/>
            <p:cNvSpPr>
              <a:spLocks/>
            </p:cNvSpPr>
            <p:nvPr/>
          </p:nvSpPr>
          <p:spPr bwMode="auto">
            <a:xfrm>
              <a:off x="1936" y="2735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56 h 80"/>
                <a:gd name="T28" fmla="*/ 24 w 72"/>
                <a:gd name="T29" fmla="*/ 56 h 80"/>
                <a:gd name="T30" fmla="*/ 24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16 w 72"/>
                <a:gd name="T65" fmla="*/ 64 h 80"/>
                <a:gd name="T66" fmla="*/ 16 w 72"/>
                <a:gd name="T67" fmla="*/ 64 h 80"/>
                <a:gd name="T68" fmla="*/ 16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2" name="Freeform 208"/>
            <p:cNvSpPr>
              <a:spLocks/>
            </p:cNvSpPr>
            <p:nvPr/>
          </p:nvSpPr>
          <p:spPr bwMode="auto">
            <a:xfrm>
              <a:off x="2000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3" name="Freeform 209"/>
            <p:cNvSpPr>
              <a:spLocks/>
            </p:cNvSpPr>
            <p:nvPr/>
          </p:nvSpPr>
          <p:spPr bwMode="auto">
            <a:xfrm>
              <a:off x="2400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4" name="Freeform 210"/>
            <p:cNvSpPr>
              <a:spLocks/>
            </p:cNvSpPr>
            <p:nvPr/>
          </p:nvSpPr>
          <p:spPr bwMode="auto">
            <a:xfrm>
              <a:off x="2456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5" name="Freeform 211"/>
            <p:cNvSpPr>
              <a:spLocks/>
            </p:cNvSpPr>
            <p:nvPr/>
          </p:nvSpPr>
          <p:spPr bwMode="auto">
            <a:xfrm>
              <a:off x="2400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6" name="Freeform 212"/>
            <p:cNvSpPr>
              <a:spLocks/>
            </p:cNvSpPr>
            <p:nvPr/>
          </p:nvSpPr>
          <p:spPr bwMode="auto">
            <a:xfrm>
              <a:off x="2456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7" name="Freeform 213"/>
            <p:cNvSpPr>
              <a:spLocks/>
            </p:cNvSpPr>
            <p:nvPr/>
          </p:nvSpPr>
          <p:spPr bwMode="auto">
            <a:xfrm>
              <a:off x="2400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8 h 80"/>
                <a:gd name="T10" fmla="*/ 40 w 64"/>
                <a:gd name="T11" fmla="*/ 8 h 80"/>
                <a:gd name="T12" fmla="*/ 40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8" name="Freeform 214"/>
            <p:cNvSpPr>
              <a:spLocks/>
            </p:cNvSpPr>
            <p:nvPr/>
          </p:nvSpPr>
          <p:spPr bwMode="auto">
            <a:xfrm>
              <a:off x="2456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49" name="Freeform 215"/>
            <p:cNvSpPr>
              <a:spLocks/>
            </p:cNvSpPr>
            <p:nvPr/>
          </p:nvSpPr>
          <p:spPr bwMode="auto">
            <a:xfrm>
              <a:off x="2400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0" name="Freeform 216"/>
            <p:cNvSpPr>
              <a:spLocks/>
            </p:cNvSpPr>
            <p:nvPr/>
          </p:nvSpPr>
          <p:spPr bwMode="auto">
            <a:xfrm>
              <a:off x="2456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1" name="Freeform 217"/>
            <p:cNvSpPr>
              <a:spLocks/>
            </p:cNvSpPr>
            <p:nvPr/>
          </p:nvSpPr>
          <p:spPr bwMode="auto">
            <a:xfrm>
              <a:off x="2672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2" name="Freeform 218"/>
            <p:cNvSpPr>
              <a:spLocks/>
            </p:cNvSpPr>
            <p:nvPr/>
          </p:nvSpPr>
          <p:spPr bwMode="auto">
            <a:xfrm>
              <a:off x="2728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3" name="Freeform 219"/>
            <p:cNvSpPr>
              <a:spLocks/>
            </p:cNvSpPr>
            <p:nvPr/>
          </p:nvSpPr>
          <p:spPr bwMode="auto">
            <a:xfrm>
              <a:off x="2672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4" name="Freeform 220"/>
            <p:cNvSpPr>
              <a:spLocks/>
            </p:cNvSpPr>
            <p:nvPr/>
          </p:nvSpPr>
          <p:spPr bwMode="auto">
            <a:xfrm>
              <a:off x="2728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5" name="Freeform 221"/>
            <p:cNvSpPr>
              <a:spLocks/>
            </p:cNvSpPr>
            <p:nvPr/>
          </p:nvSpPr>
          <p:spPr bwMode="auto">
            <a:xfrm>
              <a:off x="2672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8 h 80"/>
                <a:gd name="T10" fmla="*/ 40 w 64"/>
                <a:gd name="T11" fmla="*/ 8 h 80"/>
                <a:gd name="T12" fmla="*/ 40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32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32 w 64"/>
                <a:gd name="T59" fmla="*/ 80 h 80"/>
                <a:gd name="T60" fmla="*/ 32 w 64"/>
                <a:gd name="T61" fmla="*/ 80 h 80"/>
                <a:gd name="T62" fmla="*/ 32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6" name="Freeform 222"/>
            <p:cNvSpPr>
              <a:spLocks/>
            </p:cNvSpPr>
            <p:nvPr/>
          </p:nvSpPr>
          <p:spPr bwMode="auto">
            <a:xfrm>
              <a:off x="2728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7" name="Freeform 223"/>
            <p:cNvSpPr>
              <a:spLocks/>
            </p:cNvSpPr>
            <p:nvPr/>
          </p:nvSpPr>
          <p:spPr bwMode="auto">
            <a:xfrm>
              <a:off x="2672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32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40 w 64"/>
                <a:gd name="T33" fmla="*/ 72 h 80"/>
                <a:gd name="T34" fmla="*/ 32 w 64"/>
                <a:gd name="T35" fmla="*/ 72 h 80"/>
                <a:gd name="T36" fmla="*/ 32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32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8" name="Freeform 224"/>
            <p:cNvSpPr>
              <a:spLocks/>
            </p:cNvSpPr>
            <p:nvPr/>
          </p:nvSpPr>
          <p:spPr bwMode="auto">
            <a:xfrm>
              <a:off x="2728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59" name="Freeform 225"/>
            <p:cNvSpPr>
              <a:spLocks/>
            </p:cNvSpPr>
            <p:nvPr/>
          </p:nvSpPr>
          <p:spPr bwMode="auto">
            <a:xfrm>
              <a:off x="2944" y="2287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0" name="Freeform 226"/>
            <p:cNvSpPr>
              <a:spLocks/>
            </p:cNvSpPr>
            <p:nvPr/>
          </p:nvSpPr>
          <p:spPr bwMode="auto">
            <a:xfrm>
              <a:off x="3000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1" name="Freeform 227"/>
            <p:cNvSpPr>
              <a:spLocks/>
            </p:cNvSpPr>
            <p:nvPr/>
          </p:nvSpPr>
          <p:spPr bwMode="auto">
            <a:xfrm>
              <a:off x="2944" y="2431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2" name="Freeform 228"/>
            <p:cNvSpPr>
              <a:spLocks/>
            </p:cNvSpPr>
            <p:nvPr/>
          </p:nvSpPr>
          <p:spPr bwMode="auto">
            <a:xfrm>
              <a:off x="3000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3" name="Freeform 229"/>
            <p:cNvSpPr>
              <a:spLocks/>
            </p:cNvSpPr>
            <p:nvPr/>
          </p:nvSpPr>
          <p:spPr bwMode="auto">
            <a:xfrm>
              <a:off x="2944" y="2575"/>
              <a:ext cx="64" cy="80"/>
            </a:xfrm>
            <a:custGeom>
              <a:avLst/>
              <a:gdLst>
                <a:gd name="T0" fmla="*/ 56 w 64"/>
                <a:gd name="T1" fmla="*/ 40 h 80"/>
                <a:gd name="T2" fmla="*/ 48 w 64"/>
                <a:gd name="T3" fmla="*/ 16 h 80"/>
                <a:gd name="T4" fmla="*/ 48 w 64"/>
                <a:gd name="T5" fmla="*/ 24 h 80"/>
                <a:gd name="T6" fmla="*/ 48 w 64"/>
                <a:gd name="T7" fmla="*/ 24 h 80"/>
                <a:gd name="T8" fmla="*/ 24 w 64"/>
                <a:gd name="T9" fmla="*/ 8 h 80"/>
                <a:gd name="T10" fmla="*/ 32 w 64"/>
                <a:gd name="T11" fmla="*/ 8 h 80"/>
                <a:gd name="T12" fmla="*/ 32 w 64"/>
                <a:gd name="T13" fmla="*/ 8 h 80"/>
                <a:gd name="T14" fmla="*/ 16 w 64"/>
                <a:gd name="T15" fmla="*/ 24 h 80"/>
                <a:gd name="T16" fmla="*/ 16 w 64"/>
                <a:gd name="T17" fmla="*/ 16 h 80"/>
                <a:gd name="T18" fmla="*/ 16 w 64"/>
                <a:gd name="T19" fmla="*/ 16 h 80"/>
                <a:gd name="T20" fmla="*/ 8 w 64"/>
                <a:gd name="T21" fmla="*/ 40 h 80"/>
                <a:gd name="T22" fmla="*/ 8 w 64"/>
                <a:gd name="T23" fmla="*/ 40 h 80"/>
                <a:gd name="T24" fmla="*/ 8 w 64"/>
                <a:gd name="T25" fmla="*/ 40 h 80"/>
                <a:gd name="T26" fmla="*/ 16 w 64"/>
                <a:gd name="T27" fmla="*/ 64 h 80"/>
                <a:gd name="T28" fmla="*/ 8 w 64"/>
                <a:gd name="T29" fmla="*/ 64 h 80"/>
                <a:gd name="T30" fmla="*/ 8 w 64"/>
                <a:gd name="T31" fmla="*/ 64 h 80"/>
                <a:gd name="T32" fmla="*/ 24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64 h 80"/>
                <a:gd name="T40" fmla="*/ 48 w 64"/>
                <a:gd name="T41" fmla="*/ 64 h 80"/>
                <a:gd name="T42" fmla="*/ 48 w 64"/>
                <a:gd name="T43" fmla="*/ 64 h 80"/>
                <a:gd name="T44" fmla="*/ 56 w 64"/>
                <a:gd name="T45" fmla="*/ 40 h 80"/>
                <a:gd name="T46" fmla="*/ 56 w 64"/>
                <a:gd name="T47" fmla="*/ 40 h 80"/>
                <a:gd name="T48" fmla="*/ 64 w 64"/>
                <a:gd name="T49" fmla="*/ 40 h 80"/>
                <a:gd name="T50" fmla="*/ 64 w 64"/>
                <a:gd name="T51" fmla="*/ 40 h 80"/>
                <a:gd name="T52" fmla="*/ 56 w 64"/>
                <a:gd name="T53" fmla="*/ 64 h 80"/>
                <a:gd name="T54" fmla="*/ 56 w 64"/>
                <a:gd name="T55" fmla="*/ 64 h 80"/>
                <a:gd name="T56" fmla="*/ 48 w 64"/>
                <a:gd name="T57" fmla="*/ 72 h 80"/>
                <a:gd name="T58" fmla="*/ 24 w 64"/>
                <a:gd name="T59" fmla="*/ 80 h 80"/>
                <a:gd name="T60" fmla="*/ 24 w 64"/>
                <a:gd name="T61" fmla="*/ 80 h 80"/>
                <a:gd name="T62" fmla="*/ 24 w 64"/>
                <a:gd name="T63" fmla="*/ 80 h 80"/>
                <a:gd name="T64" fmla="*/ 8 w 64"/>
                <a:gd name="T65" fmla="*/ 72 h 80"/>
                <a:gd name="T66" fmla="*/ 8 w 64"/>
                <a:gd name="T67" fmla="*/ 72 h 80"/>
                <a:gd name="T68" fmla="*/ 8 w 64"/>
                <a:gd name="T69" fmla="*/ 64 h 80"/>
                <a:gd name="T70" fmla="*/ 0 w 64"/>
                <a:gd name="T71" fmla="*/ 40 h 80"/>
                <a:gd name="T72" fmla="*/ 0 w 64"/>
                <a:gd name="T73" fmla="*/ 40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8 w 64"/>
                <a:gd name="T81" fmla="*/ 16 h 80"/>
                <a:gd name="T82" fmla="*/ 24 w 64"/>
                <a:gd name="T83" fmla="*/ 0 h 80"/>
                <a:gd name="T84" fmla="*/ 24 w 64"/>
                <a:gd name="T85" fmla="*/ 0 h 80"/>
                <a:gd name="T86" fmla="*/ 32 w 64"/>
                <a:gd name="T87" fmla="*/ 0 h 80"/>
                <a:gd name="T88" fmla="*/ 56 w 64"/>
                <a:gd name="T89" fmla="*/ 16 h 80"/>
                <a:gd name="T90" fmla="*/ 56 w 64"/>
                <a:gd name="T91" fmla="*/ 16 h 80"/>
                <a:gd name="T92" fmla="*/ 56 w 64"/>
                <a:gd name="T93" fmla="*/ 16 h 80"/>
                <a:gd name="T94" fmla="*/ 64 w 64"/>
                <a:gd name="T95" fmla="*/ 40 h 80"/>
                <a:gd name="T96" fmla="*/ 56 w 64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40"/>
                  </a:moveTo>
                  <a:lnTo>
                    <a:pt x="48" y="16"/>
                  </a:lnTo>
                  <a:lnTo>
                    <a:pt x="48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5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4" name="Freeform 230"/>
            <p:cNvSpPr>
              <a:spLocks/>
            </p:cNvSpPr>
            <p:nvPr/>
          </p:nvSpPr>
          <p:spPr bwMode="auto">
            <a:xfrm>
              <a:off x="3000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5" name="Freeform 231"/>
            <p:cNvSpPr>
              <a:spLocks/>
            </p:cNvSpPr>
            <p:nvPr/>
          </p:nvSpPr>
          <p:spPr bwMode="auto">
            <a:xfrm>
              <a:off x="2944" y="2735"/>
              <a:ext cx="64" cy="80"/>
            </a:xfrm>
            <a:custGeom>
              <a:avLst/>
              <a:gdLst>
                <a:gd name="T0" fmla="*/ 56 w 64"/>
                <a:gd name="T1" fmla="*/ 32 h 80"/>
                <a:gd name="T2" fmla="*/ 48 w 64"/>
                <a:gd name="T3" fmla="*/ 8 h 80"/>
                <a:gd name="T4" fmla="*/ 48 w 64"/>
                <a:gd name="T5" fmla="*/ 16 h 80"/>
                <a:gd name="T6" fmla="*/ 48 w 64"/>
                <a:gd name="T7" fmla="*/ 16 h 80"/>
                <a:gd name="T8" fmla="*/ 24 w 64"/>
                <a:gd name="T9" fmla="*/ 8 h 80"/>
                <a:gd name="T10" fmla="*/ 24 w 64"/>
                <a:gd name="T11" fmla="*/ 8 h 80"/>
                <a:gd name="T12" fmla="*/ 24 w 64"/>
                <a:gd name="T13" fmla="*/ 8 h 80"/>
                <a:gd name="T14" fmla="*/ 8 w 64"/>
                <a:gd name="T15" fmla="*/ 16 h 80"/>
                <a:gd name="T16" fmla="*/ 16 w 64"/>
                <a:gd name="T17" fmla="*/ 8 h 80"/>
                <a:gd name="T18" fmla="*/ 16 w 64"/>
                <a:gd name="T19" fmla="*/ 8 h 80"/>
                <a:gd name="T20" fmla="*/ 8 w 64"/>
                <a:gd name="T21" fmla="*/ 32 h 80"/>
                <a:gd name="T22" fmla="*/ 8 w 64"/>
                <a:gd name="T23" fmla="*/ 32 h 80"/>
                <a:gd name="T24" fmla="*/ 8 w 64"/>
                <a:gd name="T25" fmla="*/ 32 h 80"/>
                <a:gd name="T26" fmla="*/ 16 w 64"/>
                <a:gd name="T27" fmla="*/ 56 h 80"/>
                <a:gd name="T28" fmla="*/ 16 w 64"/>
                <a:gd name="T29" fmla="*/ 56 h 80"/>
                <a:gd name="T30" fmla="*/ 16 w 64"/>
                <a:gd name="T31" fmla="*/ 56 h 80"/>
                <a:gd name="T32" fmla="*/ 32 w 64"/>
                <a:gd name="T33" fmla="*/ 72 h 80"/>
                <a:gd name="T34" fmla="*/ 24 w 64"/>
                <a:gd name="T35" fmla="*/ 72 h 80"/>
                <a:gd name="T36" fmla="*/ 24 w 64"/>
                <a:gd name="T37" fmla="*/ 72 h 80"/>
                <a:gd name="T38" fmla="*/ 48 w 64"/>
                <a:gd name="T39" fmla="*/ 56 h 80"/>
                <a:gd name="T40" fmla="*/ 48 w 64"/>
                <a:gd name="T41" fmla="*/ 56 h 80"/>
                <a:gd name="T42" fmla="*/ 48 w 64"/>
                <a:gd name="T43" fmla="*/ 56 h 80"/>
                <a:gd name="T44" fmla="*/ 56 w 64"/>
                <a:gd name="T45" fmla="*/ 32 h 80"/>
                <a:gd name="T46" fmla="*/ 56 w 64"/>
                <a:gd name="T47" fmla="*/ 32 h 80"/>
                <a:gd name="T48" fmla="*/ 64 w 64"/>
                <a:gd name="T49" fmla="*/ 32 h 80"/>
                <a:gd name="T50" fmla="*/ 64 w 64"/>
                <a:gd name="T51" fmla="*/ 32 h 80"/>
                <a:gd name="T52" fmla="*/ 56 w 64"/>
                <a:gd name="T53" fmla="*/ 56 h 80"/>
                <a:gd name="T54" fmla="*/ 56 w 64"/>
                <a:gd name="T55" fmla="*/ 56 h 80"/>
                <a:gd name="T56" fmla="*/ 56 w 64"/>
                <a:gd name="T57" fmla="*/ 64 h 80"/>
                <a:gd name="T58" fmla="*/ 32 w 64"/>
                <a:gd name="T59" fmla="*/ 80 h 80"/>
                <a:gd name="T60" fmla="*/ 32 w 64"/>
                <a:gd name="T61" fmla="*/ 80 h 80"/>
                <a:gd name="T62" fmla="*/ 24 w 64"/>
                <a:gd name="T63" fmla="*/ 80 h 80"/>
                <a:gd name="T64" fmla="*/ 8 w 64"/>
                <a:gd name="T65" fmla="*/ 64 h 80"/>
                <a:gd name="T66" fmla="*/ 8 w 64"/>
                <a:gd name="T67" fmla="*/ 64 h 80"/>
                <a:gd name="T68" fmla="*/ 8 w 64"/>
                <a:gd name="T69" fmla="*/ 56 h 80"/>
                <a:gd name="T70" fmla="*/ 0 w 64"/>
                <a:gd name="T71" fmla="*/ 32 h 80"/>
                <a:gd name="T72" fmla="*/ 0 w 64"/>
                <a:gd name="T73" fmla="*/ 32 h 80"/>
                <a:gd name="T74" fmla="*/ 0 w 64"/>
                <a:gd name="T75" fmla="*/ 32 h 80"/>
                <a:gd name="T76" fmla="*/ 8 w 64"/>
                <a:gd name="T77" fmla="*/ 8 h 80"/>
                <a:gd name="T78" fmla="*/ 8 w 64"/>
                <a:gd name="T79" fmla="*/ 8 h 80"/>
                <a:gd name="T80" fmla="*/ 8 w 64"/>
                <a:gd name="T81" fmla="*/ 8 h 80"/>
                <a:gd name="T82" fmla="*/ 24 w 64"/>
                <a:gd name="T83" fmla="*/ 0 h 80"/>
                <a:gd name="T84" fmla="*/ 24 w 64"/>
                <a:gd name="T85" fmla="*/ 0 h 80"/>
                <a:gd name="T86" fmla="*/ 24 w 64"/>
                <a:gd name="T87" fmla="*/ 0 h 80"/>
                <a:gd name="T88" fmla="*/ 48 w 64"/>
                <a:gd name="T89" fmla="*/ 8 h 80"/>
                <a:gd name="T90" fmla="*/ 48 w 64"/>
                <a:gd name="T91" fmla="*/ 8 h 80"/>
                <a:gd name="T92" fmla="*/ 56 w 64"/>
                <a:gd name="T93" fmla="*/ 8 h 80"/>
                <a:gd name="T94" fmla="*/ 64 w 64"/>
                <a:gd name="T95" fmla="*/ 32 h 80"/>
                <a:gd name="T96" fmla="*/ 56 w 64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56" y="32"/>
                  </a:moveTo>
                  <a:lnTo>
                    <a:pt x="48" y="8"/>
                  </a:lnTo>
                  <a:lnTo>
                    <a:pt x="48" y="16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48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32"/>
                  </a:lnTo>
                  <a:lnTo>
                    <a:pt x="56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6" name="Freeform 232"/>
            <p:cNvSpPr>
              <a:spLocks/>
            </p:cNvSpPr>
            <p:nvPr/>
          </p:nvSpPr>
          <p:spPr bwMode="auto">
            <a:xfrm>
              <a:off x="3000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7" name="Freeform 233"/>
            <p:cNvSpPr>
              <a:spLocks/>
            </p:cNvSpPr>
            <p:nvPr/>
          </p:nvSpPr>
          <p:spPr bwMode="auto">
            <a:xfrm>
              <a:off x="3208" y="2287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56 h 80"/>
                <a:gd name="T28" fmla="*/ 24 w 72"/>
                <a:gd name="T29" fmla="*/ 56 h 80"/>
                <a:gd name="T30" fmla="*/ 24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16 w 72"/>
                <a:gd name="T65" fmla="*/ 64 h 80"/>
                <a:gd name="T66" fmla="*/ 16 w 72"/>
                <a:gd name="T67" fmla="*/ 64 h 80"/>
                <a:gd name="T68" fmla="*/ 16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8" name="Freeform 234"/>
            <p:cNvSpPr>
              <a:spLocks/>
            </p:cNvSpPr>
            <p:nvPr/>
          </p:nvSpPr>
          <p:spPr bwMode="auto">
            <a:xfrm>
              <a:off x="3272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69" name="Freeform 235"/>
            <p:cNvSpPr>
              <a:spLocks/>
            </p:cNvSpPr>
            <p:nvPr/>
          </p:nvSpPr>
          <p:spPr bwMode="auto">
            <a:xfrm>
              <a:off x="3208" y="2431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64 h 80"/>
                <a:gd name="T28" fmla="*/ 16 w 72"/>
                <a:gd name="T29" fmla="*/ 64 h 80"/>
                <a:gd name="T30" fmla="*/ 16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16 w 72"/>
                <a:gd name="T65" fmla="*/ 72 h 80"/>
                <a:gd name="T66" fmla="*/ 16 w 72"/>
                <a:gd name="T67" fmla="*/ 72 h 80"/>
                <a:gd name="T68" fmla="*/ 16 w 72"/>
                <a:gd name="T69" fmla="*/ 64 h 80"/>
                <a:gd name="T70" fmla="*/ 0 w 72"/>
                <a:gd name="T71" fmla="*/ 32 h 80"/>
                <a:gd name="T72" fmla="*/ 0 w 72"/>
                <a:gd name="T73" fmla="*/ 32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0" name="Freeform 236"/>
            <p:cNvSpPr>
              <a:spLocks/>
            </p:cNvSpPr>
            <p:nvPr/>
          </p:nvSpPr>
          <p:spPr bwMode="auto">
            <a:xfrm>
              <a:off x="3272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1" name="Freeform 237"/>
            <p:cNvSpPr>
              <a:spLocks/>
            </p:cNvSpPr>
            <p:nvPr/>
          </p:nvSpPr>
          <p:spPr bwMode="auto">
            <a:xfrm>
              <a:off x="3208" y="2575"/>
              <a:ext cx="72" cy="80"/>
            </a:xfrm>
            <a:custGeom>
              <a:avLst/>
              <a:gdLst>
                <a:gd name="T0" fmla="*/ 64 w 72"/>
                <a:gd name="T1" fmla="*/ 40 h 80"/>
                <a:gd name="T2" fmla="*/ 56 w 72"/>
                <a:gd name="T3" fmla="*/ 16 h 80"/>
                <a:gd name="T4" fmla="*/ 56 w 72"/>
                <a:gd name="T5" fmla="*/ 24 h 80"/>
                <a:gd name="T6" fmla="*/ 56 w 72"/>
                <a:gd name="T7" fmla="*/ 24 h 80"/>
                <a:gd name="T8" fmla="*/ 32 w 72"/>
                <a:gd name="T9" fmla="*/ 8 h 80"/>
                <a:gd name="T10" fmla="*/ 40 w 72"/>
                <a:gd name="T11" fmla="*/ 8 h 80"/>
                <a:gd name="T12" fmla="*/ 40 w 72"/>
                <a:gd name="T13" fmla="*/ 8 h 80"/>
                <a:gd name="T14" fmla="*/ 24 w 72"/>
                <a:gd name="T15" fmla="*/ 24 h 80"/>
                <a:gd name="T16" fmla="*/ 24 w 72"/>
                <a:gd name="T17" fmla="*/ 24 h 80"/>
                <a:gd name="T18" fmla="*/ 24 w 72"/>
                <a:gd name="T19" fmla="*/ 24 h 80"/>
                <a:gd name="T20" fmla="*/ 8 w 72"/>
                <a:gd name="T21" fmla="*/ 48 h 80"/>
                <a:gd name="T22" fmla="*/ 8 w 72"/>
                <a:gd name="T23" fmla="*/ 40 h 80"/>
                <a:gd name="T24" fmla="*/ 8 w 72"/>
                <a:gd name="T25" fmla="*/ 40 h 80"/>
                <a:gd name="T26" fmla="*/ 24 w 72"/>
                <a:gd name="T27" fmla="*/ 64 h 80"/>
                <a:gd name="T28" fmla="*/ 16 w 72"/>
                <a:gd name="T29" fmla="*/ 64 h 80"/>
                <a:gd name="T30" fmla="*/ 16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40 h 80"/>
                <a:gd name="T46" fmla="*/ 64 w 72"/>
                <a:gd name="T47" fmla="*/ 40 h 80"/>
                <a:gd name="T48" fmla="*/ 72 w 72"/>
                <a:gd name="T49" fmla="*/ 40 h 80"/>
                <a:gd name="T50" fmla="*/ 72 w 72"/>
                <a:gd name="T51" fmla="*/ 40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16 w 72"/>
                <a:gd name="T65" fmla="*/ 72 h 80"/>
                <a:gd name="T66" fmla="*/ 16 w 72"/>
                <a:gd name="T67" fmla="*/ 72 h 80"/>
                <a:gd name="T68" fmla="*/ 16 w 72"/>
                <a:gd name="T69" fmla="*/ 72 h 80"/>
                <a:gd name="T70" fmla="*/ 0 w 72"/>
                <a:gd name="T71" fmla="*/ 48 h 80"/>
                <a:gd name="T72" fmla="*/ 0 w 72"/>
                <a:gd name="T73" fmla="*/ 48 h 80"/>
                <a:gd name="T74" fmla="*/ 0 w 72"/>
                <a:gd name="T75" fmla="*/ 40 h 80"/>
                <a:gd name="T76" fmla="*/ 16 w 72"/>
                <a:gd name="T77" fmla="*/ 16 h 80"/>
                <a:gd name="T78" fmla="*/ 16 w 72"/>
                <a:gd name="T79" fmla="*/ 16 h 80"/>
                <a:gd name="T80" fmla="*/ 16 w 72"/>
                <a:gd name="T81" fmla="*/ 16 h 80"/>
                <a:gd name="T82" fmla="*/ 32 w 72"/>
                <a:gd name="T83" fmla="*/ 0 h 80"/>
                <a:gd name="T84" fmla="*/ 32 w 72"/>
                <a:gd name="T85" fmla="*/ 0 h 80"/>
                <a:gd name="T86" fmla="*/ 40 w 72"/>
                <a:gd name="T87" fmla="*/ 0 h 80"/>
                <a:gd name="T88" fmla="*/ 64 w 72"/>
                <a:gd name="T89" fmla="*/ 16 h 80"/>
                <a:gd name="T90" fmla="*/ 64 w 72"/>
                <a:gd name="T91" fmla="*/ 16 h 80"/>
                <a:gd name="T92" fmla="*/ 64 w 72"/>
                <a:gd name="T93" fmla="*/ 16 h 80"/>
                <a:gd name="T94" fmla="*/ 72 w 72"/>
                <a:gd name="T95" fmla="*/ 40 h 80"/>
                <a:gd name="T96" fmla="*/ 64 w 72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40"/>
                  </a:moveTo>
                  <a:lnTo>
                    <a:pt x="56" y="16"/>
                  </a:lnTo>
                  <a:lnTo>
                    <a:pt x="56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16"/>
                  </a:lnTo>
                  <a:lnTo>
                    <a:pt x="72" y="40"/>
                  </a:lnTo>
                  <a:lnTo>
                    <a:pt x="64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2" name="Freeform 238"/>
            <p:cNvSpPr>
              <a:spLocks/>
            </p:cNvSpPr>
            <p:nvPr/>
          </p:nvSpPr>
          <p:spPr bwMode="auto">
            <a:xfrm>
              <a:off x="3272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3" name="Freeform 239"/>
            <p:cNvSpPr>
              <a:spLocks/>
            </p:cNvSpPr>
            <p:nvPr/>
          </p:nvSpPr>
          <p:spPr bwMode="auto">
            <a:xfrm>
              <a:off x="3208" y="2735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16 w 72"/>
                <a:gd name="T15" fmla="*/ 16 h 80"/>
                <a:gd name="T16" fmla="*/ 24 w 72"/>
                <a:gd name="T17" fmla="*/ 16 h 80"/>
                <a:gd name="T18" fmla="*/ 24 w 72"/>
                <a:gd name="T19" fmla="*/ 16 h 80"/>
                <a:gd name="T20" fmla="*/ 8 w 72"/>
                <a:gd name="T21" fmla="*/ 40 h 80"/>
                <a:gd name="T22" fmla="*/ 8 w 72"/>
                <a:gd name="T23" fmla="*/ 32 h 80"/>
                <a:gd name="T24" fmla="*/ 8 w 72"/>
                <a:gd name="T25" fmla="*/ 32 h 80"/>
                <a:gd name="T26" fmla="*/ 24 w 72"/>
                <a:gd name="T27" fmla="*/ 56 h 80"/>
                <a:gd name="T28" fmla="*/ 24 w 72"/>
                <a:gd name="T29" fmla="*/ 56 h 80"/>
                <a:gd name="T30" fmla="*/ 24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16 w 72"/>
                <a:gd name="T65" fmla="*/ 64 h 80"/>
                <a:gd name="T66" fmla="*/ 16 w 72"/>
                <a:gd name="T67" fmla="*/ 64 h 80"/>
                <a:gd name="T68" fmla="*/ 16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32 h 80"/>
                <a:gd name="T76" fmla="*/ 16 w 72"/>
                <a:gd name="T77" fmla="*/ 8 h 80"/>
                <a:gd name="T78" fmla="*/ 16 w 72"/>
                <a:gd name="T79" fmla="*/ 8 h 80"/>
                <a:gd name="T80" fmla="*/ 16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4" name="Freeform 240"/>
            <p:cNvSpPr>
              <a:spLocks/>
            </p:cNvSpPr>
            <p:nvPr/>
          </p:nvSpPr>
          <p:spPr bwMode="auto">
            <a:xfrm>
              <a:off x="3272" y="276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5" name="Freeform 241"/>
            <p:cNvSpPr>
              <a:spLocks/>
            </p:cNvSpPr>
            <p:nvPr/>
          </p:nvSpPr>
          <p:spPr bwMode="auto">
            <a:xfrm>
              <a:off x="3624" y="2287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8 w 72"/>
                <a:gd name="T15" fmla="*/ 16 h 80"/>
                <a:gd name="T16" fmla="*/ 16 w 72"/>
                <a:gd name="T17" fmla="*/ 8 h 80"/>
                <a:gd name="T18" fmla="*/ 16 w 72"/>
                <a:gd name="T19" fmla="*/ 8 h 80"/>
                <a:gd name="T20" fmla="*/ 8 w 72"/>
                <a:gd name="T21" fmla="*/ 32 h 80"/>
                <a:gd name="T22" fmla="*/ 8 w 72"/>
                <a:gd name="T23" fmla="*/ 32 h 80"/>
                <a:gd name="T24" fmla="*/ 8 w 72"/>
                <a:gd name="T25" fmla="*/ 32 h 80"/>
                <a:gd name="T26" fmla="*/ 16 w 72"/>
                <a:gd name="T27" fmla="*/ 56 h 80"/>
                <a:gd name="T28" fmla="*/ 16 w 72"/>
                <a:gd name="T29" fmla="*/ 56 h 80"/>
                <a:gd name="T30" fmla="*/ 16 w 72"/>
                <a:gd name="T31" fmla="*/ 56 h 80"/>
                <a:gd name="T32" fmla="*/ 40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56 h 80"/>
                <a:gd name="T40" fmla="*/ 56 w 72"/>
                <a:gd name="T41" fmla="*/ 56 h 80"/>
                <a:gd name="T42" fmla="*/ 56 w 72"/>
                <a:gd name="T43" fmla="*/ 56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56 h 80"/>
                <a:gd name="T54" fmla="*/ 64 w 72"/>
                <a:gd name="T55" fmla="*/ 56 h 80"/>
                <a:gd name="T56" fmla="*/ 64 w 72"/>
                <a:gd name="T57" fmla="*/ 64 h 80"/>
                <a:gd name="T58" fmla="*/ 40 w 72"/>
                <a:gd name="T59" fmla="*/ 80 h 80"/>
                <a:gd name="T60" fmla="*/ 40 w 72"/>
                <a:gd name="T61" fmla="*/ 80 h 80"/>
                <a:gd name="T62" fmla="*/ 32 w 72"/>
                <a:gd name="T63" fmla="*/ 80 h 80"/>
                <a:gd name="T64" fmla="*/ 8 w 72"/>
                <a:gd name="T65" fmla="*/ 64 h 80"/>
                <a:gd name="T66" fmla="*/ 8 w 72"/>
                <a:gd name="T67" fmla="*/ 64 h 80"/>
                <a:gd name="T68" fmla="*/ 8 w 72"/>
                <a:gd name="T69" fmla="*/ 56 h 80"/>
                <a:gd name="T70" fmla="*/ 0 w 72"/>
                <a:gd name="T71" fmla="*/ 32 h 80"/>
                <a:gd name="T72" fmla="*/ 0 w 72"/>
                <a:gd name="T73" fmla="*/ 32 h 80"/>
                <a:gd name="T74" fmla="*/ 0 w 72"/>
                <a:gd name="T75" fmla="*/ 32 h 80"/>
                <a:gd name="T76" fmla="*/ 8 w 72"/>
                <a:gd name="T77" fmla="*/ 8 h 80"/>
                <a:gd name="T78" fmla="*/ 8 w 72"/>
                <a:gd name="T79" fmla="*/ 8 h 80"/>
                <a:gd name="T80" fmla="*/ 8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56"/>
                  </a:lnTo>
                  <a:lnTo>
                    <a:pt x="40" y="72"/>
                  </a:lnTo>
                  <a:lnTo>
                    <a:pt x="32" y="72"/>
                  </a:lnTo>
                  <a:lnTo>
                    <a:pt x="56" y="56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56"/>
                  </a:lnTo>
                  <a:lnTo>
                    <a:pt x="64" y="64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6" name="Freeform 242"/>
            <p:cNvSpPr>
              <a:spLocks/>
            </p:cNvSpPr>
            <p:nvPr/>
          </p:nvSpPr>
          <p:spPr bwMode="auto">
            <a:xfrm>
              <a:off x="3688" y="231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7" name="Freeform 243"/>
            <p:cNvSpPr>
              <a:spLocks/>
            </p:cNvSpPr>
            <p:nvPr/>
          </p:nvSpPr>
          <p:spPr bwMode="auto">
            <a:xfrm>
              <a:off x="3624" y="2431"/>
              <a:ext cx="72" cy="80"/>
            </a:xfrm>
            <a:custGeom>
              <a:avLst/>
              <a:gdLst>
                <a:gd name="T0" fmla="*/ 64 w 72"/>
                <a:gd name="T1" fmla="*/ 32 h 80"/>
                <a:gd name="T2" fmla="*/ 56 w 72"/>
                <a:gd name="T3" fmla="*/ 8 h 80"/>
                <a:gd name="T4" fmla="*/ 56 w 72"/>
                <a:gd name="T5" fmla="*/ 16 h 80"/>
                <a:gd name="T6" fmla="*/ 56 w 72"/>
                <a:gd name="T7" fmla="*/ 16 h 80"/>
                <a:gd name="T8" fmla="*/ 32 w 72"/>
                <a:gd name="T9" fmla="*/ 8 h 80"/>
                <a:gd name="T10" fmla="*/ 32 w 72"/>
                <a:gd name="T11" fmla="*/ 8 h 80"/>
                <a:gd name="T12" fmla="*/ 32 w 72"/>
                <a:gd name="T13" fmla="*/ 8 h 80"/>
                <a:gd name="T14" fmla="*/ 8 w 72"/>
                <a:gd name="T15" fmla="*/ 16 h 80"/>
                <a:gd name="T16" fmla="*/ 16 w 72"/>
                <a:gd name="T17" fmla="*/ 8 h 80"/>
                <a:gd name="T18" fmla="*/ 16 w 72"/>
                <a:gd name="T19" fmla="*/ 8 h 80"/>
                <a:gd name="T20" fmla="*/ 8 w 72"/>
                <a:gd name="T21" fmla="*/ 32 h 80"/>
                <a:gd name="T22" fmla="*/ 8 w 72"/>
                <a:gd name="T23" fmla="*/ 32 h 80"/>
                <a:gd name="T24" fmla="*/ 8 w 72"/>
                <a:gd name="T25" fmla="*/ 32 h 80"/>
                <a:gd name="T26" fmla="*/ 16 w 72"/>
                <a:gd name="T27" fmla="*/ 64 h 80"/>
                <a:gd name="T28" fmla="*/ 8 w 72"/>
                <a:gd name="T29" fmla="*/ 64 h 80"/>
                <a:gd name="T30" fmla="*/ 8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32 h 80"/>
                <a:gd name="T46" fmla="*/ 64 w 72"/>
                <a:gd name="T47" fmla="*/ 32 h 80"/>
                <a:gd name="T48" fmla="*/ 72 w 72"/>
                <a:gd name="T49" fmla="*/ 32 h 80"/>
                <a:gd name="T50" fmla="*/ 72 w 72"/>
                <a:gd name="T51" fmla="*/ 32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8 w 72"/>
                <a:gd name="T65" fmla="*/ 72 h 80"/>
                <a:gd name="T66" fmla="*/ 8 w 72"/>
                <a:gd name="T67" fmla="*/ 72 h 80"/>
                <a:gd name="T68" fmla="*/ 8 w 72"/>
                <a:gd name="T69" fmla="*/ 64 h 80"/>
                <a:gd name="T70" fmla="*/ 0 w 72"/>
                <a:gd name="T71" fmla="*/ 32 h 80"/>
                <a:gd name="T72" fmla="*/ 0 w 72"/>
                <a:gd name="T73" fmla="*/ 32 h 80"/>
                <a:gd name="T74" fmla="*/ 0 w 72"/>
                <a:gd name="T75" fmla="*/ 32 h 80"/>
                <a:gd name="T76" fmla="*/ 8 w 72"/>
                <a:gd name="T77" fmla="*/ 8 h 80"/>
                <a:gd name="T78" fmla="*/ 8 w 72"/>
                <a:gd name="T79" fmla="*/ 8 h 80"/>
                <a:gd name="T80" fmla="*/ 8 w 72"/>
                <a:gd name="T81" fmla="*/ 8 h 80"/>
                <a:gd name="T82" fmla="*/ 32 w 72"/>
                <a:gd name="T83" fmla="*/ 0 h 80"/>
                <a:gd name="T84" fmla="*/ 32 w 72"/>
                <a:gd name="T85" fmla="*/ 0 h 80"/>
                <a:gd name="T86" fmla="*/ 32 w 72"/>
                <a:gd name="T87" fmla="*/ 0 h 80"/>
                <a:gd name="T88" fmla="*/ 56 w 72"/>
                <a:gd name="T89" fmla="*/ 8 h 80"/>
                <a:gd name="T90" fmla="*/ 56 w 72"/>
                <a:gd name="T91" fmla="*/ 8 h 80"/>
                <a:gd name="T92" fmla="*/ 64 w 72"/>
                <a:gd name="T93" fmla="*/ 8 h 80"/>
                <a:gd name="T94" fmla="*/ 72 w 72"/>
                <a:gd name="T95" fmla="*/ 32 h 80"/>
                <a:gd name="T96" fmla="*/ 64 w 72"/>
                <a:gd name="T97" fmla="*/ 32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32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32"/>
                  </a:lnTo>
                  <a:lnTo>
                    <a:pt x="8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32"/>
                  </a:lnTo>
                  <a:lnTo>
                    <a:pt x="64" y="32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8" name="Freeform 244"/>
            <p:cNvSpPr>
              <a:spLocks/>
            </p:cNvSpPr>
            <p:nvPr/>
          </p:nvSpPr>
          <p:spPr bwMode="auto">
            <a:xfrm>
              <a:off x="3688" y="2463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79" name="Freeform 245"/>
            <p:cNvSpPr>
              <a:spLocks/>
            </p:cNvSpPr>
            <p:nvPr/>
          </p:nvSpPr>
          <p:spPr bwMode="auto">
            <a:xfrm>
              <a:off x="3624" y="2575"/>
              <a:ext cx="72" cy="80"/>
            </a:xfrm>
            <a:custGeom>
              <a:avLst/>
              <a:gdLst>
                <a:gd name="T0" fmla="*/ 64 w 72"/>
                <a:gd name="T1" fmla="*/ 40 h 80"/>
                <a:gd name="T2" fmla="*/ 56 w 72"/>
                <a:gd name="T3" fmla="*/ 16 h 80"/>
                <a:gd name="T4" fmla="*/ 56 w 72"/>
                <a:gd name="T5" fmla="*/ 24 h 80"/>
                <a:gd name="T6" fmla="*/ 56 w 72"/>
                <a:gd name="T7" fmla="*/ 24 h 80"/>
                <a:gd name="T8" fmla="*/ 32 w 72"/>
                <a:gd name="T9" fmla="*/ 8 h 80"/>
                <a:gd name="T10" fmla="*/ 40 w 72"/>
                <a:gd name="T11" fmla="*/ 8 h 80"/>
                <a:gd name="T12" fmla="*/ 40 w 72"/>
                <a:gd name="T13" fmla="*/ 8 h 80"/>
                <a:gd name="T14" fmla="*/ 16 w 72"/>
                <a:gd name="T15" fmla="*/ 24 h 80"/>
                <a:gd name="T16" fmla="*/ 16 w 72"/>
                <a:gd name="T17" fmla="*/ 16 h 80"/>
                <a:gd name="T18" fmla="*/ 16 w 72"/>
                <a:gd name="T19" fmla="*/ 16 h 80"/>
                <a:gd name="T20" fmla="*/ 8 w 72"/>
                <a:gd name="T21" fmla="*/ 40 h 80"/>
                <a:gd name="T22" fmla="*/ 8 w 72"/>
                <a:gd name="T23" fmla="*/ 40 h 80"/>
                <a:gd name="T24" fmla="*/ 8 w 72"/>
                <a:gd name="T25" fmla="*/ 40 h 80"/>
                <a:gd name="T26" fmla="*/ 16 w 72"/>
                <a:gd name="T27" fmla="*/ 64 h 80"/>
                <a:gd name="T28" fmla="*/ 8 w 72"/>
                <a:gd name="T29" fmla="*/ 64 h 80"/>
                <a:gd name="T30" fmla="*/ 8 w 72"/>
                <a:gd name="T31" fmla="*/ 64 h 80"/>
                <a:gd name="T32" fmla="*/ 32 w 72"/>
                <a:gd name="T33" fmla="*/ 72 h 80"/>
                <a:gd name="T34" fmla="*/ 32 w 72"/>
                <a:gd name="T35" fmla="*/ 72 h 80"/>
                <a:gd name="T36" fmla="*/ 32 w 72"/>
                <a:gd name="T37" fmla="*/ 72 h 80"/>
                <a:gd name="T38" fmla="*/ 56 w 72"/>
                <a:gd name="T39" fmla="*/ 64 h 80"/>
                <a:gd name="T40" fmla="*/ 56 w 72"/>
                <a:gd name="T41" fmla="*/ 64 h 80"/>
                <a:gd name="T42" fmla="*/ 56 w 72"/>
                <a:gd name="T43" fmla="*/ 64 h 80"/>
                <a:gd name="T44" fmla="*/ 64 w 72"/>
                <a:gd name="T45" fmla="*/ 40 h 80"/>
                <a:gd name="T46" fmla="*/ 64 w 72"/>
                <a:gd name="T47" fmla="*/ 40 h 80"/>
                <a:gd name="T48" fmla="*/ 72 w 72"/>
                <a:gd name="T49" fmla="*/ 40 h 80"/>
                <a:gd name="T50" fmla="*/ 72 w 72"/>
                <a:gd name="T51" fmla="*/ 40 h 80"/>
                <a:gd name="T52" fmla="*/ 64 w 72"/>
                <a:gd name="T53" fmla="*/ 64 h 80"/>
                <a:gd name="T54" fmla="*/ 64 w 72"/>
                <a:gd name="T55" fmla="*/ 64 h 80"/>
                <a:gd name="T56" fmla="*/ 56 w 72"/>
                <a:gd name="T57" fmla="*/ 72 h 80"/>
                <a:gd name="T58" fmla="*/ 32 w 72"/>
                <a:gd name="T59" fmla="*/ 80 h 80"/>
                <a:gd name="T60" fmla="*/ 32 w 72"/>
                <a:gd name="T61" fmla="*/ 80 h 80"/>
                <a:gd name="T62" fmla="*/ 32 w 72"/>
                <a:gd name="T63" fmla="*/ 80 h 80"/>
                <a:gd name="T64" fmla="*/ 8 w 72"/>
                <a:gd name="T65" fmla="*/ 72 h 80"/>
                <a:gd name="T66" fmla="*/ 8 w 72"/>
                <a:gd name="T67" fmla="*/ 72 h 80"/>
                <a:gd name="T68" fmla="*/ 8 w 72"/>
                <a:gd name="T69" fmla="*/ 64 h 80"/>
                <a:gd name="T70" fmla="*/ 0 w 72"/>
                <a:gd name="T71" fmla="*/ 40 h 80"/>
                <a:gd name="T72" fmla="*/ 0 w 72"/>
                <a:gd name="T73" fmla="*/ 40 h 80"/>
                <a:gd name="T74" fmla="*/ 0 w 72"/>
                <a:gd name="T75" fmla="*/ 40 h 80"/>
                <a:gd name="T76" fmla="*/ 8 w 72"/>
                <a:gd name="T77" fmla="*/ 16 h 80"/>
                <a:gd name="T78" fmla="*/ 8 w 72"/>
                <a:gd name="T79" fmla="*/ 16 h 80"/>
                <a:gd name="T80" fmla="*/ 8 w 72"/>
                <a:gd name="T81" fmla="*/ 16 h 80"/>
                <a:gd name="T82" fmla="*/ 32 w 72"/>
                <a:gd name="T83" fmla="*/ 0 h 80"/>
                <a:gd name="T84" fmla="*/ 32 w 72"/>
                <a:gd name="T85" fmla="*/ 0 h 80"/>
                <a:gd name="T86" fmla="*/ 40 w 72"/>
                <a:gd name="T87" fmla="*/ 0 h 80"/>
                <a:gd name="T88" fmla="*/ 64 w 72"/>
                <a:gd name="T89" fmla="*/ 16 h 80"/>
                <a:gd name="T90" fmla="*/ 64 w 72"/>
                <a:gd name="T91" fmla="*/ 16 h 80"/>
                <a:gd name="T92" fmla="*/ 64 w 72"/>
                <a:gd name="T93" fmla="*/ 16 h 80"/>
                <a:gd name="T94" fmla="*/ 72 w 72"/>
                <a:gd name="T95" fmla="*/ 40 h 80"/>
                <a:gd name="T96" fmla="*/ 64 w 72"/>
                <a:gd name="T97" fmla="*/ 40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"/>
                <a:gd name="T148" fmla="*/ 0 h 80"/>
                <a:gd name="T149" fmla="*/ 72 w 72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" h="80">
                  <a:moveTo>
                    <a:pt x="64" y="40"/>
                  </a:moveTo>
                  <a:lnTo>
                    <a:pt x="56" y="16"/>
                  </a:lnTo>
                  <a:lnTo>
                    <a:pt x="56" y="24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8" y="4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64" y="64"/>
                  </a:lnTo>
                  <a:lnTo>
                    <a:pt x="56" y="72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16"/>
                  </a:lnTo>
                  <a:lnTo>
                    <a:pt x="72" y="40"/>
                  </a:lnTo>
                  <a:lnTo>
                    <a:pt x="64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680" name="Freeform 246"/>
            <p:cNvSpPr>
              <a:spLocks/>
            </p:cNvSpPr>
            <p:nvPr/>
          </p:nvSpPr>
          <p:spPr bwMode="auto">
            <a:xfrm>
              <a:off x="3688" y="261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368" name="Freeform 247"/>
          <p:cNvSpPr>
            <a:spLocks/>
          </p:cNvSpPr>
          <p:nvPr/>
        </p:nvSpPr>
        <p:spPr bwMode="auto">
          <a:xfrm>
            <a:off x="5753100" y="4341813"/>
            <a:ext cx="101600" cy="114300"/>
          </a:xfrm>
          <a:custGeom>
            <a:avLst/>
            <a:gdLst>
              <a:gd name="T0" fmla="*/ 161289973 w 64"/>
              <a:gd name="T1" fmla="*/ 80644991 h 72"/>
              <a:gd name="T2" fmla="*/ 141128732 w 64"/>
              <a:gd name="T3" fmla="*/ 20161248 h 72"/>
              <a:gd name="T4" fmla="*/ 80644986 w 64"/>
              <a:gd name="T5" fmla="*/ 0 h 72"/>
              <a:gd name="T6" fmla="*/ 20161247 w 64"/>
              <a:gd name="T7" fmla="*/ 20161248 h 72"/>
              <a:gd name="T8" fmla="*/ 0 w 64"/>
              <a:gd name="T9" fmla="*/ 80644991 h 72"/>
              <a:gd name="T10" fmla="*/ 20161247 w 64"/>
              <a:gd name="T11" fmla="*/ 141128740 h 72"/>
              <a:gd name="T12" fmla="*/ 80644986 w 64"/>
              <a:gd name="T13" fmla="*/ 181451223 h 72"/>
              <a:gd name="T14" fmla="*/ 141128732 w 64"/>
              <a:gd name="T15" fmla="*/ 141128740 h 72"/>
              <a:gd name="T16" fmla="*/ 161289973 w 64"/>
              <a:gd name="T17" fmla="*/ 80644991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4"/>
              <a:gd name="T28" fmla="*/ 0 h 72"/>
              <a:gd name="T29" fmla="*/ 64 w 64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4" h="72">
                <a:moveTo>
                  <a:pt x="64" y="32"/>
                </a:moveTo>
                <a:lnTo>
                  <a:pt x="56" y="8"/>
                </a:lnTo>
                <a:lnTo>
                  <a:pt x="32" y="0"/>
                </a:lnTo>
                <a:lnTo>
                  <a:pt x="8" y="8"/>
                </a:lnTo>
                <a:lnTo>
                  <a:pt x="0" y="32"/>
                </a:lnTo>
                <a:lnTo>
                  <a:pt x="8" y="56"/>
                </a:lnTo>
                <a:lnTo>
                  <a:pt x="32" y="72"/>
                </a:lnTo>
                <a:lnTo>
                  <a:pt x="56" y="56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69" name="Freeform 248"/>
          <p:cNvSpPr>
            <a:spLocks/>
          </p:cNvSpPr>
          <p:nvPr/>
        </p:nvSpPr>
        <p:spPr bwMode="auto">
          <a:xfrm>
            <a:off x="5753100" y="4341813"/>
            <a:ext cx="114300" cy="127000"/>
          </a:xfrm>
          <a:custGeom>
            <a:avLst/>
            <a:gdLst>
              <a:gd name="T0" fmla="*/ 161289981 w 72"/>
              <a:gd name="T1" fmla="*/ 80644994 h 80"/>
              <a:gd name="T2" fmla="*/ 141128740 w 72"/>
              <a:gd name="T3" fmla="*/ 20161249 h 80"/>
              <a:gd name="T4" fmla="*/ 141128740 w 72"/>
              <a:gd name="T5" fmla="*/ 40322497 h 80"/>
              <a:gd name="T6" fmla="*/ 141128740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41128746 h 80"/>
              <a:gd name="T40" fmla="*/ 141128740 w 72"/>
              <a:gd name="T41" fmla="*/ 141128746 h 80"/>
              <a:gd name="T42" fmla="*/ 141128740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61289981 w 72"/>
              <a:gd name="T53" fmla="*/ 141128746 h 80"/>
              <a:gd name="T54" fmla="*/ 161289981 w 72"/>
              <a:gd name="T55" fmla="*/ 141128746 h 80"/>
              <a:gd name="T56" fmla="*/ 161289981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41128740 w 72"/>
              <a:gd name="T89" fmla="*/ 20161249 h 80"/>
              <a:gd name="T90" fmla="*/ 141128740 w 72"/>
              <a:gd name="T91" fmla="*/ 20161249 h 80"/>
              <a:gd name="T92" fmla="*/ 161289981 w 72"/>
              <a:gd name="T93" fmla="*/ 20161249 h 80"/>
              <a:gd name="T94" fmla="*/ 181451223 w 72"/>
              <a:gd name="T95" fmla="*/ 80644994 h 80"/>
              <a:gd name="T96" fmla="*/ 161289981 w 72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32"/>
                </a:moveTo>
                <a:lnTo>
                  <a:pt x="56" y="8"/>
                </a:lnTo>
                <a:lnTo>
                  <a:pt x="56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56" y="56"/>
                </a:lnTo>
                <a:lnTo>
                  <a:pt x="64" y="32"/>
                </a:lnTo>
                <a:lnTo>
                  <a:pt x="72" y="32"/>
                </a:lnTo>
                <a:lnTo>
                  <a:pt x="64" y="56"/>
                </a:lnTo>
                <a:lnTo>
                  <a:pt x="64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56" y="8"/>
                </a:lnTo>
                <a:lnTo>
                  <a:pt x="64" y="8"/>
                </a:lnTo>
                <a:lnTo>
                  <a:pt x="72" y="32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0" name="Freeform 249"/>
          <p:cNvSpPr>
            <a:spLocks/>
          </p:cNvSpPr>
          <p:nvPr/>
        </p:nvSpPr>
        <p:spPr bwMode="auto">
          <a:xfrm>
            <a:off x="5854700" y="4392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1" name="Freeform 250"/>
          <p:cNvSpPr>
            <a:spLocks/>
          </p:cNvSpPr>
          <p:nvPr/>
        </p:nvSpPr>
        <p:spPr bwMode="auto">
          <a:xfrm>
            <a:off x="6184900" y="3630613"/>
            <a:ext cx="114300" cy="127000"/>
          </a:xfrm>
          <a:custGeom>
            <a:avLst/>
            <a:gdLst>
              <a:gd name="T0" fmla="*/ 161289981 w 72"/>
              <a:gd name="T1" fmla="*/ 80644994 h 80"/>
              <a:gd name="T2" fmla="*/ 141128740 w 72"/>
              <a:gd name="T3" fmla="*/ 20161249 h 80"/>
              <a:gd name="T4" fmla="*/ 141128740 w 72"/>
              <a:gd name="T5" fmla="*/ 40322497 h 80"/>
              <a:gd name="T6" fmla="*/ 141128740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41128746 h 80"/>
              <a:gd name="T40" fmla="*/ 141128740 w 72"/>
              <a:gd name="T41" fmla="*/ 141128746 h 80"/>
              <a:gd name="T42" fmla="*/ 141128740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61289981 w 72"/>
              <a:gd name="T53" fmla="*/ 141128746 h 80"/>
              <a:gd name="T54" fmla="*/ 161289981 w 72"/>
              <a:gd name="T55" fmla="*/ 141128746 h 80"/>
              <a:gd name="T56" fmla="*/ 161289981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41128740 w 72"/>
              <a:gd name="T89" fmla="*/ 20161249 h 80"/>
              <a:gd name="T90" fmla="*/ 141128740 w 72"/>
              <a:gd name="T91" fmla="*/ 20161249 h 80"/>
              <a:gd name="T92" fmla="*/ 161289981 w 72"/>
              <a:gd name="T93" fmla="*/ 20161249 h 80"/>
              <a:gd name="T94" fmla="*/ 181451223 w 72"/>
              <a:gd name="T95" fmla="*/ 80644994 h 80"/>
              <a:gd name="T96" fmla="*/ 161289981 w 72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32"/>
                </a:moveTo>
                <a:lnTo>
                  <a:pt x="56" y="8"/>
                </a:lnTo>
                <a:lnTo>
                  <a:pt x="56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56" y="56"/>
                </a:lnTo>
                <a:lnTo>
                  <a:pt x="64" y="32"/>
                </a:lnTo>
                <a:lnTo>
                  <a:pt x="72" y="32"/>
                </a:lnTo>
                <a:lnTo>
                  <a:pt x="64" y="56"/>
                </a:lnTo>
                <a:lnTo>
                  <a:pt x="64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56" y="8"/>
                </a:lnTo>
                <a:lnTo>
                  <a:pt x="64" y="8"/>
                </a:lnTo>
                <a:lnTo>
                  <a:pt x="72" y="32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2" name="Freeform 251"/>
          <p:cNvSpPr>
            <a:spLocks/>
          </p:cNvSpPr>
          <p:nvPr/>
        </p:nvSpPr>
        <p:spPr bwMode="auto">
          <a:xfrm>
            <a:off x="6286500" y="36814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3" name="Freeform 252"/>
          <p:cNvSpPr>
            <a:spLocks/>
          </p:cNvSpPr>
          <p:nvPr/>
        </p:nvSpPr>
        <p:spPr bwMode="auto">
          <a:xfrm>
            <a:off x="6184900" y="3859213"/>
            <a:ext cx="114300" cy="127000"/>
          </a:xfrm>
          <a:custGeom>
            <a:avLst/>
            <a:gdLst>
              <a:gd name="T0" fmla="*/ 161289981 w 72"/>
              <a:gd name="T1" fmla="*/ 80644994 h 80"/>
              <a:gd name="T2" fmla="*/ 141128740 w 72"/>
              <a:gd name="T3" fmla="*/ 20161249 h 80"/>
              <a:gd name="T4" fmla="*/ 141128740 w 72"/>
              <a:gd name="T5" fmla="*/ 40322497 h 80"/>
              <a:gd name="T6" fmla="*/ 141128740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61289988 h 80"/>
              <a:gd name="T28" fmla="*/ 20161248 w 72"/>
              <a:gd name="T29" fmla="*/ 161289988 h 80"/>
              <a:gd name="T30" fmla="*/ 20161248 w 72"/>
              <a:gd name="T31" fmla="*/ 161289988 h 80"/>
              <a:gd name="T32" fmla="*/ 80644991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61289988 h 80"/>
              <a:gd name="T40" fmla="*/ 141128740 w 72"/>
              <a:gd name="T41" fmla="*/ 161289988 h 80"/>
              <a:gd name="T42" fmla="*/ 141128740 w 72"/>
              <a:gd name="T43" fmla="*/ 161289988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61289981 w 72"/>
              <a:gd name="T53" fmla="*/ 161289988 h 80"/>
              <a:gd name="T54" fmla="*/ 161289981 w 72"/>
              <a:gd name="T55" fmla="*/ 161289988 h 80"/>
              <a:gd name="T56" fmla="*/ 141128740 w 72"/>
              <a:gd name="T57" fmla="*/ 181451230 h 80"/>
              <a:gd name="T58" fmla="*/ 80644991 w 72"/>
              <a:gd name="T59" fmla="*/ 201612473 h 80"/>
              <a:gd name="T60" fmla="*/ 80644991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81451230 h 80"/>
              <a:gd name="T66" fmla="*/ 20161248 w 72"/>
              <a:gd name="T67" fmla="*/ 181451230 h 80"/>
              <a:gd name="T68" fmla="*/ 20161248 w 72"/>
              <a:gd name="T69" fmla="*/ 161289988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41128740 w 72"/>
              <a:gd name="T89" fmla="*/ 20161249 h 80"/>
              <a:gd name="T90" fmla="*/ 141128740 w 72"/>
              <a:gd name="T91" fmla="*/ 20161249 h 80"/>
              <a:gd name="T92" fmla="*/ 161289981 w 72"/>
              <a:gd name="T93" fmla="*/ 20161249 h 80"/>
              <a:gd name="T94" fmla="*/ 181451223 w 72"/>
              <a:gd name="T95" fmla="*/ 80644994 h 80"/>
              <a:gd name="T96" fmla="*/ 161289981 w 72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32"/>
                </a:moveTo>
                <a:lnTo>
                  <a:pt x="56" y="8"/>
                </a:lnTo>
                <a:lnTo>
                  <a:pt x="56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56" y="64"/>
                </a:lnTo>
                <a:lnTo>
                  <a:pt x="64" y="32"/>
                </a:lnTo>
                <a:lnTo>
                  <a:pt x="72" y="32"/>
                </a:lnTo>
                <a:lnTo>
                  <a:pt x="64" y="64"/>
                </a:lnTo>
                <a:lnTo>
                  <a:pt x="56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56" y="8"/>
                </a:lnTo>
                <a:lnTo>
                  <a:pt x="64" y="8"/>
                </a:lnTo>
                <a:lnTo>
                  <a:pt x="72" y="32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4" name="Freeform 253"/>
          <p:cNvSpPr>
            <a:spLocks/>
          </p:cNvSpPr>
          <p:nvPr/>
        </p:nvSpPr>
        <p:spPr bwMode="auto">
          <a:xfrm>
            <a:off x="6286500" y="39100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5" name="Freeform 254"/>
          <p:cNvSpPr>
            <a:spLocks/>
          </p:cNvSpPr>
          <p:nvPr/>
        </p:nvSpPr>
        <p:spPr bwMode="auto">
          <a:xfrm>
            <a:off x="6184900" y="4087813"/>
            <a:ext cx="114300" cy="127000"/>
          </a:xfrm>
          <a:custGeom>
            <a:avLst/>
            <a:gdLst>
              <a:gd name="T0" fmla="*/ 161289981 w 72"/>
              <a:gd name="T1" fmla="*/ 100806236 h 80"/>
              <a:gd name="T2" fmla="*/ 141128740 w 72"/>
              <a:gd name="T3" fmla="*/ 40322497 h 80"/>
              <a:gd name="T4" fmla="*/ 141128740 w 72"/>
              <a:gd name="T5" fmla="*/ 60483752 h 80"/>
              <a:gd name="T6" fmla="*/ 141128740 w 72"/>
              <a:gd name="T7" fmla="*/ 60483752 h 80"/>
              <a:gd name="T8" fmla="*/ 80644991 w 72"/>
              <a:gd name="T9" fmla="*/ 20161249 h 80"/>
              <a:gd name="T10" fmla="*/ 100806232 w 72"/>
              <a:gd name="T11" fmla="*/ 20161249 h 80"/>
              <a:gd name="T12" fmla="*/ 100806232 w 72"/>
              <a:gd name="T13" fmla="*/ 20161249 h 80"/>
              <a:gd name="T14" fmla="*/ 40322495 w 72"/>
              <a:gd name="T15" fmla="*/ 60483752 h 80"/>
              <a:gd name="T16" fmla="*/ 40322495 w 72"/>
              <a:gd name="T17" fmla="*/ 40322497 h 80"/>
              <a:gd name="T18" fmla="*/ 40322495 w 72"/>
              <a:gd name="T19" fmla="*/ 40322497 h 80"/>
              <a:gd name="T20" fmla="*/ 20161248 w 72"/>
              <a:gd name="T21" fmla="*/ 100806236 h 80"/>
              <a:gd name="T22" fmla="*/ 20161248 w 72"/>
              <a:gd name="T23" fmla="*/ 100806236 h 80"/>
              <a:gd name="T24" fmla="*/ 20161248 w 72"/>
              <a:gd name="T25" fmla="*/ 100806236 h 80"/>
              <a:gd name="T26" fmla="*/ 40322495 w 72"/>
              <a:gd name="T27" fmla="*/ 161289988 h 80"/>
              <a:gd name="T28" fmla="*/ 20161248 w 72"/>
              <a:gd name="T29" fmla="*/ 161289988 h 80"/>
              <a:gd name="T30" fmla="*/ 20161248 w 72"/>
              <a:gd name="T31" fmla="*/ 161289988 h 80"/>
              <a:gd name="T32" fmla="*/ 80644991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61289988 h 80"/>
              <a:gd name="T40" fmla="*/ 141128740 w 72"/>
              <a:gd name="T41" fmla="*/ 161289988 h 80"/>
              <a:gd name="T42" fmla="*/ 141128740 w 72"/>
              <a:gd name="T43" fmla="*/ 161289988 h 80"/>
              <a:gd name="T44" fmla="*/ 161289981 w 72"/>
              <a:gd name="T45" fmla="*/ 100806236 h 80"/>
              <a:gd name="T46" fmla="*/ 161289981 w 72"/>
              <a:gd name="T47" fmla="*/ 100806236 h 80"/>
              <a:gd name="T48" fmla="*/ 181451223 w 72"/>
              <a:gd name="T49" fmla="*/ 100806236 h 80"/>
              <a:gd name="T50" fmla="*/ 181451223 w 72"/>
              <a:gd name="T51" fmla="*/ 100806236 h 80"/>
              <a:gd name="T52" fmla="*/ 161289981 w 72"/>
              <a:gd name="T53" fmla="*/ 161289988 h 80"/>
              <a:gd name="T54" fmla="*/ 161289981 w 72"/>
              <a:gd name="T55" fmla="*/ 161289988 h 80"/>
              <a:gd name="T56" fmla="*/ 141128740 w 72"/>
              <a:gd name="T57" fmla="*/ 181451230 h 80"/>
              <a:gd name="T58" fmla="*/ 80644991 w 72"/>
              <a:gd name="T59" fmla="*/ 201612473 h 80"/>
              <a:gd name="T60" fmla="*/ 80644991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81451230 h 80"/>
              <a:gd name="T66" fmla="*/ 20161248 w 72"/>
              <a:gd name="T67" fmla="*/ 181451230 h 80"/>
              <a:gd name="T68" fmla="*/ 20161248 w 72"/>
              <a:gd name="T69" fmla="*/ 161289988 h 80"/>
              <a:gd name="T70" fmla="*/ 0 w 72"/>
              <a:gd name="T71" fmla="*/ 100806236 h 80"/>
              <a:gd name="T72" fmla="*/ 0 w 72"/>
              <a:gd name="T73" fmla="*/ 100806236 h 80"/>
              <a:gd name="T74" fmla="*/ 0 w 72"/>
              <a:gd name="T75" fmla="*/ 100806236 h 80"/>
              <a:gd name="T76" fmla="*/ 20161248 w 72"/>
              <a:gd name="T77" fmla="*/ 40322497 h 80"/>
              <a:gd name="T78" fmla="*/ 20161248 w 72"/>
              <a:gd name="T79" fmla="*/ 40322497 h 80"/>
              <a:gd name="T80" fmla="*/ 20161248 w 72"/>
              <a:gd name="T81" fmla="*/ 40322497 h 80"/>
              <a:gd name="T82" fmla="*/ 80644991 w 72"/>
              <a:gd name="T83" fmla="*/ 0 h 80"/>
              <a:gd name="T84" fmla="*/ 80644991 w 72"/>
              <a:gd name="T85" fmla="*/ 0 h 80"/>
              <a:gd name="T86" fmla="*/ 100806232 w 72"/>
              <a:gd name="T87" fmla="*/ 0 h 80"/>
              <a:gd name="T88" fmla="*/ 161289981 w 72"/>
              <a:gd name="T89" fmla="*/ 40322497 h 80"/>
              <a:gd name="T90" fmla="*/ 161289981 w 72"/>
              <a:gd name="T91" fmla="*/ 40322497 h 80"/>
              <a:gd name="T92" fmla="*/ 161289981 w 72"/>
              <a:gd name="T93" fmla="*/ 40322497 h 80"/>
              <a:gd name="T94" fmla="*/ 181451223 w 72"/>
              <a:gd name="T95" fmla="*/ 100806236 h 80"/>
              <a:gd name="T96" fmla="*/ 161289981 w 72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0"/>
                </a:moveTo>
                <a:lnTo>
                  <a:pt x="56" y="16"/>
                </a:lnTo>
                <a:lnTo>
                  <a:pt x="56" y="24"/>
                </a:lnTo>
                <a:lnTo>
                  <a:pt x="32" y="8"/>
                </a:lnTo>
                <a:lnTo>
                  <a:pt x="40" y="8"/>
                </a:lnTo>
                <a:lnTo>
                  <a:pt x="16" y="24"/>
                </a:lnTo>
                <a:lnTo>
                  <a:pt x="16" y="16"/>
                </a:lnTo>
                <a:lnTo>
                  <a:pt x="8" y="40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56" y="64"/>
                </a:lnTo>
                <a:lnTo>
                  <a:pt x="64" y="40"/>
                </a:lnTo>
                <a:lnTo>
                  <a:pt x="72" y="40"/>
                </a:lnTo>
                <a:lnTo>
                  <a:pt x="64" y="64"/>
                </a:lnTo>
                <a:lnTo>
                  <a:pt x="56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40"/>
                </a:lnTo>
                <a:lnTo>
                  <a:pt x="8" y="16"/>
                </a:lnTo>
                <a:lnTo>
                  <a:pt x="32" y="0"/>
                </a:lnTo>
                <a:lnTo>
                  <a:pt x="40" y="0"/>
                </a:lnTo>
                <a:lnTo>
                  <a:pt x="64" y="16"/>
                </a:lnTo>
                <a:lnTo>
                  <a:pt x="72" y="40"/>
                </a:lnTo>
                <a:lnTo>
                  <a:pt x="64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6" name="Freeform 255"/>
          <p:cNvSpPr>
            <a:spLocks/>
          </p:cNvSpPr>
          <p:nvPr/>
        </p:nvSpPr>
        <p:spPr bwMode="auto">
          <a:xfrm>
            <a:off x="6286500" y="41513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7" name="Freeform 256"/>
          <p:cNvSpPr>
            <a:spLocks/>
          </p:cNvSpPr>
          <p:nvPr/>
        </p:nvSpPr>
        <p:spPr bwMode="auto">
          <a:xfrm>
            <a:off x="6184900" y="4341813"/>
            <a:ext cx="114300" cy="127000"/>
          </a:xfrm>
          <a:custGeom>
            <a:avLst/>
            <a:gdLst>
              <a:gd name="T0" fmla="*/ 161289981 w 72"/>
              <a:gd name="T1" fmla="*/ 80644994 h 80"/>
              <a:gd name="T2" fmla="*/ 141128740 w 72"/>
              <a:gd name="T3" fmla="*/ 20161249 h 80"/>
              <a:gd name="T4" fmla="*/ 141128740 w 72"/>
              <a:gd name="T5" fmla="*/ 40322497 h 80"/>
              <a:gd name="T6" fmla="*/ 141128740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41128740 w 72"/>
              <a:gd name="T39" fmla="*/ 141128746 h 80"/>
              <a:gd name="T40" fmla="*/ 141128740 w 72"/>
              <a:gd name="T41" fmla="*/ 141128746 h 80"/>
              <a:gd name="T42" fmla="*/ 141128740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61289981 w 72"/>
              <a:gd name="T53" fmla="*/ 141128746 h 80"/>
              <a:gd name="T54" fmla="*/ 161289981 w 72"/>
              <a:gd name="T55" fmla="*/ 141128746 h 80"/>
              <a:gd name="T56" fmla="*/ 161289981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41128740 w 72"/>
              <a:gd name="T89" fmla="*/ 20161249 h 80"/>
              <a:gd name="T90" fmla="*/ 141128740 w 72"/>
              <a:gd name="T91" fmla="*/ 20161249 h 80"/>
              <a:gd name="T92" fmla="*/ 161289981 w 72"/>
              <a:gd name="T93" fmla="*/ 20161249 h 80"/>
              <a:gd name="T94" fmla="*/ 181451223 w 72"/>
              <a:gd name="T95" fmla="*/ 80644994 h 80"/>
              <a:gd name="T96" fmla="*/ 161289981 w 72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32"/>
                </a:moveTo>
                <a:lnTo>
                  <a:pt x="56" y="8"/>
                </a:lnTo>
                <a:lnTo>
                  <a:pt x="56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56" y="56"/>
                </a:lnTo>
                <a:lnTo>
                  <a:pt x="64" y="32"/>
                </a:lnTo>
                <a:lnTo>
                  <a:pt x="72" y="32"/>
                </a:lnTo>
                <a:lnTo>
                  <a:pt x="64" y="56"/>
                </a:lnTo>
                <a:lnTo>
                  <a:pt x="64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56" y="8"/>
                </a:lnTo>
                <a:lnTo>
                  <a:pt x="64" y="8"/>
                </a:lnTo>
                <a:lnTo>
                  <a:pt x="72" y="32"/>
                </a:lnTo>
                <a:lnTo>
                  <a:pt x="64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8" name="Freeform 257"/>
          <p:cNvSpPr>
            <a:spLocks/>
          </p:cNvSpPr>
          <p:nvPr/>
        </p:nvSpPr>
        <p:spPr bwMode="auto">
          <a:xfrm>
            <a:off x="6286500" y="4392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79" name="Freeform 258"/>
          <p:cNvSpPr>
            <a:spLocks/>
          </p:cNvSpPr>
          <p:nvPr/>
        </p:nvSpPr>
        <p:spPr bwMode="auto">
          <a:xfrm>
            <a:off x="6616700" y="3630613"/>
            <a:ext cx="114300" cy="127000"/>
          </a:xfrm>
          <a:custGeom>
            <a:avLst/>
            <a:gdLst>
              <a:gd name="T0" fmla="*/ 161289981 w 72"/>
              <a:gd name="T1" fmla="*/ 100806236 h 80"/>
              <a:gd name="T2" fmla="*/ 120967498 w 72"/>
              <a:gd name="T3" fmla="*/ 40322497 h 80"/>
              <a:gd name="T4" fmla="*/ 120967498 w 72"/>
              <a:gd name="T5" fmla="*/ 40322497 h 80"/>
              <a:gd name="T6" fmla="*/ 120967498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20967498 w 72"/>
              <a:gd name="T39" fmla="*/ 141128746 h 80"/>
              <a:gd name="T40" fmla="*/ 120967498 w 72"/>
              <a:gd name="T41" fmla="*/ 141128746 h 80"/>
              <a:gd name="T42" fmla="*/ 120967498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100806236 h 80"/>
              <a:gd name="T50" fmla="*/ 181451223 w 72"/>
              <a:gd name="T51" fmla="*/ 100806236 h 80"/>
              <a:gd name="T52" fmla="*/ 141128740 w 72"/>
              <a:gd name="T53" fmla="*/ 161289988 h 80"/>
              <a:gd name="T54" fmla="*/ 141128740 w 72"/>
              <a:gd name="T55" fmla="*/ 161289988 h 80"/>
              <a:gd name="T56" fmla="*/ 141128740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20967498 w 72"/>
              <a:gd name="T89" fmla="*/ 20161249 h 80"/>
              <a:gd name="T90" fmla="*/ 120967498 w 72"/>
              <a:gd name="T91" fmla="*/ 20161249 h 80"/>
              <a:gd name="T92" fmla="*/ 141128740 w 72"/>
              <a:gd name="T93" fmla="*/ 20161249 h 80"/>
              <a:gd name="T94" fmla="*/ 181451223 w 72"/>
              <a:gd name="T95" fmla="*/ 80644994 h 80"/>
              <a:gd name="T96" fmla="*/ 161289981 w 72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0"/>
                </a:move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48" y="56"/>
                </a:lnTo>
                <a:lnTo>
                  <a:pt x="64" y="32"/>
                </a:lnTo>
                <a:lnTo>
                  <a:pt x="72" y="40"/>
                </a:lnTo>
                <a:lnTo>
                  <a:pt x="56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72" y="32"/>
                </a:lnTo>
                <a:lnTo>
                  <a:pt x="64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0" name="Freeform 259"/>
          <p:cNvSpPr>
            <a:spLocks/>
          </p:cNvSpPr>
          <p:nvPr/>
        </p:nvSpPr>
        <p:spPr bwMode="auto">
          <a:xfrm>
            <a:off x="6718300" y="36814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20161247 h 8"/>
              <a:gd name="T6" fmla="*/ 20161247 w 8"/>
              <a:gd name="T7" fmla="*/ 0 h 8"/>
              <a:gd name="T8" fmla="*/ 20161247 w 8"/>
              <a:gd name="T9" fmla="*/ 20161247 h 8"/>
              <a:gd name="T10" fmla="*/ 20161247 w 8"/>
              <a:gd name="T11" fmla="*/ 20161247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1" name="Freeform 260"/>
          <p:cNvSpPr>
            <a:spLocks/>
          </p:cNvSpPr>
          <p:nvPr/>
        </p:nvSpPr>
        <p:spPr bwMode="auto">
          <a:xfrm>
            <a:off x="6616700" y="3859213"/>
            <a:ext cx="114300" cy="127000"/>
          </a:xfrm>
          <a:custGeom>
            <a:avLst/>
            <a:gdLst>
              <a:gd name="T0" fmla="*/ 161289981 w 72"/>
              <a:gd name="T1" fmla="*/ 100806236 h 80"/>
              <a:gd name="T2" fmla="*/ 120967498 w 72"/>
              <a:gd name="T3" fmla="*/ 40322497 h 80"/>
              <a:gd name="T4" fmla="*/ 120967498 w 72"/>
              <a:gd name="T5" fmla="*/ 40322497 h 80"/>
              <a:gd name="T6" fmla="*/ 120967498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61289988 h 80"/>
              <a:gd name="T28" fmla="*/ 20161248 w 72"/>
              <a:gd name="T29" fmla="*/ 161289988 h 80"/>
              <a:gd name="T30" fmla="*/ 20161248 w 72"/>
              <a:gd name="T31" fmla="*/ 161289988 h 80"/>
              <a:gd name="T32" fmla="*/ 80644991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20967498 w 72"/>
              <a:gd name="T39" fmla="*/ 161289988 h 80"/>
              <a:gd name="T40" fmla="*/ 120967498 w 72"/>
              <a:gd name="T41" fmla="*/ 161289988 h 80"/>
              <a:gd name="T42" fmla="*/ 120967498 w 72"/>
              <a:gd name="T43" fmla="*/ 161289988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80644994 h 80"/>
              <a:gd name="T50" fmla="*/ 181451223 w 72"/>
              <a:gd name="T51" fmla="*/ 80644994 h 80"/>
              <a:gd name="T52" fmla="*/ 141128740 w 72"/>
              <a:gd name="T53" fmla="*/ 161289988 h 80"/>
              <a:gd name="T54" fmla="*/ 141128740 w 72"/>
              <a:gd name="T55" fmla="*/ 161289988 h 80"/>
              <a:gd name="T56" fmla="*/ 120967498 w 72"/>
              <a:gd name="T57" fmla="*/ 181451230 h 80"/>
              <a:gd name="T58" fmla="*/ 80644991 w 72"/>
              <a:gd name="T59" fmla="*/ 201612473 h 80"/>
              <a:gd name="T60" fmla="*/ 80644991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81451230 h 80"/>
              <a:gd name="T66" fmla="*/ 20161248 w 72"/>
              <a:gd name="T67" fmla="*/ 181451230 h 80"/>
              <a:gd name="T68" fmla="*/ 20161248 w 72"/>
              <a:gd name="T69" fmla="*/ 161289988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20967498 w 72"/>
              <a:gd name="T89" fmla="*/ 20161249 h 80"/>
              <a:gd name="T90" fmla="*/ 120967498 w 72"/>
              <a:gd name="T91" fmla="*/ 20161249 h 80"/>
              <a:gd name="T92" fmla="*/ 141128740 w 72"/>
              <a:gd name="T93" fmla="*/ 20161249 h 80"/>
              <a:gd name="T94" fmla="*/ 181451223 w 72"/>
              <a:gd name="T95" fmla="*/ 80644994 h 80"/>
              <a:gd name="T96" fmla="*/ 161289981 w 72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0"/>
                </a:move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48" y="64"/>
                </a:lnTo>
                <a:lnTo>
                  <a:pt x="64" y="32"/>
                </a:lnTo>
                <a:lnTo>
                  <a:pt x="72" y="32"/>
                </a:lnTo>
                <a:lnTo>
                  <a:pt x="56" y="64"/>
                </a:lnTo>
                <a:lnTo>
                  <a:pt x="48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72" y="32"/>
                </a:lnTo>
                <a:lnTo>
                  <a:pt x="64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2" name="Freeform 261"/>
          <p:cNvSpPr>
            <a:spLocks/>
          </p:cNvSpPr>
          <p:nvPr/>
        </p:nvSpPr>
        <p:spPr bwMode="auto">
          <a:xfrm>
            <a:off x="6718300" y="39100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20161247 h 8"/>
              <a:gd name="T6" fmla="*/ 20161247 w 8"/>
              <a:gd name="T7" fmla="*/ 0 h 8"/>
              <a:gd name="T8" fmla="*/ 20161247 w 8"/>
              <a:gd name="T9" fmla="*/ 0 h 8"/>
              <a:gd name="T10" fmla="*/ 20161247 w 8"/>
              <a:gd name="T11" fmla="*/ 0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3" name="Freeform 262"/>
          <p:cNvSpPr>
            <a:spLocks/>
          </p:cNvSpPr>
          <p:nvPr/>
        </p:nvSpPr>
        <p:spPr bwMode="auto">
          <a:xfrm>
            <a:off x="6616700" y="4087813"/>
            <a:ext cx="114300" cy="127000"/>
          </a:xfrm>
          <a:custGeom>
            <a:avLst/>
            <a:gdLst>
              <a:gd name="T0" fmla="*/ 161289981 w 72"/>
              <a:gd name="T1" fmla="*/ 120967503 h 80"/>
              <a:gd name="T2" fmla="*/ 120967498 w 72"/>
              <a:gd name="T3" fmla="*/ 60483752 h 80"/>
              <a:gd name="T4" fmla="*/ 120967498 w 72"/>
              <a:gd name="T5" fmla="*/ 60483752 h 80"/>
              <a:gd name="T6" fmla="*/ 120967498 w 72"/>
              <a:gd name="T7" fmla="*/ 60483752 h 80"/>
              <a:gd name="T8" fmla="*/ 80644991 w 72"/>
              <a:gd name="T9" fmla="*/ 20161249 h 80"/>
              <a:gd name="T10" fmla="*/ 100806232 w 72"/>
              <a:gd name="T11" fmla="*/ 20161249 h 80"/>
              <a:gd name="T12" fmla="*/ 100806232 w 72"/>
              <a:gd name="T13" fmla="*/ 20161249 h 80"/>
              <a:gd name="T14" fmla="*/ 40322495 w 72"/>
              <a:gd name="T15" fmla="*/ 60483752 h 80"/>
              <a:gd name="T16" fmla="*/ 40322495 w 72"/>
              <a:gd name="T17" fmla="*/ 40322497 h 80"/>
              <a:gd name="T18" fmla="*/ 40322495 w 72"/>
              <a:gd name="T19" fmla="*/ 40322497 h 80"/>
              <a:gd name="T20" fmla="*/ 20161248 w 72"/>
              <a:gd name="T21" fmla="*/ 100806236 h 80"/>
              <a:gd name="T22" fmla="*/ 20161248 w 72"/>
              <a:gd name="T23" fmla="*/ 100806236 h 80"/>
              <a:gd name="T24" fmla="*/ 20161248 w 72"/>
              <a:gd name="T25" fmla="*/ 100806236 h 80"/>
              <a:gd name="T26" fmla="*/ 40322495 w 72"/>
              <a:gd name="T27" fmla="*/ 161289988 h 80"/>
              <a:gd name="T28" fmla="*/ 20161248 w 72"/>
              <a:gd name="T29" fmla="*/ 161289988 h 80"/>
              <a:gd name="T30" fmla="*/ 20161248 w 72"/>
              <a:gd name="T31" fmla="*/ 161289988 h 80"/>
              <a:gd name="T32" fmla="*/ 80644991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20967498 w 72"/>
              <a:gd name="T39" fmla="*/ 161289988 h 80"/>
              <a:gd name="T40" fmla="*/ 120967498 w 72"/>
              <a:gd name="T41" fmla="*/ 161289988 h 80"/>
              <a:gd name="T42" fmla="*/ 120967498 w 72"/>
              <a:gd name="T43" fmla="*/ 161289988 h 80"/>
              <a:gd name="T44" fmla="*/ 161289981 w 72"/>
              <a:gd name="T45" fmla="*/ 100806236 h 80"/>
              <a:gd name="T46" fmla="*/ 161289981 w 72"/>
              <a:gd name="T47" fmla="*/ 100806236 h 80"/>
              <a:gd name="T48" fmla="*/ 181451223 w 72"/>
              <a:gd name="T49" fmla="*/ 120967503 h 80"/>
              <a:gd name="T50" fmla="*/ 181451223 w 72"/>
              <a:gd name="T51" fmla="*/ 120967503 h 80"/>
              <a:gd name="T52" fmla="*/ 141128740 w 72"/>
              <a:gd name="T53" fmla="*/ 181451230 h 80"/>
              <a:gd name="T54" fmla="*/ 141128740 w 72"/>
              <a:gd name="T55" fmla="*/ 181451230 h 80"/>
              <a:gd name="T56" fmla="*/ 120967498 w 72"/>
              <a:gd name="T57" fmla="*/ 181451230 h 80"/>
              <a:gd name="T58" fmla="*/ 80644991 w 72"/>
              <a:gd name="T59" fmla="*/ 201612473 h 80"/>
              <a:gd name="T60" fmla="*/ 80644991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81451230 h 80"/>
              <a:gd name="T66" fmla="*/ 20161248 w 72"/>
              <a:gd name="T67" fmla="*/ 181451230 h 80"/>
              <a:gd name="T68" fmla="*/ 20161248 w 72"/>
              <a:gd name="T69" fmla="*/ 161289988 h 80"/>
              <a:gd name="T70" fmla="*/ 0 w 72"/>
              <a:gd name="T71" fmla="*/ 100806236 h 80"/>
              <a:gd name="T72" fmla="*/ 0 w 72"/>
              <a:gd name="T73" fmla="*/ 100806236 h 80"/>
              <a:gd name="T74" fmla="*/ 0 w 72"/>
              <a:gd name="T75" fmla="*/ 100806236 h 80"/>
              <a:gd name="T76" fmla="*/ 20161248 w 72"/>
              <a:gd name="T77" fmla="*/ 40322497 h 80"/>
              <a:gd name="T78" fmla="*/ 20161248 w 72"/>
              <a:gd name="T79" fmla="*/ 40322497 h 80"/>
              <a:gd name="T80" fmla="*/ 20161248 w 72"/>
              <a:gd name="T81" fmla="*/ 40322497 h 80"/>
              <a:gd name="T82" fmla="*/ 80644991 w 72"/>
              <a:gd name="T83" fmla="*/ 0 h 80"/>
              <a:gd name="T84" fmla="*/ 80644991 w 72"/>
              <a:gd name="T85" fmla="*/ 0 h 80"/>
              <a:gd name="T86" fmla="*/ 100806232 w 72"/>
              <a:gd name="T87" fmla="*/ 0 h 80"/>
              <a:gd name="T88" fmla="*/ 141128740 w 72"/>
              <a:gd name="T89" fmla="*/ 40322497 h 80"/>
              <a:gd name="T90" fmla="*/ 141128740 w 72"/>
              <a:gd name="T91" fmla="*/ 40322497 h 80"/>
              <a:gd name="T92" fmla="*/ 141128740 w 72"/>
              <a:gd name="T93" fmla="*/ 40322497 h 80"/>
              <a:gd name="T94" fmla="*/ 181451223 w 72"/>
              <a:gd name="T95" fmla="*/ 100806236 h 80"/>
              <a:gd name="T96" fmla="*/ 161289981 w 72"/>
              <a:gd name="T97" fmla="*/ 120967503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8"/>
                </a:moveTo>
                <a:lnTo>
                  <a:pt x="48" y="24"/>
                </a:lnTo>
                <a:lnTo>
                  <a:pt x="32" y="8"/>
                </a:lnTo>
                <a:lnTo>
                  <a:pt x="40" y="8"/>
                </a:lnTo>
                <a:lnTo>
                  <a:pt x="16" y="24"/>
                </a:lnTo>
                <a:lnTo>
                  <a:pt x="16" y="16"/>
                </a:lnTo>
                <a:lnTo>
                  <a:pt x="8" y="40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48" y="64"/>
                </a:lnTo>
                <a:lnTo>
                  <a:pt x="64" y="40"/>
                </a:lnTo>
                <a:lnTo>
                  <a:pt x="72" y="48"/>
                </a:lnTo>
                <a:lnTo>
                  <a:pt x="56" y="72"/>
                </a:lnTo>
                <a:lnTo>
                  <a:pt x="48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40"/>
                </a:lnTo>
                <a:lnTo>
                  <a:pt x="8" y="16"/>
                </a:lnTo>
                <a:lnTo>
                  <a:pt x="32" y="0"/>
                </a:lnTo>
                <a:lnTo>
                  <a:pt x="40" y="0"/>
                </a:lnTo>
                <a:lnTo>
                  <a:pt x="56" y="16"/>
                </a:lnTo>
                <a:lnTo>
                  <a:pt x="72" y="40"/>
                </a:lnTo>
                <a:lnTo>
                  <a:pt x="64" y="4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4" name="Freeform 263"/>
          <p:cNvSpPr>
            <a:spLocks/>
          </p:cNvSpPr>
          <p:nvPr/>
        </p:nvSpPr>
        <p:spPr bwMode="auto">
          <a:xfrm>
            <a:off x="6718300" y="41513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20161247 h 8"/>
              <a:gd name="T6" fmla="*/ 20161247 w 8"/>
              <a:gd name="T7" fmla="*/ 0 h 8"/>
              <a:gd name="T8" fmla="*/ 20161247 w 8"/>
              <a:gd name="T9" fmla="*/ 20161247 h 8"/>
              <a:gd name="T10" fmla="*/ 20161247 w 8"/>
              <a:gd name="T11" fmla="*/ 20161247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5" name="Freeform 264"/>
          <p:cNvSpPr>
            <a:spLocks/>
          </p:cNvSpPr>
          <p:nvPr/>
        </p:nvSpPr>
        <p:spPr bwMode="auto">
          <a:xfrm>
            <a:off x="6616700" y="4341813"/>
            <a:ext cx="114300" cy="127000"/>
          </a:xfrm>
          <a:custGeom>
            <a:avLst/>
            <a:gdLst>
              <a:gd name="T0" fmla="*/ 161289981 w 72"/>
              <a:gd name="T1" fmla="*/ 100806236 h 80"/>
              <a:gd name="T2" fmla="*/ 120967498 w 72"/>
              <a:gd name="T3" fmla="*/ 40322497 h 80"/>
              <a:gd name="T4" fmla="*/ 120967498 w 72"/>
              <a:gd name="T5" fmla="*/ 40322497 h 80"/>
              <a:gd name="T6" fmla="*/ 120967498 w 72"/>
              <a:gd name="T7" fmla="*/ 40322497 h 80"/>
              <a:gd name="T8" fmla="*/ 80644991 w 72"/>
              <a:gd name="T9" fmla="*/ 20161249 h 80"/>
              <a:gd name="T10" fmla="*/ 80644991 w 72"/>
              <a:gd name="T11" fmla="*/ 20161249 h 80"/>
              <a:gd name="T12" fmla="*/ 80644991 w 72"/>
              <a:gd name="T13" fmla="*/ 20161249 h 80"/>
              <a:gd name="T14" fmla="*/ 20161248 w 72"/>
              <a:gd name="T15" fmla="*/ 40322497 h 80"/>
              <a:gd name="T16" fmla="*/ 40322495 w 72"/>
              <a:gd name="T17" fmla="*/ 20161249 h 80"/>
              <a:gd name="T18" fmla="*/ 40322495 w 72"/>
              <a:gd name="T19" fmla="*/ 20161249 h 80"/>
              <a:gd name="T20" fmla="*/ 20161248 w 72"/>
              <a:gd name="T21" fmla="*/ 80644994 h 80"/>
              <a:gd name="T22" fmla="*/ 20161248 w 72"/>
              <a:gd name="T23" fmla="*/ 80644994 h 80"/>
              <a:gd name="T24" fmla="*/ 20161248 w 72"/>
              <a:gd name="T25" fmla="*/ 80644994 h 80"/>
              <a:gd name="T26" fmla="*/ 40322495 w 72"/>
              <a:gd name="T27" fmla="*/ 141128746 h 80"/>
              <a:gd name="T28" fmla="*/ 40322495 w 72"/>
              <a:gd name="T29" fmla="*/ 141128746 h 80"/>
              <a:gd name="T30" fmla="*/ 40322495 w 72"/>
              <a:gd name="T31" fmla="*/ 141128746 h 80"/>
              <a:gd name="T32" fmla="*/ 100806232 w 72"/>
              <a:gd name="T33" fmla="*/ 181451230 h 80"/>
              <a:gd name="T34" fmla="*/ 80644991 w 72"/>
              <a:gd name="T35" fmla="*/ 181451230 h 80"/>
              <a:gd name="T36" fmla="*/ 80644991 w 72"/>
              <a:gd name="T37" fmla="*/ 181451230 h 80"/>
              <a:gd name="T38" fmla="*/ 120967498 w 72"/>
              <a:gd name="T39" fmla="*/ 141128746 h 80"/>
              <a:gd name="T40" fmla="*/ 120967498 w 72"/>
              <a:gd name="T41" fmla="*/ 141128746 h 80"/>
              <a:gd name="T42" fmla="*/ 120967498 w 72"/>
              <a:gd name="T43" fmla="*/ 141128746 h 80"/>
              <a:gd name="T44" fmla="*/ 161289981 w 72"/>
              <a:gd name="T45" fmla="*/ 80644994 h 80"/>
              <a:gd name="T46" fmla="*/ 161289981 w 72"/>
              <a:gd name="T47" fmla="*/ 80644994 h 80"/>
              <a:gd name="T48" fmla="*/ 181451223 w 72"/>
              <a:gd name="T49" fmla="*/ 100806236 h 80"/>
              <a:gd name="T50" fmla="*/ 181451223 w 72"/>
              <a:gd name="T51" fmla="*/ 100806236 h 80"/>
              <a:gd name="T52" fmla="*/ 141128740 w 72"/>
              <a:gd name="T53" fmla="*/ 161289988 h 80"/>
              <a:gd name="T54" fmla="*/ 141128740 w 72"/>
              <a:gd name="T55" fmla="*/ 161289988 h 80"/>
              <a:gd name="T56" fmla="*/ 141128740 w 72"/>
              <a:gd name="T57" fmla="*/ 161289988 h 80"/>
              <a:gd name="T58" fmla="*/ 100806232 w 72"/>
              <a:gd name="T59" fmla="*/ 201612473 h 80"/>
              <a:gd name="T60" fmla="*/ 100806232 w 72"/>
              <a:gd name="T61" fmla="*/ 201612473 h 80"/>
              <a:gd name="T62" fmla="*/ 80644991 w 72"/>
              <a:gd name="T63" fmla="*/ 201612473 h 80"/>
              <a:gd name="T64" fmla="*/ 20161248 w 72"/>
              <a:gd name="T65" fmla="*/ 161289988 h 80"/>
              <a:gd name="T66" fmla="*/ 20161248 w 72"/>
              <a:gd name="T67" fmla="*/ 161289988 h 80"/>
              <a:gd name="T68" fmla="*/ 20161248 w 72"/>
              <a:gd name="T69" fmla="*/ 141128746 h 80"/>
              <a:gd name="T70" fmla="*/ 0 w 72"/>
              <a:gd name="T71" fmla="*/ 80644994 h 80"/>
              <a:gd name="T72" fmla="*/ 0 w 72"/>
              <a:gd name="T73" fmla="*/ 80644994 h 80"/>
              <a:gd name="T74" fmla="*/ 0 w 72"/>
              <a:gd name="T75" fmla="*/ 80644994 h 80"/>
              <a:gd name="T76" fmla="*/ 20161248 w 72"/>
              <a:gd name="T77" fmla="*/ 20161249 h 80"/>
              <a:gd name="T78" fmla="*/ 20161248 w 72"/>
              <a:gd name="T79" fmla="*/ 20161249 h 80"/>
              <a:gd name="T80" fmla="*/ 20161248 w 72"/>
              <a:gd name="T81" fmla="*/ 20161249 h 80"/>
              <a:gd name="T82" fmla="*/ 80644991 w 72"/>
              <a:gd name="T83" fmla="*/ 0 h 80"/>
              <a:gd name="T84" fmla="*/ 80644991 w 72"/>
              <a:gd name="T85" fmla="*/ 0 h 80"/>
              <a:gd name="T86" fmla="*/ 80644991 w 72"/>
              <a:gd name="T87" fmla="*/ 0 h 80"/>
              <a:gd name="T88" fmla="*/ 120967498 w 72"/>
              <a:gd name="T89" fmla="*/ 20161249 h 80"/>
              <a:gd name="T90" fmla="*/ 120967498 w 72"/>
              <a:gd name="T91" fmla="*/ 20161249 h 80"/>
              <a:gd name="T92" fmla="*/ 141128740 w 72"/>
              <a:gd name="T93" fmla="*/ 20161249 h 80"/>
              <a:gd name="T94" fmla="*/ 181451223 w 72"/>
              <a:gd name="T95" fmla="*/ 80644994 h 80"/>
              <a:gd name="T96" fmla="*/ 161289981 w 72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"/>
              <a:gd name="T148" fmla="*/ 0 h 80"/>
              <a:gd name="T149" fmla="*/ 72 w 72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" h="80">
                <a:moveTo>
                  <a:pt x="64" y="40"/>
                </a:move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48" y="56"/>
                </a:lnTo>
                <a:lnTo>
                  <a:pt x="64" y="32"/>
                </a:lnTo>
                <a:lnTo>
                  <a:pt x="72" y="40"/>
                </a:lnTo>
                <a:lnTo>
                  <a:pt x="56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72" y="32"/>
                </a:lnTo>
                <a:lnTo>
                  <a:pt x="64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6" name="Freeform 265"/>
          <p:cNvSpPr>
            <a:spLocks/>
          </p:cNvSpPr>
          <p:nvPr/>
        </p:nvSpPr>
        <p:spPr bwMode="auto">
          <a:xfrm>
            <a:off x="6718300" y="43926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20161247 h 8"/>
              <a:gd name="T6" fmla="*/ 20161247 w 8"/>
              <a:gd name="T7" fmla="*/ 0 h 8"/>
              <a:gd name="T8" fmla="*/ 20161247 w 8"/>
              <a:gd name="T9" fmla="*/ 20161247 h 8"/>
              <a:gd name="T10" fmla="*/ 20161247 w 8"/>
              <a:gd name="T11" fmla="*/ 20161247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7" name="Freeform 266"/>
          <p:cNvSpPr>
            <a:spLocks/>
          </p:cNvSpPr>
          <p:nvPr/>
        </p:nvSpPr>
        <p:spPr bwMode="auto">
          <a:xfrm>
            <a:off x="7048500" y="3630613"/>
            <a:ext cx="101600" cy="127000"/>
          </a:xfrm>
          <a:custGeom>
            <a:avLst/>
            <a:gdLst>
              <a:gd name="T0" fmla="*/ 141128732 w 64"/>
              <a:gd name="T1" fmla="*/ 80644994 h 80"/>
              <a:gd name="T2" fmla="*/ 120967492 w 64"/>
              <a:gd name="T3" fmla="*/ 20161249 h 80"/>
              <a:gd name="T4" fmla="*/ 120967492 w 64"/>
              <a:gd name="T5" fmla="*/ 40322497 h 80"/>
              <a:gd name="T6" fmla="*/ 120967492 w 64"/>
              <a:gd name="T7" fmla="*/ 40322497 h 80"/>
              <a:gd name="T8" fmla="*/ 80644986 w 64"/>
              <a:gd name="T9" fmla="*/ 20161249 h 80"/>
              <a:gd name="T10" fmla="*/ 80644986 w 64"/>
              <a:gd name="T11" fmla="*/ 20161249 h 80"/>
              <a:gd name="T12" fmla="*/ 80644986 w 64"/>
              <a:gd name="T13" fmla="*/ 20161249 h 80"/>
              <a:gd name="T14" fmla="*/ 20161247 w 64"/>
              <a:gd name="T15" fmla="*/ 40322497 h 80"/>
              <a:gd name="T16" fmla="*/ 40322493 w 64"/>
              <a:gd name="T17" fmla="*/ 20161249 h 80"/>
              <a:gd name="T18" fmla="*/ 40322493 w 64"/>
              <a:gd name="T19" fmla="*/ 20161249 h 80"/>
              <a:gd name="T20" fmla="*/ 20161247 w 64"/>
              <a:gd name="T21" fmla="*/ 80644994 h 80"/>
              <a:gd name="T22" fmla="*/ 20161247 w 64"/>
              <a:gd name="T23" fmla="*/ 80644994 h 80"/>
              <a:gd name="T24" fmla="*/ 20161247 w 64"/>
              <a:gd name="T25" fmla="*/ 80644994 h 80"/>
              <a:gd name="T26" fmla="*/ 40322493 w 64"/>
              <a:gd name="T27" fmla="*/ 141128746 h 80"/>
              <a:gd name="T28" fmla="*/ 40322493 w 64"/>
              <a:gd name="T29" fmla="*/ 141128746 h 80"/>
              <a:gd name="T30" fmla="*/ 40322493 w 64"/>
              <a:gd name="T31" fmla="*/ 141128746 h 80"/>
              <a:gd name="T32" fmla="*/ 100806227 w 64"/>
              <a:gd name="T33" fmla="*/ 181451230 h 80"/>
              <a:gd name="T34" fmla="*/ 80644986 w 64"/>
              <a:gd name="T35" fmla="*/ 181451230 h 80"/>
              <a:gd name="T36" fmla="*/ 80644986 w 64"/>
              <a:gd name="T37" fmla="*/ 181451230 h 80"/>
              <a:gd name="T38" fmla="*/ 120967492 w 64"/>
              <a:gd name="T39" fmla="*/ 141128746 h 80"/>
              <a:gd name="T40" fmla="*/ 120967492 w 64"/>
              <a:gd name="T41" fmla="*/ 141128746 h 80"/>
              <a:gd name="T42" fmla="*/ 120967492 w 64"/>
              <a:gd name="T43" fmla="*/ 141128746 h 80"/>
              <a:gd name="T44" fmla="*/ 141128732 w 64"/>
              <a:gd name="T45" fmla="*/ 80644994 h 80"/>
              <a:gd name="T46" fmla="*/ 141128732 w 64"/>
              <a:gd name="T47" fmla="*/ 80644994 h 80"/>
              <a:gd name="T48" fmla="*/ 161289973 w 64"/>
              <a:gd name="T49" fmla="*/ 80644994 h 80"/>
              <a:gd name="T50" fmla="*/ 161289973 w 64"/>
              <a:gd name="T51" fmla="*/ 80644994 h 80"/>
              <a:gd name="T52" fmla="*/ 141128732 w 64"/>
              <a:gd name="T53" fmla="*/ 141128746 h 80"/>
              <a:gd name="T54" fmla="*/ 141128732 w 64"/>
              <a:gd name="T55" fmla="*/ 141128746 h 80"/>
              <a:gd name="T56" fmla="*/ 141128732 w 64"/>
              <a:gd name="T57" fmla="*/ 161289988 h 80"/>
              <a:gd name="T58" fmla="*/ 100806227 w 64"/>
              <a:gd name="T59" fmla="*/ 201612473 h 80"/>
              <a:gd name="T60" fmla="*/ 100806227 w 64"/>
              <a:gd name="T61" fmla="*/ 201612473 h 80"/>
              <a:gd name="T62" fmla="*/ 80644986 w 64"/>
              <a:gd name="T63" fmla="*/ 201612473 h 80"/>
              <a:gd name="T64" fmla="*/ 20161247 w 64"/>
              <a:gd name="T65" fmla="*/ 161289988 h 80"/>
              <a:gd name="T66" fmla="*/ 20161247 w 64"/>
              <a:gd name="T67" fmla="*/ 161289988 h 80"/>
              <a:gd name="T68" fmla="*/ 20161247 w 64"/>
              <a:gd name="T69" fmla="*/ 141128746 h 80"/>
              <a:gd name="T70" fmla="*/ 0 w 64"/>
              <a:gd name="T71" fmla="*/ 80644994 h 80"/>
              <a:gd name="T72" fmla="*/ 0 w 64"/>
              <a:gd name="T73" fmla="*/ 80644994 h 80"/>
              <a:gd name="T74" fmla="*/ 0 w 64"/>
              <a:gd name="T75" fmla="*/ 80644994 h 80"/>
              <a:gd name="T76" fmla="*/ 20161247 w 64"/>
              <a:gd name="T77" fmla="*/ 20161249 h 80"/>
              <a:gd name="T78" fmla="*/ 20161247 w 64"/>
              <a:gd name="T79" fmla="*/ 20161249 h 80"/>
              <a:gd name="T80" fmla="*/ 20161247 w 64"/>
              <a:gd name="T81" fmla="*/ 20161249 h 80"/>
              <a:gd name="T82" fmla="*/ 80644986 w 64"/>
              <a:gd name="T83" fmla="*/ 0 h 80"/>
              <a:gd name="T84" fmla="*/ 80644986 w 64"/>
              <a:gd name="T85" fmla="*/ 0 h 80"/>
              <a:gd name="T86" fmla="*/ 80644986 w 64"/>
              <a:gd name="T87" fmla="*/ 0 h 80"/>
              <a:gd name="T88" fmla="*/ 120967492 w 64"/>
              <a:gd name="T89" fmla="*/ 20161249 h 80"/>
              <a:gd name="T90" fmla="*/ 120967492 w 64"/>
              <a:gd name="T91" fmla="*/ 20161249 h 80"/>
              <a:gd name="T92" fmla="*/ 141128732 w 64"/>
              <a:gd name="T93" fmla="*/ 20161249 h 80"/>
              <a:gd name="T94" fmla="*/ 161289973 w 64"/>
              <a:gd name="T95" fmla="*/ 80644994 h 80"/>
              <a:gd name="T96" fmla="*/ 141128732 w 64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"/>
              <a:gd name="T148" fmla="*/ 0 h 80"/>
              <a:gd name="T149" fmla="*/ 64 w 64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" h="80">
                <a:moveTo>
                  <a:pt x="56" y="32"/>
                </a:moveTo>
                <a:lnTo>
                  <a:pt x="48" y="8"/>
                </a:ln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48" y="56"/>
                </a:lnTo>
                <a:lnTo>
                  <a:pt x="56" y="32"/>
                </a:lnTo>
                <a:lnTo>
                  <a:pt x="64" y="32"/>
                </a:lnTo>
                <a:lnTo>
                  <a:pt x="56" y="56"/>
                </a:lnTo>
                <a:lnTo>
                  <a:pt x="56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64" y="32"/>
                </a:lnTo>
                <a:lnTo>
                  <a:pt x="56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8" name="Freeform 267"/>
          <p:cNvSpPr>
            <a:spLocks/>
          </p:cNvSpPr>
          <p:nvPr/>
        </p:nvSpPr>
        <p:spPr bwMode="auto">
          <a:xfrm>
            <a:off x="7137400" y="36814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89" name="Freeform 268"/>
          <p:cNvSpPr>
            <a:spLocks/>
          </p:cNvSpPr>
          <p:nvPr/>
        </p:nvSpPr>
        <p:spPr bwMode="auto">
          <a:xfrm>
            <a:off x="7048500" y="3859213"/>
            <a:ext cx="101600" cy="127000"/>
          </a:xfrm>
          <a:custGeom>
            <a:avLst/>
            <a:gdLst>
              <a:gd name="T0" fmla="*/ 141128732 w 64"/>
              <a:gd name="T1" fmla="*/ 80644994 h 80"/>
              <a:gd name="T2" fmla="*/ 120967492 w 64"/>
              <a:gd name="T3" fmla="*/ 20161249 h 80"/>
              <a:gd name="T4" fmla="*/ 120967492 w 64"/>
              <a:gd name="T5" fmla="*/ 40322497 h 80"/>
              <a:gd name="T6" fmla="*/ 120967492 w 64"/>
              <a:gd name="T7" fmla="*/ 40322497 h 80"/>
              <a:gd name="T8" fmla="*/ 80644986 w 64"/>
              <a:gd name="T9" fmla="*/ 20161249 h 80"/>
              <a:gd name="T10" fmla="*/ 80644986 w 64"/>
              <a:gd name="T11" fmla="*/ 20161249 h 80"/>
              <a:gd name="T12" fmla="*/ 80644986 w 64"/>
              <a:gd name="T13" fmla="*/ 20161249 h 80"/>
              <a:gd name="T14" fmla="*/ 20161247 w 64"/>
              <a:gd name="T15" fmla="*/ 40322497 h 80"/>
              <a:gd name="T16" fmla="*/ 40322493 w 64"/>
              <a:gd name="T17" fmla="*/ 20161249 h 80"/>
              <a:gd name="T18" fmla="*/ 40322493 w 64"/>
              <a:gd name="T19" fmla="*/ 20161249 h 80"/>
              <a:gd name="T20" fmla="*/ 20161247 w 64"/>
              <a:gd name="T21" fmla="*/ 80644994 h 80"/>
              <a:gd name="T22" fmla="*/ 20161247 w 64"/>
              <a:gd name="T23" fmla="*/ 80644994 h 80"/>
              <a:gd name="T24" fmla="*/ 20161247 w 64"/>
              <a:gd name="T25" fmla="*/ 80644994 h 80"/>
              <a:gd name="T26" fmla="*/ 40322493 w 64"/>
              <a:gd name="T27" fmla="*/ 161289988 h 80"/>
              <a:gd name="T28" fmla="*/ 20161247 w 64"/>
              <a:gd name="T29" fmla="*/ 161289988 h 80"/>
              <a:gd name="T30" fmla="*/ 20161247 w 64"/>
              <a:gd name="T31" fmla="*/ 161289988 h 80"/>
              <a:gd name="T32" fmla="*/ 80644986 w 64"/>
              <a:gd name="T33" fmla="*/ 181451230 h 80"/>
              <a:gd name="T34" fmla="*/ 80644986 w 64"/>
              <a:gd name="T35" fmla="*/ 181451230 h 80"/>
              <a:gd name="T36" fmla="*/ 80644986 w 64"/>
              <a:gd name="T37" fmla="*/ 181451230 h 80"/>
              <a:gd name="T38" fmla="*/ 120967492 w 64"/>
              <a:gd name="T39" fmla="*/ 161289988 h 80"/>
              <a:gd name="T40" fmla="*/ 120967492 w 64"/>
              <a:gd name="T41" fmla="*/ 161289988 h 80"/>
              <a:gd name="T42" fmla="*/ 120967492 w 64"/>
              <a:gd name="T43" fmla="*/ 161289988 h 80"/>
              <a:gd name="T44" fmla="*/ 141128732 w 64"/>
              <a:gd name="T45" fmla="*/ 80644994 h 80"/>
              <a:gd name="T46" fmla="*/ 141128732 w 64"/>
              <a:gd name="T47" fmla="*/ 80644994 h 80"/>
              <a:gd name="T48" fmla="*/ 161289973 w 64"/>
              <a:gd name="T49" fmla="*/ 80644994 h 80"/>
              <a:gd name="T50" fmla="*/ 161289973 w 64"/>
              <a:gd name="T51" fmla="*/ 80644994 h 80"/>
              <a:gd name="T52" fmla="*/ 141128732 w 64"/>
              <a:gd name="T53" fmla="*/ 161289988 h 80"/>
              <a:gd name="T54" fmla="*/ 141128732 w 64"/>
              <a:gd name="T55" fmla="*/ 161289988 h 80"/>
              <a:gd name="T56" fmla="*/ 120967492 w 64"/>
              <a:gd name="T57" fmla="*/ 181451230 h 80"/>
              <a:gd name="T58" fmla="*/ 80644986 w 64"/>
              <a:gd name="T59" fmla="*/ 201612473 h 80"/>
              <a:gd name="T60" fmla="*/ 80644986 w 64"/>
              <a:gd name="T61" fmla="*/ 201612473 h 80"/>
              <a:gd name="T62" fmla="*/ 80644986 w 64"/>
              <a:gd name="T63" fmla="*/ 201612473 h 80"/>
              <a:gd name="T64" fmla="*/ 20161247 w 64"/>
              <a:gd name="T65" fmla="*/ 181451230 h 80"/>
              <a:gd name="T66" fmla="*/ 20161247 w 64"/>
              <a:gd name="T67" fmla="*/ 181451230 h 80"/>
              <a:gd name="T68" fmla="*/ 20161247 w 64"/>
              <a:gd name="T69" fmla="*/ 161289988 h 80"/>
              <a:gd name="T70" fmla="*/ 0 w 64"/>
              <a:gd name="T71" fmla="*/ 80644994 h 80"/>
              <a:gd name="T72" fmla="*/ 0 w 64"/>
              <a:gd name="T73" fmla="*/ 80644994 h 80"/>
              <a:gd name="T74" fmla="*/ 0 w 64"/>
              <a:gd name="T75" fmla="*/ 80644994 h 80"/>
              <a:gd name="T76" fmla="*/ 20161247 w 64"/>
              <a:gd name="T77" fmla="*/ 20161249 h 80"/>
              <a:gd name="T78" fmla="*/ 20161247 w 64"/>
              <a:gd name="T79" fmla="*/ 20161249 h 80"/>
              <a:gd name="T80" fmla="*/ 20161247 w 64"/>
              <a:gd name="T81" fmla="*/ 20161249 h 80"/>
              <a:gd name="T82" fmla="*/ 80644986 w 64"/>
              <a:gd name="T83" fmla="*/ 0 h 80"/>
              <a:gd name="T84" fmla="*/ 80644986 w 64"/>
              <a:gd name="T85" fmla="*/ 0 h 80"/>
              <a:gd name="T86" fmla="*/ 80644986 w 64"/>
              <a:gd name="T87" fmla="*/ 0 h 80"/>
              <a:gd name="T88" fmla="*/ 120967492 w 64"/>
              <a:gd name="T89" fmla="*/ 20161249 h 80"/>
              <a:gd name="T90" fmla="*/ 120967492 w 64"/>
              <a:gd name="T91" fmla="*/ 20161249 h 80"/>
              <a:gd name="T92" fmla="*/ 141128732 w 64"/>
              <a:gd name="T93" fmla="*/ 20161249 h 80"/>
              <a:gd name="T94" fmla="*/ 161289973 w 64"/>
              <a:gd name="T95" fmla="*/ 80644994 h 80"/>
              <a:gd name="T96" fmla="*/ 141128732 w 64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"/>
              <a:gd name="T148" fmla="*/ 0 h 80"/>
              <a:gd name="T149" fmla="*/ 64 w 64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" h="80">
                <a:moveTo>
                  <a:pt x="56" y="32"/>
                </a:moveTo>
                <a:lnTo>
                  <a:pt x="48" y="8"/>
                </a:ln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48" y="64"/>
                </a:lnTo>
                <a:lnTo>
                  <a:pt x="56" y="32"/>
                </a:lnTo>
                <a:lnTo>
                  <a:pt x="64" y="32"/>
                </a:lnTo>
                <a:lnTo>
                  <a:pt x="56" y="64"/>
                </a:lnTo>
                <a:lnTo>
                  <a:pt x="48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64" y="32"/>
                </a:lnTo>
                <a:lnTo>
                  <a:pt x="56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0" name="Freeform 269"/>
          <p:cNvSpPr>
            <a:spLocks/>
          </p:cNvSpPr>
          <p:nvPr/>
        </p:nvSpPr>
        <p:spPr bwMode="auto">
          <a:xfrm>
            <a:off x="7137400" y="39100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1" name="Freeform 270"/>
          <p:cNvSpPr>
            <a:spLocks/>
          </p:cNvSpPr>
          <p:nvPr/>
        </p:nvSpPr>
        <p:spPr bwMode="auto">
          <a:xfrm>
            <a:off x="7048500" y="4087813"/>
            <a:ext cx="101600" cy="127000"/>
          </a:xfrm>
          <a:custGeom>
            <a:avLst/>
            <a:gdLst>
              <a:gd name="T0" fmla="*/ 141128732 w 64"/>
              <a:gd name="T1" fmla="*/ 100806236 h 80"/>
              <a:gd name="T2" fmla="*/ 120967492 w 64"/>
              <a:gd name="T3" fmla="*/ 40322497 h 80"/>
              <a:gd name="T4" fmla="*/ 120967492 w 64"/>
              <a:gd name="T5" fmla="*/ 60483752 h 80"/>
              <a:gd name="T6" fmla="*/ 120967492 w 64"/>
              <a:gd name="T7" fmla="*/ 60483752 h 80"/>
              <a:gd name="T8" fmla="*/ 80644986 w 64"/>
              <a:gd name="T9" fmla="*/ 20161249 h 80"/>
              <a:gd name="T10" fmla="*/ 100806227 w 64"/>
              <a:gd name="T11" fmla="*/ 20161249 h 80"/>
              <a:gd name="T12" fmla="*/ 100806227 w 64"/>
              <a:gd name="T13" fmla="*/ 20161249 h 80"/>
              <a:gd name="T14" fmla="*/ 40322493 w 64"/>
              <a:gd name="T15" fmla="*/ 60483752 h 80"/>
              <a:gd name="T16" fmla="*/ 40322493 w 64"/>
              <a:gd name="T17" fmla="*/ 40322497 h 80"/>
              <a:gd name="T18" fmla="*/ 40322493 w 64"/>
              <a:gd name="T19" fmla="*/ 40322497 h 80"/>
              <a:gd name="T20" fmla="*/ 20161247 w 64"/>
              <a:gd name="T21" fmla="*/ 100806236 h 80"/>
              <a:gd name="T22" fmla="*/ 20161247 w 64"/>
              <a:gd name="T23" fmla="*/ 100806236 h 80"/>
              <a:gd name="T24" fmla="*/ 20161247 w 64"/>
              <a:gd name="T25" fmla="*/ 100806236 h 80"/>
              <a:gd name="T26" fmla="*/ 40322493 w 64"/>
              <a:gd name="T27" fmla="*/ 161289988 h 80"/>
              <a:gd name="T28" fmla="*/ 20161247 w 64"/>
              <a:gd name="T29" fmla="*/ 161289988 h 80"/>
              <a:gd name="T30" fmla="*/ 20161247 w 64"/>
              <a:gd name="T31" fmla="*/ 161289988 h 80"/>
              <a:gd name="T32" fmla="*/ 80644986 w 64"/>
              <a:gd name="T33" fmla="*/ 181451230 h 80"/>
              <a:gd name="T34" fmla="*/ 80644986 w 64"/>
              <a:gd name="T35" fmla="*/ 181451230 h 80"/>
              <a:gd name="T36" fmla="*/ 80644986 w 64"/>
              <a:gd name="T37" fmla="*/ 181451230 h 80"/>
              <a:gd name="T38" fmla="*/ 120967492 w 64"/>
              <a:gd name="T39" fmla="*/ 161289988 h 80"/>
              <a:gd name="T40" fmla="*/ 120967492 w 64"/>
              <a:gd name="T41" fmla="*/ 161289988 h 80"/>
              <a:gd name="T42" fmla="*/ 120967492 w 64"/>
              <a:gd name="T43" fmla="*/ 161289988 h 80"/>
              <a:gd name="T44" fmla="*/ 141128732 w 64"/>
              <a:gd name="T45" fmla="*/ 100806236 h 80"/>
              <a:gd name="T46" fmla="*/ 141128732 w 64"/>
              <a:gd name="T47" fmla="*/ 100806236 h 80"/>
              <a:gd name="T48" fmla="*/ 161289973 w 64"/>
              <a:gd name="T49" fmla="*/ 100806236 h 80"/>
              <a:gd name="T50" fmla="*/ 161289973 w 64"/>
              <a:gd name="T51" fmla="*/ 100806236 h 80"/>
              <a:gd name="T52" fmla="*/ 141128732 w 64"/>
              <a:gd name="T53" fmla="*/ 161289988 h 80"/>
              <a:gd name="T54" fmla="*/ 141128732 w 64"/>
              <a:gd name="T55" fmla="*/ 161289988 h 80"/>
              <a:gd name="T56" fmla="*/ 120967492 w 64"/>
              <a:gd name="T57" fmla="*/ 181451230 h 80"/>
              <a:gd name="T58" fmla="*/ 80644986 w 64"/>
              <a:gd name="T59" fmla="*/ 201612473 h 80"/>
              <a:gd name="T60" fmla="*/ 80644986 w 64"/>
              <a:gd name="T61" fmla="*/ 201612473 h 80"/>
              <a:gd name="T62" fmla="*/ 80644986 w 64"/>
              <a:gd name="T63" fmla="*/ 201612473 h 80"/>
              <a:gd name="T64" fmla="*/ 20161247 w 64"/>
              <a:gd name="T65" fmla="*/ 181451230 h 80"/>
              <a:gd name="T66" fmla="*/ 20161247 w 64"/>
              <a:gd name="T67" fmla="*/ 181451230 h 80"/>
              <a:gd name="T68" fmla="*/ 20161247 w 64"/>
              <a:gd name="T69" fmla="*/ 161289988 h 80"/>
              <a:gd name="T70" fmla="*/ 0 w 64"/>
              <a:gd name="T71" fmla="*/ 100806236 h 80"/>
              <a:gd name="T72" fmla="*/ 0 w 64"/>
              <a:gd name="T73" fmla="*/ 100806236 h 80"/>
              <a:gd name="T74" fmla="*/ 0 w 64"/>
              <a:gd name="T75" fmla="*/ 100806236 h 80"/>
              <a:gd name="T76" fmla="*/ 20161247 w 64"/>
              <a:gd name="T77" fmla="*/ 40322497 h 80"/>
              <a:gd name="T78" fmla="*/ 20161247 w 64"/>
              <a:gd name="T79" fmla="*/ 40322497 h 80"/>
              <a:gd name="T80" fmla="*/ 20161247 w 64"/>
              <a:gd name="T81" fmla="*/ 40322497 h 80"/>
              <a:gd name="T82" fmla="*/ 80644986 w 64"/>
              <a:gd name="T83" fmla="*/ 0 h 80"/>
              <a:gd name="T84" fmla="*/ 80644986 w 64"/>
              <a:gd name="T85" fmla="*/ 0 h 80"/>
              <a:gd name="T86" fmla="*/ 100806227 w 64"/>
              <a:gd name="T87" fmla="*/ 0 h 80"/>
              <a:gd name="T88" fmla="*/ 141128732 w 64"/>
              <a:gd name="T89" fmla="*/ 40322497 h 80"/>
              <a:gd name="T90" fmla="*/ 141128732 w 64"/>
              <a:gd name="T91" fmla="*/ 40322497 h 80"/>
              <a:gd name="T92" fmla="*/ 141128732 w 64"/>
              <a:gd name="T93" fmla="*/ 40322497 h 80"/>
              <a:gd name="T94" fmla="*/ 161289973 w 64"/>
              <a:gd name="T95" fmla="*/ 100806236 h 80"/>
              <a:gd name="T96" fmla="*/ 141128732 w 64"/>
              <a:gd name="T97" fmla="*/ 100806236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"/>
              <a:gd name="T148" fmla="*/ 0 h 80"/>
              <a:gd name="T149" fmla="*/ 64 w 64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" h="80">
                <a:moveTo>
                  <a:pt x="56" y="40"/>
                </a:moveTo>
                <a:lnTo>
                  <a:pt x="48" y="16"/>
                </a:lnTo>
                <a:lnTo>
                  <a:pt x="48" y="24"/>
                </a:lnTo>
                <a:lnTo>
                  <a:pt x="32" y="8"/>
                </a:lnTo>
                <a:lnTo>
                  <a:pt x="40" y="8"/>
                </a:lnTo>
                <a:lnTo>
                  <a:pt x="16" y="24"/>
                </a:lnTo>
                <a:lnTo>
                  <a:pt x="16" y="16"/>
                </a:lnTo>
                <a:lnTo>
                  <a:pt x="8" y="40"/>
                </a:lnTo>
                <a:lnTo>
                  <a:pt x="16" y="64"/>
                </a:lnTo>
                <a:lnTo>
                  <a:pt x="8" y="64"/>
                </a:lnTo>
                <a:lnTo>
                  <a:pt x="32" y="72"/>
                </a:lnTo>
                <a:lnTo>
                  <a:pt x="48" y="64"/>
                </a:lnTo>
                <a:lnTo>
                  <a:pt x="56" y="40"/>
                </a:lnTo>
                <a:lnTo>
                  <a:pt x="64" y="40"/>
                </a:lnTo>
                <a:lnTo>
                  <a:pt x="56" y="64"/>
                </a:lnTo>
                <a:lnTo>
                  <a:pt x="48" y="72"/>
                </a:lnTo>
                <a:lnTo>
                  <a:pt x="32" y="80"/>
                </a:lnTo>
                <a:lnTo>
                  <a:pt x="8" y="72"/>
                </a:lnTo>
                <a:lnTo>
                  <a:pt x="8" y="64"/>
                </a:lnTo>
                <a:lnTo>
                  <a:pt x="0" y="40"/>
                </a:lnTo>
                <a:lnTo>
                  <a:pt x="8" y="16"/>
                </a:lnTo>
                <a:lnTo>
                  <a:pt x="32" y="0"/>
                </a:lnTo>
                <a:lnTo>
                  <a:pt x="40" y="0"/>
                </a:lnTo>
                <a:lnTo>
                  <a:pt x="56" y="16"/>
                </a:lnTo>
                <a:lnTo>
                  <a:pt x="64" y="40"/>
                </a:lnTo>
                <a:lnTo>
                  <a:pt x="56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2" name="Freeform 271"/>
          <p:cNvSpPr>
            <a:spLocks/>
          </p:cNvSpPr>
          <p:nvPr/>
        </p:nvSpPr>
        <p:spPr bwMode="auto">
          <a:xfrm>
            <a:off x="7137400" y="41513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3" name="Freeform 272"/>
          <p:cNvSpPr>
            <a:spLocks/>
          </p:cNvSpPr>
          <p:nvPr/>
        </p:nvSpPr>
        <p:spPr bwMode="auto">
          <a:xfrm>
            <a:off x="7048500" y="4341813"/>
            <a:ext cx="101600" cy="127000"/>
          </a:xfrm>
          <a:custGeom>
            <a:avLst/>
            <a:gdLst>
              <a:gd name="T0" fmla="*/ 141128732 w 64"/>
              <a:gd name="T1" fmla="*/ 80644994 h 80"/>
              <a:gd name="T2" fmla="*/ 120967492 w 64"/>
              <a:gd name="T3" fmla="*/ 20161249 h 80"/>
              <a:gd name="T4" fmla="*/ 120967492 w 64"/>
              <a:gd name="T5" fmla="*/ 40322497 h 80"/>
              <a:gd name="T6" fmla="*/ 120967492 w 64"/>
              <a:gd name="T7" fmla="*/ 40322497 h 80"/>
              <a:gd name="T8" fmla="*/ 80644986 w 64"/>
              <a:gd name="T9" fmla="*/ 20161249 h 80"/>
              <a:gd name="T10" fmla="*/ 80644986 w 64"/>
              <a:gd name="T11" fmla="*/ 20161249 h 80"/>
              <a:gd name="T12" fmla="*/ 80644986 w 64"/>
              <a:gd name="T13" fmla="*/ 20161249 h 80"/>
              <a:gd name="T14" fmla="*/ 20161247 w 64"/>
              <a:gd name="T15" fmla="*/ 40322497 h 80"/>
              <a:gd name="T16" fmla="*/ 40322493 w 64"/>
              <a:gd name="T17" fmla="*/ 20161249 h 80"/>
              <a:gd name="T18" fmla="*/ 40322493 w 64"/>
              <a:gd name="T19" fmla="*/ 20161249 h 80"/>
              <a:gd name="T20" fmla="*/ 20161247 w 64"/>
              <a:gd name="T21" fmla="*/ 80644994 h 80"/>
              <a:gd name="T22" fmla="*/ 20161247 w 64"/>
              <a:gd name="T23" fmla="*/ 80644994 h 80"/>
              <a:gd name="T24" fmla="*/ 20161247 w 64"/>
              <a:gd name="T25" fmla="*/ 80644994 h 80"/>
              <a:gd name="T26" fmla="*/ 40322493 w 64"/>
              <a:gd name="T27" fmla="*/ 141128746 h 80"/>
              <a:gd name="T28" fmla="*/ 40322493 w 64"/>
              <a:gd name="T29" fmla="*/ 141128746 h 80"/>
              <a:gd name="T30" fmla="*/ 40322493 w 64"/>
              <a:gd name="T31" fmla="*/ 141128746 h 80"/>
              <a:gd name="T32" fmla="*/ 100806227 w 64"/>
              <a:gd name="T33" fmla="*/ 181451230 h 80"/>
              <a:gd name="T34" fmla="*/ 80644986 w 64"/>
              <a:gd name="T35" fmla="*/ 181451230 h 80"/>
              <a:gd name="T36" fmla="*/ 80644986 w 64"/>
              <a:gd name="T37" fmla="*/ 181451230 h 80"/>
              <a:gd name="T38" fmla="*/ 120967492 w 64"/>
              <a:gd name="T39" fmla="*/ 141128746 h 80"/>
              <a:gd name="T40" fmla="*/ 120967492 w 64"/>
              <a:gd name="T41" fmla="*/ 141128746 h 80"/>
              <a:gd name="T42" fmla="*/ 120967492 w 64"/>
              <a:gd name="T43" fmla="*/ 141128746 h 80"/>
              <a:gd name="T44" fmla="*/ 141128732 w 64"/>
              <a:gd name="T45" fmla="*/ 80644994 h 80"/>
              <a:gd name="T46" fmla="*/ 141128732 w 64"/>
              <a:gd name="T47" fmla="*/ 80644994 h 80"/>
              <a:gd name="T48" fmla="*/ 161289973 w 64"/>
              <a:gd name="T49" fmla="*/ 80644994 h 80"/>
              <a:gd name="T50" fmla="*/ 161289973 w 64"/>
              <a:gd name="T51" fmla="*/ 80644994 h 80"/>
              <a:gd name="T52" fmla="*/ 141128732 w 64"/>
              <a:gd name="T53" fmla="*/ 141128746 h 80"/>
              <a:gd name="T54" fmla="*/ 141128732 w 64"/>
              <a:gd name="T55" fmla="*/ 141128746 h 80"/>
              <a:gd name="T56" fmla="*/ 141128732 w 64"/>
              <a:gd name="T57" fmla="*/ 161289988 h 80"/>
              <a:gd name="T58" fmla="*/ 100806227 w 64"/>
              <a:gd name="T59" fmla="*/ 201612473 h 80"/>
              <a:gd name="T60" fmla="*/ 100806227 w 64"/>
              <a:gd name="T61" fmla="*/ 201612473 h 80"/>
              <a:gd name="T62" fmla="*/ 80644986 w 64"/>
              <a:gd name="T63" fmla="*/ 201612473 h 80"/>
              <a:gd name="T64" fmla="*/ 20161247 w 64"/>
              <a:gd name="T65" fmla="*/ 161289988 h 80"/>
              <a:gd name="T66" fmla="*/ 20161247 w 64"/>
              <a:gd name="T67" fmla="*/ 161289988 h 80"/>
              <a:gd name="T68" fmla="*/ 20161247 w 64"/>
              <a:gd name="T69" fmla="*/ 141128746 h 80"/>
              <a:gd name="T70" fmla="*/ 0 w 64"/>
              <a:gd name="T71" fmla="*/ 80644994 h 80"/>
              <a:gd name="T72" fmla="*/ 0 w 64"/>
              <a:gd name="T73" fmla="*/ 80644994 h 80"/>
              <a:gd name="T74" fmla="*/ 0 w 64"/>
              <a:gd name="T75" fmla="*/ 80644994 h 80"/>
              <a:gd name="T76" fmla="*/ 20161247 w 64"/>
              <a:gd name="T77" fmla="*/ 20161249 h 80"/>
              <a:gd name="T78" fmla="*/ 20161247 w 64"/>
              <a:gd name="T79" fmla="*/ 20161249 h 80"/>
              <a:gd name="T80" fmla="*/ 20161247 w 64"/>
              <a:gd name="T81" fmla="*/ 20161249 h 80"/>
              <a:gd name="T82" fmla="*/ 80644986 w 64"/>
              <a:gd name="T83" fmla="*/ 0 h 80"/>
              <a:gd name="T84" fmla="*/ 80644986 w 64"/>
              <a:gd name="T85" fmla="*/ 0 h 80"/>
              <a:gd name="T86" fmla="*/ 80644986 w 64"/>
              <a:gd name="T87" fmla="*/ 0 h 80"/>
              <a:gd name="T88" fmla="*/ 120967492 w 64"/>
              <a:gd name="T89" fmla="*/ 20161249 h 80"/>
              <a:gd name="T90" fmla="*/ 120967492 w 64"/>
              <a:gd name="T91" fmla="*/ 20161249 h 80"/>
              <a:gd name="T92" fmla="*/ 141128732 w 64"/>
              <a:gd name="T93" fmla="*/ 20161249 h 80"/>
              <a:gd name="T94" fmla="*/ 161289973 w 64"/>
              <a:gd name="T95" fmla="*/ 80644994 h 80"/>
              <a:gd name="T96" fmla="*/ 141128732 w 64"/>
              <a:gd name="T97" fmla="*/ 80644994 h 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"/>
              <a:gd name="T148" fmla="*/ 0 h 80"/>
              <a:gd name="T149" fmla="*/ 64 w 64"/>
              <a:gd name="T150" fmla="*/ 80 h 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" h="80">
                <a:moveTo>
                  <a:pt x="56" y="32"/>
                </a:moveTo>
                <a:lnTo>
                  <a:pt x="48" y="8"/>
                </a:lnTo>
                <a:lnTo>
                  <a:pt x="48" y="16"/>
                </a:lnTo>
                <a:lnTo>
                  <a:pt x="32" y="8"/>
                </a:lnTo>
                <a:lnTo>
                  <a:pt x="8" y="16"/>
                </a:lnTo>
                <a:lnTo>
                  <a:pt x="16" y="8"/>
                </a:lnTo>
                <a:lnTo>
                  <a:pt x="8" y="32"/>
                </a:lnTo>
                <a:lnTo>
                  <a:pt x="16" y="56"/>
                </a:lnTo>
                <a:lnTo>
                  <a:pt x="40" y="72"/>
                </a:lnTo>
                <a:lnTo>
                  <a:pt x="32" y="72"/>
                </a:lnTo>
                <a:lnTo>
                  <a:pt x="48" y="56"/>
                </a:lnTo>
                <a:lnTo>
                  <a:pt x="56" y="32"/>
                </a:lnTo>
                <a:lnTo>
                  <a:pt x="64" y="32"/>
                </a:lnTo>
                <a:lnTo>
                  <a:pt x="56" y="56"/>
                </a:lnTo>
                <a:lnTo>
                  <a:pt x="56" y="64"/>
                </a:lnTo>
                <a:lnTo>
                  <a:pt x="40" y="80"/>
                </a:lnTo>
                <a:lnTo>
                  <a:pt x="32" y="80"/>
                </a:lnTo>
                <a:lnTo>
                  <a:pt x="8" y="64"/>
                </a:lnTo>
                <a:lnTo>
                  <a:pt x="8" y="56"/>
                </a:lnTo>
                <a:lnTo>
                  <a:pt x="0" y="32"/>
                </a:lnTo>
                <a:lnTo>
                  <a:pt x="8" y="8"/>
                </a:lnTo>
                <a:lnTo>
                  <a:pt x="32" y="0"/>
                </a:lnTo>
                <a:lnTo>
                  <a:pt x="48" y="8"/>
                </a:lnTo>
                <a:lnTo>
                  <a:pt x="56" y="8"/>
                </a:lnTo>
                <a:lnTo>
                  <a:pt x="64" y="32"/>
                </a:lnTo>
                <a:lnTo>
                  <a:pt x="56" y="3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4" name="Freeform 273"/>
          <p:cNvSpPr>
            <a:spLocks/>
          </p:cNvSpPr>
          <p:nvPr/>
        </p:nvSpPr>
        <p:spPr bwMode="auto">
          <a:xfrm>
            <a:off x="7137400" y="4392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0161247 w 8"/>
              <a:gd name="T7" fmla="*/ 0 h 1587"/>
              <a:gd name="T8" fmla="*/ 20161247 w 8"/>
              <a:gd name="T9" fmla="*/ 0 h 1587"/>
              <a:gd name="T10" fmla="*/ 201612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5" name="Rectangle 274"/>
          <p:cNvSpPr>
            <a:spLocks noChangeArrowheads="1"/>
          </p:cNvSpPr>
          <p:nvPr/>
        </p:nvSpPr>
        <p:spPr bwMode="auto">
          <a:xfrm>
            <a:off x="1689100" y="2743200"/>
            <a:ext cx="431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solidFill>
                  <a:srgbClr val="000000"/>
                </a:solidFill>
                <a:latin typeface="Helvetica" pitchFamily="34" charset="0"/>
              </a:rPr>
              <a:t>Cell</a:t>
            </a:r>
            <a:endParaRPr lang="sl-SI"/>
          </a:p>
        </p:txBody>
      </p:sp>
      <p:sp>
        <p:nvSpPr>
          <p:cNvPr id="56396" name="Rectangle 275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397" name="Rectangle 276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3" name="Group 277"/>
          <p:cNvGrpSpPr>
            <a:grpSpLocks/>
          </p:cNvGrpSpPr>
          <p:nvPr/>
        </p:nvGrpSpPr>
        <p:grpSpPr bwMode="auto">
          <a:xfrm>
            <a:off x="6756400" y="1917700"/>
            <a:ext cx="1857375" cy="1066800"/>
            <a:chOff x="4256" y="1208"/>
            <a:chExt cx="1170" cy="672"/>
          </a:xfrm>
        </p:grpSpPr>
        <p:sp>
          <p:nvSpPr>
            <p:cNvPr id="56476" name="Rectangle 278"/>
            <p:cNvSpPr>
              <a:spLocks noChangeArrowheads="1"/>
            </p:cNvSpPr>
            <p:nvPr/>
          </p:nvSpPr>
          <p:spPr bwMode="auto">
            <a:xfrm>
              <a:off x="4397" y="1208"/>
              <a:ext cx="102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Vhodno/izhodni pin</a:t>
              </a:r>
              <a:endParaRPr lang="sl-SI"/>
            </a:p>
          </p:txBody>
        </p:sp>
        <p:sp>
          <p:nvSpPr>
            <p:cNvPr id="56477" name="Freeform 279"/>
            <p:cNvSpPr>
              <a:spLocks/>
            </p:cNvSpPr>
            <p:nvPr/>
          </p:nvSpPr>
          <p:spPr bwMode="auto">
            <a:xfrm>
              <a:off x="4256" y="1824"/>
              <a:ext cx="40" cy="56"/>
            </a:xfrm>
            <a:custGeom>
              <a:avLst/>
              <a:gdLst>
                <a:gd name="T0" fmla="*/ 24 w 40"/>
                <a:gd name="T1" fmla="*/ 8 h 56"/>
                <a:gd name="T2" fmla="*/ 40 w 40"/>
                <a:gd name="T3" fmla="*/ 16 h 56"/>
                <a:gd name="T4" fmla="*/ 40 w 40"/>
                <a:gd name="T5" fmla="*/ 16 h 56"/>
                <a:gd name="T6" fmla="*/ 40 w 40"/>
                <a:gd name="T7" fmla="*/ 16 h 56"/>
                <a:gd name="T8" fmla="*/ 16 w 40"/>
                <a:gd name="T9" fmla="*/ 40 h 56"/>
                <a:gd name="T10" fmla="*/ 8 w 40"/>
                <a:gd name="T11" fmla="*/ 56 h 56"/>
                <a:gd name="T12" fmla="*/ 8 w 40"/>
                <a:gd name="T13" fmla="*/ 40 h 56"/>
                <a:gd name="T14" fmla="*/ 0 w 40"/>
                <a:gd name="T15" fmla="*/ 0 h 56"/>
                <a:gd name="T16" fmla="*/ 0 w 40"/>
                <a:gd name="T17" fmla="*/ 0 h 56"/>
                <a:gd name="T18" fmla="*/ 8 w 40"/>
                <a:gd name="T19" fmla="*/ 0 h 56"/>
                <a:gd name="T20" fmla="*/ 8 w 40"/>
                <a:gd name="T21" fmla="*/ 0 h 56"/>
                <a:gd name="T22" fmla="*/ 16 w 40"/>
                <a:gd name="T23" fmla="*/ 40 h 56"/>
                <a:gd name="T24" fmla="*/ 8 w 40"/>
                <a:gd name="T25" fmla="*/ 40 h 56"/>
                <a:gd name="T26" fmla="*/ 8 w 40"/>
                <a:gd name="T27" fmla="*/ 40 h 56"/>
                <a:gd name="T28" fmla="*/ 32 w 40"/>
                <a:gd name="T29" fmla="*/ 16 h 56"/>
                <a:gd name="T30" fmla="*/ 40 w 40"/>
                <a:gd name="T31" fmla="*/ 16 h 56"/>
                <a:gd name="T32" fmla="*/ 40 w 40"/>
                <a:gd name="T33" fmla="*/ 24 h 56"/>
                <a:gd name="T34" fmla="*/ 24 w 40"/>
                <a:gd name="T35" fmla="*/ 16 h 56"/>
                <a:gd name="T36" fmla="*/ 24 w 40"/>
                <a:gd name="T37" fmla="*/ 8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24" y="8"/>
                  </a:moveTo>
                  <a:lnTo>
                    <a:pt x="40" y="16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24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8" name="Freeform 280"/>
            <p:cNvSpPr>
              <a:spLocks/>
            </p:cNvSpPr>
            <p:nvPr/>
          </p:nvSpPr>
          <p:spPr bwMode="auto">
            <a:xfrm>
              <a:off x="4264" y="1824"/>
              <a:ext cx="16" cy="16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8 h 16"/>
                <a:gd name="T4" fmla="*/ 16 w 16"/>
                <a:gd name="T5" fmla="*/ 16 h 16"/>
                <a:gd name="T6" fmla="*/ 16 w 16"/>
                <a:gd name="T7" fmla="*/ 16 h 16"/>
                <a:gd name="T8" fmla="*/ 16 w 16"/>
                <a:gd name="T9" fmla="*/ 16 h 16"/>
                <a:gd name="T10" fmla="*/ 0 w 16"/>
                <a:gd name="T11" fmla="*/ 8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9" name="Freeform 281"/>
            <p:cNvSpPr>
              <a:spLocks/>
            </p:cNvSpPr>
            <p:nvPr/>
          </p:nvSpPr>
          <p:spPr bwMode="auto">
            <a:xfrm>
              <a:off x="4264" y="1824"/>
              <a:ext cx="32" cy="40"/>
            </a:xfrm>
            <a:custGeom>
              <a:avLst/>
              <a:gdLst>
                <a:gd name="T0" fmla="*/ 16 w 32"/>
                <a:gd name="T1" fmla="*/ 8 h 40"/>
                <a:gd name="T2" fmla="*/ 32 w 32"/>
                <a:gd name="T3" fmla="*/ 16 h 40"/>
                <a:gd name="T4" fmla="*/ 8 w 32"/>
                <a:gd name="T5" fmla="*/ 40 h 40"/>
                <a:gd name="T6" fmla="*/ 0 w 32"/>
                <a:gd name="T7" fmla="*/ 0 h 40"/>
                <a:gd name="T8" fmla="*/ 16 w 32"/>
                <a:gd name="T9" fmla="*/ 8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16" y="8"/>
                  </a:moveTo>
                  <a:lnTo>
                    <a:pt x="32" y="16"/>
                  </a:lnTo>
                  <a:lnTo>
                    <a:pt x="8" y="40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80" name="Freeform 282"/>
            <p:cNvSpPr>
              <a:spLocks/>
            </p:cNvSpPr>
            <p:nvPr/>
          </p:nvSpPr>
          <p:spPr bwMode="auto">
            <a:xfrm>
              <a:off x="4280" y="1352"/>
              <a:ext cx="152" cy="480"/>
            </a:xfrm>
            <a:custGeom>
              <a:avLst/>
              <a:gdLst>
                <a:gd name="T0" fmla="*/ 152 w 152"/>
                <a:gd name="T1" fmla="*/ 0 h 480"/>
                <a:gd name="T2" fmla="*/ 144 w 152"/>
                <a:gd name="T3" fmla="*/ 0 h 480"/>
                <a:gd name="T4" fmla="*/ 0 w 152"/>
                <a:gd name="T5" fmla="*/ 480 h 480"/>
                <a:gd name="T6" fmla="*/ 8 w 152"/>
                <a:gd name="T7" fmla="*/ 480 h 480"/>
                <a:gd name="T8" fmla="*/ 152 w 152"/>
                <a:gd name="T9" fmla="*/ 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2"/>
                <a:gd name="T16" fmla="*/ 0 h 480"/>
                <a:gd name="T17" fmla="*/ 152 w 152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2" h="480">
                  <a:moveTo>
                    <a:pt x="152" y="0"/>
                  </a:moveTo>
                  <a:lnTo>
                    <a:pt x="144" y="0"/>
                  </a:lnTo>
                  <a:lnTo>
                    <a:pt x="0" y="480"/>
                  </a:lnTo>
                  <a:lnTo>
                    <a:pt x="8" y="480"/>
                  </a:lnTo>
                  <a:lnTo>
                    <a:pt x="152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399" name="Rectangle 283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0" name="Rectangle 284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1" name="Rectangle 285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2" name="Rectangle 28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3" name="Rectangle 287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4" name="Rectangle 288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5" name="Rectangle 28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6" name="Rectangle 290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7" name="Rectangle 29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8" name="Rectangle 292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09" name="Rectangle 293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0" name="Rectangle 29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4" name="Group 295"/>
          <p:cNvGrpSpPr>
            <a:grpSpLocks/>
          </p:cNvGrpSpPr>
          <p:nvPr/>
        </p:nvGrpSpPr>
        <p:grpSpPr bwMode="auto">
          <a:xfrm>
            <a:off x="7747000" y="3529013"/>
            <a:ext cx="1162050" cy="1003300"/>
            <a:chOff x="4880" y="2223"/>
            <a:chExt cx="732" cy="632"/>
          </a:xfrm>
        </p:grpSpPr>
        <p:sp>
          <p:nvSpPr>
            <p:cNvPr id="56464" name="Rectangle 296"/>
            <p:cNvSpPr>
              <a:spLocks noChangeArrowheads="1"/>
            </p:cNvSpPr>
            <p:nvPr/>
          </p:nvSpPr>
          <p:spPr bwMode="auto">
            <a:xfrm>
              <a:off x="5043" y="2319"/>
              <a:ext cx="5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Vodoravne</a:t>
              </a:r>
              <a:endParaRPr lang="sl-SI"/>
            </a:p>
          </p:txBody>
        </p:sp>
        <p:sp>
          <p:nvSpPr>
            <p:cNvPr id="56465" name="Rectangle 297"/>
            <p:cNvSpPr>
              <a:spLocks noChangeArrowheads="1"/>
            </p:cNvSpPr>
            <p:nvPr/>
          </p:nvSpPr>
          <p:spPr bwMode="auto">
            <a:xfrm>
              <a:off x="4898" y="2463"/>
              <a:ext cx="6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>
                  <a:solidFill>
                    <a:srgbClr val="000000"/>
                  </a:solidFill>
                </a:rPr>
                <a:t>     </a:t>
              </a:r>
              <a:r>
                <a:rPr lang="sl-SI" sz="1600"/>
                <a:t>povezave</a:t>
              </a:r>
              <a:endParaRPr lang="sl-SI"/>
            </a:p>
          </p:txBody>
        </p:sp>
        <p:sp>
          <p:nvSpPr>
            <p:cNvPr id="56466" name="Rectangle 298"/>
            <p:cNvSpPr>
              <a:spLocks noChangeArrowheads="1"/>
            </p:cNvSpPr>
            <p:nvPr/>
          </p:nvSpPr>
          <p:spPr bwMode="auto">
            <a:xfrm>
              <a:off x="4904" y="2599"/>
              <a:ext cx="8" cy="22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7" name="Freeform 299"/>
            <p:cNvSpPr>
              <a:spLocks/>
            </p:cNvSpPr>
            <p:nvPr/>
          </p:nvSpPr>
          <p:spPr bwMode="auto">
            <a:xfrm>
              <a:off x="4904" y="2551"/>
              <a:ext cx="24" cy="48"/>
            </a:xfrm>
            <a:custGeom>
              <a:avLst/>
              <a:gdLst>
                <a:gd name="T0" fmla="*/ 0 w 24"/>
                <a:gd name="T1" fmla="*/ 48 h 48"/>
                <a:gd name="T2" fmla="*/ 8 w 24"/>
                <a:gd name="T3" fmla="*/ 48 h 48"/>
                <a:gd name="T4" fmla="*/ 24 w 24"/>
                <a:gd name="T5" fmla="*/ 0 h 48"/>
                <a:gd name="T6" fmla="*/ 16 w 24"/>
                <a:gd name="T7" fmla="*/ 8 h 48"/>
                <a:gd name="T8" fmla="*/ 16 w 24"/>
                <a:gd name="T9" fmla="*/ 0 h 48"/>
                <a:gd name="T10" fmla="*/ 16 w 24"/>
                <a:gd name="T11" fmla="*/ 0 h 48"/>
                <a:gd name="T12" fmla="*/ 0 w 24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8"/>
                <a:gd name="T23" fmla="*/ 24 w 2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8">
                  <a:moveTo>
                    <a:pt x="0" y="48"/>
                  </a:moveTo>
                  <a:lnTo>
                    <a:pt x="8" y="4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8" name="Freeform 300"/>
            <p:cNvSpPr>
              <a:spLocks/>
            </p:cNvSpPr>
            <p:nvPr/>
          </p:nvSpPr>
          <p:spPr bwMode="auto">
            <a:xfrm>
              <a:off x="4920" y="2535"/>
              <a:ext cx="40" cy="24"/>
            </a:xfrm>
            <a:custGeom>
              <a:avLst/>
              <a:gdLst>
                <a:gd name="T0" fmla="*/ 0 w 40"/>
                <a:gd name="T1" fmla="*/ 16 h 24"/>
                <a:gd name="T2" fmla="*/ 0 w 40"/>
                <a:gd name="T3" fmla="*/ 24 h 24"/>
                <a:gd name="T4" fmla="*/ 40 w 40"/>
                <a:gd name="T5" fmla="*/ 8 h 24"/>
                <a:gd name="T6" fmla="*/ 40 w 40"/>
                <a:gd name="T7" fmla="*/ 0 h 24"/>
                <a:gd name="T8" fmla="*/ 0 w 40"/>
                <a:gd name="T9" fmla="*/ 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24"/>
                <a:gd name="T17" fmla="*/ 40 w 40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24">
                  <a:moveTo>
                    <a:pt x="0" y="16"/>
                  </a:moveTo>
                  <a:lnTo>
                    <a:pt x="0" y="24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9" name="Freeform 301"/>
            <p:cNvSpPr>
              <a:spLocks/>
            </p:cNvSpPr>
            <p:nvPr/>
          </p:nvSpPr>
          <p:spPr bwMode="auto">
            <a:xfrm>
              <a:off x="4896" y="2823"/>
              <a:ext cx="16" cy="24"/>
            </a:xfrm>
            <a:custGeom>
              <a:avLst/>
              <a:gdLst>
                <a:gd name="T0" fmla="*/ 16 w 16"/>
                <a:gd name="T1" fmla="*/ 0 h 24"/>
                <a:gd name="T2" fmla="*/ 8 w 16"/>
                <a:gd name="T3" fmla="*/ 0 h 24"/>
                <a:gd name="T4" fmla="*/ 0 w 16"/>
                <a:gd name="T5" fmla="*/ 16 h 24"/>
                <a:gd name="T6" fmla="*/ 0 w 16"/>
                <a:gd name="T7" fmla="*/ 16 h 24"/>
                <a:gd name="T8" fmla="*/ 0 w 16"/>
                <a:gd name="T9" fmla="*/ 24 h 24"/>
                <a:gd name="T10" fmla="*/ 8 w 16"/>
                <a:gd name="T11" fmla="*/ 16 h 24"/>
                <a:gd name="T12" fmla="*/ 16 w 16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4"/>
                <a:gd name="T23" fmla="*/ 16 w 1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4">
                  <a:moveTo>
                    <a:pt x="16" y="0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0" name="Freeform 302"/>
            <p:cNvSpPr>
              <a:spLocks/>
            </p:cNvSpPr>
            <p:nvPr/>
          </p:nvSpPr>
          <p:spPr bwMode="auto">
            <a:xfrm>
              <a:off x="4880" y="2839"/>
              <a:ext cx="16" cy="16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0 w 16"/>
                <a:gd name="T5" fmla="*/ 8 h 16"/>
                <a:gd name="T6" fmla="*/ 0 w 16"/>
                <a:gd name="T7" fmla="*/ 16 h 16"/>
                <a:gd name="T8" fmla="*/ 16 w 16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1" name="Rectangle 303"/>
            <p:cNvSpPr>
              <a:spLocks noChangeArrowheads="1"/>
            </p:cNvSpPr>
            <p:nvPr/>
          </p:nvSpPr>
          <p:spPr bwMode="auto">
            <a:xfrm>
              <a:off x="4904" y="2255"/>
              <a:ext cx="8" cy="2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2" name="Freeform 304"/>
            <p:cNvSpPr>
              <a:spLocks/>
            </p:cNvSpPr>
            <p:nvPr/>
          </p:nvSpPr>
          <p:spPr bwMode="auto">
            <a:xfrm>
              <a:off x="4920" y="2519"/>
              <a:ext cx="40" cy="24"/>
            </a:xfrm>
            <a:custGeom>
              <a:avLst/>
              <a:gdLst>
                <a:gd name="T0" fmla="*/ 40 w 40"/>
                <a:gd name="T1" fmla="*/ 24 h 24"/>
                <a:gd name="T2" fmla="*/ 40 w 40"/>
                <a:gd name="T3" fmla="*/ 16 h 24"/>
                <a:gd name="T4" fmla="*/ 0 w 40"/>
                <a:gd name="T5" fmla="*/ 0 h 24"/>
                <a:gd name="T6" fmla="*/ 8 w 40"/>
                <a:gd name="T7" fmla="*/ 0 h 24"/>
                <a:gd name="T8" fmla="*/ 0 w 40"/>
                <a:gd name="T9" fmla="*/ 0 h 24"/>
                <a:gd name="T10" fmla="*/ 0 w 40"/>
                <a:gd name="T11" fmla="*/ 8 h 24"/>
                <a:gd name="T12" fmla="*/ 40 w 40"/>
                <a:gd name="T13" fmla="*/ 24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40" y="24"/>
                  </a:moveTo>
                  <a:lnTo>
                    <a:pt x="4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40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3" name="Freeform 305"/>
            <p:cNvSpPr>
              <a:spLocks/>
            </p:cNvSpPr>
            <p:nvPr/>
          </p:nvSpPr>
          <p:spPr bwMode="auto">
            <a:xfrm>
              <a:off x="4904" y="2479"/>
              <a:ext cx="24" cy="40"/>
            </a:xfrm>
            <a:custGeom>
              <a:avLst/>
              <a:gdLst>
                <a:gd name="T0" fmla="*/ 16 w 24"/>
                <a:gd name="T1" fmla="*/ 40 h 40"/>
                <a:gd name="T2" fmla="*/ 24 w 24"/>
                <a:gd name="T3" fmla="*/ 40 h 40"/>
                <a:gd name="T4" fmla="*/ 8 w 24"/>
                <a:gd name="T5" fmla="*/ 0 h 40"/>
                <a:gd name="T6" fmla="*/ 0 w 24"/>
                <a:gd name="T7" fmla="*/ 0 h 40"/>
                <a:gd name="T8" fmla="*/ 16 w 24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0"/>
                <a:gd name="T17" fmla="*/ 24 w 2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0">
                  <a:moveTo>
                    <a:pt x="16" y="40"/>
                  </a:moveTo>
                  <a:lnTo>
                    <a:pt x="24" y="4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4" name="Freeform 306"/>
            <p:cNvSpPr>
              <a:spLocks/>
            </p:cNvSpPr>
            <p:nvPr/>
          </p:nvSpPr>
          <p:spPr bwMode="auto">
            <a:xfrm>
              <a:off x="4880" y="2223"/>
              <a:ext cx="24" cy="16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8 h 16"/>
                <a:gd name="T4" fmla="*/ 16 w 24"/>
                <a:gd name="T5" fmla="*/ 16 h 16"/>
                <a:gd name="T6" fmla="*/ 16 w 24"/>
                <a:gd name="T7" fmla="*/ 8 h 16"/>
                <a:gd name="T8" fmla="*/ 24 w 24"/>
                <a:gd name="T9" fmla="*/ 8 h 16"/>
                <a:gd name="T10" fmla="*/ 16 w 24"/>
                <a:gd name="T11" fmla="*/ 8 h 16"/>
                <a:gd name="T12" fmla="*/ 0 w 2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0" y="0"/>
                  </a:moveTo>
                  <a:lnTo>
                    <a:pt x="0" y="8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75" name="Freeform 307"/>
            <p:cNvSpPr>
              <a:spLocks/>
            </p:cNvSpPr>
            <p:nvPr/>
          </p:nvSpPr>
          <p:spPr bwMode="auto">
            <a:xfrm>
              <a:off x="4896" y="2231"/>
              <a:ext cx="16" cy="24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0 h 24"/>
                <a:gd name="T4" fmla="*/ 8 w 16"/>
                <a:gd name="T5" fmla="*/ 24 h 24"/>
                <a:gd name="T6" fmla="*/ 16 w 16"/>
                <a:gd name="T7" fmla="*/ 24 h 24"/>
                <a:gd name="T8" fmla="*/ 8 w 1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8" y="0"/>
                  </a:moveTo>
                  <a:lnTo>
                    <a:pt x="0" y="0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412" name="Rectangle 308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3" name="Rectangle 309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4" name="Rectangle 310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5" name="Rectangle 311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6" name="Rectangle 312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7" name="Rectangle 313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8" name="Rectangle 314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19" name="Rectangle 315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5" name="Group 316"/>
          <p:cNvGrpSpPr>
            <a:grpSpLocks/>
          </p:cNvGrpSpPr>
          <p:nvPr/>
        </p:nvGrpSpPr>
        <p:grpSpPr bwMode="auto">
          <a:xfrm>
            <a:off x="1701800" y="5889625"/>
            <a:ext cx="1776413" cy="358775"/>
            <a:chOff x="1072" y="3710"/>
            <a:chExt cx="1119" cy="226"/>
          </a:xfrm>
        </p:grpSpPr>
        <p:sp>
          <p:nvSpPr>
            <p:cNvPr id="56449" name="Rectangle 317"/>
            <p:cNvSpPr>
              <a:spLocks noChangeArrowheads="1"/>
            </p:cNvSpPr>
            <p:nvPr/>
          </p:nvSpPr>
          <p:spPr bwMode="auto">
            <a:xfrm>
              <a:off x="1184" y="3782"/>
              <a:ext cx="10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Navpične povezave</a:t>
              </a:r>
              <a:endParaRPr lang="sl-SI"/>
            </a:p>
          </p:txBody>
        </p:sp>
        <p:sp>
          <p:nvSpPr>
            <p:cNvPr id="56450" name="Rectangle 318"/>
            <p:cNvSpPr>
              <a:spLocks noChangeArrowheads="1"/>
            </p:cNvSpPr>
            <p:nvPr/>
          </p:nvSpPr>
          <p:spPr bwMode="auto">
            <a:xfrm>
              <a:off x="1120" y="3734"/>
              <a:ext cx="34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1" name="Freeform 319"/>
            <p:cNvSpPr>
              <a:spLocks/>
            </p:cNvSpPr>
            <p:nvPr/>
          </p:nvSpPr>
          <p:spPr bwMode="auto">
            <a:xfrm>
              <a:off x="1464" y="3734"/>
              <a:ext cx="80" cy="32"/>
            </a:xfrm>
            <a:custGeom>
              <a:avLst/>
              <a:gdLst>
                <a:gd name="T0" fmla="*/ 0 w 80"/>
                <a:gd name="T1" fmla="*/ 0 h 32"/>
                <a:gd name="T2" fmla="*/ 0 w 80"/>
                <a:gd name="T3" fmla="*/ 8 h 32"/>
                <a:gd name="T4" fmla="*/ 72 w 80"/>
                <a:gd name="T5" fmla="*/ 32 h 32"/>
                <a:gd name="T6" fmla="*/ 72 w 80"/>
                <a:gd name="T7" fmla="*/ 32 h 32"/>
                <a:gd name="T8" fmla="*/ 80 w 80"/>
                <a:gd name="T9" fmla="*/ 24 h 32"/>
                <a:gd name="T10" fmla="*/ 72 w 80"/>
                <a:gd name="T11" fmla="*/ 24 h 32"/>
                <a:gd name="T12" fmla="*/ 0 w 80"/>
                <a:gd name="T13" fmla="*/ 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32"/>
                <a:gd name="T23" fmla="*/ 80 w 8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32">
                  <a:moveTo>
                    <a:pt x="0" y="0"/>
                  </a:moveTo>
                  <a:lnTo>
                    <a:pt x="0" y="8"/>
                  </a:lnTo>
                  <a:lnTo>
                    <a:pt x="72" y="32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2" name="Freeform 320"/>
            <p:cNvSpPr>
              <a:spLocks/>
            </p:cNvSpPr>
            <p:nvPr/>
          </p:nvSpPr>
          <p:spPr bwMode="auto">
            <a:xfrm>
              <a:off x="1560" y="3798"/>
              <a:ext cx="8" cy="8"/>
            </a:xfrm>
            <a:custGeom>
              <a:avLst/>
              <a:gdLst>
                <a:gd name="T0" fmla="*/ 8 w 8"/>
                <a:gd name="T1" fmla="*/ 0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8 h 8"/>
                <a:gd name="T8" fmla="*/ 8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3" name="Freeform 321"/>
            <p:cNvSpPr>
              <a:spLocks/>
            </p:cNvSpPr>
            <p:nvPr/>
          </p:nvSpPr>
          <p:spPr bwMode="auto">
            <a:xfrm>
              <a:off x="1536" y="3758"/>
              <a:ext cx="32" cy="48"/>
            </a:xfrm>
            <a:custGeom>
              <a:avLst/>
              <a:gdLst>
                <a:gd name="T0" fmla="*/ 8 w 32"/>
                <a:gd name="T1" fmla="*/ 0 h 48"/>
                <a:gd name="T2" fmla="*/ 0 w 32"/>
                <a:gd name="T3" fmla="*/ 8 h 48"/>
                <a:gd name="T4" fmla="*/ 24 w 32"/>
                <a:gd name="T5" fmla="*/ 48 h 48"/>
                <a:gd name="T6" fmla="*/ 32 w 32"/>
                <a:gd name="T7" fmla="*/ 40 h 48"/>
                <a:gd name="T8" fmla="*/ 8 w 32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8"/>
                <a:gd name="T17" fmla="*/ 32 w 3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8">
                  <a:moveTo>
                    <a:pt x="8" y="0"/>
                  </a:moveTo>
                  <a:lnTo>
                    <a:pt x="0" y="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4" name="Freeform 322"/>
            <p:cNvSpPr>
              <a:spLocks/>
            </p:cNvSpPr>
            <p:nvPr/>
          </p:nvSpPr>
          <p:spPr bwMode="auto">
            <a:xfrm>
              <a:off x="1088" y="3726"/>
              <a:ext cx="32" cy="16"/>
            </a:xfrm>
            <a:custGeom>
              <a:avLst/>
              <a:gdLst>
                <a:gd name="T0" fmla="*/ 32 w 32"/>
                <a:gd name="T1" fmla="*/ 16 h 16"/>
                <a:gd name="T2" fmla="*/ 32 w 32"/>
                <a:gd name="T3" fmla="*/ 8 h 16"/>
                <a:gd name="T4" fmla="*/ 0 w 32"/>
                <a:gd name="T5" fmla="*/ 0 h 16"/>
                <a:gd name="T6" fmla="*/ 8 w 32"/>
                <a:gd name="T7" fmla="*/ 0 h 16"/>
                <a:gd name="T8" fmla="*/ 0 w 32"/>
                <a:gd name="T9" fmla="*/ 8 h 16"/>
                <a:gd name="T10" fmla="*/ 0 w 32"/>
                <a:gd name="T11" fmla="*/ 8 h 16"/>
                <a:gd name="T12" fmla="*/ 32 w 32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6"/>
                <a:gd name="T23" fmla="*/ 32 w 3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6">
                  <a:moveTo>
                    <a:pt x="32" y="16"/>
                  </a:moveTo>
                  <a:lnTo>
                    <a:pt x="32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32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5" name="Freeform 323"/>
            <p:cNvSpPr>
              <a:spLocks/>
            </p:cNvSpPr>
            <p:nvPr/>
          </p:nvSpPr>
          <p:spPr bwMode="auto">
            <a:xfrm>
              <a:off x="1072" y="3710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8 h 8"/>
                <a:gd name="T4" fmla="*/ 8 w 8"/>
                <a:gd name="T5" fmla="*/ 0 h 8"/>
                <a:gd name="T6" fmla="*/ 8 w 8"/>
                <a:gd name="T7" fmla="*/ 0 h 8"/>
                <a:gd name="T8" fmla="*/ 0 w 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6" name="Freeform 324"/>
            <p:cNvSpPr>
              <a:spLocks/>
            </p:cNvSpPr>
            <p:nvPr/>
          </p:nvSpPr>
          <p:spPr bwMode="auto">
            <a:xfrm>
              <a:off x="1072" y="3710"/>
              <a:ext cx="24" cy="24"/>
            </a:xfrm>
            <a:custGeom>
              <a:avLst/>
              <a:gdLst>
                <a:gd name="T0" fmla="*/ 16 w 24"/>
                <a:gd name="T1" fmla="*/ 24 h 24"/>
                <a:gd name="T2" fmla="*/ 24 w 24"/>
                <a:gd name="T3" fmla="*/ 16 h 24"/>
                <a:gd name="T4" fmla="*/ 8 w 24"/>
                <a:gd name="T5" fmla="*/ 0 h 24"/>
                <a:gd name="T6" fmla="*/ 0 w 24"/>
                <a:gd name="T7" fmla="*/ 8 h 24"/>
                <a:gd name="T8" fmla="*/ 16 w 24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16" y="24"/>
                  </a:move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7" name="Rectangle 325"/>
            <p:cNvSpPr>
              <a:spLocks noChangeArrowheads="1"/>
            </p:cNvSpPr>
            <p:nvPr/>
          </p:nvSpPr>
          <p:spPr bwMode="auto">
            <a:xfrm>
              <a:off x="1656" y="3734"/>
              <a:ext cx="35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8" name="Freeform 326"/>
            <p:cNvSpPr>
              <a:spLocks/>
            </p:cNvSpPr>
            <p:nvPr/>
          </p:nvSpPr>
          <p:spPr bwMode="auto">
            <a:xfrm>
              <a:off x="1560" y="3798"/>
              <a:ext cx="8" cy="8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59" name="Freeform 327"/>
            <p:cNvSpPr>
              <a:spLocks/>
            </p:cNvSpPr>
            <p:nvPr/>
          </p:nvSpPr>
          <p:spPr bwMode="auto">
            <a:xfrm>
              <a:off x="1560" y="3758"/>
              <a:ext cx="40" cy="48"/>
            </a:xfrm>
            <a:custGeom>
              <a:avLst/>
              <a:gdLst>
                <a:gd name="T0" fmla="*/ 0 w 40"/>
                <a:gd name="T1" fmla="*/ 40 h 48"/>
                <a:gd name="T2" fmla="*/ 8 w 40"/>
                <a:gd name="T3" fmla="*/ 48 h 48"/>
                <a:gd name="T4" fmla="*/ 40 w 40"/>
                <a:gd name="T5" fmla="*/ 8 h 48"/>
                <a:gd name="T6" fmla="*/ 32 w 40"/>
                <a:gd name="T7" fmla="*/ 8 h 48"/>
                <a:gd name="T8" fmla="*/ 32 w 40"/>
                <a:gd name="T9" fmla="*/ 0 h 48"/>
                <a:gd name="T10" fmla="*/ 32 w 40"/>
                <a:gd name="T11" fmla="*/ 0 h 48"/>
                <a:gd name="T12" fmla="*/ 0 w 40"/>
                <a:gd name="T13" fmla="*/ 4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48"/>
                <a:gd name="T23" fmla="*/ 40 w 4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48">
                  <a:moveTo>
                    <a:pt x="0" y="40"/>
                  </a:moveTo>
                  <a:lnTo>
                    <a:pt x="8" y="4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0" name="Freeform 328"/>
            <p:cNvSpPr>
              <a:spLocks/>
            </p:cNvSpPr>
            <p:nvPr/>
          </p:nvSpPr>
          <p:spPr bwMode="auto">
            <a:xfrm>
              <a:off x="1592" y="3734"/>
              <a:ext cx="64" cy="32"/>
            </a:xfrm>
            <a:custGeom>
              <a:avLst/>
              <a:gdLst>
                <a:gd name="T0" fmla="*/ 0 w 64"/>
                <a:gd name="T1" fmla="*/ 24 h 32"/>
                <a:gd name="T2" fmla="*/ 0 w 64"/>
                <a:gd name="T3" fmla="*/ 32 h 32"/>
                <a:gd name="T4" fmla="*/ 64 w 64"/>
                <a:gd name="T5" fmla="*/ 8 h 32"/>
                <a:gd name="T6" fmla="*/ 64 w 64"/>
                <a:gd name="T7" fmla="*/ 0 h 32"/>
                <a:gd name="T8" fmla="*/ 0 w 64"/>
                <a:gd name="T9" fmla="*/ 2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32"/>
                <a:gd name="T17" fmla="*/ 64 w 6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32">
                  <a:moveTo>
                    <a:pt x="0" y="24"/>
                  </a:moveTo>
                  <a:lnTo>
                    <a:pt x="0" y="32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0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1" name="Freeform 329"/>
            <p:cNvSpPr>
              <a:spLocks/>
            </p:cNvSpPr>
            <p:nvPr/>
          </p:nvSpPr>
          <p:spPr bwMode="auto">
            <a:xfrm>
              <a:off x="2048" y="371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  <a:gd name="T8" fmla="*/ 8 w 8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2" name="Freeform 330"/>
            <p:cNvSpPr>
              <a:spLocks/>
            </p:cNvSpPr>
            <p:nvPr/>
          </p:nvSpPr>
          <p:spPr bwMode="auto">
            <a:xfrm>
              <a:off x="2032" y="3710"/>
              <a:ext cx="24" cy="24"/>
            </a:xfrm>
            <a:custGeom>
              <a:avLst/>
              <a:gdLst>
                <a:gd name="T0" fmla="*/ 24 w 24"/>
                <a:gd name="T1" fmla="*/ 8 h 24"/>
                <a:gd name="T2" fmla="*/ 16 w 24"/>
                <a:gd name="T3" fmla="*/ 0 h 24"/>
                <a:gd name="T4" fmla="*/ 0 w 24"/>
                <a:gd name="T5" fmla="*/ 16 h 24"/>
                <a:gd name="T6" fmla="*/ 0 w 24"/>
                <a:gd name="T7" fmla="*/ 16 h 24"/>
                <a:gd name="T8" fmla="*/ 0 w 24"/>
                <a:gd name="T9" fmla="*/ 24 h 24"/>
                <a:gd name="T10" fmla="*/ 8 w 24"/>
                <a:gd name="T11" fmla="*/ 24 h 24"/>
                <a:gd name="T12" fmla="*/ 24 w 24"/>
                <a:gd name="T13" fmla="*/ 8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24" y="8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63" name="Freeform 331"/>
            <p:cNvSpPr>
              <a:spLocks/>
            </p:cNvSpPr>
            <p:nvPr/>
          </p:nvSpPr>
          <p:spPr bwMode="auto">
            <a:xfrm>
              <a:off x="2008" y="3726"/>
              <a:ext cx="24" cy="16"/>
            </a:xfrm>
            <a:custGeom>
              <a:avLst/>
              <a:gdLst>
                <a:gd name="T0" fmla="*/ 24 w 24"/>
                <a:gd name="T1" fmla="*/ 8 h 16"/>
                <a:gd name="T2" fmla="*/ 24 w 24"/>
                <a:gd name="T3" fmla="*/ 0 h 16"/>
                <a:gd name="T4" fmla="*/ 0 w 24"/>
                <a:gd name="T5" fmla="*/ 8 h 16"/>
                <a:gd name="T6" fmla="*/ 0 w 24"/>
                <a:gd name="T7" fmla="*/ 16 h 16"/>
                <a:gd name="T8" fmla="*/ 24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8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4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421" name="Rectangle 332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22" name="Rectangle 333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6" name="Group 334"/>
          <p:cNvGrpSpPr>
            <a:grpSpLocks/>
          </p:cNvGrpSpPr>
          <p:nvPr/>
        </p:nvGrpSpPr>
        <p:grpSpPr bwMode="auto">
          <a:xfrm>
            <a:off x="587375" y="3109913"/>
            <a:ext cx="1127125" cy="546100"/>
            <a:chOff x="370" y="1959"/>
            <a:chExt cx="710" cy="344"/>
          </a:xfrm>
        </p:grpSpPr>
        <p:sp>
          <p:nvSpPr>
            <p:cNvPr id="56444" name="Rectangle 335"/>
            <p:cNvSpPr>
              <a:spLocks noChangeArrowheads="1"/>
            </p:cNvSpPr>
            <p:nvPr/>
          </p:nvSpPr>
          <p:spPr bwMode="auto">
            <a:xfrm>
              <a:off x="370" y="1959"/>
              <a:ext cx="5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Varovalka</a:t>
              </a:r>
              <a:endParaRPr lang="sl-SI"/>
            </a:p>
          </p:txBody>
        </p:sp>
        <p:sp>
          <p:nvSpPr>
            <p:cNvPr id="56445" name="Freeform 336"/>
            <p:cNvSpPr>
              <a:spLocks/>
            </p:cNvSpPr>
            <p:nvPr/>
          </p:nvSpPr>
          <p:spPr bwMode="auto">
            <a:xfrm>
              <a:off x="1032" y="2255"/>
              <a:ext cx="48" cy="48"/>
            </a:xfrm>
            <a:custGeom>
              <a:avLst/>
              <a:gdLst>
                <a:gd name="T0" fmla="*/ 0 w 48"/>
                <a:gd name="T1" fmla="*/ 24 h 48"/>
                <a:gd name="T2" fmla="*/ 8 w 48"/>
                <a:gd name="T3" fmla="*/ 8 h 48"/>
                <a:gd name="T4" fmla="*/ 0 w 48"/>
                <a:gd name="T5" fmla="*/ 0 h 48"/>
                <a:gd name="T6" fmla="*/ 16 w 48"/>
                <a:gd name="T7" fmla="*/ 8 h 48"/>
                <a:gd name="T8" fmla="*/ 40 w 48"/>
                <a:gd name="T9" fmla="*/ 32 h 48"/>
                <a:gd name="T10" fmla="*/ 48 w 48"/>
                <a:gd name="T11" fmla="*/ 32 h 48"/>
                <a:gd name="T12" fmla="*/ 32 w 48"/>
                <a:gd name="T13" fmla="*/ 40 h 48"/>
                <a:gd name="T14" fmla="*/ 0 w 48"/>
                <a:gd name="T15" fmla="*/ 48 h 48"/>
                <a:gd name="T16" fmla="*/ 0 w 48"/>
                <a:gd name="T17" fmla="*/ 48 h 48"/>
                <a:gd name="T18" fmla="*/ 0 w 48"/>
                <a:gd name="T19" fmla="*/ 40 h 48"/>
                <a:gd name="T20" fmla="*/ 0 w 48"/>
                <a:gd name="T21" fmla="*/ 40 h 48"/>
                <a:gd name="T22" fmla="*/ 32 w 48"/>
                <a:gd name="T23" fmla="*/ 32 h 48"/>
                <a:gd name="T24" fmla="*/ 32 w 48"/>
                <a:gd name="T25" fmla="*/ 40 h 48"/>
                <a:gd name="T26" fmla="*/ 32 w 48"/>
                <a:gd name="T27" fmla="*/ 40 h 48"/>
                <a:gd name="T28" fmla="*/ 8 w 48"/>
                <a:gd name="T29" fmla="*/ 16 h 48"/>
                <a:gd name="T30" fmla="*/ 16 w 48"/>
                <a:gd name="T31" fmla="*/ 8 h 48"/>
                <a:gd name="T32" fmla="*/ 16 w 48"/>
                <a:gd name="T33" fmla="*/ 8 h 48"/>
                <a:gd name="T34" fmla="*/ 8 w 48"/>
                <a:gd name="T35" fmla="*/ 24 h 48"/>
                <a:gd name="T36" fmla="*/ 0 w 48"/>
                <a:gd name="T37" fmla="*/ 24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48"/>
                <a:gd name="T59" fmla="*/ 48 w 4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48">
                  <a:moveTo>
                    <a:pt x="0" y="24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32" y="40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6" name="Freeform 337"/>
            <p:cNvSpPr>
              <a:spLocks/>
            </p:cNvSpPr>
            <p:nvPr/>
          </p:nvSpPr>
          <p:spPr bwMode="auto">
            <a:xfrm>
              <a:off x="1032" y="2279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7" name="Freeform 338"/>
            <p:cNvSpPr>
              <a:spLocks/>
            </p:cNvSpPr>
            <p:nvPr/>
          </p:nvSpPr>
          <p:spPr bwMode="auto">
            <a:xfrm>
              <a:off x="1032" y="2263"/>
              <a:ext cx="32" cy="32"/>
            </a:xfrm>
            <a:custGeom>
              <a:avLst/>
              <a:gdLst>
                <a:gd name="T0" fmla="*/ 0 w 32"/>
                <a:gd name="T1" fmla="*/ 16 h 32"/>
                <a:gd name="T2" fmla="*/ 8 w 32"/>
                <a:gd name="T3" fmla="*/ 0 h 32"/>
                <a:gd name="T4" fmla="*/ 32 w 32"/>
                <a:gd name="T5" fmla="*/ 24 h 32"/>
                <a:gd name="T6" fmla="*/ 0 w 32"/>
                <a:gd name="T7" fmla="*/ 32 h 32"/>
                <a:gd name="T8" fmla="*/ 0 w 32"/>
                <a:gd name="T9" fmla="*/ 1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0" y="16"/>
                  </a:moveTo>
                  <a:lnTo>
                    <a:pt x="8" y="0"/>
                  </a:lnTo>
                  <a:lnTo>
                    <a:pt x="32" y="24"/>
                  </a:lnTo>
                  <a:lnTo>
                    <a:pt x="0" y="32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8" name="Freeform 339"/>
            <p:cNvSpPr>
              <a:spLocks/>
            </p:cNvSpPr>
            <p:nvPr/>
          </p:nvSpPr>
          <p:spPr bwMode="auto">
            <a:xfrm>
              <a:off x="640" y="2183"/>
              <a:ext cx="392" cy="104"/>
            </a:xfrm>
            <a:custGeom>
              <a:avLst/>
              <a:gdLst>
                <a:gd name="T0" fmla="*/ 0 w 392"/>
                <a:gd name="T1" fmla="*/ 0 h 104"/>
                <a:gd name="T2" fmla="*/ 0 w 392"/>
                <a:gd name="T3" fmla="*/ 8 h 104"/>
                <a:gd name="T4" fmla="*/ 392 w 392"/>
                <a:gd name="T5" fmla="*/ 104 h 104"/>
                <a:gd name="T6" fmla="*/ 392 w 392"/>
                <a:gd name="T7" fmla="*/ 96 h 104"/>
                <a:gd name="T8" fmla="*/ 0 w 392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2"/>
                <a:gd name="T16" fmla="*/ 0 h 104"/>
                <a:gd name="T17" fmla="*/ 392 w 3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2" h="104">
                  <a:moveTo>
                    <a:pt x="0" y="0"/>
                  </a:moveTo>
                  <a:lnTo>
                    <a:pt x="0" y="8"/>
                  </a:lnTo>
                  <a:lnTo>
                    <a:pt x="392" y="104"/>
                  </a:lnTo>
                  <a:lnTo>
                    <a:pt x="392" y="96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424" name="Rectangle 34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25" name="Rectangle 34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7" name="Group 342"/>
          <p:cNvGrpSpPr>
            <a:grpSpLocks/>
          </p:cNvGrpSpPr>
          <p:nvPr/>
        </p:nvGrpSpPr>
        <p:grpSpPr bwMode="auto">
          <a:xfrm>
            <a:off x="2336800" y="1905000"/>
            <a:ext cx="2452688" cy="762000"/>
            <a:chOff x="1472" y="1200"/>
            <a:chExt cx="1545" cy="480"/>
          </a:xfrm>
        </p:grpSpPr>
        <p:sp>
          <p:nvSpPr>
            <p:cNvPr id="56439" name="Rectangle 343"/>
            <p:cNvSpPr>
              <a:spLocks noChangeArrowheads="1"/>
            </p:cNvSpPr>
            <p:nvPr/>
          </p:nvSpPr>
          <p:spPr bwMode="auto">
            <a:xfrm>
              <a:off x="1751" y="1200"/>
              <a:ext cx="126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600"/>
                <a:t>Programirljive povezave</a:t>
              </a:r>
              <a:endParaRPr lang="sl-SI"/>
            </a:p>
          </p:txBody>
        </p:sp>
        <p:sp>
          <p:nvSpPr>
            <p:cNvPr id="56440" name="Freeform 344"/>
            <p:cNvSpPr>
              <a:spLocks/>
            </p:cNvSpPr>
            <p:nvPr/>
          </p:nvSpPr>
          <p:spPr bwMode="auto">
            <a:xfrm>
              <a:off x="1472" y="1632"/>
              <a:ext cx="48" cy="48"/>
            </a:xfrm>
            <a:custGeom>
              <a:avLst/>
              <a:gdLst>
                <a:gd name="T0" fmla="*/ 24 w 48"/>
                <a:gd name="T1" fmla="*/ 8 h 48"/>
                <a:gd name="T2" fmla="*/ 40 w 48"/>
                <a:gd name="T3" fmla="*/ 16 h 48"/>
                <a:gd name="T4" fmla="*/ 48 w 48"/>
                <a:gd name="T5" fmla="*/ 16 h 48"/>
                <a:gd name="T6" fmla="*/ 40 w 48"/>
                <a:gd name="T7" fmla="*/ 24 h 48"/>
                <a:gd name="T8" fmla="*/ 8 w 48"/>
                <a:gd name="T9" fmla="*/ 40 h 48"/>
                <a:gd name="T10" fmla="*/ 0 w 48"/>
                <a:gd name="T11" fmla="*/ 48 h 48"/>
                <a:gd name="T12" fmla="*/ 0 w 48"/>
                <a:gd name="T13" fmla="*/ 32 h 48"/>
                <a:gd name="T14" fmla="*/ 0 w 48"/>
                <a:gd name="T15" fmla="*/ 0 h 48"/>
                <a:gd name="T16" fmla="*/ 0 w 48"/>
                <a:gd name="T17" fmla="*/ 0 h 48"/>
                <a:gd name="T18" fmla="*/ 8 w 48"/>
                <a:gd name="T19" fmla="*/ 0 h 48"/>
                <a:gd name="T20" fmla="*/ 8 w 48"/>
                <a:gd name="T21" fmla="*/ 0 h 48"/>
                <a:gd name="T22" fmla="*/ 8 w 48"/>
                <a:gd name="T23" fmla="*/ 32 h 48"/>
                <a:gd name="T24" fmla="*/ 0 w 48"/>
                <a:gd name="T25" fmla="*/ 32 h 48"/>
                <a:gd name="T26" fmla="*/ 0 w 48"/>
                <a:gd name="T27" fmla="*/ 32 h 48"/>
                <a:gd name="T28" fmla="*/ 32 w 48"/>
                <a:gd name="T29" fmla="*/ 16 h 48"/>
                <a:gd name="T30" fmla="*/ 40 w 48"/>
                <a:gd name="T31" fmla="*/ 24 h 48"/>
                <a:gd name="T32" fmla="*/ 40 w 48"/>
                <a:gd name="T33" fmla="*/ 24 h 48"/>
                <a:gd name="T34" fmla="*/ 24 w 48"/>
                <a:gd name="T35" fmla="*/ 16 h 48"/>
                <a:gd name="T36" fmla="*/ 24 w 48"/>
                <a:gd name="T37" fmla="*/ 8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48"/>
                <a:gd name="T59" fmla="*/ 48 w 4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48">
                  <a:moveTo>
                    <a:pt x="24" y="8"/>
                  </a:moveTo>
                  <a:lnTo>
                    <a:pt x="40" y="16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24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1" name="Freeform 345"/>
            <p:cNvSpPr>
              <a:spLocks/>
            </p:cNvSpPr>
            <p:nvPr/>
          </p:nvSpPr>
          <p:spPr bwMode="auto">
            <a:xfrm>
              <a:off x="1480" y="1632"/>
              <a:ext cx="16" cy="16"/>
            </a:xfrm>
            <a:custGeom>
              <a:avLst/>
              <a:gdLst>
                <a:gd name="T0" fmla="*/ 0 w 16"/>
                <a:gd name="T1" fmla="*/ 0 h 16"/>
                <a:gd name="T2" fmla="*/ 16 w 16"/>
                <a:gd name="T3" fmla="*/ 8 h 16"/>
                <a:gd name="T4" fmla="*/ 16 w 16"/>
                <a:gd name="T5" fmla="*/ 16 h 16"/>
                <a:gd name="T6" fmla="*/ 16 w 16"/>
                <a:gd name="T7" fmla="*/ 16 h 16"/>
                <a:gd name="T8" fmla="*/ 16 w 16"/>
                <a:gd name="T9" fmla="*/ 16 h 16"/>
                <a:gd name="T10" fmla="*/ 0 w 16"/>
                <a:gd name="T11" fmla="*/ 8 h 16"/>
                <a:gd name="T12" fmla="*/ 0 w 16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6"/>
                <a:gd name="T23" fmla="*/ 16 w 1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6">
                  <a:moveTo>
                    <a:pt x="0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2" name="Freeform 346"/>
            <p:cNvSpPr>
              <a:spLocks/>
            </p:cNvSpPr>
            <p:nvPr/>
          </p:nvSpPr>
          <p:spPr bwMode="auto">
            <a:xfrm>
              <a:off x="1480" y="1632"/>
              <a:ext cx="32" cy="32"/>
            </a:xfrm>
            <a:custGeom>
              <a:avLst/>
              <a:gdLst>
                <a:gd name="T0" fmla="*/ 16 w 32"/>
                <a:gd name="T1" fmla="*/ 8 h 32"/>
                <a:gd name="T2" fmla="*/ 32 w 32"/>
                <a:gd name="T3" fmla="*/ 16 h 32"/>
                <a:gd name="T4" fmla="*/ 0 w 32"/>
                <a:gd name="T5" fmla="*/ 32 h 32"/>
                <a:gd name="T6" fmla="*/ 0 w 32"/>
                <a:gd name="T7" fmla="*/ 0 h 32"/>
                <a:gd name="T8" fmla="*/ 16 w 32"/>
                <a:gd name="T9" fmla="*/ 8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6" y="8"/>
                  </a:moveTo>
                  <a:lnTo>
                    <a:pt x="32" y="1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6443" name="Freeform 347"/>
            <p:cNvSpPr>
              <a:spLocks/>
            </p:cNvSpPr>
            <p:nvPr/>
          </p:nvSpPr>
          <p:spPr bwMode="auto">
            <a:xfrm>
              <a:off x="1496" y="1432"/>
              <a:ext cx="128" cy="208"/>
            </a:xfrm>
            <a:custGeom>
              <a:avLst/>
              <a:gdLst>
                <a:gd name="T0" fmla="*/ 128 w 128"/>
                <a:gd name="T1" fmla="*/ 0 h 208"/>
                <a:gd name="T2" fmla="*/ 120 w 128"/>
                <a:gd name="T3" fmla="*/ 0 h 208"/>
                <a:gd name="T4" fmla="*/ 0 w 128"/>
                <a:gd name="T5" fmla="*/ 208 h 208"/>
                <a:gd name="T6" fmla="*/ 8 w 128"/>
                <a:gd name="T7" fmla="*/ 208 h 208"/>
                <a:gd name="T8" fmla="*/ 128 w 128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08"/>
                <a:gd name="T17" fmla="*/ 128 w 128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08">
                  <a:moveTo>
                    <a:pt x="128" y="0"/>
                  </a:moveTo>
                  <a:lnTo>
                    <a:pt x="120" y="0"/>
                  </a:lnTo>
                  <a:lnTo>
                    <a:pt x="0" y="208"/>
                  </a:lnTo>
                  <a:lnTo>
                    <a:pt x="8" y="208"/>
                  </a:lnTo>
                  <a:lnTo>
                    <a:pt x="12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6427" name="Freeform 348"/>
          <p:cNvSpPr>
            <a:spLocks/>
          </p:cNvSpPr>
          <p:nvPr/>
        </p:nvSpPr>
        <p:spPr bwMode="auto">
          <a:xfrm>
            <a:off x="5740400" y="4341813"/>
            <a:ext cx="127000" cy="127000"/>
          </a:xfrm>
          <a:custGeom>
            <a:avLst/>
            <a:gdLst>
              <a:gd name="T0" fmla="*/ 201612473 w 80"/>
              <a:gd name="T1" fmla="*/ 100806236 h 80"/>
              <a:gd name="T2" fmla="*/ 161289988 w 80"/>
              <a:gd name="T3" fmla="*/ 20161249 h 80"/>
              <a:gd name="T4" fmla="*/ 100806236 w 80"/>
              <a:gd name="T5" fmla="*/ 0 h 80"/>
              <a:gd name="T6" fmla="*/ 40322497 w 80"/>
              <a:gd name="T7" fmla="*/ 20161249 h 80"/>
              <a:gd name="T8" fmla="*/ 0 w 80"/>
              <a:gd name="T9" fmla="*/ 100806236 h 80"/>
              <a:gd name="T10" fmla="*/ 40322497 w 80"/>
              <a:gd name="T11" fmla="*/ 161289988 h 80"/>
              <a:gd name="T12" fmla="*/ 100806236 w 80"/>
              <a:gd name="T13" fmla="*/ 201612473 h 80"/>
              <a:gd name="T14" fmla="*/ 161289988 w 80"/>
              <a:gd name="T15" fmla="*/ 161289988 h 80"/>
              <a:gd name="T16" fmla="*/ 201612473 w 80"/>
              <a:gd name="T17" fmla="*/ 100806236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0"/>
              <a:gd name="T28" fmla="*/ 0 h 80"/>
              <a:gd name="T29" fmla="*/ 80 w 80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0" h="80">
                <a:moveTo>
                  <a:pt x="80" y="40"/>
                </a:moveTo>
                <a:lnTo>
                  <a:pt x="64" y="8"/>
                </a:lnTo>
                <a:lnTo>
                  <a:pt x="40" y="0"/>
                </a:lnTo>
                <a:lnTo>
                  <a:pt x="16" y="8"/>
                </a:lnTo>
                <a:lnTo>
                  <a:pt x="0" y="40"/>
                </a:lnTo>
                <a:lnTo>
                  <a:pt x="16" y="64"/>
                </a:lnTo>
                <a:lnTo>
                  <a:pt x="40" y="80"/>
                </a:lnTo>
                <a:lnTo>
                  <a:pt x="64" y="64"/>
                </a:lnTo>
                <a:lnTo>
                  <a:pt x="80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28" name="Freeform 349"/>
          <p:cNvSpPr>
            <a:spLocks/>
          </p:cNvSpPr>
          <p:nvPr/>
        </p:nvSpPr>
        <p:spPr bwMode="auto">
          <a:xfrm>
            <a:off x="5740400" y="4341813"/>
            <a:ext cx="139700" cy="139700"/>
          </a:xfrm>
          <a:custGeom>
            <a:avLst/>
            <a:gdLst>
              <a:gd name="T0" fmla="*/ 201612480 w 88"/>
              <a:gd name="T1" fmla="*/ 100806240 h 88"/>
              <a:gd name="T2" fmla="*/ 161289994 w 88"/>
              <a:gd name="T3" fmla="*/ 20161249 h 88"/>
              <a:gd name="T4" fmla="*/ 161289994 w 88"/>
              <a:gd name="T5" fmla="*/ 40322498 h 88"/>
              <a:gd name="T6" fmla="*/ 161289994 w 88"/>
              <a:gd name="T7" fmla="*/ 40322498 h 88"/>
              <a:gd name="T8" fmla="*/ 100806240 w 88"/>
              <a:gd name="T9" fmla="*/ 20161249 h 88"/>
              <a:gd name="T10" fmla="*/ 100806240 w 88"/>
              <a:gd name="T11" fmla="*/ 20161249 h 88"/>
              <a:gd name="T12" fmla="*/ 100806240 w 88"/>
              <a:gd name="T13" fmla="*/ 20161249 h 88"/>
              <a:gd name="T14" fmla="*/ 40322498 w 88"/>
              <a:gd name="T15" fmla="*/ 40322498 h 88"/>
              <a:gd name="T16" fmla="*/ 60483754 w 88"/>
              <a:gd name="T17" fmla="*/ 20161249 h 88"/>
              <a:gd name="T18" fmla="*/ 60483754 w 88"/>
              <a:gd name="T19" fmla="*/ 20161249 h 88"/>
              <a:gd name="T20" fmla="*/ 20161249 w 88"/>
              <a:gd name="T21" fmla="*/ 100806240 h 88"/>
              <a:gd name="T22" fmla="*/ 20161249 w 88"/>
              <a:gd name="T23" fmla="*/ 100806240 h 88"/>
              <a:gd name="T24" fmla="*/ 20161249 w 88"/>
              <a:gd name="T25" fmla="*/ 100806240 h 88"/>
              <a:gd name="T26" fmla="*/ 60483754 w 88"/>
              <a:gd name="T27" fmla="*/ 161289994 h 88"/>
              <a:gd name="T28" fmla="*/ 60483754 w 88"/>
              <a:gd name="T29" fmla="*/ 161289994 h 88"/>
              <a:gd name="T30" fmla="*/ 60483754 w 88"/>
              <a:gd name="T31" fmla="*/ 161289994 h 88"/>
              <a:gd name="T32" fmla="*/ 120967508 w 88"/>
              <a:gd name="T33" fmla="*/ 201612480 h 88"/>
              <a:gd name="T34" fmla="*/ 100806240 w 88"/>
              <a:gd name="T35" fmla="*/ 201612480 h 88"/>
              <a:gd name="T36" fmla="*/ 100806240 w 88"/>
              <a:gd name="T37" fmla="*/ 201612480 h 88"/>
              <a:gd name="T38" fmla="*/ 161289994 w 88"/>
              <a:gd name="T39" fmla="*/ 161289994 h 88"/>
              <a:gd name="T40" fmla="*/ 161289994 w 88"/>
              <a:gd name="T41" fmla="*/ 161289994 h 88"/>
              <a:gd name="T42" fmla="*/ 161289994 w 88"/>
              <a:gd name="T43" fmla="*/ 161289994 h 88"/>
              <a:gd name="T44" fmla="*/ 201612480 w 88"/>
              <a:gd name="T45" fmla="*/ 100806240 h 88"/>
              <a:gd name="T46" fmla="*/ 201612480 w 88"/>
              <a:gd name="T47" fmla="*/ 100806240 h 88"/>
              <a:gd name="T48" fmla="*/ 221773772 w 88"/>
              <a:gd name="T49" fmla="*/ 120967508 h 88"/>
              <a:gd name="T50" fmla="*/ 221773772 w 88"/>
              <a:gd name="T51" fmla="*/ 120967508 h 88"/>
              <a:gd name="T52" fmla="*/ 181451237 w 88"/>
              <a:gd name="T53" fmla="*/ 181451237 h 88"/>
              <a:gd name="T54" fmla="*/ 181451237 w 88"/>
              <a:gd name="T55" fmla="*/ 181451237 h 88"/>
              <a:gd name="T56" fmla="*/ 181451237 w 88"/>
              <a:gd name="T57" fmla="*/ 181451237 h 88"/>
              <a:gd name="T58" fmla="*/ 120967508 w 88"/>
              <a:gd name="T59" fmla="*/ 221773772 h 88"/>
              <a:gd name="T60" fmla="*/ 120967508 w 88"/>
              <a:gd name="T61" fmla="*/ 221773772 h 88"/>
              <a:gd name="T62" fmla="*/ 100806240 w 88"/>
              <a:gd name="T63" fmla="*/ 221773772 h 88"/>
              <a:gd name="T64" fmla="*/ 40322498 w 88"/>
              <a:gd name="T65" fmla="*/ 181451237 h 88"/>
              <a:gd name="T66" fmla="*/ 40322498 w 88"/>
              <a:gd name="T67" fmla="*/ 181451237 h 88"/>
              <a:gd name="T68" fmla="*/ 40322498 w 88"/>
              <a:gd name="T69" fmla="*/ 181451237 h 88"/>
              <a:gd name="T70" fmla="*/ 0 w 88"/>
              <a:gd name="T71" fmla="*/ 120967508 h 88"/>
              <a:gd name="T72" fmla="*/ 0 w 88"/>
              <a:gd name="T73" fmla="*/ 120967508 h 88"/>
              <a:gd name="T74" fmla="*/ 0 w 88"/>
              <a:gd name="T75" fmla="*/ 100806240 h 88"/>
              <a:gd name="T76" fmla="*/ 40322498 w 88"/>
              <a:gd name="T77" fmla="*/ 20161249 h 88"/>
              <a:gd name="T78" fmla="*/ 40322498 w 88"/>
              <a:gd name="T79" fmla="*/ 20161249 h 88"/>
              <a:gd name="T80" fmla="*/ 40322498 w 88"/>
              <a:gd name="T81" fmla="*/ 20161249 h 88"/>
              <a:gd name="T82" fmla="*/ 100806240 w 88"/>
              <a:gd name="T83" fmla="*/ 0 h 88"/>
              <a:gd name="T84" fmla="*/ 100806240 w 88"/>
              <a:gd name="T85" fmla="*/ 0 h 88"/>
              <a:gd name="T86" fmla="*/ 100806240 w 88"/>
              <a:gd name="T87" fmla="*/ 0 h 88"/>
              <a:gd name="T88" fmla="*/ 161289994 w 88"/>
              <a:gd name="T89" fmla="*/ 20161249 h 88"/>
              <a:gd name="T90" fmla="*/ 161289994 w 88"/>
              <a:gd name="T91" fmla="*/ 20161249 h 88"/>
              <a:gd name="T92" fmla="*/ 181451237 w 88"/>
              <a:gd name="T93" fmla="*/ 20161249 h 88"/>
              <a:gd name="T94" fmla="*/ 221773772 w 88"/>
              <a:gd name="T95" fmla="*/ 100806240 h 88"/>
              <a:gd name="T96" fmla="*/ 201612480 w 88"/>
              <a:gd name="T97" fmla="*/ 100806240 h 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8"/>
              <a:gd name="T148" fmla="*/ 0 h 88"/>
              <a:gd name="T149" fmla="*/ 88 w 88"/>
              <a:gd name="T150" fmla="*/ 88 h 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8" h="88">
                <a:moveTo>
                  <a:pt x="80" y="40"/>
                </a:moveTo>
                <a:lnTo>
                  <a:pt x="64" y="8"/>
                </a:lnTo>
                <a:lnTo>
                  <a:pt x="64" y="16"/>
                </a:lnTo>
                <a:lnTo>
                  <a:pt x="40" y="8"/>
                </a:lnTo>
                <a:lnTo>
                  <a:pt x="16" y="16"/>
                </a:lnTo>
                <a:lnTo>
                  <a:pt x="24" y="8"/>
                </a:lnTo>
                <a:lnTo>
                  <a:pt x="8" y="40"/>
                </a:lnTo>
                <a:lnTo>
                  <a:pt x="24" y="64"/>
                </a:lnTo>
                <a:lnTo>
                  <a:pt x="48" y="80"/>
                </a:lnTo>
                <a:lnTo>
                  <a:pt x="40" y="80"/>
                </a:lnTo>
                <a:lnTo>
                  <a:pt x="64" y="64"/>
                </a:lnTo>
                <a:lnTo>
                  <a:pt x="80" y="40"/>
                </a:lnTo>
                <a:lnTo>
                  <a:pt x="88" y="48"/>
                </a:lnTo>
                <a:lnTo>
                  <a:pt x="72" y="72"/>
                </a:lnTo>
                <a:lnTo>
                  <a:pt x="48" y="88"/>
                </a:lnTo>
                <a:lnTo>
                  <a:pt x="40" y="88"/>
                </a:lnTo>
                <a:lnTo>
                  <a:pt x="16" y="72"/>
                </a:lnTo>
                <a:lnTo>
                  <a:pt x="0" y="48"/>
                </a:lnTo>
                <a:lnTo>
                  <a:pt x="0" y="40"/>
                </a:lnTo>
                <a:lnTo>
                  <a:pt x="16" y="8"/>
                </a:lnTo>
                <a:lnTo>
                  <a:pt x="40" y="0"/>
                </a:lnTo>
                <a:lnTo>
                  <a:pt x="64" y="8"/>
                </a:lnTo>
                <a:lnTo>
                  <a:pt x="72" y="8"/>
                </a:lnTo>
                <a:lnTo>
                  <a:pt x="88" y="40"/>
                </a:lnTo>
                <a:lnTo>
                  <a:pt x="80" y="4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29" name="Freeform 350"/>
          <p:cNvSpPr>
            <a:spLocks/>
          </p:cNvSpPr>
          <p:nvPr/>
        </p:nvSpPr>
        <p:spPr bwMode="auto">
          <a:xfrm>
            <a:off x="5867400" y="4405313"/>
            <a:ext cx="12700" cy="12700"/>
          </a:xfrm>
          <a:custGeom>
            <a:avLst/>
            <a:gdLst>
              <a:gd name="T0" fmla="*/ 0 w 8"/>
              <a:gd name="T1" fmla="*/ 0 h 8"/>
              <a:gd name="T2" fmla="*/ 0 w 8"/>
              <a:gd name="T3" fmla="*/ 0 h 8"/>
              <a:gd name="T4" fmla="*/ 0 w 8"/>
              <a:gd name="T5" fmla="*/ 0 h 8"/>
              <a:gd name="T6" fmla="*/ 20161247 w 8"/>
              <a:gd name="T7" fmla="*/ 0 h 8"/>
              <a:gd name="T8" fmla="*/ 20161247 w 8"/>
              <a:gd name="T9" fmla="*/ 20161247 h 8"/>
              <a:gd name="T10" fmla="*/ 20161247 w 8"/>
              <a:gd name="T11" fmla="*/ 20161247 h 8"/>
              <a:gd name="T12" fmla="*/ 0 w 8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0" name="Rectangle 351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1" name="Rectangle 352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2" name="Rectangle 353"/>
          <p:cNvSpPr>
            <a:spLocks noChangeArrowheads="1"/>
          </p:cNvSpPr>
          <p:nvPr/>
        </p:nvSpPr>
        <p:spPr bwMode="auto">
          <a:xfrm>
            <a:off x="2260600" y="2298700"/>
            <a:ext cx="12700" cy="34893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3" name="Rectangle 35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4" name="Rectangle 35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5" name="Rectangle 356"/>
          <p:cNvSpPr>
            <a:spLocks noChangeArrowheads="1"/>
          </p:cNvSpPr>
          <p:nvPr/>
        </p:nvSpPr>
        <p:spPr bwMode="auto">
          <a:xfrm>
            <a:off x="5803900" y="2298700"/>
            <a:ext cx="12700" cy="34893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6" name="Rectangle 357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7" name="Rectangle 358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6438" name="Rectangle 359"/>
          <p:cNvSpPr>
            <a:spLocks noChangeArrowheads="1"/>
          </p:cNvSpPr>
          <p:nvPr/>
        </p:nvSpPr>
        <p:spPr bwMode="auto">
          <a:xfrm>
            <a:off x="1409700" y="4405313"/>
            <a:ext cx="61722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7E9DD-6D70-4571-87E1-06FE4866AC4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Konfiguracija celice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Konfiguracije celice (primer)</a:t>
            </a:r>
            <a:endParaRPr lang="sl-SI"/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7353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7354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7355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7356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7357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7359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7360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7361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7362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3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4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5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6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7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8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69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0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1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2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3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4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5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6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7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8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79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0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1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2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3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4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5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6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7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8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89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0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1" name="Rectangle 46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2" name="Rectangle 47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3" name="Rectangle 48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4" name="Rectangle 49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5" name="Rectangle 50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6" name="Rectangle 5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7" name="Rectangle 52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8" name="Rectangle 53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399" name="Rectangle 5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0" name="Rectangle 55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1" name="Rectangle 5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2" name="Rectangle 57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3" name="Rectangle 58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4" name="Rectangle 5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5" name="Rectangle 60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6" name="Rectangle 61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7" name="Rectangle 62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8" name="Rectangle 63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09" name="Rectangle 64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0" name="Rectangle 65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1" name="Rectangle 66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2" name="Rectangle 67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3" name="Rectangle 68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4" name="Rectangle 69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5" name="Rectangle 7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6" name="Rectangle 7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7" name="Rectangle 72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8" name="Rectangle 73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19" name="Rectangle 7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20" name="Rectangle 7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21" name="Rectangle 76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22" name="Rectangle 77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7423" name="AutoShape 78"/>
          <p:cNvSpPr>
            <a:spLocks noChangeAspect="1" noChangeArrowheads="1" noTextEdit="1"/>
          </p:cNvSpPr>
          <p:nvPr/>
        </p:nvSpPr>
        <p:spPr bwMode="auto">
          <a:xfrm>
            <a:off x="1371600" y="1905000"/>
            <a:ext cx="6019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373188" y="2725738"/>
            <a:ext cx="1849437" cy="2212975"/>
            <a:chOff x="865" y="1717"/>
            <a:chExt cx="1165" cy="1394"/>
          </a:xfrm>
        </p:grpSpPr>
        <p:sp>
          <p:nvSpPr>
            <p:cNvPr id="57482" name="Freeform 80"/>
            <p:cNvSpPr>
              <a:spLocks/>
            </p:cNvSpPr>
            <p:nvPr/>
          </p:nvSpPr>
          <p:spPr bwMode="auto">
            <a:xfrm>
              <a:off x="1206" y="1717"/>
              <a:ext cx="487" cy="1103"/>
            </a:xfrm>
            <a:custGeom>
              <a:avLst/>
              <a:gdLst>
                <a:gd name="T0" fmla="*/ 0 w 333"/>
                <a:gd name="T1" fmla="*/ 1480 h 822"/>
                <a:gd name="T2" fmla="*/ 712 w 333"/>
                <a:gd name="T3" fmla="*/ 1192 h 822"/>
                <a:gd name="T4" fmla="*/ 712 w 333"/>
                <a:gd name="T5" fmla="*/ 290 h 822"/>
                <a:gd name="T6" fmla="*/ 0 w 333"/>
                <a:gd name="T7" fmla="*/ 0 h 822"/>
                <a:gd name="T8" fmla="*/ 0 w 333"/>
                <a:gd name="T9" fmla="*/ 1480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3"/>
                <a:gd name="T16" fmla="*/ 0 h 822"/>
                <a:gd name="T17" fmla="*/ 333 w 333"/>
                <a:gd name="T18" fmla="*/ 822 h 8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3" h="822">
                  <a:moveTo>
                    <a:pt x="0" y="822"/>
                  </a:moveTo>
                  <a:lnTo>
                    <a:pt x="333" y="662"/>
                  </a:lnTo>
                  <a:lnTo>
                    <a:pt x="333" y="161"/>
                  </a:lnTo>
                  <a:lnTo>
                    <a:pt x="0" y="0"/>
                  </a:lnTo>
                  <a:lnTo>
                    <a:pt x="0" y="822"/>
                  </a:lnTo>
                  <a:close/>
                </a:path>
              </a:pathLst>
            </a:cu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3" name="Line 81"/>
            <p:cNvSpPr>
              <a:spLocks noChangeShapeType="1"/>
            </p:cNvSpPr>
            <p:nvPr/>
          </p:nvSpPr>
          <p:spPr bwMode="auto">
            <a:xfrm flipH="1">
              <a:off x="1693" y="2269"/>
              <a:ext cx="238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4" name="Rectangle 82"/>
            <p:cNvSpPr>
              <a:spLocks noChangeArrowheads="1"/>
            </p:cNvSpPr>
            <p:nvPr/>
          </p:nvSpPr>
          <p:spPr bwMode="auto">
            <a:xfrm>
              <a:off x="1946" y="2150"/>
              <a:ext cx="84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F</a:t>
              </a:r>
            </a:p>
          </p:txBody>
        </p:sp>
        <p:sp>
          <p:nvSpPr>
            <p:cNvPr id="57485" name="Line 83"/>
            <p:cNvSpPr>
              <a:spLocks noChangeShapeType="1"/>
            </p:cNvSpPr>
            <p:nvPr/>
          </p:nvSpPr>
          <p:spPr bwMode="auto">
            <a:xfrm flipH="1">
              <a:off x="968" y="2038"/>
              <a:ext cx="238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6" name="Rectangle 84"/>
            <p:cNvSpPr>
              <a:spLocks noChangeArrowheads="1"/>
            </p:cNvSpPr>
            <p:nvPr/>
          </p:nvSpPr>
          <p:spPr bwMode="auto">
            <a:xfrm>
              <a:off x="865" y="1981"/>
              <a:ext cx="91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A</a:t>
              </a:r>
            </a:p>
          </p:txBody>
        </p:sp>
        <p:sp>
          <p:nvSpPr>
            <p:cNvPr id="57487" name="Rectangle 85"/>
            <p:cNvSpPr>
              <a:spLocks noChangeArrowheads="1"/>
            </p:cNvSpPr>
            <p:nvPr/>
          </p:nvSpPr>
          <p:spPr bwMode="auto">
            <a:xfrm>
              <a:off x="1269" y="1981"/>
              <a:ext cx="77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88" name="Line 86"/>
            <p:cNvSpPr>
              <a:spLocks noChangeShapeType="1"/>
            </p:cNvSpPr>
            <p:nvPr/>
          </p:nvSpPr>
          <p:spPr bwMode="auto">
            <a:xfrm flipH="1">
              <a:off x="968" y="2475"/>
              <a:ext cx="238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9" name="Line 87"/>
            <p:cNvSpPr>
              <a:spLocks noChangeShapeType="1"/>
            </p:cNvSpPr>
            <p:nvPr/>
          </p:nvSpPr>
          <p:spPr bwMode="auto">
            <a:xfrm>
              <a:off x="1452" y="2713"/>
              <a:ext cx="1" cy="219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90" name="Rectangle 88"/>
            <p:cNvSpPr>
              <a:spLocks noChangeArrowheads="1"/>
            </p:cNvSpPr>
            <p:nvPr/>
          </p:nvSpPr>
          <p:spPr bwMode="auto">
            <a:xfrm>
              <a:off x="868" y="2415"/>
              <a:ext cx="91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B</a:t>
              </a:r>
            </a:p>
          </p:txBody>
        </p:sp>
        <p:sp>
          <p:nvSpPr>
            <p:cNvPr id="57491" name="Rectangle 89"/>
            <p:cNvSpPr>
              <a:spLocks noChangeArrowheads="1"/>
            </p:cNvSpPr>
            <p:nvPr/>
          </p:nvSpPr>
          <p:spPr bwMode="auto">
            <a:xfrm>
              <a:off x="1419" y="2951"/>
              <a:ext cx="91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S</a:t>
              </a:r>
            </a:p>
          </p:txBody>
        </p:sp>
        <p:sp>
          <p:nvSpPr>
            <p:cNvPr id="57492" name="Rectangle 90"/>
            <p:cNvSpPr>
              <a:spLocks noChangeArrowheads="1"/>
            </p:cNvSpPr>
            <p:nvPr/>
          </p:nvSpPr>
          <p:spPr bwMode="auto">
            <a:xfrm>
              <a:off x="1269" y="2415"/>
              <a:ext cx="77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</p:grpSp>
      <p:grpSp>
        <p:nvGrpSpPr>
          <p:cNvPr id="3" name="Group 91"/>
          <p:cNvGrpSpPr>
            <a:grpSpLocks/>
          </p:cNvGrpSpPr>
          <p:nvPr/>
        </p:nvGrpSpPr>
        <p:grpSpPr bwMode="auto">
          <a:xfrm>
            <a:off x="5029200" y="1916113"/>
            <a:ext cx="2124075" cy="3419475"/>
            <a:chOff x="3168" y="1207"/>
            <a:chExt cx="1338" cy="2154"/>
          </a:xfrm>
        </p:grpSpPr>
        <p:sp>
          <p:nvSpPr>
            <p:cNvPr id="57426" name="Line 92"/>
            <p:cNvSpPr>
              <a:spLocks noChangeShapeType="1"/>
            </p:cNvSpPr>
            <p:nvPr/>
          </p:nvSpPr>
          <p:spPr bwMode="auto">
            <a:xfrm>
              <a:off x="3168" y="1207"/>
              <a:ext cx="1338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27" name="Line 93"/>
            <p:cNvSpPr>
              <a:spLocks noChangeShapeType="1"/>
            </p:cNvSpPr>
            <p:nvPr/>
          </p:nvSpPr>
          <p:spPr bwMode="auto">
            <a:xfrm flipV="1">
              <a:off x="4074" y="1207"/>
              <a:ext cx="1" cy="2146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28" name="Line 94"/>
            <p:cNvSpPr>
              <a:spLocks noChangeShapeType="1"/>
            </p:cNvSpPr>
            <p:nvPr/>
          </p:nvSpPr>
          <p:spPr bwMode="auto">
            <a:xfrm flipH="1">
              <a:off x="3168" y="1654"/>
              <a:ext cx="1338" cy="1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29" name="Line 95"/>
            <p:cNvSpPr>
              <a:spLocks noChangeShapeType="1"/>
            </p:cNvSpPr>
            <p:nvPr/>
          </p:nvSpPr>
          <p:spPr bwMode="auto">
            <a:xfrm flipH="1">
              <a:off x="3168" y="3353"/>
              <a:ext cx="1338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30" name="Line 96"/>
            <p:cNvSpPr>
              <a:spLocks noChangeShapeType="1"/>
            </p:cNvSpPr>
            <p:nvPr/>
          </p:nvSpPr>
          <p:spPr bwMode="auto">
            <a:xfrm>
              <a:off x="3168" y="1428"/>
              <a:ext cx="906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31" name="Rectangle 97"/>
            <p:cNvSpPr>
              <a:spLocks noChangeArrowheads="1"/>
            </p:cNvSpPr>
            <p:nvPr/>
          </p:nvSpPr>
          <p:spPr bwMode="auto">
            <a:xfrm>
              <a:off x="3239" y="1250"/>
              <a:ext cx="8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>
                  <a:latin typeface="Arial" pitchFamily="34" charset="0"/>
                </a:rPr>
                <a:t>Konfiguracija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2" name="Rectangle 98"/>
            <p:cNvSpPr>
              <a:spLocks noChangeArrowheads="1"/>
            </p:cNvSpPr>
            <p:nvPr/>
          </p:nvSpPr>
          <p:spPr bwMode="auto">
            <a:xfrm>
              <a:off x="3272" y="1468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Arial" pitchFamily="34" charset="0"/>
                </a:rPr>
                <a:t>A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3" name="Rectangle 99"/>
            <p:cNvSpPr>
              <a:spLocks noChangeArrowheads="1"/>
            </p:cNvSpPr>
            <p:nvPr/>
          </p:nvSpPr>
          <p:spPr bwMode="auto">
            <a:xfrm>
              <a:off x="3575" y="1468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Arial" pitchFamily="34" charset="0"/>
                </a:rPr>
                <a:t>B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4" name="Rectangle 100"/>
            <p:cNvSpPr>
              <a:spLocks noChangeArrowheads="1"/>
            </p:cNvSpPr>
            <p:nvPr/>
          </p:nvSpPr>
          <p:spPr bwMode="auto">
            <a:xfrm>
              <a:off x="3883" y="1468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Arial" pitchFamily="34" charset="0"/>
                </a:rPr>
                <a:t>S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5" name="Rectangle 101"/>
            <p:cNvSpPr>
              <a:spLocks noChangeArrowheads="1"/>
            </p:cNvSpPr>
            <p:nvPr/>
          </p:nvSpPr>
          <p:spPr bwMode="auto">
            <a:xfrm>
              <a:off x="4181" y="1468"/>
              <a:ext cx="1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b="1" i="1">
                  <a:latin typeface="Arial" pitchFamily="34" charset="0"/>
                </a:rPr>
                <a:t>F=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6" name="Rectangle 102"/>
            <p:cNvSpPr>
              <a:spLocks noChangeArrowheads="1"/>
            </p:cNvSpPr>
            <p:nvPr/>
          </p:nvSpPr>
          <p:spPr bwMode="auto">
            <a:xfrm>
              <a:off x="3287" y="16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7" name="Rectangle 103"/>
            <p:cNvSpPr>
              <a:spLocks noChangeArrowheads="1"/>
            </p:cNvSpPr>
            <p:nvPr/>
          </p:nvSpPr>
          <p:spPr bwMode="auto">
            <a:xfrm>
              <a:off x="3587" y="16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8" name="Rectangle 104"/>
            <p:cNvSpPr>
              <a:spLocks noChangeArrowheads="1"/>
            </p:cNvSpPr>
            <p:nvPr/>
          </p:nvSpPr>
          <p:spPr bwMode="auto">
            <a:xfrm>
              <a:off x="3886" y="16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39" name="Rectangle 105"/>
            <p:cNvSpPr>
              <a:spLocks noChangeArrowheads="1"/>
            </p:cNvSpPr>
            <p:nvPr/>
          </p:nvSpPr>
          <p:spPr bwMode="auto">
            <a:xfrm>
              <a:off x="4258" y="166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0" name="Rectangle 106"/>
            <p:cNvSpPr>
              <a:spLocks noChangeArrowheads="1"/>
            </p:cNvSpPr>
            <p:nvPr/>
          </p:nvSpPr>
          <p:spPr bwMode="auto">
            <a:xfrm>
              <a:off x="3287" y="183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1" name="Rectangle 107"/>
            <p:cNvSpPr>
              <a:spLocks noChangeArrowheads="1"/>
            </p:cNvSpPr>
            <p:nvPr/>
          </p:nvSpPr>
          <p:spPr bwMode="auto">
            <a:xfrm>
              <a:off x="3572" y="1836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42" name="Rectangle 108"/>
            <p:cNvSpPr>
              <a:spLocks noChangeArrowheads="1"/>
            </p:cNvSpPr>
            <p:nvPr/>
          </p:nvSpPr>
          <p:spPr bwMode="auto">
            <a:xfrm>
              <a:off x="3886" y="183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3" name="Rectangle 109"/>
            <p:cNvSpPr>
              <a:spLocks noChangeArrowheads="1"/>
            </p:cNvSpPr>
            <p:nvPr/>
          </p:nvSpPr>
          <p:spPr bwMode="auto">
            <a:xfrm>
              <a:off x="4240" y="1836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44" name="Rectangle 110"/>
            <p:cNvSpPr>
              <a:spLocks noChangeArrowheads="1"/>
            </p:cNvSpPr>
            <p:nvPr/>
          </p:nvSpPr>
          <p:spPr bwMode="auto">
            <a:xfrm>
              <a:off x="3287" y="200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5" name="Rectangle 111"/>
            <p:cNvSpPr>
              <a:spLocks noChangeArrowheads="1"/>
            </p:cNvSpPr>
            <p:nvPr/>
          </p:nvSpPr>
          <p:spPr bwMode="auto">
            <a:xfrm>
              <a:off x="3575" y="2008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46" name="Rectangle 112"/>
            <p:cNvSpPr>
              <a:spLocks noChangeArrowheads="1"/>
            </p:cNvSpPr>
            <p:nvPr/>
          </p:nvSpPr>
          <p:spPr bwMode="auto">
            <a:xfrm>
              <a:off x="3886" y="200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7" name="Rectangle 113"/>
            <p:cNvSpPr>
              <a:spLocks noChangeArrowheads="1"/>
            </p:cNvSpPr>
            <p:nvPr/>
          </p:nvSpPr>
          <p:spPr bwMode="auto">
            <a:xfrm>
              <a:off x="4246" y="2008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48" name="Rectangle 114"/>
            <p:cNvSpPr>
              <a:spLocks noChangeArrowheads="1"/>
            </p:cNvSpPr>
            <p:nvPr/>
          </p:nvSpPr>
          <p:spPr bwMode="auto">
            <a:xfrm>
              <a:off x="3287" y="2181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49" name="Rectangle 115"/>
            <p:cNvSpPr>
              <a:spLocks noChangeArrowheads="1"/>
            </p:cNvSpPr>
            <p:nvPr/>
          </p:nvSpPr>
          <p:spPr bwMode="auto">
            <a:xfrm>
              <a:off x="3575" y="2181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50" name="Rectangle 116"/>
            <p:cNvSpPr>
              <a:spLocks noChangeArrowheads="1"/>
            </p:cNvSpPr>
            <p:nvPr/>
          </p:nvSpPr>
          <p:spPr bwMode="auto">
            <a:xfrm>
              <a:off x="3869" y="2181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51" name="Rectangle 117"/>
            <p:cNvSpPr>
              <a:spLocks noChangeArrowheads="1"/>
            </p:cNvSpPr>
            <p:nvPr/>
          </p:nvSpPr>
          <p:spPr bwMode="auto">
            <a:xfrm>
              <a:off x="4196" y="2181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XY</a:t>
              </a:r>
            </a:p>
          </p:txBody>
        </p:sp>
        <p:sp>
          <p:nvSpPr>
            <p:cNvPr id="57452" name="Rectangle 118"/>
            <p:cNvSpPr>
              <a:spLocks noChangeArrowheads="1"/>
            </p:cNvSpPr>
            <p:nvPr/>
          </p:nvSpPr>
          <p:spPr bwMode="auto">
            <a:xfrm>
              <a:off x="3272" y="2350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53" name="Rectangle 119"/>
            <p:cNvSpPr>
              <a:spLocks noChangeArrowheads="1"/>
            </p:cNvSpPr>
            <p:nvPr/>
          </p:nvSpPr>
          <p:spPr bwMode="auto">
            <a:xfrm>
              <a:off x="3587" y="235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54" name="Rectangle 120"/>
            <p:cNvSpPr>
              <a:spLocks noChangeArrowheads="1"/>
            </p:cNvSpPr>
            <p:nvPr/>
          </p:nvSpPr>
          <p:spPr bwMode="auto">
            <a:xfrm>
              <a:off x="3873" y="2350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55" name="Rectangle 121"/>
            <p:cNvSpPr>
              <a:spLocks noChangeArrowheads="1"/>
            </p:cNvSpPr>
            <p:nvPr/>
          </p:nvSpPr>
          <p:spPr bwMode="auto">
            <a:xfrm>
              <a:off x="3275" y="2522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56" name="Rectangle 122"/>
            <p:cNvSpPr>
              <a:spLocks noChangeArrowheads="1"/>
            </p:cNvSpPr>
            <p:nvPr/>
          </p:nvSpPr>
          <p:spPr bwMode="auto">
            <a:xfrm>
              <a:off x="3587" y="252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57" name="Rectangle 123"/>
            <p:cNvSpPr>
              <a:spLocks noChangeArrowheads="1"/>
            </p:cNvSpPr>
            <p:nvPr/>
          </p:nvSpPr>
          <p:spPr bwMode="auto">
            <a:xfrm>
              <a:off x="3869" y="2522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58" name="Rectangle 124"/>
            <p:cNvSpPr>
              <a:spLocks noChangeArrowheads="1"/>
            </p:cNvSpPr>
            <p:nvPr/>
          </p:nvSpPr>
          <p:spPr bwMode="auto">
            <a:xfrm>
              <a:off x="3275" y="2693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59" name="Rectangle 125"/>
            <p:cNvSpPr>
              <a:spLocks noChangeArrowheads="1"/>
            </p:cNvSpPr>
            <p:nvPr/>
          </p:nvSpPr>
          <p:spPr bwMode="auto">
            <a:xfrm>
              <a:off x="3587" y="2693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0" name="Rectangle 126"/>
            <p:cNvSpPr>
              <a:spLocks noChangeArrowheads="1"/>
            </p:cNvSpPr>
            <p:nvPr/>
          </p:nvSpPr>
          <p:spPr bwMode="auto">
            <a:xfrm>
              <a:off x="3869" y="2693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61" name="Rectangle 127"/>
            <p:cNvSpPr>
              <a:spLocks noChangeArrowheads="1"/>
            </p:cNvSpPr>
            <p:nvPr/>
          </p:nvSpPr>
          <p:spPr bwMode="auto">
            <a:xfrm>
              <a:off x="4117" y="2693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62" name="Rectangle 128"/>
            <p:cNvSpPr>
              <a:spLocks noChangeArrowheads="1"/>
            </p:cNvSpPr>
            <p:nvPr/>
          </p:nvSpPr>
          <p:spPr bwMode="auto">
            <a:xfrm>
              <a:off x="4246" y="2709"/>
              <a:ext cx="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+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3" name="Rectangle 129"/>
            <p:cNvSpPr>
              <a:spLocks noChangeArrowheads="1"/>
            </p:cNvSpPr>
            <p:nvPr/>
          </p:nvSpPr>
          <p:spPr bwMode="auto">
            <a:xfrm>
              <a:off x="4349" y="2693"/>
              <a:ext cx="1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 Y</a:t>
              </a:r>
            </a:p>
          </p:txBody>
        </p:sp>
        <p:sp>
          <p:nvSpPr>
            <p:cNvPr id="57464" name="Rectangle 130"/>
            <p:cNvSpPr>
              <a:spLocks noChangeArrowheads="1"/>
            </p:cNvSpPr>
            <p:nvPr/>
          </p:nvSpPr>
          <p:spPr bwMode="auto">
            <a:xfrm>
              <a:off x="3287" y="286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5" name="Rectangle 131"/>
            <p:cNvSpPr>
              <a:spLocks noChangeArrowheads="1"/>
            </p:cNvSpPr>
            <p:nvPr/>
          </p:nvSpPr>
          <p:spPr bwMode="auto">
            <a:xfrm>
              <a:off x="3587" y="286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6" name="Rectangle 132"/>
            <p:cNvSpPr>
              <a:spLocks noChangeArrowheads="1"/>
            </p:cNvSpPr>
            <p:nvPr/>
          </p:nvSpPr>
          <p:spPr bwMode="auto">
            <a:xfrm>
              <a:off x="3869" y="286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67" name="Rectangle 133"/>
            <p:cNvSpPr>
              <a:spLocks noChangeArrowheads="1"/>
            </p:cNvSpPr>
            <p:nvPr/>
          </p:nvSpPr>
          <p:spPr bwMode="auto">
            <a:xfrm>
              <a:off x="3287" y="30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8" name="Rectangle 134"/>
            <p:cNvSpPr>
              <a:spLocks noChangeArrowheads="1"/>
            </p:cNvSpPr>
            <p:nvPr/>
          </p:nvSpPr>
          <p:spPr bwMode="auto">
            <a:xfrm>
              <a:off x="3587" y="30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0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69" name="Rectangle 135"/>
            <p:cNvSpPr>
              <a:spLocks noChangeArrowheads="1"/>
            </p:cNvSpPr>
            <p:nvPr/>
          </p:nvSpPr>
          <p:spPr bwMode="auto">
            <a:xfrm>
              <a:off x="3873" y="303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70" name="Rectangle 136"/>
            <p:cNvSpPr>
              <a:spLocks noChangeArrowheads="1"/>
            </p:cNvSpPr>
            <p:nvPr/>
          </p:nvSpPr>
          <p:spPr bwMode="auto">
            <a:xfrm>
              <a:off x="3287" y="32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71" name="Rectangle 137"/>
            <p:cNvSpPr>
              <a:spLocks noChangeArrowheads="1"/>
            </p:cNvSpPr>
            <p:nvPr/>
          </p:nvSpPr>
          <p:spPr bwMode="auto">
            <a:xfrm>
              <a:off x="3587" y="32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72" name="Rectangle 138"/>
            <p:cNvSpPr>
              <a:spLocks noChangeArrowheads="1"/>
            </p:cNvSpPr>
            <p:nvPr/>
          </p:nvSpPr>
          <p:spPr bwMode="auto">
            <a:xfrm>
              <a:off x="3886" y="32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73" name="Rectangle 139"/>
            <p:cNvSpPr>
              <a:spLocks noChangeArrowheads="1"/>
            </p:cNvSpPr>
            <p:nvPr/>
          </p:nvSpPr>
          <p:spPr bwMode="auto">
            <a:xfrm>
              <a:off x="4258" y="32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Arial" pitchFamily="34" charset="0"/>
                </a:rPr>
                <a:t>1</a:t>
              </a:r>
              <a:endParaRPr lang="en-US" sz="1600" i="1">
                <a:latin typeface="Arial" pitchFamily="34" charset="0"/>
              </a:endParaRPr>
            </a:p>
          </p:txBody>
        </p:sp>
        <p:sp>
          <p:nvSpPr>
            <p:cNvPr id="57474" name="Rectangle 140"/>
            <p:cNvSpPr>
              <a:spLocks noChangeArrowheads="1"/>
            </p:cNvSpPr>
            <p:nvPr/>
          </p:nvSpPr>
          <p:spPr bwMode="auto">
            <a:xfrm>
              <a:off x="4196" y="2350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XY</a:t>
              </a:r>
            </a:p>
          </p:txBody>
        </p:sp>
        <p:sp>
          <p:nvSpPr>
            <p:cNvPr id="57475" name="Line 141"/>
            <p:cNvSpPr>
              <a:spLocks noChangeShapeType="1"/>
            </p:cNvSpPr>
            <p:nvPr/>
          </p:nvSpPr>
          <p:spPr bwMode="auto">
            <a:xfrm>
              <a:off x="4308" y="2355"/>
              <a:ext cx="85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76" name="Rectangle 142"/>
            <p:cNvSpPr>
              <a:spLocks noChangeArrowheads="1"/>
            </p:cNvSpPr>
            <p:nvPr/>
          </p:nvSpPr>
          <p:spPr bwMode="auto">
            <a:xfrm>
              <a:off x="4196" y="2522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XY</a:t>
              </a:r>
            </a:p>
          </p:txBody>
        </p:sp>
        <p:sp>
          <p:nvSpPr>
            <p:cNvPr id="57477" name="Line 143"/>
            <p:cNvSpPr>
              <a:spLocks noChangeShapeType="1"/>
            </p:cNvSpPr>
            <p:nvPr/>
          </p:nvSpPr>
          <p:spPr bwMode="auto">
            <a:xfrm>
              <a:off x="4217" y="2529"/>
              <a:ext cx="91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78" name="Rectangle 144"/>
            <p:cNvSpPr>
              <a:spLocks noChangeArrowheads="1"/>
            </p:cNvSpPr>
            <p:nvPr/>
          </p:nvSpPr>
          <p:spPr bwMode="auto">
            <a:xfrm>
              <a:off x="4240" y="286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X</a:t>
              </a:r>
            </a:p>
          </p:txBody>
        </p:sp>
        <p:sp>
          <p:nvSpPr>
            <p:cNvPr id="57479" name="Line 145"/>
            <p:cNvSpPr>
              <a:spLocks noChangeShapeType="1"/>
            </p:cNvSpPr>
            <p:nvPr/>
          </p:nvSpPr>
          <p:spPr bwMode="auto">
            <a:xfrm>
              <a:off x="4260" y="2871"/>
              <a:ext cx="90" cy="2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7480" name="Rectangle 146"/>
            <p:cNvSpPr>
              <a:spLocks noChangeArrowheads="1"/>
            </p:cNvSpPr>
            <p:nvPr/>
          </p:nvSpPr>
          <p:spPr bwMode="auto">
            <a:xfrm>
              <a:off x="4246" y="303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 i="1">
                  <a:latin typeface="Arial" pitchFamily="34" charset="0"/>
                </a:rPr>
                <a:t>Y</a:t>
              </a:r>
            </a:p>
          </p:txBody>
        </p:sp>
        <p:sp>
          <p:nvSpPr>
            <p:cNvPr id="57481" name="Line 147"/>
            <p:cNvSpPr>
              <a:spLocks noChangeShapeType="1"/>
            </p:cNvSpPr>
            <p:nvPr/>
          </p:nvSpPr>
          <p:spPr bwMode="auto">
            <a:xfrm>
              <a:off x="4257" y="3039"/>
              <a:ext cx="86" cy="1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93E50A-1D21-44E5-A5BA-7113E9FED09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Konfiguracija celice (primer)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(osnova RAM)</a:t>
            </a:r>
            <a:endParaRPr lang="sl-SI"/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8376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8383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8384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8385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8386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87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88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89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0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1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2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3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4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5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6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7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3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4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5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6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7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8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09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0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1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2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3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4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5" name="Rectangle 46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6" name="Rectangle 47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7" name="Rectangle 48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8" name="Rectangle 49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19" name="Rectangle 50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0" name="Rectangle 5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1" name="Rectangle 52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2" name="Rectangle 53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3" name="Rectangle 5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4" name="Rectangle 55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5" name="Rectangle 5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6" name="Rectangle 57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7" name="Rectangle 58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8" name="Rectangle 5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29" name="Rectangle 60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0" name="Rectangle 61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1" name="Rectangle 62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2" name="Rectangle 63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3" name="Rectangle 64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4" name="Rectangle 65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5" name="Rectangle 66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6" name="Rectangle 67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7" name="Rectangle 68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8" name="Rectangle 69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39" name="Rectangle 7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0" name="Rectangle 7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1" name="Rectangle 72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2" name="Rectangle 73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3" name="Rectangle 7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4" name="Rectangle 7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5" name="Rectangle 76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8446" name="Rectangle 77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1627188" y="2305050"/>
            <a:ext cx="2671762" cy="3225800"/>
            <a:chOff x="1025" y="1452"/>
            <a:chExt cx="1683" cy="2032"/>
          </a:xfrm>
        </p:grpSpPr>
        <p:sp>
          <p:nvSpPr>
            <p:cNvPr id="58493" name="Freeform 79"/>
            <p:cNvSpPr>
              <a:spLocks/>
            </p:cNvSpPr>
            <p:nvPr/>
          </p:nvSpPr>
          <p:spPr bwMode="auto">
            <a:xfrm>
              <a:off x="2211" y="1905"/>
              <a:ext cx="226" cy="569"/>
            </a:xfrm>
            <a:custGeom>
              <a:avLst/>
              <a:gdLst>
                <a:gd name="T0" fmla="*/ 0 w 226"/>
                <a:gd name="T1" fmla="*/ 569 h 569"/>
                <a:gd name="T2" fmla="*/ 0 w 226"/>
                <a:gd name="T3" fmla="*/ 0 h 569"/>
                <a:gd name="T4" fmla="*/ 226 w 226"/>
                <a:gd name="T5" fmla="*/ 116 h 569"/>
                <a:gd name="T6" fmla="*/ 226 w 226"/>
                <a:gd name="T7" fmla="*/ 456 h 569"/>
                <a:gd name="T8" fmla="*/ 0 w 226"/>
                <a:gd name="T9" fmla="*/ 569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9"/>
                <a:gd name="T17" fmla="*/ 226 w 226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9">
                  <a:moveTo>
                    <a:pt x="0" y="569"/>
                  </a:moveTo>
                  <a:lnTo>
                    <a:pt x="0" y="0"/>
                  </a:lnTo>
                  <a:lnTo>
                    <a:pt x="226" y="116"/>
                  </a:lnTo>
                  <a:lnTo>
                    <a:pt x="226" y="456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4" name="Freeform 80"/>
            <p:cNvSpPr>
              <a:spLocks/>
            </p:cNvSpPr>
            <p:nvPr/>
          </p:nvSpPr>
          <p:spPr bwMode="auto">
            <a:xfrm>
              <a:off x="1419" y="1452"/>
              <a:ext cx="226" cy="569"/>
            </a:xfrm>
            <a:custGeom>
              <a:avLst/>
              <a:gdLst>
                <a:gd name="T0" fmla="*/ 0 w 226"/>
                <a:gd name="T1" fmla="*/ 569 h 569"/>
                <a:gd name="T2" fmla="*/ 0 w 226"/>
                <a:gd name="T3" fmla="*/ 0 h 569"/>
                <a:gd name="T4" fmla="*/ 226 w 226"/>
                <a:gd name="T5" fmla="*/ 113 h 569"/>
                <a:gd name="T6" fmla="*/ 226 w 226"/>
                <a:gd name="T7" fmla="*/ 453 h 569"/>
                <a:gd name="T8" fmla="*/ 0 w 226"/>
                <a:gd name="T9" fmla="*/ 569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9"/>
                <a:gd name="T17" fmla="*/ 226 w 226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9">
                  <a:moveTo>
                    <a:pt x="0" y="569"/>
                  </a:moveTo>
                  <a:lnTo>
                    <a:pt x="0" y="0"/>
                  </a:lnTo>
                  <a:lnTo>
                    <a:pt x="226" y="113"/>
                  </a:lnTo>
                  <a:lnTo>
                    <a:pt x="226" y="453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5" name="Freeform 81"/>
            <p:cNvSpPr>
              <a:spLocks/>
            </p:cNvSpPr>
            <p:nvPr/>
          </p:nvSpPr>
          <p:spPr bwMode="auto">
            <a:xfrm>
              <a:off x="1419" y="2247"/>
              <a:ext cx="226" cy="568"/>
            </a:xfrm>
            <a:custGeom>
              <a:avLst/>
              <a:gdLst>
                <a:gd name="T0" fmla="*/ 0 w 226"/>
                <a:gd name="T1" fmla="*/ 0 h 568"/>
                <a:gd name="T2" fmla="*/ 226 w 226"/>
                <a:gd name="T3" fmla="*/ 114 h 568"/>
                <a:gd name="T4" fmla="*/ 226 w 226"/>
                <a:gd name="T5" fmla="*/ 454 h 568"/>
                <a:gd name="T6" fmla="*/ 0 w 226"/>
                <a:gd name="T7" fmla="*/ 568 h 568"/>
                <a:gd name="T8" fmla="*/ 0 w 226"/>
                <a:gd name="T9" fmla="*/ 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8"/>
                <a:gd name="T17" fmla="*/ 226 w 226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8">
                  <a:moveTo>
                    <a:pt x="0" y="0"/>
                  </a:moveTo>
                  <a:lnTo>
                    <a:pt x="226" y="114"/>
                  </a:lnTo>
                  <a:lnTo>
                    <a:pt x="226" y="454"/>
                  </a:lnTo>
                  <a:lnTo>
                    <a:pt x="0" y="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6" name="Line 82"/>
            <p:cNvSpPr>
              <a:spLocks noChangeShapeType="1"/>
            </p:cNvSpPr>
            <p:nvPr/>
          </p:nvSpPr>
          <p:spPr bwMode="auto">
            <a:xfrm>
              <a:off x="1645" y="1748"/>
              <a:ext cx="34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7" name="Line 83"/>
            <p:cNvSpPr>
              <a:spLocks noChangeShapeType="1"/>
            </p:cNvSpPr>
            <p:nvPr/>
          </p:nvSpPr>
          <p:spPr bwMode="auto">
            <a:xfrm>
              <a:off x="1645" y="2519"/>
              <a:ext cx="34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8" name="Line 84"/>
            <p:cNvSpPr>
              <a:spLocks noChangeShapeType="1"/>
            </p:cNvSpPr>
            <p:nvPr/>
          </p:nvSpPr>
          <p:spPr bwMode="auto">
            <a:xfrm flipV="1">
              <a:off x="1985" y="1748"/>
              <a:ext cx="1" cy="2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9" name="Freeform 85"/>
            <p:cNvSpPr>
              <a:spLocks/>
            </p:cNvSpPr>
            <p:nvPr/>
          </p:nvSpPr>
          <p:spPr bwMode="auto">
            <a:xfrm>
              <a:off x="1985" y="2361"/>
              <a:ext cx="226" cy="158"/>
            </a:xfrm>
            <a:custGeom>
              <a:avLst/>
              <a:gdLst>
                <a:gd name="T0" fmla="*/ 0 w 226"/>
                <a:gd name="T1" fmla="*/ 158 h 158"/>
                <a:gd name="T2" fmla="*/ 0 w 226"/>
                <a:gd name="T3" fmla="*/ 0 h 158"/>
                <a:gd name="T4" fmla="*/ 226 w 226"/>
                <a:gd name="T5" fmla="*/ 0 h 158"/>
                <a:gd name="T6" fmla="*/ 0 60000 65536"/>
                <a:gd name="T7" fmla="*/ 0 60000 65536"/>
                <a:gd name="T8" fmla="*/ 0 60000 65536"/>
                <a:gd name="T9" fmla="*/ 0 w 226"/>
                <a:gd name="T10" fmla="*/ 0 h 158"/>
                <a:gd name="T11" fmla="*/ 226 w 22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158">
                  <a:moveTo>
                    <a:pt x="0" y="158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0" name="Line 86"/>
            <p:cNvSpPr>
              <a:spLocks noChangeShapeType="1"/>
            </p:cNvSpPr>
            <p:nvPr/>
          </p:nvSpPr>
          <p:spPr bwMode="auto">
            <a:xfrm>
              <a:off x="1985" y="2021"/>
              <a:ext cx="22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1" name="Line 87"/>
            <p:cNvSpPr>
              <a:spLocks noChangeShapeType="1"/>
            </p:cNvSpPr>
            <p:nvPr/>
          </p:nvSpPr>
          <p:spPr bwMode="auto">
            <a:xfrm>
              <a:off x="2437" y="2201"/>
              <a:ext cx="23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2" name="Line 88"/>
            <p:cNvSpPr>
              <a:spLocks noChangeShapeType="1"/>
            </p:cNvSpPr>
            <p:nvPr/>
          </p:nvSpPr>
          <p:spPr bwMode="auto">
            <a:xfrm>
              <a:off x="1190" y="1565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3" name="Line 89"/>
            <p:cNvSpPr>
              <a:spLocks noChangeShapeType="1"/>
            </p:cNvSpPr>
            <p:nvPr/>
          </p:nvSpPr>
          <p:spPr bwMode="auto">
            <a:xfrm>
              <a:off x="1190" y="1905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4" name="Line 90"/>
            <p:cNvSpPr>
              <a:spLocks noChangeShapeType="1"/>
            </p:cNvSpPr>
            <p:nvPr/>
          </p:nvSpPr>
          <p:spPr bwMode="auto">
            <a:xfrm>
              <a:off x="1190" y="2361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5" name="Line 91"/>
            <p:cNvSpPr>
              <a:spLocks noChangeShapeType="1"/>
            </p:cNvSpPr>
            <p:nvPr/>
          </p:nvSpPr>
          <p:spPr bwMode="auto">
            <a:xfrm>
              <a:off x="1190" y="2701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06" name="Rectangle 92"/>
            <p:cNvSpPr>
              <a:spLocks noChangeArrowheads="1"/>
            </p:cNvSpPr>
            <p:nvPr/>
          </p:nvSpPr>
          <p:spPr bwMode="auto">
            <a:xfrm>
              <a:off x="1044" y="1513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A0</a:t>
              </a:r>
              <a:endParaRPr lang="sl-SI"/>
            </a:p>
          </p:txBody>
        </p:sp>
        <p:sp>
          <p:nvSpPr>
            <p:cNvPr id="58507" name="Rectangle 93"/>
            <p:cNvSpPr>
              <a:spLocks noChangeArrowheads="1"/>
            </p:cNvSpPr>
            <p:nvPr/>
          </p:nvSpPr>
          <p:spPr bwMode="auto">
            <a:xfrm>
              <a:off x="1044" y="1884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B0</a:t>
              </a:r>
              <a:endParaRPr lang="sl-SI"/>
            </a:p>
          </p:txBody>
        </p:sp>
        <p:sp>
          <p:nvSpPr>
            <p:cNvPr id="58508" name="Rectangle 94"/>
            <p:cNvSpPr>
              <a:spLocks noChangeArrowheads="1"/>
            </p:cNvSpPr>
            <p:nvPr/>
          </p:nvSpPr>
          <p:spPr bwMode="auto">
            <a:xfrm>
              <a:off x="1044" y="2113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S0</a:t>
              </a:r>
              <a:endParaRPr lang="sl-SI"/>
            </a:p>
          </p:txBody>
        </p:sp>
        <p:sp>
          <p:nvSpPr>
            <p:cNvPr id="58509" name="Rectangle 95"/>
            <p:cNvSpPr>
              <a:spLocks noChangeArrowheads="1"/>
            </p:cNvSpPr>
            <p:nvPr/>
          </p:nvSpPr>
          <p:spPr bwMode="auto">
            <a:xfrm>
              <a:off x="1044" y="234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A1</a:t>
              </a:r>
              <a:endParaRPr lang="sl-SI"/>
            </a:p>
          </p:txBody>
        </p:sp>
        <p:sp>
          <p:nvSpPr>
            <p:cNvPr id="58510" name="Rectangle 96"/>
            <p:cNvSpPr>
              <a:spLocks noChangeArrowheads="1"/>
            </p:cNvSpPr>
            <p:nvPr/>
          </p:nvSpPr>
          <p:spPr bwMode="auto">
            <a:xfrm>
              <a:off x="1044" y="268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B1</a:t>
              </a:r>
              <a:endParaRPr lang="sl-SI"/>
            </a:p>
          </p:txBody>
        </p:sp>
        <p:sp>
          <p:nvSpPr>
            <p:cNvPr id="58511" name="Rectangle 97"/>
            <p:cNvSpPr>
              <a:spLocks noChangeArrowheads="1"/>
            </p:cNvSpPr>
            <p:nvPr/>
          </p:nvSpPr>
          <p:spPr bwMode="auto">
            <a:xfrm>
              <a:off x="1044" y="2882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S1</a:t>
              </a:r>
              <a:endParaRPr lang="sl-SI"/>
            </a:p>
          </p:txBody>
        </p:sp>
        <p:sp>
          <p:nvSpPr>
            <p:cNvPr id="58512" name="Freeform 98"/>
            <p:cNvSpPr>
              <a:spLocks/>
            </p:cNvSpPr>
            <p:nvPr/>
          </p:nvSpPr>
          <p:spPr bwMode="auto">
            <a:xfrm>
              <a:off x="1190" y="1963"/>
              <a:ext cx="342" cy="171"/>
            </a:xfrm>
            <a:custGeom>
              <a:avLst/>
              <a:gdLst>
                <a:gd name="T0" fmla="*/ 342 w 342"/>
                <a:gd name="T1" fmla="*/ 0 h 171"/>
                <a:gd name="T2" fmla="*/ 342 w 342"/>
                <a:gd name="T3" fmla="*/ 171 h 171"/>
                <a:gd name="T4" fmla="*/ 0 w 342"/>
                <a:gd name="T5" fmla="*/ 171 h 171"/>
                <a:gd name="T6" fmla="*/ 0 60000 65536"/>
                <a:gd name="T7" fmla="*/ 0 60000 65536"/>
                <a:gd name="T8" fmla="*/ 0 60000 65536"/>
                <a:gd name="T9" fmla="*/ 0 w 342"/>
                <a:gd name="T10" fmla="*/ 0 h 171"/>
                <a:gd name="T11" fmla="*/ 342 w 34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71">
                  <a:moveTo>
                    <a:pt x="342" y="0"/>
                  </a:moveTo>
                  <a:lnTo>
                    <a:pt x="342" y="171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13" name="Freeform 99"/>
            <p:cNvSpPr>
              <a:spLocks/>
            </p:cNvSpPr>
            <p:nvPr/>
          </p:nvSpPr>
          <p:spPr bwMode="auto">
            <a:xfrm>
              <a:off x="1190" y="2757"/>
              <a:ext cx="342" cy="171"/>
            </a:xfrm>
            <a:custGeom>
              <a:avLst/>
              <a:gdLst>
                <a:gd name="T0" fmla="*/ 342 w 342"/>
                <a:gd name="T1" fmla="*/ 0 h 171"/>
                <a:gd name="T2" fmla="*/ 342 w 342"/>
                <a:gd name="T3" fmla="*/ 171 h 171"/>
                <a:gd name="T4" fmla="*/ 0 w 342"/>
                <a:gd name="T5" fmla="*/ 171 h 171"/>
                <a:gd name="T6" fmla="*/ 0 60000 65536"/>
                <a:gd name="T7" fmla="*/ 0 60000 65536"/>
                <a:gd name="T8" fmla="*/ 0 60000 65536"/>
                <a:gd name="T9" fmla="*/ 0 w 342"/>
                <a:gd name="T10" fmla="*/ 0 h 171"/>
                <a:gd name="T11" fmla="*/ 342 w 34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71">
                  <a:moveTo>
                    <a:pt x="342" y="0"/>
                  </a:moveTo>
                  <a:lnTo>
                    <a:pt x="342" y="171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14" name="Rectangle 100"/>
            <p:cNvSpPr>
              <a:spLocks noChangeArrowheads="1"/>
            </p:cNvSpPr>
            <p:nvPr/>
          </p:nvSpPr>
          <p:spPr bwMode="auto">
            <a:xfrm>
              <a:off x="1451" y="1515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515" name="Rectangle 101"/>
            <p:cNvSpPr>
              <a:spLocks noChangeArrowheads="1"/>
            </p:cNvSpPr>
            <p:nvPr/>
          </p:nvSpPr>
          <p:spPr bwMode="auto">
            <a:xfrm>
              <a:off x="1451" y="1857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516" name="Rectangle 102"/>
            <p:cNvSpPr>
              <a:spLocks noChangeArrowheads="1"/>
            </p:cNvSpPr>
            <p:nvPr/>
          </p:nvSpPr>
          <p:spPr bwMode="auto">
            <a:xfrm>
              <a:off x="2246" y="1971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517" name="Rectangle 103"/>
            <p:cNvSpPr>
              <a:spLocks noChangeArrowheads="1"/>
            </p:cNvSpPr>
            <p:nvPr/>
          </p:nvSpPr>
          <p:spPr bwMode="auto">
            <a:xfrm>
              <a:off x="1465" y="2311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518" name="Rectangle 104"/>
            <p:cNvSpPr>
              <a:spLocks noChangeArrowheads="1"/>
            </p:cNvSpPr>
            <p:nvPr/>
          </p:nvSpPr>
          <p:spPr bwMode="auto">
            <a:xfrm>
              <a:off x="1440" y="2651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519" name="Rectangle 105"/>
            <p:cNvSpPr>
              <a:spLocks noChangeArrowheads="1"/>
            </p:cNvSpPr>
            <p:nvPr/>
          </p:nvSpPr>
          <p:spPr bwMode="auto">
            <a:xfrm>
              <a:off x="2246" y="2311"/>
              <a:ext cx="88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520" name="Rectangle 106"/>
            <p:cNvSpPr>
              <a:spLocks noChangeArrowheads="1"/>
            </p:cNvSpPr>
            <p:nvPr/>
          </p:nvSpPr>
          <p:spPr bwMode="auto">
            <a:xfrm>
              <a:off x="2559" y="2080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Izh</a:t>
              </a:r>
              <a:endParaRPr lang="sl-SI"/>
            </a:p>
          </p:txBody>
        </p:sp>
        <p:sp>
          <p:nvSpPr>
            <p:cNvPr id="58521" name="Line 107"/>
            <p:cNvSpPr>
              <a:spLocks noChangeShapeType="1"/>
            </p:cNvSpPr>
            <p:nvPr/>
          </p:nvSpPr>
          <p:spPr bwMode="auto">
            <a:xfrm>
              <a:off x="1213" y="3238"/>
              <a:ext cx="3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2" name="Line 108"/>
            <p:cNvSpPr>
              <a:spLocks noChangeShapeType="1"/>
            </p:cNvSpPr>
            <p:nvPr/>
          </p:nvSpPr>
          <p:spPr bwMode="auto">
            <a:xfrm>
              <a:off x="1213" y="3403"/>
              <a:ext cx="3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3" name="Line 109"/>
            <p:cNvSpPr>
              <a:spLocks noChangeShapeType="1"/>
            </p:cNvSpPr>
            <p:nvPr/>
          </p:nvSpPr>
          <p:spPr bwMode="auto">
            <a:xfrm flipH="1">
              <a:off x="1541" y="3320"/>
              <a:ext cx="3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4" name="Freeform 110"/>
            <p:cNvSpPr>
              <a:spLocks/>
            </p:cNvSpPr>
            <p:nvPr/>
          </p:nvSpPr>
          <p:spPr bwMode="auto">
            <a:xfrm>
              <a:off x="1328" y="3155"/>
              <a:ext cx="428" cy="329"/>
            </a:xfrm>
            <a:custGeom>
              <a:avLst/>
              <a:gdLst>
                <a:gd name="T0" fmla="*/ 428 w 428"/>
                <a:gd name="T1" fmla="*/ 165 h 329"/>
                <a:gd name="T2" fmla="*/ 407 w 428"/>
                <a:gd name="T3" fmla="*/ 194 h 329"/>
                <a:gd name="T4" fmla="*/ 378 w 428"/>
                <a:gd name="T5" fmla="*/ 221 h 329"/>
                <a:gd name="T6" fmla="*/ 348 w 428"/>
                <a:gd name="T7" fmla="*/ 246 h 329"/>
                <a:gd name="T8" fmla="*/ 311 w 428"/>
                <a:gd name="T9" fmla="*/ 269 h 329"/>
                <a:gd name="T10" fmla="*/ 269 w 428"/>
                <a:gd name="T11" fmla="*/ 288 h 329"/>
                <a:gd name="T12" fmla="*/ 225 w 428"/>
                <a:gd name="T13" fmla="*/ 306 h 329"/>
                <a:gd name="T14" fmla="*/ 179 w 428"/>
                <a:gd name="T15" fmla="*/ 319 h 329"/>
                <a:gd name="T16" fmla="*/ 129 w 428"/>
                <a:gd name="T17" fmla="*/ 329 h 329"/>
                <a:gd name="T18" fmla="*/ 0 w 428"/>
                <a:gd name="T19" fmla="*/ 329 h 329"/>
                <a:gd name="T20" fmla="*/ 27 w 428"/>
                <a:gd name="T21" fmla="*/ 290 h 329"/>
                <a:gd name="T22" fmla="*/ 44 w 428"/>
                <a:gd name="T23" fmla="*/ 250 h 329"/>
                <a:gd name="T24" fmla="*/ 56 w 428"/>
                <a:gd name="T25" fmla="*/ 208 h 329"/>
                <a:gd name="T26" fmla="*/ 60 w 428"/>
                <a:gd name="T27" fmla="*/ 165 h 329"/>
                <a:gd name="T28" fmla="*/ 56 w 428"/>
                <a:gd name="T29" fmla="*/ 123 h 329"/>
                <a:gd name="T30" fmla="*/ 44 w 428"/>
                <a:gd name="T31" fmla="*/ 81 h 329"/>
                <a:gd name="T32" fmla="*/ 27 w 428"/>
                <a:gd name="T33" fmla="*/ 40 h 329"/>
                <a:gd name="T34" fmla="*/ 0 w 428"/>
                <a:gd name="T35" fmla="*/ 0 h 329"/>
                <a:gd name="T36" fmla="*/ 129 w 428"/>
                <a:gd name="T37" fmla="*/ 0 h 329"/>
                <a:gd name="T38" fmla="*/ 179 w 428"/>
                <a:gd name="T39" fmla="*/ 9 h 329"/>
                <a:gd name="T40" fmla="*/ 227 w 428"/>
                <a:gd name="T41" fmla="*/ 23 h 329"/>
                <a:gd name="T42" fmla="*/ 271 w 428"/>
                <a:gd name="T43" fmla="*/ 40 h 329"/>
                <a:gd name="T44" fmla="*/ 311 w 428"/>
                <a:gd name="T45" fmla="*/ 59 h 329"/>
                <a:gd name="T46" fmla="*/ 348 w 428"/>
                <a:gd name="T47" fmla="*/ 83 h 329"/>
                <a:gd name="T48" fmla="*/ 380 w 428"/>
                <a:gd name="T49" fmla="*/ 108 h 329"/>
                <a:gd name="T50" fmla="*/ 407 w 428"/>
                <a:gd name="T51" fmla="*/ 136 h 329"/>
                <a:gd name="T52" fmla="*/ 428 w 428"/>
                <a:gd name="T53" fmla="*/ 16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8"/>
                <a:gd name="T82" fmla="*/ 0 h 329"/>
                <a:gd name="T83" fmla="*/ 428 w 428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8" h="329">
                  <a:moveTo>
                    <a:pt x="428" y="165"/>
                  </a:moveTo>
                  <a:lnTo>
                    <a:pt x="407" y="194"/>
                  </a:lnTo>
                  <a:lnTo>
                    <a:pt x="378" y="221"/>
                  </a:lnTo>
                  <a:lnTo>
                    <a:pt x="348" y="246"/>
                  </a:lnTo>
                  <a:lnTo>
                    <a:pt x="311" y="269"/>
                  </a:lnTo>
                  <a:lnTo>
                    <a:pt x="269" y="288"/>
                  </a:lnTo>
                  <a:lnTo>
                    <a:pt x="225" y="306"/>
                  </a:lnTo>
                  <a:lnTo>
                    <a:pt x="179" y="319"/>
                  </a:lnTo>
                  <a:lnTo>
                    <a:pt x="129" y="329"/>
                  </a:lnTo>
                  <a:lnTo>
                    <a:pt x="0" y="329"/>
                  </a:lnTo>
                  <a:lnTo>
                    <a:pt x="27" y="290"/>
                  </a:lnTo>
                  <a:lnTo>
                    <a:pt x="44" y="250"/>
                  </a:lnTo>
                  <a:lnTo>
                    <a:pt x="56" y="208"/>
                  </a:lnTo>
                  <a:lnTo>
                    <a:pt x="60" y="165"/>
                  </a:lnTo>
                  <a:lnTo>
                    <a:pt x="56" y="123"/>
                  </a:lnTo>
                  <a:lnTo>
                    <a:pt x="44" y="81"/>
                  </a:lnTo>
                  <a:lnTo>
                    <a:pt x="27" y="40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79" y="9"/>
                  </a:lnTo>
                  <a:lnTo>
                    <a:pt x="227" y="23"/>
                  </a:lnTo>
                  <a:lnTo>
                    <a:pt x="271" y="40"/>
                  </a:lnTo>
                  <a:lnTo>
                    <a:pt x="311" y="59"/>
                  </a:lnTo>
                  <a:lnTo>
                    <a:pt x="348" y="83"/>
                  </a:lnTo>
                  <a:lnTo>
                    <a:pt x="380" y="108"/>
                  </a:lnTo>
                  <a:lnTo>
                    <a:pt x="407" y="136"/>
                  </a:lnTo>
                  <a:lnTo>
                    <a:pt x="428" y="1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5" name="Freeform 111"/>
            <p:cNvSpPr>
              <a:spLocks/>
            </p:cNvSpPr>
            <p:nvPr/>
          </p:nvSpPr>
          <p:spPr bwMode="auto">
            <a:xfrm>
              <a:off x="1871" y="2428"/>
              <a:ext cx="453" cy="892"/>
            </a:xfrm>
            <a:custGeom>
              <a:avLst/>
              <a:gdLst>
                <a:gd name="T0" fmla="*/ 453 w 453"/>
                <a:gd name="T1" fmla="*/ 0 h 892"/>
                <a:gd name="T2" fmla="*/ 453 w 453"/>
                <a:gd name="T3" fmla="*/ 892 h 892"/>
                <a:gd name="T4" fmla="*/ 0 w 453"/>
                <a:gd name="T5" fmla="*/ 892 h 892"/>
                <a:gd name="T6" fmla="*/ 0 60000 65536"/>
                <a:gd name="T7" fmla="*/ 0 60000 65536"/>
                <a:gd name="T8" fmla="*/ 0 60000 65536"/>
                <a:gd name="T9" fmla="*/ 0 w 453"/>
                <a:gd name="T10" fmla="*/ 0 h 892"/>
                <a:gd name="T11" fmla="*/ 453 w 45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3" h="892">
                  <a:moveTo>
                    <a:pt x="453" y="0"/>
                  </a:moveTo>
                  <a:lnTo>
                    <a:pt x="453" y="892"/>
                  </a:lnTo>
                  <a:lnTo>
                    <a:pt x="0" y="89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526" name="Rectangle 112"/>
            <p:cNvSpPr>
              <a:spLocks noChangeArrowheads="1"/>
            </p:cNvSpPr>
            <p:nvPr/>
          </p:nvSpPr>
          <p:spPr bwMode="auto">
            <a:xfrm>
              <a:off x="1025" y="3168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SA</a:t>
              </a:r>
              <a:endParaRPr lang="sl-SI"/>
            </a:p>
          </p:txBody>
        </p:sp>
        <p:sp>
          <p:nvSpPr>
            <p:cNvPr id="58527" name="Rectangle 113"/>
            <p:cNvSpPr>
              <a:spLocks noChangeArrowheads="1"/>
            </p:cNvSpPr>
            <p:nvPr/>
          </p:nvSpPr>
          <p:spPr bwMode="auto">
            <a:xfrm>
              <a:off x="1025" y="3338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SB</a:t>
              </a:r>
              <a:endParaRPr lang="sl-SI"/>
            </a:p>
          </p:txBody>
        </p:sp>
      </p:grp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5334000" y="2328863"/>
            <a:ext cx="3290888" cy="4071937"/>
            <a:chOff x="3360" y="1467"/>
            <a:chExt cx="2073" cy="2565"/>
          </a:xfrm>
        </p:grpSpPr>
        <p:sp>
          <p:nvSpPr>
            <p:cNvPr id="58449" name="Text Box 115"/>
            <p:cNvSpPr txBox="1">
              <a:spLocks noChangeArrowheads="1"/>
            </p:cNvSpPr>
            <p:nvPr/>
          </p:nvSpPr>
          <p:spPr bwMode="auto">
            <a:xfrm>
              <a:off x="3360" y="1488"/>
              <a:ext cx="36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Gnd</a:t>
              </a:r>
              <a:endParaRPr lang="sl-SI"/>
            </a:p>
          </p:txBody>
        </p:sp>
        <p:sp>
          <p:nvSpPr>
            <p:cNvPr id="58450" name="Text Box 116"/>
            <p:cNvSpPr txBox="1">
              <a:spLocks noChangeArrowheads="1"/>
            </p:cNvSpPr>
            <p:nvPr/>
          </p:nvSpPr>
          <p:spPr bwMode="auto">
            <a:xfrm>
              <a:off x="3360" y="2064"/>
              <a:ext cx="35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U</a:t>
              </a:r>
              <a:r>
                <a:rPr lang="sl-SI" sz="1800" baseline="-25000"/>
                <a:t>DD</a:t>
              </a:r>
              <a:endParaRPr lang="sl-SI"/>
            </a:p>
          </p:txBody>
        </p:sp>
        <p:sp>
          <p:nvSpPr>
            <p:cNvPr id="58451" name="Text Box 117"/>
            <p:cNvSpPr txBox="1">
              <a:spLocks noChangeArrowheads="1"/>
            </p:cNvSpPr>
            <p:nvPr/>
          </p:nvSpPr>
          <p:spPr bwMode="auto">
            <a:xfrm>
              <a:off x="3408" y="1776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x</a:t>
              </a:r>
              <a:endParaRPr lang="sl-SI"/>
            </a:p>
          </p:txBody>
        </p:sp>
        <p:sp>
          <p:nvSpPr>
            <p:cNvPr id="58452" name="Text Box 118"/>
            <p:cNvSpPr txBox="1">
              <a:spLocks noChangeArrowheads="1"/>
            </p:cNvSpPr>
            <p:nvPr/>
          </p:nvSpPr>
          <p:spPr bwMode="auto">
            <a:xfrm>
              <a:off x="3408" y="3120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y</a:t>
              </a:r>
              <a:endParaRPr lang="sl-SI"/>
            </a:p>
          </p:txBody>
        </p:sp>
        <p:sp>
          <p:nvSpPr>
            <p:cNvPr id="58453" name="Text Box 119"/>
            <p:cNvSpPr txBox="1">
              <a:spLocks noChangeArrowheads="1"/>
            </p:cNvSpPr>
            <p:nvPr/>
          </p:nvSpPr>
          <p:spPr bwMode="auto">
            <a:xfrm>
              <a:off x="3360" y="2304"/>
              <a:ext cx="35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U</a:t>
              </a:r>
              <a:r>
                <a:rPr lang="sl-SI" sz="1800" baseline="-25000"/>
                <a:t>DD</a:t>
              </a:r>
              <a:endParaRPr lang="sl-SI"/>
            </a:p>
          </p:txBody>
        </p:sp>
        <p:sp>
          <p:nvSpPr>
            <p:cNvPr id="58454" name="Text Box 120"/>
            <p:cNvSpPr txBox="1">
              <a:spLocks noChangeArrowheads="1"/>
            </p:cNvSpPr>
            <p:nvPr/>
          </p:nvSpPr>
          <p:spPr bwMode="auto">
            <a:xfrm>
              <a:off x="3360" y="2592"/>
              <a:ext cx="36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Gnd</a:t>
              </a:r>
              <a:endParaRPr lang="sl-SI"/>
            </a:p>
          </p:txBody>
        </p:sp>
        <p:sp>
          <p:nvSpPr>
            <p:cNvPr id="58455" name="Text Box 121"/>
            <p:cNvSpPr txBox="1">
              <a:spLocks noChangeArrowheads="1"/>
            </p:cNvSpPr>
            <p:nvPr/>
          </p:nvSpPr>
          <p:spPr bwMode="auto">
            <a:xfrm>
              <a:off x="3360" y="3360"/>
              <a:ext cx="36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Gnd</a:t>
              </a:r>
              <a:endParaRPr lang="sl-SI"/>
            </a:p>
          </p:txBody>
        </p:sp>
        <p:sp>
          <p:nvSpPr>
            <p:cNvPr id="58456" name="Text Box 122"/>
            <p:cNvSpPr txBox="1">
              <a:spLocks noChangeArrowheads="1"/>
            </p:cNvSpPr>
            <p:nvPr/>
          </p:nvSpPr>
          <p:spPr bwMode="auto">
            <a:xfrm>
              <a:off x="3408" y="2832"/>
              <a:ext cx="1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/>
                <a:t>x</a:t>
              </a:r>
              <a:endParaRPr lang="sl-SI"/>
            </a:p>
          </p:txBody>
        </p:sp>
        <p:sp>
          <p:nvSpPr>
            <p:cNvPr id="58457" name="Freeform 123"/>
            <p:cNvSpPr>
              <a:spLocks/>
            </p:cNvSpPr>
            <p:nvPr/>
          </p:nvSpPr>
          <p:spPr bwMode="auto">
            <a:xfrm>
              <a:off x="4936" y="1920"/>
              <a:ext cx="226" cy="569"/>
            </a:xfrm>
            <a:custGeom>
              <a:avLst/>
              <a:gdLst>
                <a:gd name="T0" fmla="*/ 0 w 226"/>
                <a:gd name="T1" fmla="*/ 569 h 569"/>
                <a:gd name="T2" fmla="*/ 0 w 226"/>
                <a:gd name="T3" fmla="*/ 0 h 569"/>
                <a:gd name="T4" fmla="*/ 226 w 226"/>
                <a:gd name="T5" fmla="*/ 116 h 569"/>
                <a:gd name="T6" fmla="*/ 226 w 226"/>
                <a:gd name="T7" fmla="*/ 456 h 569"/>
                <a:gd name="T8" fmla="*/ 0 w 226"/>
                <a:gd name="T9" fmla="*/ 569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9"/>
                <a:gd name="T17" fmla="*/ 226 w 226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9">
                  <a:moveTo>
                    <a:pt x="0" y="569"/>
                  </a:moveTo>
                  <a:lnTo>
                    <a:pt x="0" y="0"/>
                  </a:lnTo>
                  <a:lnTo>
                    <a:pt x="226" y="116"/>
                  </a:lnTo>
                  <a:lnTo>
                    <a:pt x="226" y="456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58" name="Freeform 124"/>
            <p:cNvSpPr>
              <a:spLocks/>
            </p:cNvSpPr>
            <p:nvPr/>
          </p:nvSpPr>
          <p:spPr bwMode="auto">
            <a:xfrm>
              <a:off x="4144" y="1467"/>
              <a:ext cx="226" cy="569"/>
            </a:xfrm>
            <a:custGeom>
              <a:avLst/>
              <a:gdLst>
                <a:gd name="T0" fmla="*/ 0 w 226"/>
                <a:gd name="T1" fmla="*/ 569 h 569"/>
                <a:gd name="T2" fmla="*/ 0 w 226"/>
                <a:gd name="T3" fmla="*/ 0 h 569"/>
                <a:gd name="T4" fmla="*/ 226 w 226"/>
                <a:gd name="T5" fmla="*/ 113 h 569"/>
                <a:gd name="T6" fmla="*/ 226 w 226"/>
                <a:gd name="T7" fmla="*/ 453 h 569"/>
                <a:gd name="T8" fmla="*/ 0 w 226"/>
                <a:gd name="T9" fmla="*/ 569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9"/>
                <a:gd name="T17" fmla="*/ 226 w 226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9">
                  <a:moveTo>
                    <a:pt x="0" y="569"/>
                  </a:moveTo>
                  <a:lnTo>
                    <a:pt x="0" y="0"/>
                  </a:lnTo>
                  <a:lnTo>
                    <a:pt x="226" y="113"/>
                  </a:lnTo>
                  <a:lnTo>
                    <a:pt x="226" y="453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59" name="Freeform 125"/>
            <p:cNvSpPr>
              <a:spLocks/>
            </p:cNvSpPr>
            <p:nvPr/>
          </p:nvSpPr>
          <p:spPr bwMode="auto">
            <a:xfrm>
              <a:off x="4144" y="2262"/>
              <a:ext cx="226" cy="568"/>
            </a:xfrm>
            <a:custGeom>
              <a:avLst/>
              <a:gdLst>
                <a:gd name="T0" fmla="*/ 0 w 226"/>
                <a:gd name="T1" fmla="*/ 0 h 568"/>
                <a:gd name="T2" fmla="*/ 226 w 226"/>
                <a:gd name="T3" fmla="*/ 114 h 568"/>
                <a:gd name="T4" fmla="*/ 226 w 226"/>
                <a:gd name="T5" fmla="*/ 454 h 568"/>
                <a:gd name="T6" fmla="*/ 0 w 226"/>
                <a:gd name="T7" fmla="*/ 568 h 568"/>
                <a:gd name="T8" fmla="*/ 0 w 226"/>
                <a:gd name="T9" fmla="*/ 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568"/>
                <a:gd name="T17" fmla="*/ 226 w 226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568">
                  <a:moveTo>
                    <a:pt x="0" y="0"/>
                  </a:moveTo>
                  <a:lnTo>
                    <a:pt x="226" y="114"/>
                  </a:lnTo>
                  <a:lnTo>
                    <a:pt x="226" y="454"/>
                  </a:lnTo>
                  <a:lnTo>
                    <a:pt x="0" y="5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0" name="Line 126"/>
            <p:cNvSpPr>
              <a:spLocks noChangeShapeType="1"/>
            </p:cNvSpPr>
            <p:nvPr/>
          </p:nvSpPr>
          <p:spPr bwMode="auto">
            <a:xfrm>
              <a:off x="4370" y="1763"/>
              <a:ext cx="34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1" name="Line 127"/>
            <p:cNvSpPr>
              <a:spLocks noChangeShapeType="1"/>
            </p:cNvSpPr>
            <p:nvPr/>
          </p:nvSpPr>
          <p:spPr bwMode="auto">
            <a:xfrm>
              <a:off x="4370" y="2534"/>
              <a:ext cx="345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2" name="Line 128"/>
            <p:cNvSpPr>
              <a:spLocks noChangeShapeType="1"/>
            </p:cNvSpPr>
            <p:nvPr/>
          </p:nvSpPr>
          <p:spPr bwMode="auto">
            <a:xfrm flipV="1">
              <a:off x="4710" y="1763"/>
              <a:ext cx="1" cy="27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3" name="Freeform 129"/>
            <p:cNvSpPr>
              <a:spLocks/>
            </p:cNvSpPr>
            <p:nvPr/>
          </p:nvSpPr>
          <p:spPr bwMode="auto">
            <a:xfrm>
              <a:off x="4710" y="2376"/>
              <a:ext cx="226" cy="158"/>
            </a:xfrm>
            <a:custGeom>
              <a:avLst/>
              <a:gdLst>
                <a:gd name="T0" fmla="*/ 0 w 226"/>
                <a:gd name="T1" fmla="*/ 158 h 158"/>
                <a:gd name="T2" fmla="*/ 0 w 226"/>
                <a:gd name="T3" fmla="*/ 0 h 158"/>
                <a:gd name="T4" fmla="*/ 226 w 226"/>
                <a:gd name="T5" fmla="*/ 0 h 158"/>
                <a:gd name="T6" fmla="*/ 0 60000 65536"/>
                <a:gd name="T7" fmla="*/ 0 60000 65536"/>
                <a:gd name="T8" fmla="*/ 0 60000 65536"/>
                <a:gd name="T9" fmla="*/ 0 w 226"/>
                <a:gd name="T10" fmla="*/ 0 h 158"/>
                <a:gd name="T11" fmla="*/ 226 w 22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" h="158">
                  <a:moveTo>
                    <a:pt x="0" y="158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4" name="Line 130"/>
            <p:cNvSpPr>
              <a:spLocks noChangeShapeType="1"/>
            </p:cNvSpPr>
            <p:nvPr/>
          </p:nvSpPr>
          <p:spPr bwMode="auto">
            <a:xfrm>
              <a:off x="4710" y="2036"/>
              <a:ext cx="226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5" name="Line 131"/>
            <p:cNvSpPr>
              <a:spLocks noChangeShapeType="1"/>
            </p:cNvSpPr>
            <p:nvPr/>
          </p:nvSpPr>
          <p:spPr bwMode="auto">
            <a:xfrm>
              <a:off x="5162" y="2216"/>
              <a:ext cx="233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6" name="Line 132"/>
            <p:cNvSpPr>
              <a:spLocks noChangeShapeType="1"/>
            </p:cNvSpPr>
            <p:nvPr/>
          </p:nvSpPr>
          <p:spPr bwMode="auto">
            <a:xfrm>
              <a:off x="3915" y="1580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7" name="Line 133"/>
            <p:cNvSpPr>
              <a:spLocks noChangeShapeType="1"/>
            </p:cNvSpPr>
            <p:nvPr/>
          </p:nvSpPr>
          <p:spPr bwMode="auto">
            <a:xfrm>
              <a:off x="3915" y="1920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8" name="Line 134"/>
            <p:cNvSpPr>
              <a:spLocks noChangeShapeType="1"/>
            </p:cNvSpPr>
            <p:nvPr/>
          </p:nvSpPr>
          <p:spPr bwMode="auto">
            <a:xfrm>
              <a:off x="3915" y="2376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69" name="Line 135"/>
            <p:cNvSpPr>
              <a:spLocks noChangeShapeType="1"/>
            </p:cNvSpPr>
            <p:nvPr/>
          </p:nvSpPr>
          <p:spPr bwMode="auto">
            <a:xfrm>
              <a:off x="3915" y="2716"/>
              <a:ext cx="229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70" name="Rectangle 136"/>
            <p:cNvSpPr>
              <a:spLocks noChangeArrowheads="1"/>
            </p:cNvSpPr>
            <p:nvPr/>
          </p:nvSpPr>
          <p:spPr bwMode="auto">
            <a:xfrm>
              <a:off x="3769" y="1528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A0</a:t>
              </a:r>
              <a:endParaRPr lang="sl-SI"/>
            </a:p>
          </p:txBody>
        </p:sp>
        <p:sp>
          <p:nvSpPr>
            <p:cNvPr id="58471" name="Rectangle 137"/>
            <p:cNvSpPr>
              <a:spLocks noChangeArrowheads="1"/>
            </p:cNvSpPr>
            <p:nvPr/>
          </p:nvSpPr>
          <p:spPr bwMode="auto">
            <a:xfrm>
              <a:off x="3769" y="1899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B0</a:t>
              </a:r>
              <a:endParaRPr lang="sl-SI"/>
            </a:p>
          </p:txBody>
        </p:sp>
        <p:sp>
          <p:nvSpPr>
            <p:cNvPr id="58472" name="Rectangle 138"/>
            <p:cNvSpPr>
              <a:spLocks noChangeArrowheads="1"/>
            </p:cNvSpPr>
            <p:nvPr/>
          </p:nvSpPr>
          <p:spPr bwMode="auto">
            <a:xfrm>
              <a:off x="3769" y="2128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S0</a:t>
              </a:r>
              <a:endParaRPr lang="sl-SI"/>
            </a:p>
          </p:txBody>
        </p:sp>
        <p:sp>
          <p:nvSpPr>
            <p:cNvPr id="58473" name="Rectangle 139"/>
            <p:cNvSpPr>
              <a:spLocks noChangeArrowheads="1"/>
            </p:cNvSpPr>
            <p:nvPr/>
          </p:nvSpPr>
          <p:spPr bwMode="auto">
            <a:xfrm>
              <a:off x="3769" y="2355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A1</a:t>
              </a:r>
              <a:endParaRPr lang="sl-SI"/>
            </a:p>
          </p:txBody>
        </p:sp>
        <p:sp>
          <p:nvSpPr>
            <p:cNvPr id="58474" name="Rectangle 140"/>
            <p:cNvSpPr>
              <a:spLocks noChangeArrowheads="1"/>
            </p:cNvSpPr>
            <p:nvPr/>
          </p:nvSpPr>
          <p:spPr bwMode="auto">
            <a:xfrm>
              <a:off x="3769" y="2695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B1</a:t>
              </a:r>
              <a:endParaRPr lang="sl-SI"/>
            </a:p>
          </p:txBody>
        </p:sp>
        <p:sp>
          <p:nvSpPr>
            <p:cNvPr id="58475" name="Rectangle 141"/>
            <p:cNvSpPr>
              <a:spLocks noChangeArrowheads="1"/>
            </p:cNvSpPr>
            <p:nvPr/>
          </p:nvSpPr>
          <p:spPr bwMode="auto">
            <a:xfrm>
              <a:off x="3769" y="2897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S1</a:t>
              </a:r>
              <a:endParaRPr lang="sl-SI"/>
            </a:p>
          </p:txBody>
        </p:sp>
        <p:sp>
          <p:nvSpPr>
            <p:cNvPr id="58476" name="Freeform 142"/>
            <p:cNvSpPr>
              <a:spLocks/>
            </p:cNvSpPr>
            <p:nvPr/>
          </p:nvSpPr>
          <p:spPr bwMode="auto">
            <a:xfrm>
              <a:off x="3915" y="1978"/>
              <a:ext cx="342" cy="171"/>
            </a:xfrm>
            <a:custGeom>
              <a:avLst/>
              <a:gdLst>
                <a:gd name="T0" fmla="*/ 342 w 342"/>
                <a:gd name="T1" fmla="*/ 0 h 171"/>
                <a:gd name="T2" fmla="*/ 342 w 342"/>
                <a:gd name="T3" fmla="*/ 171 h 171"/>
                <a:gd name="T4" fmla="*/ 0 w 342"/>
                <a:gd name="T5" fmla="*/ 171 h 171"/>
                <a:gd name="T6" fmla="*/ 0 60000 65536"/>
                <a:gd name="T7" fmla="*/ 0 60000 65536"/>
                <a:gd name="T8" fmla="*/ 0 60000 65536"/>
                <a:gd name="T9" fmla="*/ 0 w 342"/>
                <a:gd name="T10" fmla="*/ 0 h 171"/>
                <a:gd name="T11" fmla="*/ 342 w 34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71">
                  <a:moveTo>
                    <a:pt x="342" y="0"/>
                  </a:moveTo>
                  <a:lnTo>
                    <a:pt x="342" y="171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77" name="Freeform 143"/>
            <p:cNvSpPr>
              <a:spLocks/>
            </p:cNvSpPr>
            <p:nvPr/>
          </p:nvSpPr>
          <p:spPr bwMode="auto">
            <a:xfrm>
              <a:off x="3915" y="2772"/>
              <a:ext cx="342" cy="171"/>
            </a:xfrm>
            <a:custGeom>
              <a:avLst/>
              <a:gdLst>
                <a:gd name="T0" fmla="*/ 342 w 342"/>
                <a:gd name="T1" fmla="*/ 0 h 171"/>
                <a:gd name="T2" fmla="*/ 342 w 342"/>
                <a:gd name="T3" fmla="*/ 171 h 171"/>
                <a:gd name="T4" fmla="*/ 0 w 342"/>
                <a:gd name="T5" fmla="*/ 171 h 171"/>
                <a:gd name="T6" fmla="*/ 0 60000 65536"/>
                <a:gd name="T7" fmla="*/ 0 60000 65536"/>
                <a:gd name="T8" fmla="*/ 0 60000 65536"/>
                <a:gd name="T9" fmla="*/ 0 w 342"/>
                <a:gd name="T10" fmla="*/ 0 h 171"/>
                <a:gd name="T11" fmla="*/ 342 w 342"/>
                <a:gd name="T12" fmla="*/ 171 h 1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71">
                  <a:moveTo>
                    <a:pt x="342" y="0"/>
                  </a:moveTo>
                  <a:lnTo>
                    <a:pt x="342" y="171"/>
                  </a:lnTo>
                  <a:lnTo>
                    <a:pt x="0" y="17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78" name="Rectangle 144"/>
            <p:cNvSpPr>
              <a:spLocks noChangeArrowheads="1"/>
            </p:cNvSpPr>
            <p:nvPr/>
          </p:nvSpPr>
          <p:spPr bwMode="auto">
            <a:xfrm>
              <a:off x="4198" y="153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479" name="Rectangle 145"/>
            <p:cNvSpPr>
              <a:spLocks noChangeArrowheads="1"/>
            </p:cNvSpPr>
            <p:nvPr/>
          </p:nvSpPr>
          <p:spPr bwMode="auto">
            <a:xfrm>
              <a:off x="4198" y="187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480" name="Rectangle 146"/>
            <p:cNvSpPr>
              <a:spLocks noChangeArrowheads="1"/>
            </p:cNvSpPr>
            <p:nvPr/>
          </p:nvSpPr>
          <p:spPr bwMode="auto">
            <a:xfrm>
              <a:off x="4993" y="198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481" name="Rectangle 147"/>
            <p:cNvSpPr>
              <a:spLocks noChangeArrowheads="1"/>
            </p:cNvSpPr>
            <p:nvPr/>
          </p:nvSpPr>
          <p:spPr bwMode="auto">
            <a:xfrm>
              <a:off x="4212" y="232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sl-SI"/>
            </a:p>
          </p:txBody>
        </p:sp>
        <p:sp>
          <p:nvSpPr>
            <p:cNvPr id="58482" name="Rectangle 148"/>
            <p:cNvSpPr>
              <a:spLocks noChangeArrowheads="1"/>
            </p:cNvSpPr>
            <p:nvPr/>
          </p:nvSpPr>
          <p:spPr bwMode="auto">
            <a:xfrm>
              <a:off x="4187" y="266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483" name="Rectangle 149"/>
            <p:cNvSpPr>
              <a:spLocks noChangeArrowheads="1"/>
            </p:cNvSpPr>
            <p:nvPr/>
          </p:nvSpPr>
          <p:spPr bwMode="auto">
            <a:xfrm>
              <a:off x="4993" y="232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0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sl-SI"/>
            </a:p>
          </p:txBody>
        </p:sp>
        <p:sp>
          <p:nvSpPr>
            <p:cNvPr id="58484" name="Rectangle 150"/>
            <p:cNvSpPr>
              <a:spLocks noChangeArrowheads="1"/>
            </p:cNvSpPr>
            <p:nvPr/>
          </p:nvSpPr>
          <p:spPr bwMode="auto">
            <a:xfrm>
              <a:off x="5284" y="2095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Izh</a:t>
              </a:r>
              <a:endParaRPr lang="sl-SI"/>
            </a:p>
          </p:txBody>
        </p:sp>
        <p:sp>
          <p:nvSpPr>
            <p:cNvPr id="58485" name="Line 151"/>
            <p:cNvSpPr>
              <a:spLocks noChangeShapeType="1"/>
            </p:cNvSpPr>
            <p:nvPr/>
          </p:nvSpPr>
          <p:spPr bwMode="auto">
            <a:xfrm>
              <a:off x="3938" y="3253"/>
              <a:ext cx="3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86" name="Line 152"/>
            <p:cNvSpPr>
              <a:spLocks noChangeShapeType="1"/>
            </p:cNvSpPr>
            <p:nvPr/>
          </p:nvSpPr>
          <p:spPr bwMode="auto">
            <a:xfrm>
              <a:off x="3938" y="3418"/>
              <a:ext cx="32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87" name="Line 153"/>
            <p:cNvSpPr>
              <a:spLocks noChangeShapeType="1"/>
            </p:cNvSpPr>
            <p:nvPr/>
          </p:nvSpPr>
          <p:spPr bwMode="auto">
            <a:xfrm flipH="1">
              <a:off x="4266" y="3335"/>
              <a:ext cx="330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88" name="Freeform 154"/>
            <p:cNvSpPr>
              <a:spLocks/>
            </p:cNvSpPr>
            <p:nvPr/>
          </p:nvSpPr>
          <p:spPr bwMode="auto">
            <a:xfrm>
              <a:off x="4053" y="3170"/>
              <a:ext cx="428" cy="329"/>
            </a:xfrm>
            <a:custGeom>
              <a:avLst/>
              <a:gdLst>
                <a:gd name="T0" fmla="*/ 428 w 428"/>
                <a:gd name="T1" fmla="*/ 165 h 329"/>
                <a:gd name="T2" fmla="*/ 407 w 428"/>
                <a:gd name="T3" fmla="*/ 194 h 329"/>
                <a:gd name="T4" fmla="*/ 378 w 428"/>
                <a:gd name="T5" fmla="*/ 221 h 329"/>
                <a:gd name="T6" fmla="*/ 348 w 428"/>
                <a:gd name="T7" fmla="*/ 246 h 329"/>
                <a:gd name="T8" fmla="*/ 311 w 428"/>
                <a:gd name="T9" fmla="*/ 269 h 329"/>
                <a:gd name="T10" fmla="*/ 269 w 428"/>
                <a:gd name="T11" fmla="*/ 288 h 329"/>
                <a:gd name="T12" fmla="*/ 225 w 428"/>
                <a:gd name="T13" fmla="*/ 306 h 329"/>
                <a:gd name="T14" fmla="*/ 179 w 428"/>
                <a:gd name="T15" fmla="*/ 319 h 329"/>
                <a:gd name="T16" fmla="*/ 129 w 428"/>
                <a:gd name="T17" fmla="*/ 329 h 329"/>
                <a:gd name="T18" fmla="*/ 0 w 428"/>
                <a:gd name="T19" fmla="*/ 329 h 329"/>
                <a:gd name="T20" fmla="*/ 27 w 428"/>
                <a:gd name="T21" fmla="*/ 290 h 329"/>
                <a:gd name="T22" fmla="*/ 44 w 428"/>
                <a:gd name="T23" fmla="*/ 250 h 329"/>
                <a:gd name="T24" fmla="*/ 56 w 428"/>
                <a:gd name="T25" fmla="*/ 208 h 329"/>
                <a:gd name="T26" fmla="*/ 60 w 428"/>
                <a:gd name="T27" fmla="*/ 165 h 329"/>
                <a:gd name="T28" fmla="*/ 56 w 428"/>
                <a:gd name="T29" fmla="*/ 123 h 329"/>
                <a:gd name="T30" fmla="*/ 44 w 428"/>
                <a:gd name="T31" fmla="*/ 81 h 329"/>
                <a:gd name="T32" fmla="*/ 27 w 428"/>
                <a:gd name="T33" fmla="*/ 40 h 329"/>
                <a:gd name="T34" fmla="*/ 0 w 428"/>
                <a:gd name="T35" fmla="*/ 0 h 329"/>
                <a:gd name="T36" fmla="*/ 129 w 428"/>
                <a:gd name="T37" fmla="*/ 0 h 329"/>
                <a:gd name="T38" fmla="*/ 179 w 428"/>
                <a:gd name="T39" fmla="*/ 9 h 329"/>
                <a:gd name="T40" fmla="*/ 227 w 428"/>
                <a:gd name="T41" fmla="*/ 23 h 329"/>
                <a:gd name="T42" fmla="*/ 271 w 428"/>
                <a:gd name="T43" fmla="*/ 40 h 329"/>
                <a:gd name="T44" fmla="*/ 311 w 428"/>
                <a:gd name="T45" fmla="*/ 59 h 329"/>
                <a:gd name="T46" fmla="*/ 348 w 428"/>
                <a:gd name="T47" fmla="*/ 83 h 329"/>
                <a:gd name="T48" fmla="*/ 380 w 428"/>
                <a:gd name="T49" fmla="*/ 108 h 329"/>
                <a:gd name="T50" fmla="*/ 407 w 428"/>
                <a:gd name="T51" fmla="*/ 136 h 329"/>
                <a:gd name="T52" fmla="*/ 428 w 428"/>
                <a:gd name="T53" fmla="*/ 165 h 32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28"/>
                <a:gd name="T82" fmla="*/ 0 h 329"/>
                <a:gd name="T83" fmla="*/ 428 w 428"/>
                <a:gd name="T84" fmla="*/ 329 h 32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28" h="329">
                  <a:moveTo>
                    <a:pt x="428" y="165"/>
                  </a:moveTo>
                  <a:lnTo>
                    <a:pt x="407" y="194"/>
                  </a:lnTo>
                  <a:lnTo>
                    <a:pt x="378" y="221"/>
                  </a:lnTo>
                  <a:lnTo>
                    <a:pt x="348" y="246"/>
                  </a:lnTo>
                  <a:lnTo>
                    <a:pt x="311" y="269"/>
                  </a:lnTo>
                  <a:lnTo>
                    <a:pt x="269" y="288"/>
                  </a:lnTo>
                  <a:lnTo>
                    <a:pt x="225" y="306"/>
                  </a:lnTo>
                  <a:lnTo>
                    <a:pt x="179" y="319"/>
                  </a:lnTo>
                  <a:lnTo>
                    <a:pt x="129" y="329"/>
                  </a:lnTo>
                  <a:lnTo>
                    <a:pt x="0" y="329"/>
                  </a:lnTo>
                  <a:lnTo>
                    <a:pt x="27" y="290"/>
                  </a:lnTo>
                  <a:lnTo>
                    <a:pt x="44" y="250"/>
                  </a:lnTo>
                  <a:lnTo>
                    <a:pt x="56" y="208"/>
                  </a:lnTo>
                  <a:lnTo>
                    <a:pt x="60" y="165"/>
                  </a:lnTo>
                  <a:lnTo>
                    <a:pt x="56" y="123"/>
                  </a:lnTo>
                  <a:lnTo>
                    <a:pt x="44" y="81"/>
                  </a:lnTo>
                  <a:lnTo>
                    <a:pt x="27" y="40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79" y="9"/>
                  </a:lnTo>
                  <a:lnTo>
                    <a:pt x="227" y="23"/>
                  </a:lnTo>
                  <a:lnTo>
                    <a:pt x="271" y="40"/>
                  </a:lnTo>
                  <a:lnTo>
                    <a:pt x="311" y="59"/>
                  </a:lnTo>
                  <a:lnTo>
                    <a:pt x="348" y="83"/>
                  </a:lnTo>
                  <a:lnTo>
                    <a:pt x="380" y="108"/>
                  </a:lnTo>
                  <a:lnTo>
                    <a:pt x="407" y="136"/>
                  </a:lnTo>
                  <a:lnTo>
                    <a:pt x="428" y="165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89" name="Freeform 155"/>
            <p:cNvSpPr>
              <a:spLocks/>
            </p:cNvSpPr>
            <p:nvPr/>
          </p:nvSpPr>
          <p:spPr bwMode="auto">
            <a:xfrm>
              <a:off x="4596" y="2443"/>
              <a:ext cx="453" cy="892"/>
            </a:xfrm>
            <a:custGeom>
              <a:avLst/>
              <a:gdLst>
                <a:gd name="T0" fmla="*/ 453 w 453"/>
                <a:gd name="T1" fmla="*/ 0 h 892"/>
                <a:gd name="T2" fmla="*/ 453 w 453"/>
                <a:gd name="T3" fmla="*/ 892 h 892"/>
                <a:gd name="T4" fmla="*/ 0 w 453"/>
                <a:gd name="T5" fmla="*/ 892 h 892"/>
                <a:gd name="T6" fmla="*/ 0 60000 65536"/>
                <a:gd name="T7" fmla="*/ 0 60000 65536"/>
                <a:gd name="T8" fmla="*/ 0 60000 65536"/>
                <a:gd name="T9" fmla="*/ 0 w 453"/>
                <a:gd name="T10" fmla="*/ 0 h 892"/>
                <a:gd name="T11" fmla="*/ 453 w 45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3" h="892">
                  <a:moveTo>
                    <a:pt x="453" y="0"/>
                  </a:moveTo>
                  <a:lnTo>
                    <a:pt x="453" y="892"/>
                  </a:lnTo>
                  <a:lnTo>
                    <a:pt x="0" y="89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8490" name="Rectangle 156"/>
            <p:cNvSpPr>
              <a:spLocks noChangeArrowheads="1"/>
            </p:cNvSpPr>
            <p:nvPr/>
          </p:nvSpPr>
          <p:spPr bwMode="auto">
            <a:xfrm>
              <a:off x="3750" y="3183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SA</a:t>
              </a:r>
              <a:endParaRPr lang="sl-SI"/>
            </a:p>
          </p:txBody>
        </p:sp>
        <p:sp>
          <p:nvSpPr>
            <p:cNvPr id="58491" name="Rectangle 157"/>
            <p:cNvSpPr>
              <a:spLocks noChangeArrowheads="1"/>
            </p:cNvSpPr>
            <p:nvPr/>
          </p:nvSpPr>
          <p:spPr bwMode="auto">
            <a:xfrm>
              <a:off x="3750" y="3353"/>
              <a:ext cx="15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400">
                  <a:latin typeface="Arial" pitchFamily="34" charset="0"/>
                </a:rPr>
                <a:t>SB</a:t>
              </a:r>
              <a:endParaRPr lang="sl-SI"/>
            </a:p>
          </p:txBody>
        </p:sp>
        <p:sp>
          <p:nvSpPr>
            <p:cNvPr id="58492" name="Text Box 158"/>
            <p:cNvSpPr txBox="1">
              <a:spLocks noChangeArrowheads="1"/>
            </p:cNvSpPr>
            <p:nvPr/>
          </p:nvSpPr>
          <p:spPr bwMode="auto">
            <a:xfrm>
              <a:off x="3552" y="3744"/>
              <a:ext cx="1589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/>
                <a:t>Izh = x  EX-ALI  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7DD8B-86AB-4916-BC04-5C524CBC5AE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FPGA vezja (osnova RAM)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(osnova RAM)</a:t>
            </a:r>
            <a:endParaRPr lang="sl-SI"/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59399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59400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59401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59402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59404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59405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59406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59407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59408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59409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59410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1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2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3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4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5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7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8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19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0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1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2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3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4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5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6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7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8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29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0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1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2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3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4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5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6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7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8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39" name="Rectangle 46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0" name="Rectangle 47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1" name="Rectangle 48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2" name="Rectangle 49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3" name="Rectangle 50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4" name="Rectangle 5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5" name="Rectangle 52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6" name="Rectangle 53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7" name="Rectangle 5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8" name="Rectangle 55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49" name="Rectangle 5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0" name="Rectangle 57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1" name="Rectangle 58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2" name="Rectangle 5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3" name="Rectangle 60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4" name="Rectangle 61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5" name="Rectangle 62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6" name="Rectangle 63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7" name="Rectangle 64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8" name="Rectangle 65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59" name="Rectangle 66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0" name="Rectangle 67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1" name="Rectangle 68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2" name="Rectangle 69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3" name="Rectangle 7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4" name="Rectangle 7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5" name="Rectangle 72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6" name="Rectangle 73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7" name="Rectangle 7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8" name="Rectangle 7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69" name="Rectangle 76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0" name="Rectangle 77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1" name="Rectangle 78"/>
          <p:cNvSpPr>
            <a:spLocks noChangeArrowheads="1"/>
          </p:cNvSpPr>
          <p:nvPr/>
        </p:nvSpPr>
        <p:spPr bwMode="auto">
          <a:xfrm>
            <a:off x="3071813" y="2184400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2" name="Rectangle 79"/>
          <p:cNvSpPr>
            <a:spLocks noChangeArrowheads="1"/>
          </p:cNvSpPr>
          <p:nvPr/>
        </p:nvSpPr>
        <p:spPr bwMode="auto">
          <a:xfrm>
            <a:off x="3846513" y="2197100"/>
            <a:ext cx="25400" cy="7604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3" name="Rectangle 80"/>
          <p:cNvSpPr>
            <a:spLocks noChangeArrowheads="1"/>
          </p:cNvSpPr>
          <p:nvPr/>
        </p:nvSpPr>
        <p:spPr bwMode="auto">
          <a:xfrm>
            <a:off x="3059113" y="2932113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4" name="Rectangle 81"/>
          <p:cNvSpPr>
            <a:spLocks noChangeArrowheads="1"/>
          </p:cNvSpPr>
          <p:nvPr/>
        </p:nvSpPr>
        <p:spPr bwMode="auto">
          <a:xfrm>
            <a:off x="3059113" y="2184400"/>
            <a:ext cx="25400" cy="7604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5" name="Rectangle 82"/>
          <p:cNvSpPr>
            <a:spLocks noChangeArrowheads="1"/>
          </p:cNvSpPr>
          <p:nvPr/>
        </p:nvSpPr>
        <p:spPr bwMode="auto">
          <a:xfrm>
            <a:off x="3071813" y="4341813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6" name="Rectangle 83"/>
          <p:cNvSpPr>
            <a:spLocks noChangeArrowheads="1"/>
          </p:cNvSpPr>
          <p:nvPr/>
        </p:nvSpPr>
        <p:spPr bwMode="auto">
          <a:xfrm>
            <a:off x="3846513" y="4354513"/>
            <a:ext cx="25400" cy="7604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7" name="Rectangle 84"/>
          <p:cNvSpPr>
            <a:spLocks noChangeArrowheads="1"/>
          </p:cNvSpPr>
          <p:nvPr/>
        </p:nvSpPr>
        <p:spPr bwMode="auto">
          <a:xfrm>
            <a:off x="3059113" y="5089525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8" name="Rectangle 85"/>
          <p:cNvSpPr>
            <a:spLocks noChangeArrowheads="1"/>
          </p:cNvSpPr>
          <p:nvPr/>
        </p:nvSpPr>
        <p:spPr bwMode="auto">
          <a:xfrm>
            <a:off x="3059113" y="4341813"/>
            <a:ext cx="25400" cy="7604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79" name="Rectangle 86"/>
          <p:cNvSpPr>
            <a:spLocks noChangeArrowheads="1"/>
          </p:cNvSpPr>
          <p:nvPr/>
        </p:nvSpPr>
        <p:spPr bwMode="auto">
          <a:xfrm>
            <a:off x="5483225" y="2184400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0" name="Rectangle 87"/>
          <p:cNvSpPr>
            <a:spLocks noChangeArrowheads="1"/>
          </p:cNvSpPr>
          <p:nvPr/>
        </p:nvSpPr>
        <p:spPr bwMode="auto">
          <a:xfrm>
            <a:off x="6257925" y="2197100"/>
            <a:ext cx="25400" cy="7604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1" name="Rectangle 88"/>
          <p:cNvSpPr>
            <a:spLocks noChangeArrowheads="1"/>
          </p:cNvSpPr>
          <p:nvPr/>
        </p:nvSpPr>
        <p:spPr bwMode="auto">
          <a:xfrm>
            <a:off x="5470525" y="2932113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2" name="Rectangle 89"/>
          <p:cNvSpPr>
            <a:spLocks noChangeArrowheads="1"/>
          </p:cNvSpPr>
          <p:nvPr/>
        </p:nvSpPr>
        <p:spPr bwMode="auto">
          <a:xfrm>
            <a:off x="5470525" y="2184400"/>
            <a:ext cx="25400" cy="7604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3" name="Rectangle 90"/>
          <p:cNvSpPr>
            <a:spLocks noChangeArrowheads="1"/>
          </p:cNvSpPr>
          <p:nvPr/>
        </p:nvSpPr>
        <p:spPr bwMode="auto">
          <a:xfrm>
            <a:off x="5483225" y="4341813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4" name="Rectangle 91"/>
          <p:cNvSpPr>
            <a:spLocks noChangeArrowheads="1"/>
          </p:cNvSpPr>
          <p:nvPr/>
        </p:nvSpPr>
        <p:spPr bwMode="auto">
          <a:xfrm>
            <a:off x="6257925" y="4354513"/>
            <a:ext cx="25400" cy="7604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5" name="Rectangle 92"/>
          <p:cNvSpPr>
            <a:spLocks noChangeArrowheads="1"/>
          </p:cNvSpPr>
          <p:nvPr/>
        </p:nvSpPr>
        <p:spPr bwMode="auto">
          <a:xfrm>
            <a:off x="5470525" y="5089525"/>
            <a:ext cx="8001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6" name="Rectangle 93"/>
          <p:cNvSpPr>
            <a:spLocks noChangeArrowheads="1"/>
          </p:cNvSpPr>
          <p:nvPr/>
        </p:nvSpPr>
        <p:spPr bwMode="auto">
          <a:xfrm>
            <a:off x="5470525" y="4341813"/>
            <a:ext cx="25400" cy="7604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87" name="Rectangle 94"/>
          <p:cNvSpPr>
            <a:spLocks noChangeArrowheads="1"/>
          </p:cNvSpPr>
          <p:nvPr/>
        </p:nvSpPr>
        <p:spPr bwMode="auto">
          <a:xfrm>
            <a:off x="3289300" y="2425700"/>
            <a:ext cx="37623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latin typeface="Times" pitchFamily="18" charset="0"/>
              </a:rPr>
              <a:t>CLB</a:t>
            </a:r>
            <a:endParaRPr lang="sl-SI"/>
          </a:p>
        </p:txBody>
      </p:sp>
      <p:sp>
        <p:nvSpPr>
          <p:cNvPr id="59488" name="Rectangle 95"/>
          <p:cNvSpPr>
            <a:spLocks noChangeArrowheads="1"/>
          </p:cNvSpPr>
          <p:nvPr/>
        </p:nvSpPr>
        <p:spPr bwMode="auto">
          <a:xfrm>
            <a:off x="5688013" y="2413000"/>
            <a:ext cx="3762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latin typeface="Times" pitchFamily="18" charset="0"/>
              </a:rPr>
              <a:t>CLB</a:t>
            </a:r>
            <a:endParaRPr lang="sl-SI"/>
          </a:p>
        </p:txBody>
      </p:sp>
      <p:sp>
        <p:nvSpPr>
          <p:cNvPr id="59489" name="Rectangle 96"/>
          <p:cNvSpPr>
            <a:spLocks noChangeArrowheads="1"/>
          </p:cNvSpPr>
          <p:nvPr/>
        </p:nvSpPr>
        <p:spPr bwMode="auto">
          <a:xfrm>
            <a:off x="5700713" y="4583113"/>
            <a:ext cx="3762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latin typeface="Times" pitchFamily="18" charset="0"/>
              </a:rPr>
              <a:t>CLB</a:t>
            </a:r>
            <a:endParaRPr lang="sl-SI"/>
          </a:p>
        </p:txBody>
      </p:sp>
      <p:sp>
        <p:nvSpPr>
          <p:cNvPr id="59490" name="Rectangle 97"/>
          <p:cNvSpPr>
            <a:spLocks noChangeArrowheads="1"/>
          </p:cNvSpPr>
          <p:nvPr/>
        </p:nvSpPr>
        <p:spPr bwMode="auto">
          <a:xfrm>
            <a:off x="3289300" y="4545013"/>
            <a:ext cx="37623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600">
                <a:latin typeface="Times" pitchFamily="18" charset="0"/>
              </a:rPr>
              <a:t>CLB</a:t>
            </a:r>
            <a:endParaRPr lang="sl-SI"/>
          </a:p>
        </p:txBody>
      </p:sp>
      <p:sp>
        <p:nvSpPr>
          <p:cNvPr id="59491" name="Rectangle 98"/>
          <p:cNvSpPr>
            <a:spLocks noChangeArrowheads="1"/>
          </p:cNvSpPr>
          <p:nvPr/>
        </p:nvSpPr>
        <p:spPr bwMode="auto">
          <a:xfrm>
            <a:off x="4291013" y="3198813"/>
            <a:ext cx="862012" cy="838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2" name="Rectangle 99"/>
          <p:cNvSpPr>
            <a:spLocks noChangeArrowheads="1"/>
          </p:cNvSpPr>
          <p:nvPr/>
        </p:nvSpPr>
        <p:spPr bwMode="auto">
          <a:xfrm>
            <a:off x="4291013" y="3186113"/>
            <a:ext cx="874712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3" name="Rectangle 100"/>
          <p:cNvSpPr>
            <a:spLocks noChangeArrowheads="1"/>
          </p:cNvSpPr>
          <p:nvPr/>
        </p:nvSpPr>
        <p:spPr bwMode="auto">
          <a:xfrm>
            <a:off x="5140325" y="3198813"/>
            <a:ext cx="25400" cy="8509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4" name="Rectangle 101"/>
          <p:cNvSpPr>
            <a:spLocks noChangeArrowheads="1"/>
          </p:cNvSpPr>
          <p:nvPr/>
        </p:nvSpPr>
        <p:spPr bwMode="auto">
          <a:xfrm>
            <a:off x="4278313" y="4024313"/>
            <a:ext cx="874712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5" name="Rectangle 102"/>
          <p:cNvSpPr>
            <a:spLocks noChangeArrowheads="1"/>
          </p:cNvSpPr>
          <p:nvPr/>
        </p:nvSpPr>
        <p:spPr bwMode="auto">
          <a:xfrm>
            <a:off x="4278313" y="3186113"/>
            <a:ext cx="25400" cy="8509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6" name="Rectangle 103"/>
          <p:cNvSpPr>
            <a:spLocks noChangeArrowheads="1"/>
          </p:cNvSpPr>
          <p:nvPr/>
        </p:nvSpPr>
        <p:spPr bwMode="auto">
          <a:xfrm>
            <a:off x="5140325" y="34655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7" name="Rectangle 104"/>
          <p:cNvSpPr>
            <a:spLocks noChangeArrowheads="1"/>
          </p:cNvSpPr>
          <p:nvPr/>
        </p:nvSpPr>
        <p:spPr bwMode="auto">
          <a:xfrm>
            <a:off x="6677025" y="34655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8" name="Rectangle 105"/>
          <p:cNvSpPr>
            <a:spLocks noChangeArrowheads="1"/>
          </p:cNvSpPr>
          <p:nvPr/>
        </p:nvSpPr>
        <p:spPr bwMode="auto">
          <a:xfrm>
            <a:off x="5153025" y="3465513"/>
            <a:ext cx="15240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499" name="Rectangle 106"/>
          <p:cNvSpPr>
            <a:spLocks noChangeArrowheads="1"/>
          </p:cNvSpPr>
          <p:nvPr/>
        </p:nvSpPr>
        <p:spPr bwMode="auto">
          <a:xfrm>
            <a:off x="5140325" y="36306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0" name="Rectangle 107"/>
          <p:cNvSpPr>
            <a:spLocks noChangeArrowheads="1"/>
          </p:cNvSpPr>
          <p:nvPr/>
        </p:nvSpPr>
        <p:spPr bwMode="auto">
          <a:xfrm>
            <a:off x="6677025" y="36306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1" name="Rectangle 108"/>
          <p:cNvSpPr>
            <a:spLocks noChangeArrowheads="1"/>
          </p:cNvSpPr>
          <p:nvPr/>
        </p:nvSpPr>
        <p:spPr bwMode="auto">
          <a:xfrm>
            <a:off x="5153025" y="3630613"/>
            <a:ext cx="15240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2" name="Rectangle 109"/>
          <p:cNvSpPr>
            <a:spLocks noChangeArrowheads="1"/>
          </p:cNvSpPr>
          <p:nvPr/>
        </p:nvSpPr>
        <p:spPr bwMode="auto">
          <a:xfrm>
            <a:off x="5140325" y="37830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3" name="Rectangle 110"/>
          <p:cNvSpPr>
            <a:spLocks noChangeArrowheads="1"/>
          </p:cNvSpPr>
          <p:nvPr/>
        </p:nvSpPr>
        <p:spPr bwMode="auto">
          <a:xfrm>
            <a:off x="6677025" y="37830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4" name="Rectangle 111"/>
          <p:cNvSpPr>
            <a:spLocks noChangeArrowheads="1"/>
          </p:cNvSpPr>
          <p:nvPr/>
        </p:nvSpPr>
        <p:spPr bwMode="auto">
          <a:xfrm>
            <a:off x="5153025" y="3783013"/>
            <a:ext cx="15240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5" name="Rectangle 112"/>
          <p:cNvSpPr>
            <a:spLocks noChangeArrowheads="1"/>
          </p:cNvSpPr>
          <p:nvPr/>
        </p:nvSpPr>
        <p:spPr bwMode="auto">
          <a:xfrm>
            <a:off x="5140325" y="39481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6" name="Rectangle 113"/>
          <p:cNvSpPr>
            <a:spLocks noChangeArrowheads="1"/>
          </p:cNvSpPr>
          <p:nvPr/>
        </p:nvSpPr>
        <p:spPr bwMode="auto">
          <a:xfrm>
            <a:off x="5153025" y="3948113"/>
            <a:ext cx="15240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7" name="Rectangle 114"/>
          <p:cNvSpPr>
            <a:spLocks noChangeArrowheads="1"/>
          </p:cNvSpPr>
          <p:nvPr/>
        </p:nvSpPr>
        <p:spPr bwMode="auto">
          <a:xfrm>
            <a:off x="4291013" y="33004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8" name="Rectangle 115"/>
          <p:cNvSpPr>
            <a:spLocks noChangeArrowheads="1"/>
          </p:cNvSpPr>
          <p:nvPr/>
        </p:nvSpPr>
        <p:spPr bwMode="auto">
          <a:xfrm>
            <a:off x="2754313" y="33004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09" name="Rectangle 116"/>
          <p:cNvSpPr>
            <a:spLocks noChangeArrowheads="1"/>
          </p:cNvSpPr>
          <p:nvPr/>
        </p:nvSpPr>
        <p:spPr bwMode="auto">
          <a:xfrm>
            <a:off x="4291013" y="34655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0" name="Rectangle 117"/>
          <p:cNvSpPr>
            <a:spLocks noChangeArrowheads="1"/>
          </p:cNvSpPr>
          <p:nvPr/>
        </p:nvSpPr>
        <p:spPr bwMode="auto">
          <a:xfrm>
            <a:off x="2754313" y="34655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1" name="Rectangle 118"/>
          <p:cNvSpPr>
            <a:spLocks noChangeArrowheads="1"/>
          </p:cNvSpPr>
          <p:nvPr/>
        </p:nvSpPr>
        <p:spPr bwMode="auto">
          <a:xfrm>
            <a:off x="4291013" y="36306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2" name="Rectangle 119"/>
          <p:cNvSpPr>
            <a:spLocks noChangeArrowheads="1"/>
          </p:cNvSpPr>
          <p:nvPr/>
        </p:nvSpPr>
        <p:spPr bwMode="auto">
          <a:xfrm>
            <a:off x="2754313" y="36306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3" name="Rectangle 120"/>
          <p:cNvSpPr>
            <a:spLocks noChangeArrowheads="1"/>
          </p:cNvSpPr>
          <p:nvPr/>
        </p:nvSpPr>
        <p:spPr bwMode="auto">
          <a:xfrm>
            <a:off x="4291013" y="37830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4" name="Rectangle 121"/>
          <p:cNvSpPr>
            <a:spLocks noChangeArrowheads="1"/>
          </p:cNvSpPr>
          <p:nvPr/>
        </p:nvSpPr>
        <p:spPr bwMode="auto">
          <a:xfrm>
            <a:off x="2754313" y="37830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5" name="Rectangle 122"/>
          <p:cNvSpPr>
            <a:spLocks noChangeArrowheads="1"/>
          </p:cNvSpPr>
          <p:nvPr/>
        </p:nvSpPr>
        <p:spPr bwMode="auto">
          <a:xfrm>
            <a:off x="4291013" y="39481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6" name="Rectangle 123"/>
          <p:cNvSpPr>
            <a:spLocks noChangeArrowheads="1"/>
          </p:cNvSpPr>
          <p:nvPr/>
        </p:nvSpPr>
        <p:spPr bwMode="auto">
          <a:xfrm>
            <a:off x="2754313" y="3948113"/>
            <a:ext cx="1536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7" name="Rectangle 124"/>
          <p:cNvSpPr>
            <a:spLocks noChangeArrowheads="1"/>
          </p:cNvSpPr>
          <p:nvPr/>
        </p:nvSpPr>
        <p:spPr bwMode="auto">
          <a:xfrm>
            <a:off x="5051425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8" name="Rectangle 125"/>
          <p:cNvSpPr>
            <a:spLocks noChangeArrowheads="1"/>
          </p:cNvSpPr>
          <p:nvPr/>
        </p:nvSpPr>
        <p:spPr bwMode="auto">
          <a:xfrm>
            <a:off x="5051425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19" name="Rectangle 126"/>
          <p:cNvSpPr>
            <a:spLocks noChangeArrowheads="1"/>
          </p:cNvSpPr>
          <p:nvPr/>
        </p:nvSpPr>
        <p:spPr bwMode="auto">
          <a:xfrm>
            <a:off x="4873625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0" name="Rectangle 127"/>
          <p:cNvSpPr>
            <a:spLocks noChangeArrowheads="1"/>
          </p:cNvSpPr>
          <p:nvPr/>
        </p:nvSpPr>
        <p:spPr bwMode="auto">
          <a:xfrm>
            <a:off x="4873625" y="31861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1" name="Rectangle 128"/>
          <p:cNvSpPr>
            <a:spLocks noChangeArrowheads="1"/>
          </p:cNvSpPr>
          <p:nvPr/>
        </p:nvSpPr>
        <p:spPr bwMode="auto">
          <a:xfrm>
            <a:off x="4873625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2" name="Rectangle 129"/>
          <p:cNvSpPr>
            <a:spLocks noChangeArrowheads="1"/>
          </p:cNvSpPr>
          <p:nvPr/>
        </p:nvSpPr>
        <p:spPr bwMode="auto">
          <a:xfrm>
            <a:off x="4708525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3" name="Rectangle 130"/>
          <p:cNvSpPr>
            <a:spLocks noChangeArrowheads="1"/>
          </p:cNvSpPr>
          <p:nvPr/>
        </p:nvSpPr>
        <p:spPr bwMode="auto">
          <a:xfrm>
            <a:off x="4708525" y="31861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4" name="Rectangle 131"/>
          <p:cNvSpPr>
            <a:spLocks noChangeArrowheads="1"/>
          </p:cNvSpPr>
          <p:nvPr/>
        </p:nvSpPr>
        <p:spPr bwMode="auto">
          <a:xfrm>
            <a:off x="4708525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5" name="Rectangle 132"/>
          <p:cNvSpPr>
            <a:spLocks noChangeArrowheads="1"/>
          </p:cNvSpPr>
          <p:nvPr/>
        </p:nvSpPr>
        <p:spPr bwMode="auto">
          <a:xfrm>
            <a:off x="4532313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6" name="Rectangle 133"/>
          <p:cNvSpPr>
            <a:spLocks noChangeArrowheads="1"/>
          </p:cNvSpPr>
          <p:nvPr/>
        </p:nvSpPr>
        <p:spPr bwMode="auto">
          <a:xfrm>
            <a:off x="4532313" y="31861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7" name="Rectangle 134"/>
          <p:cNvSpPr>
            <a:spLocks noChangeArrowheads="1"/>
          </p:cNvSpPr>
          <p:nvPr/>
        </p:nvSpPr>
        <p:spPr bwMode="auto">
          <a:xfrm>
            <a:off x="4532313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8" name="Rectangle 135"/>
          <p:cNvSpPr>
            <a:spLocks noChangeArrowheads="1"/>
          </p:cNvSpPr>
          <p:nvPr/>
        </p:nvSpPr>
        <p:spPr bwMode="auto">
          <a:xfrm>
            <a:off x="4367213" y="1752600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29" name="Rectangle 136"/>
          <p:cNvSpPr>
            <a:spLocks noChangeArrowheads="1"/>
          </p:cNvSpPr>
          <p:nvPr/>
        </p:nvSpPr>
        <p:spPr bwMode="auto">
          <a:xfrm>
            <a:off x="4367213" y="31861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0" name="Rectangle 137"/>
          <p:cNvSpPr>
            <a:spLocks noChangeArrowheads="1"/>
          </p:cNvSpPr>
          <p:nvPr/>
        </p:nvSpPr>
        <p:spPr bwMode="auto">
          <a:xfrm>
            <a:off x="4367213" y="1765300"/>
            <a:ext cx="25400" cy="1420813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1" name="Rectangle 138"/>
          <p:cNvSpPr>
            <a:spLocks noChangeArrowheads="1"/>
          </p:cNvSpPr>
          <p:nvPr/>
        </p:nvSpPr>
        <p:spPr bwMode="auto">
          <a:xfrm>
            <a:off x="5051425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2" name="Rectangle 139"/>
          <p:cNvSpPr>
            <a:spLocks noChangeArrowheads="1"/>
          </p:cNvSpPr>
          <p:nvPr/>
        </p:nvSpPr>
        <p:spPr bwMode="auto">
          <a:xfrm>
            <a:off x="5051425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3" name="Rectangle 140"/>
          <p:cNvSpPr>
            <a:spLocks noChangeArrowheads="1"/>
          </p:cNvSpPr>
          <p:nvPr/>
        </p:nvSpPr>
        <p:spPr bwMode="auto">
          <a:xfrm>
            <a:off x="4873625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4" name="Rectangle 141"/>
          <p:cNvSpPr>
            <a:spLocks noChangeArrowheads="1"/>
          </p:cNvSpPr>
          <p:nvPr/>
        </p:nvSpPr>
        <p:spPr bwMode="auto">
          <a:xfrm>
            <a:off x="4873625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5" name="Rectangle 142"/>
          <p:cNvSpPr>
            <a:spLocks noChangeArrowheads="1"/>
          </p:cNvSpPr>
          <p:nvPr/>
        </p:nvSpPr>
        <p:spPr bwMode="auto">
          <a:xfrm>
            <a:off x="4708525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6" name="Rectangle 143"/>
          <p:cNvSpPr>
            <a:spLocks noChangeArrowheads="1"/>
          </p:cNvSpPr>
          <p:nvPr/>
        </p:nvSpPr>
        <p:spPr bwMode="auto">
          <a:xfrm>
            <a:off x="4708525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7" name="Rectangle 144"/>
          <p:cNvSpPr>
            <a:spLocks noChangeArrowheads="1"/>
          </p:cNvSpPr>
          <p:nvPr/>
        </p:nvSpPr>
        <p:spPr bwMode="auto">
          <a:xfrm>
            <a:off x="4532313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8" name="Rectangle 145"/>
          <p:cNvSpPr>
            <a:spLocks noChangeArrowheads="1"/>
          </p:cNvSpPr>
          <p:nvPr/>
        </p:nvSpPr>
        <p:spPr bwMode="auto">
          <a:xfrm>
            <a:off x="4532313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39" name="Rectangle 146"/>
          <p:cNvSpPr>
            <a:spLocks noChangeArrowheads="1"/>
          </p:cNvSpPr>
          <p:nvPr/>
        </p:nvSpPr>
        <p:spPr bwMode="auto">
          <a:xfrm>
            <a:off x="4367213" y="4037013"/>
            <a:ext cx="25400" cy="127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0" name="Rectangle 147"/>
          <p:cNvSpPr>
            <a:spLocks noChangeArrowheads="1"/>
          </p:cNvSpPr>
          <p:nvPr/>
        </p:nvSpPr>
        <p:spPr bwMode="auto">
          <a:xfrm>
            <a:off x="4367213" y="4049713"/>
            <a:ext cx="25400" cy="143351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1" name="Freeform 148"/>
          <p:cNvSpPr>
            <a:spLocks/>
          </p:cNvSpPr>
          <p:nvPr/>
        </p:nvSpPr>
        <p:spPr bwMode="auto">
          <a:xfrm>
            <a:off x="4532313" y="4024313"/>
            <a:ext cx="25400" cy="25400"/>
          </a:xfrm>
          <a:custGeom>
            <a:avLst/>
            <a:gdLst>
              <a:gd name="T0" fmla="*/ 40322493 w 16"/>
              <a:gd name="T1" fmla="*/ 20161247 h 16"/>
              <a:gd name="T2" fmla="*/ 40322493 w 16"/>
              <a:gd name="T3" fmla="*/ 40322493 h 16"/>
              <a:gd name="T4" fmla="*/ 0 w 16"/>
              <a:gd name="T5" fmla="*/ 20161247 h 16"/>
              <a:gd name="T6" fmla="*/ 0 w 16"/>
              <a:gd name="T7" fmla="*/ 0 h 16"/>
              <a:gd name="T8" fmla="*/ 40322493 w 16"/>
              <a:gd name="T9" fmla="*/ 201612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8"/>
                </a:moveTo>
                <a:lnTo>
                  <a:pt x="16" y="16"/>
                </a:lnTo>
                <a:lnTo>
                  <a:pt x="0" y="8"/>
                </a:lnTo>
                <a:lnTo>
                  <a:pt x="0" y="0"/>
                </a:lnTo>
                <a:lnTo>
                  <a:pt x="16" y="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2" name="Freeform 149"/>
          <p:cNvSpPr>
            <a:spLocks/>
          </p:cNvSpPr>
          <p:nvPr/>
        </p:nvSpPr>
        <p:spPr bwMode="auto">
          <a:xfrm>
            <a:off x="4532313" y="3198813"/>
            <a:ext cx="531812" cy="838200"/>
          </a:xfrm>
          <a:custGeom>
            <a:avLst/>
            <a:gdLst>
              <a:gd name="T0" fmla="*/ 844250845 w 335"/>
              <a:gd name="T1" fmla="*/ 20161247 h 528"/>
              <a:gd name="T2" fmla="*/ 803928200 w 335"/>
              <a:gd name="T3" fmla="*/ 0 h 528"/>
              <a:gd name="T4" fmla="*/ 0 w 335"/>
              <a:gd name="T5" fmla="*/ 1310481041 h 528"/>
              <a:gd name="T6" fmla="*/ 40322460 w 335"/>
              <a:gd name="T7" fmla="*/ 1330642282 h 528"/>
              <a:gd name="T8" fmla="*/ 844250845 w 335"/>
              <a:gd name="T9" fmla="*/ 20161247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"/>
              <a:gd name="T16" fmla="*/ 0 h 528"/>
              <a:gd name="T17" fmla="*/ 335 w 335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" h="528">
                <a:moveTo>
                  <a:pt x="335" y="8"/>
                </a:moveTo>
                <a:lnTo>
                  <a:pt x="319" y="0"/>
                </a:lnTo>
                <a:lnTo>
                  <a:pt x="0" y="520"/>
                </a:lnTo>
                <a:lnTo>
                  <a:pt x="16" y="528"/>
                </a:lnTo>
                <a:lnTo>
                  <a:pt x="335" y="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3" name="Freeform 150"/>
          <p:cNvSpPr>
            <a:spLocks/>
          </p:cNvSpPr>
          <p:nvPr/>
        </p:nvSpPr>
        <p:spPr bwMode="auto">
          <a:xfrm>
            <a:off x="4367213" y="3186113"/>
            <a:ext cx="25400" cy="25400"/>
          </a:xfrm>
          <a:custGeom>
            <a:avLst/>
            <a:gdLst>
              <a:gd name="T0" fmla="*/ 40322493 w 16"/>
              <a:gd name="T1" fmla="*/ 0 h 16"/>
              <a:gd name="T2" fmla="*/ 20161247 w 16"/>
              <a:gd name="T3" fmla="*/ 0 h 16"/>
              <a:gd name="T4" fmla="*/ 0 w 16"/>
              <a:gd name="T5" fmla="*/ 40322493 h 16"/>
              <a:gd name="T6" fmla="*/ 20161247 w 16"/>
              <a:gd name="T7" fmla="*/ 40322493 h 16"/>
              <a:gd name="T8" fmla="*/ 40322493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0"/>
                </a:move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16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4" name="Freeform 151"/>
          <p:cNvSpPr>
            <a:spLocks/>
          </p:cNvSpPr>
          <p:nvPr/>
        </p:nvSpPr>
        <p:spPr bwMode="auto">
          <a:xfrm>
            <a:off x="5153025" y="3770313"/>
            <a:ext cx="25400" cy="25400"/>
          </a:xfrm>
          <a:custGeom>
            <a:avLst/>
            <a:gdLst>
              <a:gd name="T0" fmla="*/ 20161247 w 16"/>
              <a:gd name="T1" fmla="*/ 0 h 16"/>
              <a:gd name="T2" fmla="*/ 40322493 w 16"/>
              <a:gd name="T3" fmla="*/ 0 h 16"/>
              <a:gd name="T4" fmla="*/ 20161247 w 16"/>
              <a:gd name="T5" fmla="*/ 40322493 h 16"/>
              <a:gd name="T6" fmla="*/ 0 w 16"/>
              <a:gd name="T7" fmla="*/ 40322493 h 16"/>
              <a:gd name="T8" fmla="*/ 20161247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8" y="0"/>
                </a:moveTo>
                <a:lnTo>
                  <a:pt x="16" y="0"/>
                </a:lnTo>
                <a:lnTo>
                  <a:pt x="8" y="16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5" name="Freeform 152"/>
          <p:cNvSpPr>
            <a:spLocks/>
          </p:cNvSpPr>
          <p:nvPr/>
        </p:nvSpPr>
        <p:spPr bwMode="auto">
          <a:xfrm>
            <a:off x="4379913" y="3186113"/>
            <a:ext cx="785812" cy="609600"/>
          </a:xfrm>
          <a:custGeom>
            <a:avLst/>
            <a:gdLst>
              <a:gd name="T0" fmla="*/ 20161238 w 495"/>
              <a:gd name="T1" fmla="*/ 0 h 384"/>
              <a:gd name="T2" fmla="*/ 0 w 495"/>
              <a:gd name="T3" fmla="*/ 40322500 h 384"/>
              <a:gd name="T4" fmla="*/ 1227314613 w 495"/>
              <a:gd name="T5" fmla="*/ 967740089 h 384"/>
              <a:gd name="T6" fmla="*/ 1247475845 w 495"/>
              <a:gd name="T7" fmla="*/ 927417602 h 384"/>
              <a:gd name="T8" fmla="*/ 20161238 w 495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5"/>
              <a:gd name="T16" fmla="*/ 0 h 384"/>
              <a:gd name="T17" fmla="*/ 495 w 495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5" h="384">
                <a:moveTo>
                  <a:pt x="8" y="0"/>
                </a:moveTo>
                <a:lnTo>
                  <a:pt x="0" y="16"/>
                </a:lnTo>
                <a:lnTo>
                  <a:pt x="487" y="384"/>
                </a:lnTo>
                <a:lnTo>
                  <a:pt x="495" y="368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6" name="Rectangle 153"/>
          <p:cNvSpPr>
            <a:spLocks noChangeArrowheads="1"/>
          </p:cNvSpPr>
          <p:nvPr/>
        </p:nvSpPr>
        <p:spPr bwMode="auto">
          <a:xfrm>
            <a:off x="5153025" y="34528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7" name="Rectangle 154"/>
          <p:cNvSpPr>
            <a:spLocks noChangeArrowheads="1"/>
          </p:cNvSpPr>
          <p:nvPr/>
        </p:nvSpPr>
        <p:spPr bwMode="auto">
          <a:xfrm>
            <a:off x="4278313" y="3452813"/>
            <a:ext cx="12700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8" name="Rectangle 155"/>
          <p:cNvSpPr>
            <a:spLocks noChangeArrowheads="1"/>
          </p:cNvSpPr>
          <p:nvPr/>
        </p:nvSpPr>
        <p:spPr bwMode="auto">
          <a:xfrm>
            <a:off x="4291013" y="3452813"/>
            <a:ext cx="862012" cy="254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49" name="Freeform 156"/>
          <p:cNvSpPr>
            <a:spLocks/>
          </p:cNvSpPr>
          <p:nvPr/>
        </p:nvSpPr>
        <p:spPr bwMode="auto">
          <a:xfrm>
            <a:off x="5114925" y="3605213"/>
            <a:ext cx="25400" cy="25400"/>
          </a:xfrm>
          <a:custGeom>
            <a:avLst/>
            <a:gdLst>
              <a:gd name="T0" fmla="*/ 20161247 w 16"/>
              <a:gd name="T1" fmla="*/ 40322493 h 16"/>
              <a:gd name="T2" fmla="*/ 40322493 w 16"/>
              <a:gd name="T3" fmla="*/ 40322493 h 16"/>
              <a:gd name="T4" fmla="*/ 20161247 w 16"/>
              <a:gd name="T5" fmla="*/ 0 h 16"/>
              <a:gd name="T6" fmla="*/ 0 w 16"/>
              <a:gd name="T7" fmla="*/ 0 h 16"/>
              <a:gd name="T8" fmla="*/ 20161247 w 16"/>
              <a:gd name="T9" fmla="*/ 4032249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8" y="16"/>
                </a:moveTo>
                <a:lnTo>
                  <a:pt x="16" y="16"/>
                </a:lnTo>
                <a:lnTo>
                  <a:pt x="8" y="0"/>
                </a:lnTo>
                <a:lnTo>
                  <a:pt x="0" y="0"/>
                </a:lnTo>
                <a:lnTo>
                  <a:pt x="8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0" name="Freeform 157"/>
          <p:cNvSpPr>
            <a:spLocks/>
          </p:cNvSpPr>
          <p:nvPr/>
        </p:nvSpPr>
        <p:spPr bwMode="auto">
          <a:xfrm>
            <a:off x="4278313" y="3821113"/>
            <a:ext cx="25400" cy="25400"/>
          </a:xfrm>
          <a:custGeom>
            <a:avLst/>
            <a:gdLst>
              <a:gd name="T0" fmla="*/ 40322493 w 16"/>
              <a:gd name="T1" fmla="*/ 40322493 h 16"/>
              <a:gd name="T2" fmla="*/ 20161247 w 16"/>
              <a:gd name="T3" fmla="*/ 40322493 h 16"/>
              <a:gd name="T4" fmla="*/ 0 w 16"/>
              <a:gd name="T5" fmla="*/ 0 h 16"/>
              <a:gd name="T6" fmla="*/ 20161247 w 16"/>
              <a:gd name="T7" fmla="*/ 0 h 16"/>
              <a:gd name="T8" fmla="*/ 40322493 w 16"/>
              <a:gd name="T9" fmla="*/ 4032249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16"/>
                </a:moveTo>
                <a:lnTo>
                  <a:pt x="8" y="16"/>
                </a:lnTo>
                <a:lnTo>
                  <a:pt x="0" y="0"/>
                </a:lnTo>
                <a:lnTo>
                  <a:pt x="8" y="0"/>
                </a:lnTo>
                <a:lnTo>
                  <a:pt x="16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1" name="Freeform 158"/>
          <p:cNvSpPr>
            <a:spLocks/>
          </p:cNvSpPr>
          <p:nvPr/>
        </p:nvSpPr>
        <p:spPr bwMode="auto">
          <a:xfrm>
            <a:off x="4291013" y="3605213"/>
            <a:ext cx="836612" cy="241300"/>
          </a:xfrm>
          <a:custGeom>
            <a:avLst/>
            <a:gdLst>
              <a:gd name="T0" fmla="*/ 1328120538 w 527"/>
              <a:gd name="T1" fmla="*/ 40322496 h 152"/>
              <a:gd name="T2" fmla="*/ 1307959309 w 527"/>
              <a:gd name="T3" fmla="*/ 0 h 152"/>
              <a:gd name="T4" fmla="*/ 0 w 527"/>
              <a:gd name="T5" fmla="*/ 342741212 h 152"/>
              <a:gd name="T6" fmla="*/ 20161235 w 527"/>
              <a:gd name="T7" fmla="*/ 383063695 h 152"/>
              <a:gd name="T8" fmla="*/ 1328120538 w 527"/>
              <a:gd name="T9" fmla="*/ 40322496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7"/>
              <a:gd name="T16" fmla="*/ 0 h 152"/>
              <a:gd name="T17" fmla="*/ 527 w 527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7" h="152">
                <a:moveTo>
                  <a:pt x="527" y="16"/>
                </a:moveTo>
                <a:lnTo>
                  <a:pt x="519" y="0"/>
                </a:lnTo>
                <a:lnTo>
                  <a:pt x="0" y="136"/>
                </a:lnTo>
                <a:lnTo>
                  <a:pt x="8" y="152"/>
                </a:lnTo>
                <a:lnTo>
                  <a:pt x="527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2" name="Freeform 159"/>
          <p:cNvSpPr>
            <a:spLocks/>
          </p:cNvSpPr>
          <p:nvPr/>
        </p:nvSpPr>
        <p:spPr bwMode="auto">
          <a:xfrm>
            <a:off x="4265613" y="3592513"/>
            <a:ext cx="25400" cy="25400"/>
          </a:xfrm>
          <a:custGeom>
            <a:avLst/>
            <a:gdLst>
              <a:gd name="T0" fmla="*/ 40322493 w 16"/>
              <a:gd name="T1" fmla="*/ 0 h 16"/>
              <a:gd name="T2" fmla="*/ 20161247 w 16"/>
              <a:gd name="T3" fmla="*/ 0 h 16"/>
              <a:gd name="T4" fmla="*/ 0 w 16"/>
              <a:gd name="T5" fmla="*/ 40322493 h 16"/>
              <a:gd name="T6" fmla="*/ 20161247 w 16"/>
              <a:gd name="T7" fmla="*/ 40322493 h 16"/>
              <a:gd name="T8" fmla="*/ 40322493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0"/>
                </a:move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16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3" name="Freeform 160"/>
          <p:cNvSpPr>
            <a:spLocks/>
          </p:cNvSpPr>
          <p:nvPr/>
        </p:nvSpPr>
        <p:spPr bwMode="auto">
          <a:xfrm>
            <a:off x="4873625" y="4024313"/>
            <a:ext cx="25400" cy="25400"/>
          </a:xfrm>
          <a:custGeom>
            <a:avLst/>
            <a:gdLst>
              <a:gd name="T0" fmla="*/ 20161247 w 16"/>
              <a:gd name="T1" fmla="*/ 0 h 16"/>
              <a:gd name="T2" fmla="*/ 40322493 w 16"/>
              <a:gd name="T3" fmla="*/ 0 h 16"/>
              <a:gd name="T4" fmla="*/ 20161247 w 16"/>
              <a:gd name="T5" fmla="*/ 40322493 h 16"/>
              <a:gd name="T6" fmla="*/ 0 w 16"/>
              <a:gd name="T7" fmla="*/ 40322493 h 16"/>
              <a:gd name="T8" fmla="*/ 20161247 w 16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8" y="0"/>
                </a:moveTo>
                <a:lnTo>
                  <a:pt x="16" y="0"/>
                </a:lnTo>
                <a:lnTo>
                  <a:pt x="8" y="16"/>
                </a:lnTo>
                <a:lnTo>
                  <a:pt x="0" y="16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4" name="Freeform 161"/>
          <p:cNvSpPr>
            <a:spLocks/>
          </p:cNvSpPr>
          <p:nvPr/>
        </p:nvSpPr>
        <p:spPr bwMode="auto">
          <a:xfrm>
            <a:off x="4278313" y="3592513"/>
            <a:ext cx="608012" cy="457200"/>
          </a:xfrm>
          <a:custGeom>
            <a:avLst/>
            <a:gdLst>
              <a:gd name="T0" fmla="*/ 20161233 w 383"/>
              <a:gd name="T1" fmla="*/ 0 h 288"/>
              <a:gd name="T2" fmla="*/ 0 w 383"/>
              <a:gd name="T3" fmla="*/ 40322495 h 288"/>
              <a:gd name="T4" fmla="*/ 945057118 w 383"/>
              <a:gd name="T5" fmla="*/ 725804891 h 288"/>
              <a:gd name="T6" fmla="*/ 965218345 w 383"/>
              <a:gd name="T7" fmla="*/ 685482408 h 288"/>
              <a:gd name="T8" fmla="*/ 20161233 w 3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3"/>
              <a:gd name="T16" fmla="*/ 0 h 288"/>
              <a:gd name="T17" fmla="*/ 383 w 3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3" h="288">
                <a:moveTo>
                  <a:pt x="8" y="0"/>
                </a:moveTo>
                <a:lnTo>
                  <a:pt x="0" y="16"/>
                </a:lnTo>
                <a:lnTo>
                  <a:pt x="375" y="288"/>
                </a:lnTo>
                <a:lnTo>
                  <a:pt x="383" y="272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5" name="Freeform 162"/>
          <p:cNvSpPr>
            <a:spLocks/>
          </p:cNvSpPr>
          <p:nvPr/>
        </p:nvSpPr>
        <p:spPr bwMode="auto">
          <a:xfrm>
            <a:off x="4886325" y="3186113"/>
            <a:ext cx="25400" cy="25400"/>
          </a:xfrm>
          <a:custGeom>
            <a:avLst/>
            <a:gdLst>
              <a:gd name="T0" fmla="*/ 40322493 w 16"/>
              <a:gd name="T1" fmla="*/ 40322493 h 16"/>
              <a:gd name="T2" fmla="*/ 40322493 w 16"/>
              <a:gd name="T3" fmla="*/ 20161247 h 16"/>
              <a:gd name="T4" fmla="*/ 0 w 16"/>
              <a:gd name="T5" fmla="*/ 0 h 16"/>
              <a:gd name="T6" fmla="*/ 0 w 16"/>
              <a:gd name="T7" fmla="*/ 20161247 h 16"/>
              <a:gd name="T8" fmla="*/ 40322493 w 16"/>
              <a:gd name="T9" fmla="*/ 40322493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16"/>
                </a:moveTo>
                <a:lnTo>
                  <a:pt x="16" y="8"/>
                </a:lnTo>
                <a:lnTo>
                  <a:pt x="0" y="0"/>
                </a:lnTo>
                <a:lnTo>
                  <a:pt x="0" y="8"/>
                </a:lnTo>
                <a:lnTo>
                  <a:pt x="16" y="16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6" name="Freeform 163"/>
          <p:cNvSpPr>
            <a:spLocks/>
          </p:cNvSpPr>
          <p:nvPr/>
        </p:nvSpPr>
        <p:spPr bwMode="auto">
          <a:xfrm>
            <a:off x="4367213" y="4037013"/>
            <a:ext cx="25400" cy="25400"/>
          </a:xfrm>
          <a:custGeom>
            <a:avLst/>
            <a:gdLst>
              <a:gd name="T0" fmla="*/ 40322493 w 16"/>
              <a:gd name="T1" fmla="*/ 20161247 h 16"/>
              <a:gd name="T2" fmla="*/ 40322493 w 16"/>
              <a:gd name="T3" fmla="*/ 40322493 h 16"/>
              <a:gd name="T4" fmla="*/ 0 w 16"/>
              <a:gd name="T5" fmla="*/ 20161247 h 16"/>
              <a:gd name="T6" fmla="*/ 0 w 16"/>
              <a:gd name="T7" fmla="*/ 0 h 16"/>
              <a:gd name="T8" fmla="*/ 40322493 w 16"/>
              <a:gd name="T9" fmla="*/ 201612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16"/>
              <a:gd name="T17" fmla="*/ 16 w 1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16">
                <a:moveTo>
                  <a:pt x="16" y="8"/>
                </a:moveTo>
                <a:lnTo>
                  <a:pt x="16" y="16"/>
                </a:lnTo>
                <a:lnTo>
                  <a:pt x="0" y="8"/>
                </a:lnTo>
                <a:lnTo>
                  <a:pt x="0" y="0"/>
                </a:lnTo>
                <a:lnTo>
                  <a:pt x="16" y="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7" name="Freeform 164"/>
          <p:cNvSpPr>
            <a:spLocks/>
          </p:cNvSpPr>
          <p:nvPr/>
        </p:nvSpPr>
        <p:spPr bwMode="auto">
          <a:xfrm>
            <a:off x="4367213" y="3198813"/>
            <a:ext cx="544512" cy="850900"/>
          </a:xfrm>
          <a:custGeom>
            <a:avLst/>
            <a:gdLst>
              <a:gd name="T0" fmla="*/ 864412095 w 343"/>
              <a:gd name="T1" fmla="*/ 20161247 h 536"/>
              <a:gd name="T2" fmla="*/ 824089448 w 343"/>
              <a:gd name="T3" fmla="*/ 0 h 536"/>
              <a:gd name="T4" fmla="*/ 0 w 343"/>
              <a:gd name="T5" fmla="*/ 1330642291 h 536"/>
              <a:gd name="T6" fmla="*/ 40322461 w 343"/>
              <a:gd name="T7" fmla="*/ 1350803532 h 536"/>
              <a:gd name="T8" fmla="*/ 864412095 w 343"/>
              <a:gd name="T9" fmla="*/ 20161247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3"/>
              <a:gd name="T16" fmla="*/ 0 h 536"/>
              <a:gd name="T17" fmla="*/ 343 w 343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3" h="536">
                <a:moveTo>
                  <a:pt x="343" y="8"/>
                </a:moveTo>
                <a:lnTo>
                  <a:pt x="327" y="0"/>
                </a:lnTo>
                <a:lnTo>
                  <a:pt x="0" y="528"/>
                </a:lnTo>
                <a:lnTo>
                  <a:pt x="16" y="536"/>
                </a:lnTo>
                <a:lnTo>
                  <a:pt x="343" y="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8" name="Freeform 165"/>
          <p:cNvSpPr>
            <a:spLocks/>
          </p:cNvSpPr>
          <p:nvPr/>
        </p:nvSpPr>
        <p:spPr bwMode="auto">
          <a:xfrm>
            <a:off x="4291013" y="3313113"/>
            <a:ext cx="12700" cy="12700"/>
          </a:xfrm>
          <a:custGeom>
            <a:avLst/>
            <a:gdLst>
              <a:gd name="T0" fmla="*/ 20161247 w 8"/>
              <a:gd name="T1" fmla="*/ 0 h 8"/>
              <a:gd name="T2" fmla="*/ 20161247 w 8"/>
              <a:gd name="T3" fmla="*/ 0 h 8"/>
              <a:gd name="T4" fmla="*/ 0 w 8"/>
              <a:gd name="T5" fmla="*/ 20161247 h 8"/>
              <a:gd name="T6" fmla="*/ 0 w 8"/>
              <a:gd name="T7" fmla="*/ 20161247 h 8"/>
              <a:gd name="T8" fmla="*/ 20161247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59" name="Freeform 166"/>
          <p:cNvSpPr>
            <a:spLocks/>
          </p:cNvSpPr>
          <p:nvPr/>
        </p:nvSpPr>
        <p:spPr bwMode="auto">
          <a:xfrm>
            <a:off x="5051425" y="4037013"/>
            <a:ext cx="12700" cy="12700"/>
          </a:xfrm>
          <a:custGeom>
            <a:avLst/>
            <a:gdLst>
              <a:gd name="T0" fmla="*/ 20161247 w 8"/>
              <a:gd name="T1" fmla="*/ 0 h 8"/>
              <a:gd name="T2" fmla="*/ 20161247 w 8"/>
              <a:gd name="T3" fmla="*/ 0 h 8"/>
              <a:gd name="T4" fmla="*/ 0 w 8"/>
              <a:gd name="T5" fmla="*/ 20161247 h 8"/>
              <a:gd name="T6" fmla="*/ 0 w 8"/>
              <a:gd name="T7" fmla="*/ 20161247 h 8"/>
              <a:gd name="T8" fmla="*/ 20161247 w 8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8"/>
              <a:gd name="T17" fmla="*/ 8 w 8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8">
                <a:moveTo>
                  <a:pt x="8" y="0"/>
                </a:moveTo>
                <a:lnTo>
                  <a:pt x="8" y="0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0" name="Freeform 167"/>
          <p:cNvSpPr>
            <a:spLocks/>
          </p:cNvSpPr>
          <p:nvPr/>
        </p:nvSpPr>
        <p:spPr bwMode="auto">
          <a:xfrm>
            <a:off x="4291013" y="3313113"/>
            <a:ext cx="773112" cy="736600"/>
          </a:xfrm>
          <a:custGeom>
            <a:avLst/>
            <a:gdLst>
              <a:gd name="T0" fmla="*/ 20161238 w 487"/>
              <a:gd name="T1" fmla="*/ 0 h 464"/>
              <a:gd name="T2" fmla="*/ 0 w 487"/>
              <a:gd name="T3" fmla="*/ 20161251 h 464"/>
              <a:gd name="T4" fmla="*/ 1207153364 w 487"/>
              <a:gd name="T5" fmla="*/ 1169352589 h 464"/>
              <a:gd name="T6" fmla="*/ 1227314595 w 487"/>
              <a:gd name="T7" fmla="*/ 1149191345 h 464"/>
              <a:gd name="T8" fmla="*/ 20161238 w 487"/>
              <a:gd name="T9" fmla="*/ 0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"/>
              <a:gd name="T16" fmla="*/ 0 h 464"/>
              <a:gd name="T17" fmla="*/ 487 w 487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" h="464">
                <a:moveTo>
                  <a:pt x="8" y="0"/>
                </a:moveTo>
                <a:lnTo>
                  <a:pt x="0" y="8"/>
                </a:lnTo>
                <a:lnTo>
                  <a:pt x="479" y="464"/>
                </a:lnTo>
                <a:lnTo>
                  <a:pt x="487" y="456"/>
                </a:lnTo>
                <a:lnTo>
                  <a:pt x="8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1" name="Rectangle 168"/>
          <p:cNvSpPr>
            <a:spLocks noChangeArrowheads="1"/>
          </p:cNvSpPr>
          <p:nvPr/>
        </p:nvSpPr>
        <p:spPr bwMode="auto">
          <a:xfrm>
            <a:off x="1739900" y="32242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sl-SI"/>
          </a:p>
        </p:txBody>
      </p:sp>
      <p:sp>
        <p:nvSpPr>
          <p:cNvPr id="59562" name="Rectangle 169"/>
          <p:cNvSpPr>
            <a:spLocks noChangeArrowheads="1"/>
          </p:cNvSpPr>
          <p:nvPr/>
        </p:nvSpPr>
        <p:spPr bwMode="auto">
          <a:xfrm>
            <a:off x="5851525" y="37703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3" name="Rectangle 170"/>
          <p:cNvSpPr>
            <a:spLocks noChangeArrowheads="1"/>
          </p:cNvSpPr>
          <p:nvPr/>
        </p:nvSpPr>
        <p:spPr bwMode="auto">
          <a:xfrm>
            <a:off x="5851525" y="43418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4" name="Rectangle 171"/>
          <p:cNvSpPr>
            <a:spLocks noChangeArrowheads="1"/>
          </p:cNvSpPr>
          <p:nvPr/>
        </p:nvSpPr>
        <p:spPr bwMode="auto">
          <a:xfrm>
            <a:off x="5851525" y="3783013"/>
            <a:ext cx="25400" cy="558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5" name="Rectangle 172"/>
          <p:cNvSpPr>
            <a:spLocks noChangeArrowheads="1"/>
          </p:cNvSpPr>
          <p:nvPr/>
        </p:nvSpPr>
        <p:spPr bwMode="auto">
          <a:xfrm>
            <a:off x="5826125" y="3732213"/>
            <a:ext cx="76200" cy="101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6" name="Rectangle 173"/>
          <p:cNvSpPr>
            <a:spLocks noChangeArrowheads="1"/>
          </p:cNvSpPr>
          <p:nvPr/>
        </p:nvSpPr>
        <p:spPr bwMode="auto">
          <a:xfrm>
            <a:off x="5826125" y="3719513"/>
            <a:ext cx="889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7" name="Rectangle 174"/>
          <p:cNvSpPr>
            <a:spLocks noChangeArrowheads="1"/>
          </p:cNvSpPr>
          <p:nvPr/>
        </p:nvSpPr>
        <p:spPr bwMode="auto">
          <a:xfrm>
            <a:off x="5889625" y="3732213"/>
            <a:ext cx="25400" cy="1143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8" name="Rectangle 175"/>
          <p:cNvSpPr>
            <a:spLocks noChangeArrowheads="1"/>
          </p:cNvSpPr>
          <p:nvPr/>
        </p:nvSpPr>
        <p:spPr bwMode="auto">
          <a:xfrm>
            <a:off x="5813425" y="3821113"/>
            <a:ext cx="889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69" name="Rectangle 176"/>
          <p:cNvSpPr>
            <a:spLocks noChangeArrowheads="1"/>
          </p:cNvSpPr>
          <p:nvPr/>
        </p:nvSpPr>
        <p:spPr bwMode="auto">
          <a:xfrm>
            <a:off x="5813425" y="3719513"/>
            <a:ext cx="25400" cy="1143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0" name="Rectangle 177"/>
          <p:cNvSpPr>
            <a:spLocks noChangeArrowheads="1"/>
          </p:cNvSpPr>
          <p:nvPr/>
        </p:nvSpPr>
        <p:spPr bwMode="auto">
          <a:xfrm>
            <a:off x="5876925" y="2184400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1" name="Rectangle 178"/>
          <p:cNvSpPr>
            <a:spLocks noChangeArrowheads="1"/>
          </p:cNvSpPr>
          <p:nvPr/>
        </p:nvSpPr>
        <p:spPr bwMode="auto">
          <a:xfrm>
            <a:off x="5876925" y="1905000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2" name="Rectangle 179"/>
          <p:cNvSpPr>
            <a:spLocks noChangeArrowheads="1"/>
          </p:cNvSpPr>
          <p:nvPr/>
        </p:nvSpPr>
        <p:spPr bwMode="auto">
          <a:xfrm>
            <a:off x="5876925" y="1917700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3" name="Rectangle 180"/>
          <p:cNvSpPr>
            <a:spLocks noChangeArrowheads="1"/>
          </p:cNvSpPr>
          <p:nvPr/>
        </p:nvSpPr>
        <p:spPr bwMode="auto">
          <a:xfrm>
            <a:off x="3452813" y="2184400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4" name="Rectangle 181"/>
          <p:cNvSpPr>
            <a:spLocks noChangeArrowheads="1"/>
          </p:cNvSpPr>
          <p:nvPr/>
        </p:nvSpPr>
        <p:spPr bwMode="auto">
          <a:xfrm>
            <a:off x="3452813" y="1905000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5" name="Rectangle 182"/>
          <p:cNvSpPr>
            <a:spLocks noChangeArrowheads="1"/>
          </p:cNvSpPr>
          <p:nvPr/>
        </p:nvSpPr>
        <p:spPr bwMode="auto">
          <a:xfrm>
            <a:off x="3452813" y="1917700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6" name="Rectangle 183"/>
          <p:cNvSpPr>
            <a:spLocks noChangeArrowheads="1"/>
          </p:cNvSpPr>
          <p:nvPr/>
        </p:nvSpPr>
        <p:spPr bwMode="auto">
          <a:xfrm>
            <a:off x="3452813" y="32115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7" name="Rectangle 184"/>
          <p:cNvSpPr>
            <a:spLocks noChangeArrowheads="1"/>
          </p:cNvSpPr>
          <p:nvPr/>
        </p:nvSpPr>
        <p:spPr bwMode="auto">
          <a:xfrm>
            <a:off x="3452813" y="29321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8" name="Rectangle 185"/>
          <p:cNvSpPr>
            <a:spLocks noChangeArrowheads="1"/>
          </p:cNvSpPr>
          <p:nvPr/>
        </p:nvSpPr>
        <p:spPr bwMode="auto">
          <a:xfrm>
            <a:off x="3452813" y="2944813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79" name="Rectangle 186"/>
          <p:cNvSpPr>
            <a:spLocks noChangeArrowheads="1"/>
          </p:cNvSpPr>
          <p:nvPr/>
        </p:nvSpPr>
        <p:spPr bwMode="auto">
          <a:xfrm>
            <a:off x="3452813" y="43545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0" name="Rectangle 187"/>
          <p:cNvSpPr>
            <a:spLocks noChangeArrowheads="1"/>
          </p:cNvSpPr>
          <p:nvPr/>
        </p:nvSpPr>
        <p:spPr bwMode="auto">
          <a:xfrm>
            <a:off x="3452813" y="40751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1" name="Rectangle 188"/>
          <p:cNvSpPr>
            <a:spLocks noChangeArrowheads="1"/>
          </p:cNvSpPr>
          <p:nvPr/>
        </p:nvSpPr>
        <p:spPr bwMode="auto">
          <a:xfrm>
            <a:off x="3452813" y="4087813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2" name="Rectangle 189"/>
          <p:cNvSpPr>
            <a:spLocks noChangeArrowheads="1"/>
          </p:cNvSpPr>
          <p:nvPr/>
        </p:nvSpPr>
        <p:spPr bwMode="auto">
          <a:xfrm>
            <a:off x="3452813" y="5102225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3" name="Rectangle 190"/>
          <p:cNvSpPr>
            <a:spLocks noChangeArrowheads="1"/>
          </p:cNvSpPr>
          <p:nvPr/>
        </p:nvSpPr>
        <p:spPr bwMode="auto">
          <a:xfrm>
            <a:off x="3452813" y="5114925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4" name="Rectangle 191"/>
          <p:cNvSpPr>
            <a:spLocks noChangeArrowheads="1"/>
          </p:cNvSpPr>
          <p:nvPr/>
        </p:nvSpPr>
        <p:spPr bwMode="auto">
          <a:xfrm>
            <a:off x="5876925" y="5356225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5" name="Rectangle 192"/>
          <p:cNvSpPr>
            <a:spLocks noChangeArrowheads="1"/>
          </p:cNvSpPr>
          <p:nvPr/>
        </p:nvSpPr>
        <p:spPr bwMode="auto">
          <a:xfrm>
            <a:off x="5876925" y="5064125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6" name="Rectangle 193"/>
          <p:cNvSpPr>
            <a:spLocks noChangeArrowheads="1"/>
          </p:cNvSpPr>
          <p:nvPr/>
        </p:nvSpPr>
        <p:spPr bwMode="auto">
          <a:xfrm>
            <a:off x="5876925" y="5076825"/>
            <a:ext cx="25400" cy="279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7" name="Rectangle 194"/>
          <p:cNvSpPr>
            <a:spLocks noChangeArrowheads="1"/>
          </p:cNvSpPr>
          <p:nvPr/>
        </p:nvSpPr>
        <p:spPr bwMode="auto">
          <a:xfrm>
            <a:off x="5876925" y="2944813"/>
            <a:ext cx="254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8" name="Rectangle 195"/>
          <p:cNvSpPr>
            <a:spLocks noChangeArrowheads="1"/>
          </p:cNvSpPr>
          <p:nvPr/>
        </p:nvSpPr>
        <p:spPr bwMode="auto">
          <a:xfrm>
            <a:off x="6232525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89" name="Rectangle 196"/>
          <p:cNvSpPr>
            <a:spLocks noChangeArrowheads="1"/>
          </p:cNvSpPr>
          <p:nvPr/>
        </p:nvSpPr>
        <p:spPr bwMode="auto">
          <a:xfrm>
            <a:off x="6486525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0" name="Rectangle 197"/>
          <p:cNvSpPr>
            <a:spLocks noChangeArrowheads="1"/>
          </p:cNvSpPr>
          <p:nvPr/>
        </p:nvSpPr>
        <p:spPr bwMode="auto">
          <a:xfrm>
            <a:off x="6245225" y="2527300"/>
            <a:ext cx="2413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1" name="Rectangle 198"/>
          <p:cNvSpPr>
            <a:spLocks noChangeArrowheads="1"/>
          </p:cNvSpPr>
          <p:nvPr/>
        </p:nvSpPr>
        <p:spPr bwMode="auto">
          <a:xfrm>
            <a:off x="5229225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2" name="Rectangle 199"/>
          <p:cNvSpPr>
            <a:spLocks noChangeArrowheads="1"/>
          </p:cNvSpPr>
          <p:nvPr/>
        </p:nvSpPr>
        <p:spPr bwMode="auto">
          <a:xfrm>
            <a:off x="5483225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3" name="Rectangle 200"/>
          <p:cNvSpPr>
            <a:spLocks noChangeArrowheads="1"/>
          </p:cNvSpPr>
          <p:nvPr/>
        </p:nvSpPr>
        <p:spPr bwMode="auto">
          <a:xfrm>
            <a:off x="5241925" y="2527300"/>
            <a:ext cx="2413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4" name="Rectangle 201"/>
          <p:cNvSpPr>
            <a:spLocks noChangeArrowheads="1"/>
          </p:cNvSpPr>
          <p:nvPr/>
        </p:nvSpPr>
        <p:spPr bwMode="auto">
          <a:xfrm>
            <a:off x="3859213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5" name="Rectangle 202"/>
          <p:cNvSpPr>
            <a:spLocks noChangeArrowheads="1"/>
          </p:cNvSpPr>
          <p:nvPr/>
        </p:nvSpPr>
        <p:spPr bwMode="auto">
          <a:xfrm>
            <a:off x="4151313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6" name="Rectangle 203"/>
          <p:cNvSpPr>
            <a:spLocks noChangeArrowheads="1"/>
          </p:cNvSpPr>
          <p:nvPr/>
        </p:nvSpPr>
        <p:spPr bwMode="auto">
          <a:xfrm>
            <a:off x="3871913" y="2527300"/>
            <a:ext cx="2794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7" name="Rectangle 204"/>
          <p:cNvSpPr>
            <a:spLocks noChangeArrowheads="1"/>
          </p:cNvSpPr>
          <p:nvPr/>
        </p:nvSpPr>
        <p:spPr bwMode="auto">
          <a:xfrm>
            <a:off x="2767013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8" name="Rectangle 205"/>
          <p:cNvSpPr>
            <a:spLocks noChangeArrowheads="1"/>
          </p:cNvSpPr>
          <p:nvPr/>
        </p:nvSpPr>
        <p:spPr bwMode="auto">
          <a:xfrm>
            <a:off x="3046413" y="2527300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599" name="Rectangle 206"/>
          <p:cNvSpPr>
            <a:spLocks noChangeArrowheads="1"/>
          </p:cNvSpPr>
          <p:nvPr/>
        </p:nvSpPr>
        <p:spPr bwMode="auto">
          <a:xfrm>
            <a:off x="2779713" y="2527300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0" name="Rectangle 207"/>
          <p:cNvSpPr>
            <a:spLocks noChangeArrowheads="1"/>
          </p:cNvSpPr>
          <p:nvPr/>
        </p:nvSpPr>
        <p:spPr bwMode="auto">
          <a:xfrm>
            <a:off x="2767013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1" name="Rectangle 208"/>
          <p:cNvSpPr>
            <a:spLocks noChangeArrowheads="1"/>
          </p:cNvSpPr>
          <p:nvPr/>
        </p:nvSpPr>
        <p:spPr bwMode="auto">
          <a:xfrm>
            <a:off x="3046413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2" name="Rectangle 209"/>
          <p:cNvSpPr>
            <a:spLocks noChangeArrowheads="1"/>
          </p:cNvSpPr>
          <p:nvPr/>
        </p:nvSpPr>
        <p:spPr bwMode="auto">
          <a:xfrm>
            <a:off x="2779713" y="4722813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3" name="Rectangle 210"/>
          <p:cNvSpPr>
            <a:spLocks noChangeArrowheads="1"/>
          </p:cNvSpPr>
          <p:nvPr/>
        </p:nvSpPr>
        <p:spPr bwMode="auto">
          <a:xfrm>
            <a:off x="3833813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4" name="Rectangle 211"/>
          <p:cNvSpPr>
            <a:spLocks noChangeArrowheads="1"/>
          </p:cNvSpPr>
          <p:nvPr/>
        </p:nvSpPr>
        <p:spPr bwMode="auto">
          <a:xfrm>
            <a:off x="4113213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5" name="Rectangle 212"/>
          <p:cNvSpPr>
            <a:spLocks noChangeArrowheads="1"/>
          </p:cNvSpPr>
          <p:nvPr/>
        </p:nvSpPr>
        <p:spPr bwMode="auto">
          <a:xfrm>
            <a:off x="3846513" y="4722813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6" name="Rectangle 213"/>
          <p:cNvSpPr>
            <a:spLocks noChangeArrowheads="1"/>
          </p:cNvSpPr>
          <p:nvPr/>
        </p:nvSpPr>
        <p:spPr bwMode="auto">
          <a:xfrm>
            <a:off x="5153025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7" name="Rectangle 214"/>
          <p:cNvSpPr>
            <a:spLocks noChangeArrowheads="1"/>
          </p:cNvSpPr>
          <p:nvPr/>
        </p:nvSpPr>
        <p:spPr bwMode="auto">
          <a:xfrm>
            <a:off x="5432425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8" name="Rectangle 215"/>
          <p:cNvSpPr>
            <a:spLocks noChangeArrowheads="1"/>
          </p:cNvSpPr>
          <p:nvPr/>
        </p:nvSpPr>
        <p:spPr bwMode="auto">
          <a:xfrm>
            <a:off x="5165725" y="4722813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09" name="Rectangle 216"/>
          <p:cNvSpPr>
            <a:spLocks noChangeArrowheads="1"/>
          </p:cNvSpPr>
          <p:nvPr/>
        </p:nvSpPr>
        <p:spPr bwMode="auto">
          <a:xfrm>
            <a:off x="6270625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10" name="Rectangle 217"/>
          <p:cNvSpPr>
            <a:spLocks noChangeArrowheads="1"/>
          </p:cNvSpPr>
          <p:nvPr/>
        </p:nvSpPr>
        <p:spPr bwMode="auto">
          <a:xfrm>
            <a:off x="6550025" y="4722813"/>
            <a:ext cx="12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11" name="Rectangle 218"/>
          <p:cNvSpPr>
            <a:spLocks noChangeArrowheads="1"/>
          </p:cNvSpPr>
          <p:nvPr/>
        </p:nvSpPr>
        <p:spPr bwMode="auto">
          <a:xfrm>
            <a:off x="6283325" y="4722813"/>
            <a:ext cx="266700" cy="254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9612" name="Rectangle 219"/>
          <p:cNvSpPr>
            <a:spLocks noChangeArrowheads="1"/>
          </p:cNvSpPr>
          <p:nvPr/>
        </p:nvSpPr>
        <p:spPr bwMode="auto">
          <a:xfrm>
            <a:off x="5876925" y="2957513"/>
            <a:ext cx="25400" cy="266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5038725" y="3048000"/>
            <a:ext cx="3578225" cy="277813"/>
            <a:chOff x="3174" y="1920"/>
            <a:chExt cx="2254" cy="175"/>
          </a:xfrm>
        </p:grpSpPr>
        <p:sp>
          <p:nvSpPr>
            <p:cNvPr id="59636" name="Rectangle 221"/>
            <p:cNvSpPr>
              <a:spLocks noChangeArrowheads="1"/>
            </p:cNvSpPr>
            <p:nvPr/>
          </p:nvSpPr>
          <p:spPr bwMode="auto">
            <a:xfrm>
              <a:off x="4224" y="1920"/>
              <a:ext cx="12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800"/>
                <a:t>povezovalna matrika</a:t>
              </a:r>
              <a:endParaRPr lang="sl-SI"/>
            </a:p>
          </p:txBody>
        </p:sp>
        <p:grpSp>
          <p:nvGrpSpPr>
            <p:cNvPr id="59637" name="Group 222"/>
            <p:cNvGrpSpPr>
              <a:grpSpLocks/>
            </p:cNvGrpSpPr>
            <p:nvPr/>
          </p:nvGrpSpPr>
          <p:grpSpPr bwMode="auto">
            <a:xfrm>
              <a:off x="3174" y="1951"/>
              <a:ext cx="1040" cy="144"/>
              <a:chOff x="3174" y="1951"/>
              <a:chExt cx="1040" cy="144"/>
            </a:xfrm>
          </p:grpSpPr>
          <p:sp>
            <p:nvSpPr>
              <p:cNvPr id="59638" name="Rectangle 223"/>
              <p:cNvSpPr>
                <a:spLocks noChangeArrowheads="1"/>
              </p:cNvSpPr>
              <p:nvPr/>
            </p:nvSpPr>
            <p:spPr bwMode="auto">
              <a:xfrm>
                <a:off x="3238" y="2079"/>
                <a:ext cx="8" cy="1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39" name="Rectangle 224"/>
              <p:cNvSpPr>
                <a:spLocks noChangeArrowheads="1"/>
              </p:cNvSpPr>
              <p:nvPr/>
            </p:nvSpPr>
            <p:spPr bwMode="auto">
              <a:xfrm>
                <a:off x="4206" y="2079"/>
                <a:ext cx="8" cy="1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0" name="Rectangle 225"/>
              <p:cNvSpPr>
                <a:spLocks noChangeArrowheads="1"/>
              </p:cNvSpPr>
              <p:nvPr/>
            </p:nvSpPr>
            <p:spPr bwMode="auto">
              <a:xfrm>
                <a:off x="3246" y="2079"/>
                <a:ext cx="960" cy="16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1" name="Rectangle 226"/>
              <p:cNvSpPr>
                <a:spLocks noChangeArrowheads="1"/>
              </p:cNvSpPr>
              <p:nvPr/>
            </p:nvSpPr>
            <p:spPr bwMode="auto">
              <a:xfrm>
                <a:off x="3182" y="2007"/>
                <a:ext cx="16" cy="8"/>
              </a:xfrm>
              <a:prstGeom prst="rect">
                <a:avLst/>
              </a:pr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2" name="Freeform 227"/>
              <p:cNvSpPr>
                <a:spLocks/>
              </p:cNvSpPr>
              <p:nvPr/>
            </p:nvSpPr>
            <p:spPr bwMode="auto">
              <a:xfrm>
                <a:off x="3174" y="2007"/>
                <a:ext cx="16" cy="16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8 h 16"/>
                  <a:gd name="T4" fmla="*/ 0 w 16"/>
                  <a:gd name="T5" fmla="*/ 0 h 16"/>
                  <a:gd name="T6" fmla="*/ 0 w 16"/>
                  <a:gd name="T7" fmla="*/ 8 h 16"/>
                  <a:gd name="T8" fmla="*/ 16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16" y="16"/>
                    </a:moveTo>
                    <a:lnTo>
                      <a:pt x="16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6" y="16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3" name="Rectangle 228"/>
              <p:cNvSpPr>
                <a:spLocks noChangeArrowheads="1"/>
              </p:cNvSpPr>
              <p:nvPr/>
            </p:nvSpPr>
            <p:spPr bwMode="auto">
              <a:xfrm>
                <a:off x="4006" y="1951"/>
                <a:ext cx="8" cy="16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4" name="Rectangle 229"/>
              <p:cNvSpPr>
                <a:spLocks noChangeArrowheads="1"/>
              </p:cNvSpPr>
              <p:nvPr/>
            </p:nvSpPr>
            <p:spPr bwMode="auto">
              <a:xfrm>
                <a:off x="3702" y="2031"/>
                <a:ext cx="16" cy="8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9645" name="Line 230"/>
              <p:cNvSpPr>
                <a:spLocks noChangeShapeType="1"/>
              </p:cNvSpPr>
              <p:nvPr/>
            </p:nvSpPr>
            <p:spPr bwMode="auto">
              <a:xfrm flipH="1">
                <a:off x="3312" y="1968"/>
                <a:ext cx="720" cy="4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6019800" y="3886200"/>
            <a:ext cx="1681163" cy="400050"/>
            <a:chOff x="3792" y="2448"/>
            <a:chExt cx="1059" cy="252"/>
          </a:xfrm>
        </p:grpSpPr>
        <p:sp>
          <p:nvSpPr>
            <p:cNvPr id="59633" name="Rectangle 232"/>
            <p:cNvSpPr>
              <a:spLocks noChangeArrowheads="1"/>
            </p:cNvSpPr>
            <p:nvPr/>
          </p:nvSpPr>
          <p:spPr bwMode="auto">
            <a:xfrm>
              <a:off x="4206" y="2487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34" name="Rectangle 233"/>
            <p:cNvSpPr>
              <a:spLocks noChangeArrowheads="1"/>
            </p:cNvSpPr>
            <p:nvPr/>
          </p:nvSpPr>
          <p:spPr bwMode="auto">
            <a:xfrm>
              <a:off x="4127" y="2527"/>
              <a:ext cx="7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800"/>
                <a:t>spojna točka</a:t>
              </a:r>
              <a:endParaRPr lang="sl-SI"/>
            </a:p>
          </p:txBody>
        </p:sp>
        <p:sp>
          <p:nvSpPr>
            <p:cNvPr id="59635" name="Line 234"/>
            <p:cNvSpPr>
              <a:spLocks noChangeShapeType="1"/>
            </p:cNvSpPr>
            <p:nvPr/>
          </p:nvSpPr>
          <p:spPr bwMode="auto">
            <a:xfrm flipH="1" flipV="1">
              <a:off x="3792" y="2448"/>
              <a:ext cx="288" cy="1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" name="Group 235"/>
          <p:cNvGrpSpPr>
            <a:grpSpLocks/>
          </p:cNvGrpSpPr>
          <p:nvPr/>
        </p:nvGrpSpPr>
        <p:grpSpPr bwMode="auto">
          <a:xfrm>
            <a:off x="1103313" y="3124200"/>
            <a:ext cx="1655762" cy="1006475"/>
            <a:chOff x="695" y="1968"/>
            <a:chExt cx="1043" cy="634"/>
          </a:xfrm>
        </p:grpSpPr>
        <p:sp>
          <p:nvSpPr>
            <p:cNvPr id="59625" name="Rectangle 236"/>
            <p:cNvSpPr>
              <a:spLocks noChangeArrowheads="1"/>
            </p:cNvSpPr>
            <p:nvPr/>
          </p:nvSpPr>
          <p:spPr bwMode="auto">
            <a:xfrm>
              <a:off x="1727" y="2079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6" name="Rectangle 237"/>
            <p:cNvSpPr>
              <a:spLocks noChangeArrowheads="1"/>
            </p:cNvSpPr>
            <p:nvPr/>
          </p:nvSpPr>
          <p:spPr bwMode="auto">
            <a:xfrm>
              <a:off x="1727" y="2183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7" name="Rectangle 238"/>
            <p:cNvSpPr>
              <a:spLocks noChangeArrowheads="1"/>
            </p:cNvSpPr>
            <p:nvPr/>
          </p:nvSpPr>
          <p:spPr bwMode="auto">
            <a:xfrm>
              <a:off x="1727" y="2287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8" name="Rectangle 239"/>
            <p:cNvSpPr>
              <a:spLocks noChangeArrowheads="1"/>
            </p:cNvSpPr>
            <p:nvPr/>
          </p:nvSpPr>
          <p:spPr bwMode="auto">
            <a:xfrm>
              <a:off x="1727" y="2383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9" name="Rectangle 240"/>
            <p:cNvSpPr>
              <a:spLocks noChangeArrowheads="1"/>
            </p:cNvSpPr>
            <p:nvPr/>
          </p:nvSpPr>
          <p:spPr bwMode="auto">
            <a:xfrm>
              <a:off x="1727" y="2487"/>
              <a:ext cx="8" cy="1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30" name="Rectangle 241"/>
            <p:cNvSpPr>
              <a:spLocks noChangeArrowheads="1"/>
            </p:cNvSpPr>
            <p:nvPr/>
          </p:nvSpPr>
          <p:spPr bwMode="auto">
            <a:xfrm>
              <a:off x="695" y="2167"/>
              <a:ext cx="64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1800"/>
                <a:t>Vodoravne</a:t>
              </a:r>
            </a:p>
            <a:p>
              <a:r>
                <a:rPr lang="sl-SI" sz="1800"/>
                <a:t>povezave</a:t>
              </a:r>
              <a:endParaRPr lang="sl-SI"/>
            </a:p>
          </p:txBody>
        </p:sp>
        <p:sp>
          <p:nvSpPr>
            <p:cNvPr id="59631" name="Rectangle 242"/>
            <p:cNvSpPr>
              <a:spLocks noChangeArrowheads="1"/>
            </p:cNvSpPr>
            <p:nvPr/>
          </p:nvSpPr>
          <p:spPr bwMode="auto">
            <a:xfrm>
              <a:off x="1028" y="2303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sl-SI"/>
            </a:p>
          </p:txBody>
        </p:sp>
        <p:sp>
          <p:nvSpPr>
            <p:cNvPr id="59632" name="Text Box 243"/>
            <p:cNvSpPr txBox="1">
              <a:spLocks noChangeArrowheads="1"/>
            </p:cNvSpPr>
            <p:nvPr/>
          </p:nvSpPr>
          <p:spPr bwMode="auto">
            <a:xfrm>
              <a:off x="1392" y="1968"/>
              <a:ext cx="346" cy="6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6000"/>
                <a:t>{</a:t>
              </a:r>
              <a:endParaRPr lang="sl-SI"/>
            </a:p>
          </p:txBody>
        </p:sp>
      </p:grpSp>
      <p:grpSp>
        <p:nvGrpSpPr>
          <p:cNvPr id="6" name="Group 244"/>
          <p:cNvGrpSpPr>
            <a:grpSpLocks/>
          </p:cNvGrpSpPr>
          <p:nvPr/>
        </p:nvGrpSpPr>
        <p:grpSpPr bwMode="auto">
          <a:xfrm>
            <a:off x="3200400" y="5381625"/>
            <a:ext cx="1920875" cy="1081088"/>
            <a:chOff x="2016" y="3390"/>
            <a:chExt cx="1210" cy="681"/>
          </a:xfrm>
        </p:grpSpPr>
        <p:sp>
          <p:nvSpPr>
            <p:cNvPr id="59617" name="Rectangle 245"/>
            <p:cNvSpPr>
              <a:spLocks noChangeArrowheads="1"/>
            </p:cNvSpPr>
            <p:nvPr/>
          </p:nvSpPr>
          <p:spPr bwMode="auto">
            <a:xfrm>
              <a:off x="3182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18" name="Rectangle 246"/>
            <p:cNvSpPr>
              <a:spLocks noChangeArrowheads="1"/>
            </p:cNvSpPr>
            <p:nvPr/>
          </p:nvSpPr>
          <p:spPr bwMode="auto">
            <a:xfrm>
              <a:off x="3070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19" name="Rectangle 247"/>
            <p:cNvSpPr>
              <a:spLocks noChangeArrowheads="1"/>
            </p:cNvSpPr>
            <p:nvPr/>
          </p:nvSpPr>
          <p:spPr bwMode="auto">
            <a:xfrm>
              <a:off x="2966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0" name="Rectangle 248"/>
            <p:cNvSpPr>
              <a:spLocks noChangeArrowheads="1"/>
            </p:cNvSpPr>
            <p:nvPr/>
          </p:nvSpPr>
          <p:spPr bwMode="auto">
            <a:xfrm>
              <a:off x="2855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1" name="Rectangle 249"/>
            <p:cNvSpPr>
              <a:spLocks noChangeArrowheads="1"/>
            </p:cNvSpPr>
            <p:nvPr/>
          </p:nvSpPr>
          <p:spPr bwMode="auto">
            <a:xfrm>
              <a:off x="2751" y="3454"/>
              <a:ext cx="16" cy="8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2" name="Rectangle 250"/>
            <p:cNvSpPr>
              <a:spLocks noChangeArrowheads="1"/>
            </p:cNvSpPr>
            <p:nvPr/>
          </p:nvSpPr>
          <p:spPr bwMode="auto">
            <a:xfrm>
              <a:off x="2016" y="3552"/>
              <a:ext cx="740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sl-SI" sz="1800"/>
                <a:t>Navpični </a:t>
              </a:r>
            </a:p>
            <a:p>
              <a:pPr algn="l"/>
              <a:r>
                <a:rPr lang="sl-SI" sz="1800"/>
                <a:t>povezovalni </a:t>
              </a:r>
            </a:p>
            <a:p>
              <a:pPr algn="l"/>
              <a:r>
                <a:rPr lang="sl-SI" sz="1800"/>
                <a:t>kanal</a:t>
              </a:r>
              <a:endParaRPr lang="sl-SI"/>
            </a:p>
          </p:txBody>
        </p:sp>
        <p:sp>
          <p:nvSpPr>
            <p:cNvPr id="59623" name="Rectangle 251"/>
            <p:cNvSpPr>
              <a:spLocks noChangeArrowheads="1"/>
            </p:cNvSpPr>
            <p:nvPr/>
          </p:nvSpPr>
          <p:spPr bwMode="auto">
            <a:xfrm>
              <a:off x="2175" y="3390"/>
              <a:ext cx="1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9624" name="Text Box 252"/>
            <p:cNvSpPr txBox="1">
              <a:spLocks noChangeArrowheads="1"/>
            </p:cNvSpPr>
            <p:nvPr/>
          </p:nvSpPr>
          <p:spPr bwMode="auto">
            <a:xfrm rot="-5331511">
              <a:off x="2736" y="3312"/>
              <a:ext cx="346" cy="63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6000"/>
                <a:t>{</a:t>
              </a:r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19542A-0A86-442C-AF77-3C877AA0284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05800" cy="990600"/>
          </a:xfrm>
        </p:spPr>
        <p:txBody>
          <a:bodyPr/>
          <a:lstStyle/>
          <a:p>
            <a:r>
              <a:rPr lang="sl-SI" smtClean="0"/>
              <a:t>FPGA vezja (osnova RAM)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Tehnologija FPGA vezij</a:t>
            </a:r>
            <a:endParaRPr lang="sl-SI"/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60425" name="Rectangle 8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60427" name="Rectangle 10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60428" name="Rectangle 11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60429" name="Rectangle 12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60430" name="Rectangle 13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60431" name="Rectangle 14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60432" name="Rectangle 15"/>
          <p:cNvSpPr>
            <a:spLocks noChangeArrowheads="1"/>
          </p:cNvSpPr>
          <p:nvPr/>
        </p:nvSpPr>
        <p:spPr bwMode="auto">
          <a:xfrm>
            <a:off x="384175" y="7854950"/>
            <a:ext cx="60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</a:t>
            </a:r>
            <a:endParaRPr lang="sl-SI"/>
          </a:p>
        </p:txBody>
      </p:sp>
      <p:sp>
        <p:nvSpPr>
          <p:cNvPr id="60433" name="Rectangle 1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60434" name="Rectangle 17"/>
          <p:cNvSpPr>
            <a:spLocks noChangeArrowheads="1"/>
          </p:cNvSpPr>
          <p:nvPr/>
        </p:nvSpPr>
        <p:spPr bwMode="auto">
          <a:xfrm>
            <a:off x="6919913" y="283527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5" name="Rectangle 18"/>
          <p:cNvSpPr>
            <a:spLocks noChangeArrowheads="1"/>
          </p:cNvSpPr>
          <p:nvPr/>
        </p:nvSpPr>
        <p:spPr bwMode="auto">
          <a:xfrm>
            <a:off x="6907213" y="269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6" name="Rectangle 19"/>
          <p:cNvSpPr>
            <a:spLocks noChangeArrowheads="1"/>
          </p:cNvSpPr>
          <p:nvPr/>
        </p:nvSpPr>
        <p:spPr bwMode="auto">
          <a:xfrm>
            <a:off x="4535488" y="26812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7" name="Rectangle 20"/>
          <p:cNvSpPr>
            <a:spLocks noChangeArrowheads="1"/>
          </p:cNvSpPr>
          <p:nvPr/>
        </p:nvSpPr>
        <p:spPr bwMode="auto">
          <a:xfrm>
            <a:off x="47529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8" name="Rectangle 21"/>
          <p:cNvSpPr>
            <a:spLocks noChangeArrowheads="1"/>
          </p:cNvSpPr>
          <p:nvPr/>
        </p:nvSpPr>
        <p:spPr bwMode="auto">
          <a:xfrm>
            <a:off x="47529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39" name="Rectangle 22"/>
          <p:cNvSpPr>
            <a:spLocks noChangeArrowheads="1"/>
          </p:cNvSpPr>
          <p:nvPr/>
        </p:nvSpPr>
        <p:spPr bwMode="auto">
          <a:xfrm>
            <a:off x="4803775" y="4878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0" name="Rectangle 23"/>
          <p:cNvSpPr>
            <a:spLocks noChangeArrowheads="1"/>
          </p:cNvSpPr>
          <p:nvPr/>
        </p:nvSpPr>
        <p:spPr bwMode="auto">
          <a:xfrm>
            <a:off x="4803775" y="4217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1" name="Rectangle 24"/>
          <p:cNvSpPr>
            <a:spLocks noChangeArrowheads="1"/>
          </p:cNvSpPr>
          <p:nvPr/>
        </p:nvSpPr>
        <p:spPr bwMode="auto">
          <a:xfrm>
            <a:off x="50577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2" name="Rectangle 25"/>
          <p:cNvSpPr>
            <a:spLocks noChangeArrowheads="1"/>
          </p:cNvSpPr>
          <p:nvPr/>
        </p:nvSpPr>
        <p:spPr bwMode="auto">
          <a:xfrm>
            <a:off x="50577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3" name="Rectangle 26"/>
          <p:cNvSpPr>
            <a:spLocks noChangeArrowheads="1"/>
          </p:cNvSpPr>
          <p:nvPr/>
        </p:nvSpPr>
        <p:spPr bwMode="auto">
          <a:xfrm>
            <a:off x="5172075" y="54371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4" name="Rectangle 27"/>
          <p:cNvSpPr>
            <a:spLocks noChangeArrowheads="1"/>
          </p:cNvSpPr>
          <p:nvPr/>
        </p:nvSpPr>
        <p:spPr bwMode="auto">
          <a:xfrm>
            <a:off x="51720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5" name="Rectangle 28"/>
          <p:cNvSpPr>
            <a:spLocks noChangeArrowheads="1"/>
          </p:cNvSpPr>
          <p:nvPr/>
        </p:nvSpPr>
        <p:spPr bwMode="auto">
          <a:xfrm>
            <a:off x="5121275" y="53863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6" name="Rectangle 29"/>
          <p:cNvSpPr>
            <a:spLocks noChangeArrowheads="1"/>
          </p:cNvSpPr>
          <p:nvPr/>
        </p:nvSpPr>
        <p:spPr bwMode="auto">
          <a:xfrm>
            <a:off x="5121275" y="4725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7" name="Rectangle 30"/>
          <p:cNvSpPr>
            <a:spLocks noChangeArrowheads="1"/>
          </p:cNvSpPr>
          <p:nvPr/>
        </p:nvSpPr>
        <p:spPr bwMode="auto">
          <a:xfrm>
            <a:off x="31130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8" name="Rectangle 31"/>
          <p:cNvSpPr>
            <a:spLocks noChangeArrowheads="1"/>
          </p:cNvSpPr>
          <p:nvPr/>
        </p:nvSpPr>
        <p:spPr bwMode="auto">
          <a:xfrm>
            <a:off x="3113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49" name="Rectangle 32"/>
          <p:cNvSpPr>
            <a:spLocks noChangeArrowheads="1"/>
          </p:cNvSpPr>
          <p:nvPr/>
        </p:nvSpPr>
        <p:spPr bwMode="auto">
          <a:xfrm>
            <a:off x="32146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0" name="Rectangle 33"/>
          <p:cNvSpPr>
            <a:spLocks noChangeArrowheads="1"/>
          </p:cNvSpPr>
          <p:nvPr/>
        </p:nvSpPr>
        <p:spPr bwMode="auto">
          <a:xfrm>
            <a:off x="32146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1" name="Rectangle 34"/>
          <p:cNvSpPr>
            <a:spLocks noChangeArrowheads="1"/>
          </p:cNvSpPr>
          <p:nvPr/>
        </p:nvSpPr>
        <p:spPr bwMode="auto">
          <a:xfrm>
            <a:off x="3163888" y="52339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2" name="Rectangle 35"/>
          <p:cNvSpPr>
            <a:spLocks noChangeArrowheads="1"/>
          </p:cNvSpPr>
          <p:nvPr/>
        </p:nvSpPr>
        <p:spPr bwMode="auto">
          <a:xfrm>
            <a:off x="3163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3" name="Rectangle 36"/>
          <p:cNvSpPr>
            <a:spLocks noChangeArrowheads="1"/>
          </p:cNvSpPr>
          <p:nvPr/>
        </p:nvSpPr>
        <p:spPr bwMode="auto">
          <a:xfrm>
            <a:off x="36972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4" name="Rectangle 37"/>
          <p:cNvSpPr>
            <a:spLocks noChangeArrowheads="1"/>
          </p:cNvSpPr>
          <p:nvPr/>
        </p:nvSpPr>
        <p:spPr bwMode="auto">
          <a:xfrm>
            <a:off x="36972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5" name="Rectangle 38"/>
          <p:cNvSpPr>
            <a:spLocks noChangeArrowheads="1"/>
          </p:cNvSpPr>
          <p:nvPr/>
        </p:nvSpPr>
        <p:spPr bwMode="auto">
          <a:xfrm>
            <a:off x="37988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6" name="Rectangle 39"/>
          <p:cNvSpPr>
            <a:spLocks noChangeArrowheads="1"/>
          </p:cNvSpPr>
          <p:nvPr/>
        </p:nvSpPr>
        <p:spPr bwMode="auto">
          <a:xfrm>
            <a:off x="37988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7" name="Rectangle 40"/>
          <p:cNvSpPr>
            <a:spLocks noChangeArrowheads="1"/>
          </p:cNvSpPr>
          <p:nvPr/>
        </p:nvSpPr>
        <p:spPr bwMode="auto">
          <a:xfrm>
            <a:off x="3748088" y="45735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8" name="Rectangle 41"/>
          <p:cNvSpPr>
            <a:spLocks noChangeArrowheads="1"/>
          </p:cNvSpPr>
          <p:nvPr/>
        </p:nvSpPr>
        <p:spPr bwMode="auto">
          <a:xfrm>
            <a:off x="3748088" y="3900488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59" name="Rectangle 42"/>
          <p:cNvSpPr>
            <a:spLocks noChangeArrowheads="1"/>
          </p:cNvSpPr>
          <p:nvPr/>
        </p:nvSpPr>
        <p:spPr bwMode="auto">
          <a:xfrm>
            <a:off x="18557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0" name="Rectangle 43"/>
          <p:cNvSpPr>
            <a:spLocks noChangeArrowheads="1"/>
          </p:cNvSpPr>
          <p:nvPr/>
        </p:nvSpPr>
        <p:spPr bwMode="auto">
          <a:xfrm>
            <a:off x="2681288" y="49799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1" name="Rectangle 44"/>
          <p:cNvSpPr>
            <a:spLocks noChangeArrowheads="1"/>
          </p:cNvSpPr>
          <p:nvPr/>
        </p:nvSpPr>
        <p:spPr bwMode="auto">
          <a:xfrm>
            <a:off x="18557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2" name="Rectangle 45"/>
          <p:cNvSpPr>
            <a:spLocks noChangeArrowheads="1"/>
          </p:cNvSpPr>
          <p:nvPr/>
        </p:nvSpPr>
        <p:spPr bwMode="auto">
          <a:xfrm>
            <a:off x="2516188" y="5157788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3" name="Rectangle 46"/>
          <p:cNvSpPr>
            <a:spLocks noChangeArrowheads="1"/>
          </p:cNvSpPr>
          <p:nvPr/>
        </p:nvSpPr>
        <p:spPr bwMode="auto">
          <a:xfrm>
            <a:off x="7023100" y="2146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4" name="Rectangle 47"/>
          <p:cNvSpPr>
            <a:spLocks noChangeArrowheads="1"/>
          </p:cNvSpPr>
          <p:nvPr/>
        </p:nvSpPr>
        <p:spPr bwMode="auto">
          <a:xfrm>
            <a:off x="6794500" y="2908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5" name="Rectangle 48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6" name="Rectangle 49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7" name="Rectangle 50"/>
          <p:cNvSpPr>
            <a:spLocks noChangeArrowheads="1"/>
          </p:cNvSpPr>
          <p:nvPr/>
        </p:nvSpPr>
        <p:spPr bwMode="auto">
          <a:xfrm>
            <a:off x="7785100" y="41259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8" name="Rectangle 51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69" name="Rectangle 52"/>
          <p:cNvSpPr>
            <a:spLocks noChangeArrowheads="1"/>
          </p:cNvSpPr>
          <p:nvPr/>
        </p:nvSpPr>
        <p:spPr bwMode="auto">
          <a:xfrm>
            <a:off x="7785100" y="44815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0" name="Rectangle 53"/>
          <p:cNvSpPr>
            <a:spLocks noChangeArrowheads="1"/>
          </p:cNvSpPr>
          <p:nvPr/>
        </p:nvSpPr>
        <p:spPr bwMode="auto">
          <a:xfrm>
            <a:off x="7747000" y="45196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1" name="Rectangle 54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2" name="Rectangle 55"/>
          <p:cNvSpPr>
            <a:spLocks noChangeArrowheads="1"/>
          </p:cNvSpPr>
          <p:nvPr/>
        </p:nvSpPr>
        <p:spPr bwMode="auto">
          <a:xfrm>
            <a:off x="7785100" y="39227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3" name="Rectangle 56"/>
          <p:cNvSpPr>
            <a:spLocks noChangeArrowheads="1"/>
          </p:cNvSpPr>
          <p:nvPr/>
        </p:nvSpPr>
        <p:spPr bwMode="auto">
          <a:xfrm>
            <a:off x="7874000" y="4024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4" name="Rectangle 57"/>
          <p:cNvSpPr>
            <a:spLocks noChangeArrowheads="1"/>
          </p:cNvSpPr>
          <p:nvPr/>
        </p:nvSpPr>
        <p:spPr bwMode="auto">
          <a:xfrm>
            <a:off x="7785100" y="39354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5" name="Rectangle 58"/>
          <p:cNvSpPr>
            <a:spLocks noChangeArrowheads="1"/>
          </p:cNvSpPr>
          <p:nvPr/>
        </p:nvSpPr>
        <p:spPr bwMode="auto">
          <a:xfrm>
            <a:off x="7747000" y="35290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6" name="Rectangle 59"/>
          <p:cNvSpPr>
            <a:spLocks noChangeArrowheads="1"/>
          </p:cNvSpPr>
          <p:nvPr/>
        </p:nvSpPr>
        <p:spPr bwMode="auto">
          <a:xfrm>
            <a:off x="7785100" y="35798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7" name="Rectangle 60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8" name="Rectangle 61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79" name="Rectangle 62"/>
          <p:cNvSpPr>
            <a:spLocks noChangeArrowheads="1"/>
          </p:cNvSpPr>
          <p:nvPr/>
        </p:nvSpPr>
        <p:spPr bwMode="auto">
          <a:xfrm>
            <a:off x="23241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0" name="Rectangle 63"/>
          <p:cNvSpPr>
            <a:spLocks noChangeArrowheads="1"/>
          </p:cNvSpPr>
          <p:nvPr/>
        </p:nvSpPr>
        <p:spPr bwMode="auto">
          <a:xfrm>
            <a:off x="17780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1" name="Rectangle 64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2" name="Rectangle 65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3" name="Rectangle 66"/>
          <p:cNvSpPr>
            <a:spLocks noChangeArrowheads="1"/>
          </p:cNvSpPr>
          <p:nvPr/>
        </p:nvSpPr>
        <p:spPr bwMode="auto">
          <a:xfrm>
            <a:off x="26289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4" name="Rectangle 67"/>
          <p:cNvSpPr>
            <a:spLocks noChangeArrowheads="1"/>
          </p:cNvSpPr>
          <p:nvPr/>
        </p:nvSpPr>
        <p:spPr bwMode="auto">
          <a:xfrm>
            <a:off x="3187700" y="5927725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5" name="Rectangle 68"/>
          <p:cNvSpPr>
            <a:spLocks noChangeArrowheads="1"/>
          </p:cNvSpPr>
          <p:nvPr/>
        </p:nvSpPr>
        <p:spPr bwMode="auto">
          <a:xfrm>
            <a:off x="1016000" y="34655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6" name="Rectangle 69"/>
          <p:cNvSpPr>
            <a:spLocks noChangeArrowheads="1"/>
          </p:cNvSpPr>
          <p:nvPr/>
        </p:nvSpPr>
        <p:spPr bwMode="auto">
          <a:xfrm>
            <a:off x="1638300" y="36179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7" name="Rectangle 70"/>
          <p:cNvSpPr>
            <a:spLocks noChangeArrowheads="1"/>
          </p:cNvSpPr>
          <p:nvPr/>
        </p:nvSpPr>
        <p:spPr bwMode="auto">
          <a:xfrm>
            <a:off x="2565400" y="22733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8" name="Rectangle 71"/>
          <p:cNvSpPr>
            <a:spLocks noChangeArrowheads="1"/>
          </p:cNvSpPr>
          <p:nvPr/>
        </p:nvSpPr>
        <p:spPr bwMode="auto">
          <a:xfrm>
            <a:off x="2374900" y="26035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89" name="Rectangle 72"/>
          <p:cNvSpPr>
            <a:spLocks noChangeArrowheads="1"/>
          </p:cNvSpPr>
          <p:nvPr/>
        </p:nvSpPr>
        <p:spPr bwMode="auto">
          <a:xfrm>
            <a:off x="22606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0" name="Rectangle 73"/>
          <p:cNvSpPr>
            <a:spLocks noChangeArrowheads="1"/>
          </p:cNvSpPr>
          <p:nvPr/>
        </p:nvSpPr>
        <p:spPr bwMode="auto">
          <a:xfrm>
            <a:off x="22606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1" name="Rectangle 74"/>
          <p:cNvSpPr>
            <a:spLocks noChangeArrowheads="1"/>
          </p:cNvSpPr>
          <p:nvPr/>
        </p:nvSpPr>
        <p:spPr bwMode="auto">
          <a:xfrm>
            <a:off x="5803900" y="229870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2" name="Rectangle 75"/>
          <p:cNvSpPr>
            <a:spLocks noChangeArrowheads="1"/>
          </p:cNvSpPr>
          <p:nvPr/>
        </p:nvSpPr>
        <p:spPr bwMode="auto">
          <a:xfrm>
            <a:off x="5803900" y="5788025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3" name="Rectangle 76"/>
          <p:cNvSpPr>
            <a:spLocks noChangeArrowheads="1"/>
          </p:cNvSpPr>
          <p:nvPr/>
        </p:nvSpPr>
        <p:spPr bwMode="auto">
          <a:xfrm>
            <a:off x="14097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4" name="Rectangle 77"/>
          <p:cNvSpPr>
            <a:spLocks noChangeArrowheads="1"/>
          </p:cNvSpPr>
          <p:nvPr/>
        </p:nvSpPr>
        <p:spPr bwMode="auto">
          <a:xfrm>
            <a:off x="7581900" y="4405313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495" name="Rectangle 78"/>
          <p:cNvSpPr>
            <a:spLocks noChangeArrowheads="1"/>
          </p:cNvSpPr>
          <p:nvPr/>
        </p:nvSpPr>
        <p:spPr bwMode="auto">
          <a:xfrm>
            <a:off x="1739900" y="32242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sl-SI"/>
          </a:p>
        </p:txBody>
      </p:sp>
      <p:sp>
        <p:nvSpPr>
          <p:cNvPr id="60496" name="Rectangle 79"/>
          <p:cNvSpPr>
            <a:spLocks noChangeArrowheads="1"/>
          </p:cNvSpPr>
          <p:nvPr/>
        </p:nvSpPr>
        <p:spPr bwMode="auto">
          <a:xfrm>
            <a:off x="914400" y="1828800"/>
            <a:ext cx="6918325" cy="3797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60497" name="Group 80"/>
          <p:cNvGrpSpPr>
            <a:grpSpLocks/>
          </p:cNvGrpSpPr>
          <p:nvPr/>
        </p:nvGrpSpPr>
        <p:grpSpPr bwMode="auto">
          <a:xfrm>
            <a:off x="1536700" y="1828800"/>
            <a:ext cx="6245225" cy="3784600"/>
            <a:chOff x="968" y="1152"/>
            <a:chExt cx="3934" cy="2384"/>
          </a:xfrm>
        </p:grpSpPr>
        <p:sp>
          <p:nvSpPr>
            <p:cNvPr id="60548" name="Freeform 81"/>
            <p:cNvSpPr>
              <a:spLocks/>
            </p:cNvSpPr>
            <p:nvPr/>
          </p:nvSpPr>
          <p:spPr bwMode="auto">
            <a:xfrm>
              <a:off x="2303" y="23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49" name="Freeform 82"/>
            <p:cNvSpPr>
              <a:spLocks/>
            </p:cNvSpPr>
            <p:nvPr/>
          </p:nvSpPr>
          <p:spPr bwMode="auto">
            <a:xfrm>
              <a:off x="2303" y="30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0" name="Rectangle 83"/>
            <p:cNvSpPr>
              <a:spLocks noChangeArrowheads="1"/>
            </p:cNvSpPr>
            <p:nvPr/>
          </p:nvSpPr>
          <p:spPr bwMode="auto">
            <a:xfrm>
              <a:off x="2303" y="2360"/>
              <a:ext cx="8" cy="64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1" name="Rectangle 84"/>
            <p:cNvSpPr>
              <a:spLocks noChangeArrowheads="1"/>
            </p:cNvSpPr>
            <p:nvPr/>
          </p:nvSpPr>
          <p:spPr bwMode="auto">
            <a:xfrm>
              <a:off x="3823" y="1760"/>
              <a:ext cx="27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2" name="Rectangle 85"/>
            <p:cNvSpPr>
              <a:spLocks noChangeArrowheads="1"/>
            </p:cNvSpPr>
            <p:nvPr/>
          </p:nvSpPr>
          <p:spPr bwMode="auto">
            <a:xfrm>
              <a:off x="4094" y="1760"/>
              <a:ext cx="8" cy="48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3" name="Rectangle 86"/>
            <p:cNvSpPr>
              <a:spLocks noChangeArrowheads="1"/>
            </p:cNvSpPr>
            <p:nvPr/>
          </p:nvSpPr>
          <p:spPr bwMode="auto">
            <a:xfrm>
              <a:off x="3823" y="2232"/>
              <a:ext cx="27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4" name="Rectangle 87"/>
            <p:cNvSpPr>
              <a:spLocks noChangeArrowheads="1"/>
            </p:cNvSpPr>
            <p:nvPr/>
          </p:nvSpPr>
          <p:spPr bwMode="auto">
            <a:xfrm>
              <a:off x="3823" y="1760"/>
              <a:ext cx="8" cy="47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5" name="Freeform 88"/>
            <p:cNvSpPr>
              <a:spLocks/>
            </p:cNvSpPr>
            <p:nvPr/>
          </p:nvSpPr>
          <p:spPr bwMode="auto">
            <a:xfrm>
              <a:off x="2975" y="167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6" name="Rectangle 89"/>
            <p:cNvSpPr>
              <a:spLocks noChangeArrowheads="1"/>
            </p:cNvSpPr>
            <p:nvPr/>
          </p:nvSpPr>
          <p:spPr bwMode="auto">
            <a:xfrm>
              <a:off x="2975" y="1672"/>
              <a:ext cx="1255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7" name="Rectangle 90"/>
            <p:cNvSpPr>
              <a:spLocks noChangeArrowheads="1"/>
            </p:cNvSpPr>
            <p:nvPr/>
          </p:nvSpPr>
          <p:spPr bwMode="auto">
            <a:xfrm>
              <a:off x="4222" y="1672"/>
              <a:ext cx="8" cy="74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8" name="Rectangle 91"/>
            <p:cNvSpPr>
              <a:spLocks noChangeArrowheads="1"/>
            </p:cNvSpPr>
            <p:nvPr/>
          </p:nvSpPr>
          <p:spPr bwMode="auto">
            <a:xfrm>
              <a:off x="3958" y="2408"/>
              <a:ext cx="26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59" name="Freeform 92"/>
            <p:cNvSpPr>
              <a:spLocks/>
            </p:cNvSpPr>
            <p:nvPr/>
          </p:nvSpPr>
          <p:spPr bwMode="auto">
            <a:xfrm>
              <a:off x="3958" y="248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0" name="Rectangle 93"/>
            <p:cNvSpPr>
              <a:spLocks noChangeArrowheads="1"/>
            </p:cNvSpPr>
            <p:nvPr/>
          </p:nvSpPr>
          <p:spPr bwMode="auto">
            <a:xfrm>
              <a:off x="3958" y="2408"/>
              <a:ext cx="8" cy="8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1" name="Freeform 94"/>
            <p:cNvSpPr>
              <a:spLocks/>
            </p:cNvSpPr>
            <p:nvPr/>
          </p:nvSpPr>
          <p:spPr bwMode="auto">
            <a:xfrm>
              <a:off x="3950" y="17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2" name="Freeform 95"/>
            <p:cNvSpPr>
              <a:spLocks/>
            </p:cNvSpPr>
            <p:nvPr/>
          </p:nvSpPr>
          <p:spPr bwMode="auto">
            <a:xfrm>
              <a:off x="3950" y="167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3" name="Rectangle 96"/>
            <p:cNvSpPr>
              <a:spLocks noChangeArrowheads="1"/>
            </p:cNvSpPr>
            <p:nvPr/>
          </p:nvSpPr>
          <p:spPr bwMode="auto">
            <a:xfrm>
              <a:off x="3950" y="1672"/>
              <a:ext cx="8" cy="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4" name="Freeform 97"/>
            <p:cNvSpPr>
              <a:spLocks/>
            </p:cNvSpPr>
            <p:nvPr/>
          </p:nvSpPr>
          <p:spPr bwMode="auto">
            <a:xfrm>
              <a:off x="3823" y="207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5" name="Freeform 98"/>
            <p:cNvSpPr>
              <a:spLocks/>
            </p:cNvSpPr>
            <p:nvPr/>
          </p:nvSpPr>
          <p:spPr bwMode="auto">
            <a:xfrm>
              <a:off x="3823" y="2056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6" name="Freeform 99"/>
            <p:cNvSpPr>
              <a:spLocks/>
            </p:cNvSpPr>
            <p:nvPr/>
          </p:nvSpPr>
          <p:spPr bwMode="auto">
            <a:xfrm>
              <a:off x="3823" y="2056"/>
              <a:ext cx="87" cy="56"/>
            </a:xfrm>
            <a:custGeom>
              <a:avLst/>
              <a:gdLst>
                <a:gd name="T0" fmla="*/ 0 w 87"/>
                <a:gd name="T1" fmla="*/ 0 h 56"/>
                <a:gd name="T2" fmla="*/ 87 w 87"/>
                <a:gd name="T3" fmla="*/ 48 h 56"/>
                <a:gd name="T4" fmla="*/ 87 w 87"/>
                <a:gd name="T5" fmla="*/ 56 h 56"/>
                <a:gd name="T6" fmla="*/ 87 w 87"/>
                <a:gd name="T7" fmla="*/ 56 h 56"/>
                <a:gd name="T8" fmla="*/ 87 w 87"/>
                <a:gd name="T9" fmla="*/ 56 h 56"/>
                <a:gd name="T10" fmla="*/ 0 w 87"/>
                <a:gd name="T11" fmla="*/ 8 h 56"/>
                <a:gd name="T12" fmla="*/ 0 w 87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6"/>
                <a:gd name="T23" fmla="*/ 87 w 87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6">
                  <a:moveTo>
                    <a:pt x="0" y="0"/>
                  </a:moveTo>
                  <a:lnTo>
                    <a:pt x="87" y="48"/>
                  </a:lnTo>
                  <a:lnTo>
                    <a:pt x="87" y="5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7" name="Freeform 100"/>
            <p:cNvSpPr>
              <a:spLocks/>
            </p:cNvSpPr>
            <p:nvPr/>
          </p:nvSpPr>
          <p:spPr bwMode="auto">
            <a:xfrm>
              <a:off x="3823" y="214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8" name="Freeform 101"/>
            <p:cNvSpPr>
              <a:spLocks/>
            </p:cNvSpPr>
            <p:nvPr/>
          </p:nvSpPr>
          <p:spPr bwMode="auto">
            <a:xfrm>
              <a:off x="3823" y="2104"/>
              <a:ext cx="87" cy="48"/>
            </a:xfrm>
            <a:custGeom>
              <a:avLst/>
              <a:gdLst>
                <a:gd name="T0" fmla="*/ 87 w 87"/>
                <a:gd name="T1" fmla="*/ 8 h 48"/>
                <a:gd name="T2" fmla="*/ 87 w 87"/>
                <a:gd name="T3" fmla="*/ 0 h 48"/>
                <a:gd name="T4" fmla="*/ 0 w 87"/>
                <a:gd name="T5" fmla="*/ 40 h 48"/>
                <a:gd name="T6" fmla="*/ 0 w 87"/>
                <a:gd name="T7" fmla="*/ 48 h 48"/>
                <a:gd name="T8" fmla="*/ 87 w 87"/>
                <a:gd name="T9" fmla="*/ 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8"/>
                <a:gd name="T17" fmla="*/ 87 w 8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8">
                  <a:moveTo>
                    <a:pt x="87" y="8"/>
                  </a:moveTo>
                  <a:lnTo>
                    <a:pt x="87" y="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7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69" name="Rectangle 102"/>
            <p:cNvSpPr>
              <a:spLocks noChangeArrowheads="1"/>
            </p:cNvSpPr>
            <p:nvPr/>
          </p:nvSpPr>
          <p:spPr bwMode="auto">
            <a:xfrm>
              <a:off x="3945" y="1776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R</a:t>
              </a:r>
              <a:endParaRPr lang="sl-SI"/>
            </a:p>
          </p:txBody>
        </p:sp>
        <p:sp>
          <p:nvSpPr>
            <p:cNvPr id="60570" name="Freeform 103"/>
            <p:cNvSpPr>
              <a:spLocks/>
            </p:cNvSpPr>
            <p:nvPr/>
          </p:nvSpPr>
          <p:spPr bwMode="auto">
            <a:xfrm>
              <a:off x="3823" y="192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1" name="Freeform 104"/>
            <p:cNvSpPr>
              <a:spLocks/>
            </p:cNvSpPr>
            <p:nvPr/>
          </p:nvSpPr>
          <p:spPr bwMode="auto">
            <a:xfrm>
              <a:off x="3599" y="192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2" name="Rectangle 105"/>
            <p:cNvSpPr>
              <a:spLocks noChangeArrowheads="1"/>
            </p:cNvSpPr>
            <p:nvPr/>
          </p:nvSpPr>
          <p:spPr bwMode="auto">
            <a:xfrm>
              <a:off x="3599" y="1920"/>
              <a:ext cx="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3" name="Freeform 106"/>
            <p:cNvSpPr>
              <a:spLocks/>
            </p:cNvSpPr>
            <p:nvPr/>
          </p:nvSpPr>
          <p:spPr bwMode="auto">
            <a:xfrm>
              <a:off x="3463" y="1760"/>
              <a:ext cx="144" cy="352"/>
            </a:xfrm>
            <a:custGeom>
              <a:avLst/>
              <a:gdLst>
                <a:gd name="T0" fmla="*/ 8 w 144"/>
                <a:gd name="T1" fmla="*/ 0 h 352"/>
                <a:gd name="T2" fmla="*/ 8 w 144"/>
                <a:gd name="T3" fmla="*/ 344 h 352"/>
                <a:gd name="T4" fmla="*/ 0 w 144"/>
                <a:gd name="T5" fmla="*/ 352 h 352"/>
                <a:gd name="T6" fmla="*/ 0 w 144"/>
                <a:gd name="T7" fmla="*/ 344 h 352"/>
                <a:gd name="T8" fmla="*/ 136 w 144"/>
                <a:gd name="T9" fmla="*/ 296 h 352"/>
                <a:gd name="T10" fmla="*/ 144 w 144"/>
                <a:gd name="T11" fmla="*/ 296 h 352"/>
                <a:gd name="T12" fmla="*/ 136 w 144"/>
                <a:gd name="T13" fmla="*/ 296 h 352"/>
                <a:gd name="T14" fmla="*/ 136 w 144"/>
                <a:gd name="T15" fmla="*/ 40 h 352"/>
                <a:gd name="T16" fmla="*/ 136 w 144"/>
                <a:gd name="T17" fmla="*/ 40 h 352"/>
                <a:gd name="T18" fmla="*/ 144 w 144"/>
                <a:gd name="T19" fmla="*/ 40 h 352"/>
                <a:gd name="T20" fmla="*/ 144 w 144"/>
                <a:gd name="T21" fmla="*/ 40 h 352"/>
                <a:gd name="T22" fmla="*/ 144 w 144"/>
                <a:gd name="T23" fmla="*/ 296 h 352"/>
                <a:gd name="T24" fmla="*/ 144 w 144"/>
                <a:gd name="T25" fmla="*/ 304 h 352"/>
                <a:gd name="T26" fmla="*/ 136 w 144"/>
                <a:gd name="T27" fmla="*/ 304 h 352"/>
                <a:gd name="T28" fmla="*/ 0 w 144"/>
                <a:gd name="T29" fmla="*/ 352 h 352"/>
                <a:gd name="T30" fmla="*/ 0 w 144"/>
                <a:gd name="T31" fmla="*/ 352 h 352"/>
                <a:gd name="T32" fmla="*/ 0 w 144"/>
                <a:gd name="T33" fmla="*/ 344 h 352"/>
                <a:gd name="T34" fmla="*/ 0 w 144"/>
                <a:gd name="T35" fmla="*/ 0 h 352"/>
                <a:gd name="T36" fmla="*/ 8 w 144"/>
                <a:gd name="T37" fmla="*/ 0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52"/>
                <a:gd name="T59" fmla="*/ 144 w 14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52">
                  <a:moveTo>
                    <a:pt x="8" y="0"/>
                  </a:moveTo>
                  <a:lnTo>
                    <a:pt x="8" y="34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136" y="296"/>
                  </a:lnTo>
                  <a:lnTo>
                    <a:pt x="144" y="296"/>
                  </a:lnTo>
                  <a:lnTo>
                    <a:pt x="136" y="296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44" y="296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4" name="Freeform 107"/>
            <p:cNvSpPr>
              <a:spLocks/>
            </p:cNvSpPr>
            <p:nvPr/>
          </p:nvSpPr>
          <p:spPr bwMode="auto">
            <a:xfrm>
              <a:off x="3463" y="1760"/>
              <a:ext cx="136" cy="48"/>
            </a:xfrm>
            <a:custGeom>
              <a:avLst/>
              <a:gdLst>
                <a:gd name="T0" fmla="*/ 136 w 136"/>
                <a:gd name="T1" fmla="*/ 48 h 48"/>
                <a:gd name="T2" fmla="*/ 0 w 136"/>
                <a:gd name="T3" fmla="*/ 8 h 48"/>
                <a:gd name="T4" fmla="*/ 0 w 136"/>
                <a:gd name="T5" fmla="*/ 0 h 48"/>
                <a:gd name="T6" fmla="*/ 0 w 136"/>
                <a:gd name="T7" fmla="*/ 0 h 48"/>
                <a:gd name="T8" fmla="*/ 0 w 136"/>
                <a:gd name="T9" fmla="*/ 0 h 48"/>
                <a:gd name="T10" fmla="*/ 136 w 136"/>
                <a:gd name="T11" fmla="*/ 40 h 48"/>
                <a:gd name="T12" fmla="*/ 136 w 13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8"/>
                <a:gd name="T23" fmla="*/ 136 w 13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8">
                  <a:moveTo>
                    <a:pt x="136" y="4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0"/>
                  </a:lnTo>
                  <a:lnTo>
                    <a:pt x="136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5" name="Freeform 108"/>
            <p:cNvSpPr>
              <a:spLocks/>
            </p:cNvSpPr>
            <p:nvPr/>
          </p:nvSpPr>
          <p:spPr bwMode="auto">
            <a:xfrm>
              <a:off x="2975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6" name="Freeform 109"/>
            <p:cNvSpPr>
              <a:spLocks/>
            </p:cNvSpPr>
            <p:nvPr/>
          </p:nvSpPr>
          <p:spPr bwMode="auto">
            <a:xfrm>
              <a:off x="3463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7" name="Rectangle 110"/>
            <p:cNvSpPr>
              <a:spLocks noChangeArrowheads="1"/>
            </p:cNvSpPr>
            <p:nvPr/>
          </p:nvSpPr>
          <p:spPr bwMode="auto">
            <a:xfrm>
              <a:off x="2975" y="1800"/>
              <a:ext cx="4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8" name="Freeform 111"/>
            <p:cNvSpPr>
              <a:spLocks/>
            </p:cNvSpPr>
            <p:nvPr/>
          </p:nvSpPr>
          <p:spPr bwMode="auto">
            <a:xfrm>
              <a:off x="3335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79" name="Freeform 112"/>
            <p:cNvSpPr>
              <a:spLocks/>
            </p:cNvSpPr>
            <p:nvPr/>
          </p:nvSpPr>
          <p:spPr bwMode="auto">
            <a:xfrm>
              <a:off x="3463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0" name="Rectangle 113"/>
            <p:cNvSpPr>
              <a:spLocks noChangeArrowheads="1"/>
            </p:cNvSpPr>
            <p:nvPr/>
          </p:nvSpPr>
          <p:spPr bwMode="auto">
            <a:xfrm>
              <a:off x="3335" y="1928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1" name="Freeform 114"/>
            <p:cNvSpPr>
              <a:spLocks/>
            </p:cNvSpPr>
            <p:nvPr/>
          </p:nvSpPr>
          <p:spPr bwMode="auto">
            <a:xfrm>
              <a:off x="3335" y="2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2" name="Freeform 115"/>
            <p:cNvSpPr>
              <a:spLocks/>
            </p:cNvSpPr>
            <p:nvPr/>
          </p:nvSpPr>
          <p:spPr bwMode="auto">
            <a:xfrm>
              <a:off x="3463" y="2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3" name="Rectangle 116"/>
            <p:cNvSpPr>
              <a:spLocks noChangeArrowheads="1"/>
            </p:cNvSpPr>
            <p:nvPr/>
          </p:nvSpPr>
          <p:spPr bwMode="auto">
            <a:xfrm>
              <a:off x="3335" y="2056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4" name="Freeform 117"/>
            <p:cNvSpPr>
              <a:spLocks/>
            </p:cNvSpPr>
            <p:nvPr/>
          </p:nvSpPr>
          <p:spPr bwMode="auto">
            <a:xfrm>
              <a:off x="4358" y="214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5" name="Freeform 118"/>
            <p:cNvSpPr>
              <a:spLocks/>
            </p:cNvSpPr>
            <p:nvPr/>
          </p:nvSpPr>
          <p:spPr bwMode="auto">
            <a:xfrm>
              <a:off x="4446" y="214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6" name="Rectangle 119"/>
            <p:cNvSpPr>
              <a:spLocks noChangeArrowheads="1"/>
            </p:cNvSpPr>
            <p:nvPr/>
          </p:nvSpPr>
          <p:spPr bwMode="auto">
            <a:xfrm>
              <a:off x="4358" y="2144"/>
              <a:ext cx="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7" name="Freeform 120"/>
            <p:cNvSpPr>
              <a:spLocks/>
            </p:cNvSpPr>
            <p:nvPr/>
          </p:nvSpPr>
          <p:spPr bwMode="auto">
            <a:xfrm>
              <a:off x="4446" y="1888"/>
              <a:ext cx="144" cy="352"/>
            </a:xfrm>
            <a:custGeom>
              <a:avLst/>
              <a:gdLst>
                <a:gd name="T0" fmla="*/ 8 w 144"/>
                <a:gd name="T1" fmla="*/ 0 h 352"/>
                <a:gd name="T2" fmla="*/ 8 w 144"/>
                <a:gd name="T3" fmla="*/ 344 h 352"/>
                <a:gd name="T4" fmla="*/ 0 w 144"/>
                <a:gd name="T5" fmla="*/ 352 h 352"/>
                <a:gd name="T6" fmla="*/ 0 w 144"/>
                <a:gd name="T7" fmla="*/ 344 h 352"/>
                <a:gd name="T8" fmla="*/ 136 w 144"/>
                <a:gd name="T9" fmla="*/ 304 h 352"/>
                <a:gd name="T10" fmla="*/ 144 w 144"/>
                <a:gd name="T11" fmla="*/ 304 h 352"/>
                <a:gd name="T12" fmla="*/ 136 w 144"/>
                <a:gd name="T13" fmla="*/ 304 h 352"/>
                <a:gd name="T14" fmla="*/ 136 w 144"/>
                <a:gd name="T15" fmla="*/ 40 h 352"/>
                <a:gd name="T16" fmla="*/ 136 w 144"/>
                <a:gd name="T17" fmla="*/ 40 h 352"/>
                <a:gd name="T18" fmla="*/ 144 w 144"/>
                <a:gd name="T19" fmla="*/ 40 h 352"/>
                <a:gd name="T20" fmla="*/ 144 w 144"/>
                <a:gd name="T21" fmla="*/ 40 h 352"/>
                <a:gd name="T22" fmla="*/ 144 w 144"/>
                <a:gd name="T23" fmla="*/ 304 h 352"/>
                <a:gd name="T24" fmla="*/ 144 w 144"/>
                <a:gd name="T25" fmla="*/ 312 h 352"/>
                <a:gd name="T26" fmla="*/ 136 w 144"/>
                <a:gd name="T27" fmla="*/ 312 h 352"/>
                <a:gd name="T28" fmla="*/ 0 w 144"/>
                <a:gd name="T29" fmla="*/ 352 h 352"/>
                <a:gd name="T30" fmla="*/ 0 w 144"/>
                <a:gd name="T31" fmla="*/ 352 h 352"/>
                <a:gd name="T32" fmla="*/ 0 w 144"/>
                <a:gd name="T33" fmla="*/ 344 h 352"/>
                <a:gd name="T34" fmla="*/ 0 w 144"/>
                <a:gd name="T35" fmla="*/ 0 h 352"/>
                <a:gd name="T36" fmla="*/ 8 w 144"/>
                <a:gd name="T37" fmla="*/ 0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52"/>
                <a:gd name="T59" fmla="*/ 144 w 14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52">
                  <a:moveTo>
                    <a:pt x="8" y="0"/>
                  </a:moveTo>
                  <a:lnTo>
                    <a:pt x="8" y="34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136" y="304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44" y="304"/>
                  </a:lnTo>
                  <a:lnTo>
                    <a:pt x="144" y="312"/>
                  </a:lnTo>
                  <a:lnTo>
                    <a:pt x="136" y="312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8" name="Freeform 121"/>
            <p:cNvSpPr>
              <a:spLocks/>
            </p:cNvSpPr>
            <p:nvPr/>
          </p:nvSpPr>
          <p:spPr bwMode="auto">
            <a:xfrm>
              <a:off x="4446" y="1888"/>
              <a:ext cx="136" cy="48"/>
            </a:xfrm>
            <a:custGeom>
              <a:avLst/>
              <a:gdLst>
                <a:gd name="T0" fmla="*/ 136 w 136"/>
                <a:gd name="T1" fmla="*/ 48 h 48"/>
                <a:gd name="T2" fmla="*/ 0 w 136"/>
                <a:gd name="T3" fmla="*/ 8 h 48"/>
                <a:gd name="T4" fmla="*/ 0 w 136"/>
                <a:gd name="T5" fmla="*/ 0 h 48"/>
                <a:gd name="T6" fmla="*/ 0 w 136"/>
                <a:gd name="T7" fmla="*/ 0 h 48"/>
                <a:gd name="T8" fmla="*/ 0 w 136"/>
                <a:gd name="T9" fmla="*/ 0 h 48"/>
                <a:gd name="T10" fmla="*/ 136 w 136"/>
                <a:gd name="T11" fmla="*/ 40 h 48"/>
                <a:gd name="T12" fmla="*/ 136 w 13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8"/>
                <a:gd name="T23" fmla="*/ 136 w 13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8">
                  <a:moveTo>
                    <a:pt x="136" y="4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0"/>
                  </a:lnTo>
                  <a:lnTo>
                    <a:pt x="136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89" name="Freeform 122"/>
            <p:cNvSpPr>
              <a:spLocks/>
            </p:cNvSpPr>
            <p:nvPr/>
          </p:nvSpPr>
          <p:spPr bwMode="auto">
            <a:xfrm>
              <a:off x="4094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0" name="Freeform 123"/>
            <p:cNvSpPr>
              <a:spLocks/>
            </p:cNvSpPr>
            <p:nvPr/>
          </p:nvSpPr>
          <p:spPr bwMode="auto">
            <a:xfrm>
              <a:off x="4446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1" name="Rectangle 124"/>
            <p:cNvSpPr>
              <a:spLocks noChangeArrowheads="1"/>
            </p:cNvSpPr>
            <p:nvPr/>
          </p:nvSpPr>
          <p:spPr bwMode="auto">
            <a:xfrm>
              <a:off x="4094" y="1928"/>
              <a:ext cx="35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2" name="Freeform 125"/>
            <p:cNvSpPr>
              <a:spLocks/>
            </p:cNvSpPr>
            <p:nvPr/>
          </p:nvSpPr>
          <p:spPr bwMode="auto">
            <a:xfrm>
              <a:off x="4854" y="2040"/>
              <a:ext cx="48" cy="24"/>
            </a:xfrm>
            <a:custGeom>
              <a:avLst/>
              <a:gdLst>
                <a:gd name="T0" fmla="*/ 0 w 48"/>
                <a:gd name="T1" fmla="*/ 8 h 24"/>
                <a:gd name="T2" fmla="*/ 0 w 48"/>
                <a:gd name="T3" fmla="*/ 0 h 24"/>
                <a:gd name="T4" fmla="*/ 0 w 48"/>
                <a:gd name="T5" fmla="*/ 0 h 24"/>
                <a:gd name="T6" fmla="*/ 0 w 48"/>
                <a:gd name="T7" fmla="*/ 0 h 24"/>
                <a:gd name="T8" fmla="*/ 24 w 48"/>
                <a:gd name="T9" fmla="*/ 8 h 24"/>
                <a:gd name="T10" fmla="*/ 48 w 48"/>
                <a:gd name="T11" fmla="*/ 8 h 24"/>
                <a:gd name="T12" fmla="*/ 24 w 48"/>
                <a:gd name="T13" fmla="*/ 16 h 24"/>
                <a:gd name="T14" fmla="*/ 0 w 48"/>
                <a:gd name="T15" fmla="*/ 24 h 24"/>
                <a:gd name="T16" fmla="*/ 0 w 48"/>
                <a:gd name="T17" fmla="*/ 24 h 24"/>
                <a:gd name="T18" fmla="*/ 0 w 48"/>
                <a:gd name="T19" fmla="*/ 16 h 24"/>
                <a:gd name="T20" fmla="*/ 0 w 48"/>
                <a:gd name="T21" fmla="*/ 16 h 24"/>
                <a:gd name="T22" fmla="*/ 24 w 48"/>
                <a:gd name="T23" fmla="*/ 8 h 24"/>
                <a:gd name="T24" fmla="*/ 24 w 48"/>
                <a:gd name="T25" fmla="*/ 16 h 24"/>
                <a:gd name="T26" fmla="*/ 24 w 48"/>
                <a:gd name="T27" fmla="*/ 16 h 24"/>
                <a:gd name="T28" fmla="*/ 0 w 48"/>
                <a:gd name="T29" fmla="*/ 8 h 24"/>
                <a:gd name="T30" fmla="*/ 0 w 48"/>
                <a:gd name="T31" fmla="*/ 0 h 24"/>
                <a:gd name="T32" fmla="*/ 8 w 48"/>
                <a:gd name="T33" fmla="*/ 0 h 24"/>
                <a:gd name="T34" fmla="*/ 8 w 48"/>
                <a:gd name="T35" fmla="*/ 8 h 24"/>
                <a:gd name="T36" fmla="*/ 0 w 48"/>
                <a:gd name="T37" fmla="*/ 8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24"/>
                <a:gd name="T59" fmla="*/ 48 w 4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24">
                  <a:moveTo>
                    <a:pt x="0" y="8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3" name="Freeform 126"/>
            <p:cNvSpPr>
              <a:spLocks/>
            </p:cNvSpPr>
            <p:nvPr/>
          </p:nvSpPr>
          <p:spPr bwMode="auto">
            <a:xfrm>
              <a:off x="4854" y="2048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0 h 8"/>
                <a:gd name="T4" fmla="*/ 8 w 8"/>
                <a:gd name="T5" fmla="*/ 0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8 h 8"/>
                <a:gd name="T12" fmla="*/ 0 w 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4" name="Freeform 127"/>
            <p:cNvSpPr>
              <a:spLocks/>
            </p:cNvSpPr>
            <p:nvPr/>
          </p:nvSpPr>
          <p:spPr bwMode="auto">
            <a:xfrm>
              <a:off x="4854" y="2040"/>
              <a:ext cx="24" cy="16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0 h 16"/>
                <a:gd name="T4" fmla="*/ 24 w 24"/>
                <a:gd name="T5" fmla="*/ 8 h 16"/>
                <a:gd name="T6" fmla="*/ 0 w 24"/>
                <a:gd name="T7" fmla="*/ 16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5" name="Rectangle 128"/>
            <p:cNvSpPr>
              <a:spLocks noChangeArrowheads="1"/>
            </p:cNvSpPr>
            <p:nvPr/>
          </p:nvSpPr>
          <p:spPr bwMode="auto">
            <a:xfrm>
              <a:off x="4582" y="2048"/>
              <a:ext cx="26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6" name="Freeform 129"/>
            <p:cNvSpPr>
              <a:spLocks/>
            </p:cNvSpPr>
            <p:nvPr/>
          </p:nvSpPr>
          <p:spPr bwMode="auto">
            <a:xfrm>
              <a:off x="3463" y="2488"/>
              <a:ext cx="144" cy="360"/>
            </a:xfrm>
            <a:custGeom>
              <a:avLst/>
              <a:gdLst>
                <a:gd name="T0" fmla="*/ 8 w 144"/>
                <a:gd name="T1" fmla="*/ 0 h 360"/>
                <a:gd name="T2" fmla="*/ 8 w 144"/>
                <a:gd name="T3" fmla="*/ 352 h 360"/>
                <a:gd name="T4" fmla="*/ 0 w 144"/>
                <a:gd name="T5" fmla="*/ 360 h 360"/>
                <a:gd name="T6" fmla="*/ 0 w 144"/>
                <a:gd name="T7" fmla="*/ 352 h 360"/>
                <a:gd name="T8" fmla="*/ 136 w 144"/>
                <a:gd name="T9" fmla="*/ 304 h 360"/>
                <a:gd name="T10" fmla="*/ 144 w 144"/>
                <a:gd name="T11" fmla="*/ 304 h 360"/>
                <a:gd name="T12" fmla="*/ 136 w 144"/>
                <a:gd name="T13" fmla="*/ 304 h 360"/>
                <a:gd name="T14" fmla="*/ 136 w 144"/>
                <a:gd name="T15" fmla="*/ 48 h 360"/>
                <a:gd name="T16" fmla="*/ 136 w 144"/>
                <a:gd name="T17" fmla="*/ 48 h 360"/>
                <a:gd name="T18" fmla="*/ 144 w 144"/>
                <a:gd name="T19" fmla="*/ 48 h 360"/>
                <a:gd name="T20" fmla="*/ 144 w 144"/>
                <a:gd name="T21" fmla="*/ 48 h 360"/>
                <a:gd name="T22" fmla="*/ 144 w 144"/>
                <a:gd name="T23" fmla="*/ 304 h 360"/>
                <a:gd name="T24" fmla="*/ 144 w 144"/>
                <a:gd name="T25" fmla="*/ 312 h 360"/>
                <a:gd name="T26" fmla="*/ 136 w 144"/>
                <a:gd name="T27" fmla="*/ 312 h 360"/>
                <a:gd name="T28" fmla="*/ 0 w 144"/>
                <a:gd name="T29" fmla="*/ 360 h 360"/>
                <a:gd name="T30" fmla="*/ 0 w 144"/>
                <a:gd name="T31" fmla="*/ 360 h 360"/>
                <a:gd name="T32" fmla="*/ 0 w 144"/>
                <a:gd name="T33" fmla="*/ 352 h 360"/>
                <a:gd name="T34" fmla="*/ 0 w 144"/>
                <a:gd name="T35" fmla="*/ 0 h 360"/>
                <a:gd name="T36" fmla="*/ 8 w 144"/>
                <a:gd name="T37" fmla="*/ 0 h 3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60"/>
                <a:gd name="T59" fmla="*/ 144 w 144"/>
                <a:gd name="T60" fmla="*/ 360 h 3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60">
                  <a:moveTo>
                    <a:pt x="8" y="0"/>
                  </a:moveTo>
                  <a:lnTo>
                    <a:pt x="8" y="352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136" y="304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4" y="304"/>
                  </a:lnTo>
                  <a:lnTo>
                    <a:pt x="144" y="312"/>
                  </a:lnTo>
                  <a:lnTo>
                    <a:pt x="136" y="312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7" name="Freeform 130"/>
            <p:cNvSpPr>
              <a:spLocks/>
            </p:cNvSpPr>
            <p:nvPr/>
          </p:nvSpPr>
          <p:spPr bwMode="auto">
            <a:xfrm>
              <a:off x="3463" y="2488"/>
              <a:ext cx="136" cy="56"/>
            </a:xfrm>
            <a:custGeom>
              <a:avLst/>
              <a:gdLst>
                <a:gd name="T0" fmla="*/ 136 w 136"/>
                <a:gd name="T1" fmla="*/ 56 h 56"/>
                <a:gd name="T2" fmla="*/ 0 w 136"/>
                <a:gd name="T3" fmla="*/ 8 h 56"/>
                <a:gd name="T4" fmla="*/ 0 w 136"/>
                <a:gd name="T5" fmla="*/ 0 h 56"/>
                <a:gd name="T6" fmla="*/ 0 w 136"/>
                <a:gd name="T7" fmla="*/ 0 h 56"/>
                <a:gd name="T8" fmla="*/ 0 w 136"/>
                <a:gd name="T9" fmla="*/ 0 h 56"/>
                <a:gd name="T10" fmla="*/ 136 w 136"/>
                <a:gd name="T11" fmla="*/ 48 h 56"/>
                <a:gd name="T12" fmla="*/ 136 w 136"/>
                <a:gd name="T13" fmla="*/ 5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6"/>
                <a:gd name="T23" fmla="*/ 136 w 13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6">
                  <a:moveTo>
                    <a:pt x="136" y="5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8"/>
                  </a:lnTo>
                  <a:lnTo>
                    <a:pt x="136" y="5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8" name="Freeform 131"/>
            <p:cNvSpPr>
              <a:spLocks/>
            </p:cNvSpPr>
            <p:nvPr/>
          </p:nvSpPr>
          <p:spPr bwMode="auto">
            <a:xfrm>
              <a:off x="3151" y="253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599" name="Freeform 132"/>
            <p:cNvSpPr>
              <a:spLocks/>
            </p:cNvSpPr>
            <p:nvPr/>
          </p:nvSpPr>
          <p:spPr bwMode="auto">
            <a:xfrm>
              <a:off x="3463" y="253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0" name="Rectangle 133"/>
            <p:cNvSpPr>
              <a:spLocks noChangeArrowheads="1"/>
            </p:cNvSpPr>
            <p:nvPr/>
          </p:nvSpPr>
          <p:spPr bwMode="auto">
            <a:xfrm>
              <a:off x="3151" y="2536"/>
              <a:ext cx="31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1" name="Freeform 134"/>
            <p:cNvSpPr>
              <a:spLocks/>
            </p:cNvSpPr>
            <p:nvPr/>
          </p:nvSpPr>
          <p:spPr bwMode="auto">
            <a:xfrm>
              <a:off x="3335" y="266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2" name="Freeform 135"/>
            <p:cNvSpPr>
              <a:spLocks/>
            </p:cNvSpPr>
            <p:nvPr/>
          </p:nvSpPr>
          <p:spPr bwMode="auto">
            <a:xfrm>
              <a:off x="3463" y="266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3" name="Rectangle 136"/>
            <p:cNvSpPr>
              <a:spLocks noChangeArrowheads="1"/>
            </p:cNvSpPr>
            <p:nvPr/>
          </p:nvSpPr>
          <p:spPr bwMode="auto">
            <a:xfrm>
              <a:off x="3335" y="2664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4" name="Freeform 137"/>
            <p:cNvSpPr>
              <a:spLocks/>
            </p:cNvSpPr>
            <p:nvPr/>
          </p:nvSpPr>
          <p:spPr bwMode="auto">
            <a:xfrm>
              <a:off x="3335" y="279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5" name="Freeform 138"/>
            <p:cNvSpPr>
              <a:spLocks/>
            </p:cNvSpPr>
            <p:nvPr/>
          </p:nvSpPr>
          <p:spPr bwMode="auto">
            <a:xfrm>
              <a:off x="3463" y="279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6" name="Rectangle 139"/>
            <p:cNvSpPr>
              <a:spLocks noChangeArrowheads="1"/>
            </p:cNvSpPr>
            <p:nvPr/>
          </p:nvSpPr>
          <p:spPr bwMode="auto">
            <a:xfrm>
              <a:off x="3335" y="2792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7" name="Rectangle 140"/>
            <p:cNvSpPr>
              <a:spLocks noChangeArrowheads="1"/>
            </p:cNvSpPr>
            <p:nvPr/>
          </p:nvSpPr>
          <p:spPr bwMode="auto">
            <a:xfrm>
              <a:off x="3823" y="2488"/>
              <a:ext cx="27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8" name="Rectangle 141"/>
            <p:cNvSpPr>
              <a:spLocks noChangeArrowheads="1"/>
            </p:cNvSpPr>
            <p:nvPr/>
          </p:nvSpPr>
          <p:spPr bwMode="auto">
            <a:xfrm>
              <a:off x="4094" y="2488"/>
              <a:ext cx="8" cy="4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09" name="Rectangle 142"/>
            <p:cNvSpPr>
              <a:spLocks noChangeArrowheads="1"/>
            </p:cNvSpPr>
            <p:nvPr/>
          </p:nvSpPr>
          <p:spPr bwMode="auto">
            <a:xfrm>
              <a:off x="3823" y="2968"/>
              <a:ext cx="27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0" name="Rectangle 143"/>
            <p:cNvSpPr>
              <a:spLocks noChangeArrowheads="1"/>
            </p:cNvSpPr>
            <p:nvPr/>
          </p:nvSpPr>
          <p:spPr bwMode="auto">
            <a:xfrm>
              <a:off x="3823" y="2488"/>
              <a:ext cx="8" cy="48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1" name="Freeform 144"/>
            <p:cNvSpPr>
              <a:spLocks/>
            </p:cNvSpPr>
            <p:nvPr/>
          </p:nvSpPr>
          <p:spPr bwMode="auto">
            <a:xfrm>
              <a:off x="3823" y="28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2" name="Freeform 145"/>
            <p:cNvSpPr>
              <a:spLocks/>
            </p:cNvSpPr>
            <p:nvPr/>
          </p:nvSpPr>
          <p:spPr bwMode="auto">
            <a:xfrm>
              <a:off x="3823" y="2792"/>
              <a:ext cx="8" cy="16"/>
            </a:xfrm>
            <a:custGeom>
              <a:avLst/>
              <a:gdLst>
                <a:gd name="T0" fmla="*/ 0 w 8"/>
                <a:gd name="T1" fmla="*/ 16 h 16"/>
                <a:gd name="T2" fmla="*/ 0 w 8"/>
                <a:gd name="T3" fmla="*/ 0 h 16"/>
                <a:gd name="T4" fmla="*/ 0 w 8"/>
                <a:gd name="T5" fmla="*/ 0 h 16"/>
                <a:gd name="T6" fmla="*/ 0 w 8"/>
                <a:gd name="T7" fmla="*/ 0 h 16"/>
                <a:gd name="T8" fmla="*/ 8 w 8"/>
                <a:gd name="T9" fmla="*/ 0 h 16"/>
                <a:gd name="T10" fmla="*/ 8 w 8"/>
                <a:gd name="T11" fmla="*/ 16 h 16"/>
                <a:gd name="T12" fmla="*/ 0 w 8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6"/>
                <a:gd name="T23" fmla="*/ 8 w 8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6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3" name="Freeform 146"/>
            <p:cNvSpPr>
              <a:spLocks/>
            </p:cNvSpPr>
            <p:nvPr/>
          </p:nvSpPr>
          <p:spPr bwMode="auto">
            <a:xfrm>
              <a:off x="3823" y="2792"/>
              <a:ext cx="87" cy="56"/>
            </a:xfrm>
            <a:custGeom>
              <a:avLst/>
              <a:gdLst>
                <a:gd name="T0" fmla="*/ 0 w 87"/>
                <a:gd name="T1" fmla="*/ 0 h 56"/>
                <a:gd name="T2" fmla="*/ 87 w 87"/>
                <a:gd name="T3" fmla="*/ 48 h 56"/>
                <a:gd name="T4" fmla="*/ 87 w 87"/>
                <a:gd name="T5" fmla="*/ 56 h 56"/>
                <a:gd name="T6" fmla="*/ 87 w 87"/>
                <a:gd name="T7" fmla="*/ 56 h 56"/>
                <a:gd name="T8" fmla="*/ 87 w 87"/>
                <a:gd name="T9" fmla="*/ 56 h 56"/>
                <a:gd name="T10" fmla="*/ 0 w 87"/>
                <a:gd name="T11" fmla="*/ 8 h 56"/>
                <a:gd name="T12" fmla="*/ 0 w 87"/>
                <a:gd name="T13" fmla="*/ 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7"/>
                <a:gd name="T22" fmla="*/ 0 h 56"/>
                <a:gd name="T23" fmla="*/ 87 w 87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7" h="56">
                  <a:moveTo>
                    <a:pt x="0" y="0"/>
                  </a:moveTo>
                  <a:lnTo>
                    <a:pt x="87" y="48"/>
                  </a:lnTo>
                  <a:lnTo>
                    <a:pt x="87" y="5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4" name="Freeform 147"/>
            <p:cNvSpPr>
              <a:spLocks/>
            </p:cNvSpPr>
            <p:nvPr/>
          </p:nvSpPr>
          <p:spPr bwMode="auto">
            <a:xfrm>
              <a:off x="3823" y="288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5" name="Freeform 148"/>
            <p:cNvSpPr>
              <a:spLocks/>
            </p:cNvSpPr>
            <p:nvPr/>
          </p:nvSpPr>
          <p:spPr bwMode="auto">
            <a:xfrm>
              <a:off x="3823" y="2840"/>
              <a:ext cx="87" cy="48"/>
            </a:xfrm>
            <a:custGeom>
              <a:avLst/>
              <a:gdLst>
                <a:gd name="T0" fmla="*/ 87 w 87"/>
                <a:gd name="T1" fmla="*/ 8 h 48"/>
                <a:gd name="T2" fmla="*/ 87 w 87"/>
                <a:gd name="T3" fmla="*/ 0 h 48"/>
                <a:gd name="T4" fmla="*/ 0 w 87"/>
                <a:gd name="T5" fmla="*/ 40 h 48"/>
                <a:gd name="T6" fmla="*/ 0 w 87"/>
                <a:gd name="T7" fmla="*/ 48 h 48"/>
                <a:gd name="T8" fmla="*/ 87 w 87"/>
                <a:gd name="T9" fmla="*/ 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48"/>
                <a:gd name="T17" fmla="*/ 87 w 8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48">
                  <a:moveTo>
                    <a:pt x="87" y="8"/>
                  </a:moveTo>
                  <a:lnTo>
                    <a:pt x="87" y="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7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6" name="Freeform 149"/>
            <p:cNvSpPr>
              <a:spLocks/>
            </p:cNvSpPr>
            <p:nvPr/>
          </p:nvSpPr>
          <p:spPr bwMode="auto">
            <a:xfrm>
              <a:off x="3823" y="26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7" name="Freeform 150"/>
            <p:cNvSpPr>
              <a:spLocks/>
            </p:cNvSpPr>
            <p:nvPr/>
          </p:nvSpPr>
          <p:spPr bwMode="auto">
            <a:xfrm>
              <a:off x="3599" y="26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8" name="Rectangle 151"/>
            <p:cNvSpPr>
              <a:spLocks noChangeArrowheads="1"/>
            </p:cNvSpPr>
            <p:nvPr/>
          </p:nvSpPr>
          <p:spPr bwMode="auto">
            <a:xfrm>
              <a:off x="3599" y="2656"/>
              <a:ext cx="22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19" name="Freeform 152"/>
            <p:cNvSpPr>
              <a:spLocks/>
            </p:cNvSpPr>
            <p:nvPr/>
          </p:nvSpPr>
          <p:spPr bwMode="auto">
            <a:xfrm>
              <a:off x="4310" y="288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0" name="Freeform 153"/>
            <p:cNvSpPr>
              <a:spLocks/>
            </p:cNvSpPr>
            <p:nvPr/>
          </p:nvSpPr>
          <p:spPr bwMode="auto">
            <a:xfrm>
              <a:off x="4446" y="288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1" name="Rectangle 154"/>
            <p:cNvSpPr>
              <a:spLocks noChangeArrowheads="1"/>
            </p:cNvSpPr>
            <p:nvPr/>
          </p:nvSpPr>
          <p:spPr bwMode="auto">
            <a:xfrm>
              <a:off x="4310" y="2880"/>
              <a:ext cx="13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2" name="Freeform 155"/>
            <p:cNvSpPr>
              <a:spLocks/>
            </p:cNvSpPr>
            <p:nvPr/>
          </p:nvSpPr>
          <p:spPr bwMode="auto">
            <a:xfrm>
              <a:off x="4446" y="2624"/>
              <a:ext cx="144" cy="352"/>
            </a:xfrm>
            <a:custGeom>
              <a:avLst/>
              <a:gdLst>
                <a:gd name="T0" fmla="*/ 8 w 144"/>
                <a:gd name="T1" fmla="*/ 0 h 352"/>
                <a:gd name="T2" fmla="*/ 8 w 144"/>
                <a:gd name="T3" fmla="*/ 344 h 352"/>
                <a:gd name="T4" fmla="*/ 0 w 144"/>
                <a:gd name="T5" fmla="*/ 352 h 352"/>
                <a:gd name="T6" fmla="*/ 0 w 144"/>
                <a:gd name="T7" fmla="*/ 344 h 352"/>
                <a:gd name="T8" fmla="*/ 136 w 144"/>
                <a:gd name="T9" fmla="*/ 296 h 352"/>
                <a:gd name="T10" fmla="*/ 144 w 144"/>
                <a:gd name="T11" fmla="*/ 296 h 352"/>
                <a:gd name="T12" fmla="*/ 136 w 144"/>
                <a:gd name="T13" fmla="*/ 296 h 352"/>
                <a:gd name="T14" fmla="*/ 136 w 144"/>
                <a:gd name="T15" fmla="*/ 40 h 352"/>
                <a:gd name="T16" fmla="*/ 136 w 144"/>
                <a:gd name="T17" fmla="*/ 40 h 352"/>
                <a:gd name="T18" fmla="*/ 144 w 144"/>
                <a:gd name="T19" fmla="*/ 40 h 352"/>
                <a:gd name="T20" fmla="*/ 144 w 144"/>
                <a:gd name="T21" fmla="*/ 40 h 352"/>
                <a:gd name="T22" fmla="*/ 144 w 144"/>
                <a:gd name="T23" fmla="*/ 296 h 352"/>
                <a:gd name="T24" fmla="*/ 144 w 144"/>
                <a:gd name="T25" fmla="*/ 304 h 352"/>
                <a:gd name="T26" fmla="*/ 136 w 144"/>
                <a:gd name="T27" fmla="*/ 304 h 352"/>
                <a:gd name="T28" fmla="*/ 0 w 144"/>
                <a:gd name="T29" fmla="*/ 352 h 352"/>
                <a:gd name="T30" fmla="*/ 0 w 144"/>
                <a:gd name="T31" fmla="*/ 352 h 352"/>
                <a:gd name="T32" fmla="*/ 0 w 144"/>
                <a:gd name="T33" fmla="*/ 344 h 352"/>
                <a:gd name="T34" fmla="*/ 0 w 144"/>
                <a:gd name="T35" fmla="*/ 0 h 352"/>
                <a:gd name="T36" fmla="*/ 8 w 144"/>
                <a:gd name="T37" fmla="*/ 0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52"/>
                <a:gd name="T59" fmla="*/ 144 w 144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52">
                  <a:moveTo>
                    <a:pt x="8" y="0"/>
                  </a:moveTo>
                  <a:lnTo>
                    <a:pt x="8" y="34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136" y="296"/>
                  </a:lnTo>
                  <a:lnTo>
                    <a:pt x="144" y="296"/>
                  </a:lnTo>
                  <a:lnTo>
                    <a:pt x="136" y="296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44" y="296"/>
                  </a:lnTo>
                  <a:lnTo>
                    <a:pt x="144" y="304"/>
                  </a:lnTo>
                  <a:lnTo>
                    <a:pt x="136" y="304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3" name="Freeform 156"/>
            <p:cNvSpPr>
              <a:spLocks/>
            </p:cNvSpPr>
            <p:nvPr/>
          </p:nvSpPr>
          <p:spPr bwMode="auto">
            <a:xfrm>
              <a:off x="4446" y="2624"/>
              <a:ext cx="136" cy="48"/>
            </a:xfrm>
            <a:custGeom>
              <a:avLst/>
              <a:gdLst>
                <a:gd name="T0" fmla="*/ 136 w 136"/>
                <a:gd name="T1" fmla="*/ 48 h 48"/>
                <a:gd name="T2" fmla="*/ 0 w 136"/>
                <a:gd name="T3" fmla="*/ 8 h 48"/>
                <a:gd name="T4" fmla="*/ 0 w 136"/>
                <a:gd name="T5" fmla="*/ 0 h 48"/>
                <a:gd name="T6" fmla="*/ 0 w 136"/>
                <a:gd name="T7" fmla="*/ 0 h 48"/>
                <a:gd name="T8" fmla="*/ 0 w 136"/>
                <a:gd name="T9" fmla="*/ 0 h 48"/>
                <a:gd name="T10" fmla="*/ 136 w 136"/>
                <a:gd name="T11" fmla="*/ 40 h 48"/>
                <a:gd name="T12" fmla="*/ 136 w 13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8"/>
                <a:gd name="T23" fmla="*/ 136 w 13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8">
                  <a:moveTo>
                    <a:pt x="136" y="4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0"/>
                  </a:lnTo>
                  <a:lnTo>
                    <a:pt x="136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4" name="Freeform 157"/>
            <p:cNvSpPr>
              <a:spLocks/>
            </p:cNvSpPr>
            <p:nvPr/>
          </p:nvSpPr>
          <p:spPr bwMode="auto">
            <a:xfrm>
              <a:off x="4094" y="266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5" name="Freeform 158"/>
            <p:cNvSpPr>
              <a:spLocks/>
            </p:cNvSpPr>
            <p:nvPr/>
          </p:nvSpPr>
          <p:spPr bwMode="auto">
            <a:xfrm>
              <a:off x="4446" y="266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6" name="Rectangle 159"/>
            <p:cNvSpPr>
              <a:spLocks noChangeArrowheads="1"/>
            </p:cNvSpPr>
            <p:nvPr/>
          </p:nvSpPr>
          <p:spPr bwMode="auto">
            <a:xfrm>
              <a:off x="4094" y="2664"/>
              <a:ext cx="35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7" name="Freeform 160"/>
            <p:cNvSpPr>
              <a:spLocks/>
            </p:cNvSpPr>
            <p:nvPr/>
          </p:nvSpPr>
          <p:spPr bwMode="auto">
            <a:xfrm>
              <a:off x="4854" y="2784"/>
              <a:ext cx="48" cy="24"/>
            </a:xfrm>
            <a:custGeom>
              <a:avLst/>
              <a:gdLst>
                <a:gd name="T0" fmla="*/ 0 w 48"/>
                <a:gd name="T1" fmla="*/ 8 h 24"/>
                <a:gd name="T2" fmla="*/ 0 w 48"/>
                <a:gd name="T3" fmla="*/ 0 h 24"/>
                <a:gd name="T4" fmla="*/ 0 w 48"/>
                <a:gd name="T5" fmla="*/ 0 h 24"/>
                <a:gd name="T6" fmla="*/ 0 w 48"/>
                <a:gd name="T7" fmla="*/ 0 h 24"/>
                <a:gd name="T8" fmla="*/ 24 w 48"/>
                <a:gd name="T9" fmla="*/ 8 h 24"/>
                <a:gd name="T10" fmla="*/ 48 w 48"/>
                <a:gd name="T11" fmla="*/ 8 h 24"/>
                <a:gd name="T12" fmla="*/ 24 w 48"/>
                <a:gd name="T13" fmla="*/ 16 h 24"/>
                <a:gd name="T14" fmla="*/ 0 w 48"/>
                <a:gd name="T15" fmla="*/ 24 h 24"/>
                <a:gd name="T16" fmla="*/ 0 w 48"/>
                <a:gd name="T17" fmla="*/ 24 h 24"/>
                <a:gd name="T18" fmla="*/ 0 w 48"/>
                <a:gd name="T19" fmla="*/ 16 h 24"/>
                <a:gd name="T20" fmla="*/ 0 w 48"/>
                <a:gd name="T21" fmla="*/ 16 h 24"/>
                <a:gd name="T22" fmla="*/ 24 w 48"/>
                <a:gd name="T23" fmla="*/ 8 h 24"/>
                <a:gd name="T24" fmla="*/ 24 w 48"/>
                <a:gd name="T25" fmla="*/ 16 h 24"/>
                <a:gd name="T26" fmla="*/ 24 w 48"/>
                <a:gd name="T27" fmla="*/ 16 h 24"/>
                <a:gd name="T28" fmla="*/ 0 w 48"/>
                <a:gd name="T29" fmla="*/ 8 h 24"/>
                <a:gd name="T30" fmla="*/ 0 w 48"/>
                <a:gd name="T31" fmla="*/ 0 h 24"/>
                <a:gd name="T32" fmla="*/ 8 w 48"/>
                <a:gd name="T33" fmla="*/ 0 h 24"/>
                <a:gd name="T34" fmla="*/ 8 w 48"/>
                <a:gd name="T35" fmla="*/ 8 h 24"/>
                <a:gd name="T36" fmla="*/ 0 w 48"/>
                <a:gd name="T37" fmla="*/ 8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24"/>
                <a:gd name="T59" fmla="*/ 48 w 4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24">
                  <a:moveTo>
                    <a:pt x="0" y="8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48" y="8"/>
                  </a:lnTo>
                  <a:lnTo>
                    <a:pt x="24" y="16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8" name="Freeform 161"/>
            <p:cNvSpPr>
              <a:spLocks/>
            </p:cNvSpPr>
            <p:nvPr/>
          </p:nvSpPr>
          <p:spPr bwMode="auto">
            <a:xfrm>
              <a:off x="4854" y="2792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0 h 8"/>
                <a:gd name="T4" fmla="*/ 8 w 8"/>
                <a:gd name="T5" fmla="*/ 0 h 8"/>
                <a:gd name="T6" fmla="*/ 8 w 8"/>
                <a:gd name="T7" fmla="*/ 0 h 8"/>
                <a:gd name="T8" fmla="*/ 8 w 8"/>
                <a:gd name="T9" fmla="*/ 0 h 8"/>
                <a:gd name="T10" fmla="*/ 8 w 8"/>
                <a:gd name="T11" fmla="*/ 8 h 8"/>
                <a:gd name="T12" fmla="*/ 0 w 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29" name="Freeform 162"/>
            <p:cNvSpPr>
              <a:spLocks/>
            </p:cNvSpPr>
            <p:nvPr/>
          </p:nvSpPr>
          <p:spPr bwMode="auto">
            <a:xfrm>
              <a:off x="4854" y="2784"/>
              <a:ext cx="24" cy="16"/>
            </a:xfrm>
            <a:custGeom>
              <a:avLst/>
              <a:gdLst>
                <a:gd name="T0" fmla="*/ 0 w 24"/>
                <a:gd name="T1" fmla="*/ 8 h 16"/>
                <a:gd name="T2" fmla="*/ 0 w 24"/>
                <a:gd name="T3" fmla="*/ 0 h 16"/>
                <a:gd name="T4" fmla="*/ 24 w 24"/>
                <a:gd name="T5" fmla="*/ 8 h 16"/>
                <a:gd name="T6" fmla="*/ 0 w 24"/>
                <a:gd name="T7" fmla="*/ 16 h 16"/>
                <a:gd name="T8" fmla="*/ 0 w 24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0" y="8"/>
                  </a:moveTo>
                  <a:lnTo>
                    <a:pt x="0" y="0"/>
                  </a:lnTo>
                  <a:lnTo>
                    <a:pt x="24" y="8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0" name="Rectangle 163"/>
            <p:cNvSpPr>
              <a:spLocks noChangeArrowheads="1"/>
            </p:cNvSpPr>
            <p:nvPr/>
          </p:nvSpPr>
          <p:spPr bwMode="auto">
            <a:xfrm>
              <a:off x="4582" y="2792"/>
              <a:ext cx="26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1" name="Freeform 164"/>
            <p:cNvSpPr>
              <a:spLocks/>
            </p:cNvSpPr>
            <p:nvPr/>
          </p:nvSpPr>
          <p:spPr bwMode="auto">
            <a:xfrm>
              <a:off x="3958" y="223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2" name="Rectangle 165"/>
            <p:cNvSpPr>
              <a:spLocks noChangeArrowheads="1"/>
            </p:cNvSpPr>
            <p:nvPr/>
          </p:nvSpPr>
          <p:spPr bwMode="auto">
            <a:xfrm>
              <a:off x="3958" y="2232"/>
              <a:ext cx="8" cy="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3" name="Rectangle 166"/>
            <p:cNvSpPr>
              <a:spLocks noChangeArrowheads="1"/>
            </p:cNvSpPr>
            <p:nvPr/>
          </p:nvSpPr>
          <p:spPr bwMode="auto">
            <a:xfrm>
              <a:off x="3958" y="2320"/>
              <a:ext cx="18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4" name="Rectangle 167"/>
            <p:cNvSpPr>
              <a:spLocks noChangeArrowheads="1"/>
            </p:cNvSpPr>
            <p:nvPr/>
          </p:nvSpPr>
          <p:spPr bwMode="auto">
            <a:xfrm>
              <a:off x="4134" y="2320"/>
              <a:ext cx="8" cy="78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5" name="Freeform 168"/>
            <p:cNvSpPr>
              <a:spLocks/>
            </p:cNvSpPr>
            <p:nvPr/>
          </p:nvSpPr>
          <p:spPr bwMode="auto">
            <a:xfrm>
              <a:off x="3958" y="309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6" name="Rectangle 169"/>
            <p:cNvSpPr>
              <a:spLocks noChangeArrowheads="1"/>
            </p:cNvSpPr>
            <p:nvPr/>
          </p:nvSpPr>
          <p:spPr bwMode="auto">
            <a:xfrm>
              <a:off x="3958" y="3096"/>
              <a:ext cx="17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7" name="Freeform 170"/>
            <p:cNvSpPr>
              <a:spLocks/>
            </p:cNvSpPr>
            <p:nvPr/>
          </p:nvSpPr>
          <p:spPr bwMode="auto">
            <a:xfrm>
              <a:off x="3958" y="296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8" name="Rectangle 171"/>
            <p:cNvSpPr>
              <a:spLocks noChangeArrowheads="1"/>
            </p:cNvSpPr>
            <p:nvPr/>
          </p:nvSpPr>
          <p:spPr bwMode="auto">
            <a:xfrm>
              <a:off x="3958" y="2968"/>
              <a:ext cx="8" cy="3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39" name="Freeform 172"/>
            <p:cNvSpPr>
              <a:spLocks/>
            </p:cNvSpPr>
            <p:nvPr/>
          </p:nvSpPr>
          <p:spPr bwMode="auto">
            <a:xfrm>
              <a:off x="2975" y="335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0" name="Rectangle 173"/>
            <p:cNvSpPr>
              <a:spLocks noChangeArrowheads="1"/>
            </p:cNvSpPr>
            <p:nvPr/>
          </p:nvSpPr>
          <p:spPr bwMode="auto">
            <a:xfrm>
              <a:off x="2975" y="3352"/>
              <a:ext cx="983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1" name="Freeform 174"/>
            <p:cNvSpPr>
              <a:spLocks/>
            </p:cNvSpPr>
            <p:nvPr/>
          </p:nvSpPr>
          <p:spPr bwMode="auto">
            <a:xfrm>
              <a:off x="3463" y="3008"/>
              <a:ext cx="144" cy="224"/>
            </a:xfrm>
            <a:custGeom>
              <a:avLst/>
              <a:gdLst>
                <a:gd name="T0" fmla="*/ 8 w 144"/>
                <a:gd name="T1" fmla="*/ 0 h 224"/>
                <a:gd name="T2" fmla="*/ 8 w 144"/>
                <a:gd name="T3" fmla="*/ 216 h 224"/>
                <a:gd name="T4" fmla="*/ 0 w 144"/>
                <a:gd name="T5" fmla="*/ 224 h 224"/>
                <a:gd name="T6" fmla="*/ 0 w 144"/>
                <a:gd name="T7" fmla="*/ 216 h 224"/>
                <a:gd name="T8" fmla="*/ 136 w 144"/>
                <a:gd name="T9" fmla="*/ 176 h 224"/>
                <a:gd name="T10" fmla="*/ 144 w 144"/>
                <a:gd name="T11" fmla="*/ 176 h 224"/>
                <a:gd name="T12" fmla="*/ 136 w 144"/>
                <a:gd name="T13" fmla="*/ 176 h 224"/>
                <a:gd name="T14" fmla="*/ 136 w 144"/>
                <a:gd name="T15" fmla="*/ 48 h 224"/>
                <a:gd name="T16" fmla="*/ 136 w 144"/>
                <a:gd name="T17" fmla="*/ 48 h 224"/>
                <a:gd name="T18" fmla="*/ 144 w 144"/>
                <a:gd name="T19" fmla="*/ 48 h 224"/>
                <a:gd name="T20" fmla="*/ 144 w 144"/>
                <a:gd name="T21" fmla="*/ 48 h 224"/>
                <a:gd name="T22" fmla="*/ 144 w 144"/>
                <a:gd name="T23" fmla="*/ 176 h 224"/>
                <a:gd name="T24" fmla="*/ 144 w 144"/>
                <a:gd name="T25" fmla="*/ 184 h 224"/>
                <a:gd name="T26" fmla="*/ 136 w 144"/>
                <a:gd name="T27" fmla="*/ 184 h 224"/>
                <a:gd name="T28" fmla="*/ 0 w 144"/>
                <a:gd name="T29" fmla="*/ 224 h 224"/>
                <a:gd name="T30" fmla="*/ 0 w 144"/>
                <a:gd name="T31" fmla="*/ 224 h 224"/>
                <a:gd name="T32" fmla="*/ 0 w 144"/>
                <a:gd name="T33" fmla="*/ 216 h 224"/>
                <a:gd name="T34" fmla="*/ 0 w 144"/>
                <a:gd name="T35" fmla="*/ 0 h 224"/>
                <a:gd name="T36" fmla="*/ 8 w 144"/>
                <a:gd name="T37" fmla="*/ 0 h 2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224"/>
                <a:gd name="T59" fmla="*/ 144 w 144"/>
                <a:gd name="T60" fmla="*/ 224 h 2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224">
                  <a:moveTo>
                    <a:pt x="8" y="0"/>
                  </a:moveTo>
                  <a:lnTo>
                    <a:pt x="8" y="216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136" y="176"/>
                  </a:lnTo>
                  <a:lnTo>
                    <a:pt x="144" y="176"/>
                  </a:lnTo>
                  <a:lnTo>
                    <a:pt x="136" y="176"/>
                  </a:lnTo>
                  <a:lnTo>
                    <a:pt x="136" y="48"/>
                  </a:lnTo>
                  <a:lnTo>
                    <a:pt x="144" y="48"/>
                  </a:lnTo>
                  <a:lnTo>
                    <a:pt x="144" y="176"/>
                  </a:lnTo>
                  <a:lnTo>
                    <a:pt x="144" y="184"/>
                  </a:lnTo>
                  <a:lnTo>
                    <a:pt x="136" y="184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2" name="Freeform 175"/>
            <p:cNvSpPr>
              <a:spLocks/>
            </p:cNvSpPr>
            <p:nvPr/>
          </p:nvSpPr>
          <p:spPr bwMode="auto">
            <a:xfrm>
              <a:off x="3463" y="3008"/>
              <a:ext cx="136" cy="56"/>
            </a:xfrm>
            <a:custGeom>
              <a:avLst/>
              <a:gdLst>
                <a:gd name="T0" fmla="*/ 136 w 136"/>
                <a:gd name="T1" fmla="*/ 56 h 56"/>
                <a:gd name="T2" fmla="*/ 0 w 136"/>
                <a:gd name="T3" fmla="*/ 8 h 56"/>
                <a:gd name="T4" fmla="*/ 0 w 136"/>
                <a:gd name="T5" fmla="*/ 0 h 56"/>
                <a:gd name="T6" fmla="*/ 0 w 136"/>
                <a:gd name="T7" fmla="*/ 0 h 56"/>
                <a:gd name="T8" fmla="*/ 0 w 136"/>
                <a:gd name="T9" fmla="*/ 0 h 56"/>
                <a:gd name="T10" fmla="*/ 136 w 136"/>
                <a:gd name="T11" fmla="*/ 48 h 56"/>
                <a:gd name="T12" fmla="*/ 136 w 136"/>
                <a:gd name="T13" fmla="*/ 56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56"/>
                <a:gd name="T23" fmla="*/ 136 w 13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56">
                  <a:moveTo>
                    <a:pt x="136" y="5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8"/>
                  </a:lnTo>
                  <a:lnTo>
                    <a:pt x="136" y="5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3" name="Freeform 176"/>
            <p:cNvSpPr>
              <a:spLocks/>
            </p:cNvSpPr>
            <p:nvPr/>
          </p:nvSpPr>
          <p:spPr bwMode="auto">
            <a:xfrm>
              <a:off x="3375" y="3136"/>
              <a:ext cx="96" cy="96"/>
            </a:xfrm>
            <a:custGeom>
              <a:avLst/>
              <a:gdLst>
                <a:gd name="T0" fmla="*/ 88 w 96"/>
                <a:gd name="T1" fmla="*/ 48 h 96"/>
                <a:gd name="T2" fmla="*/ 80 w 96"/>
                <a:gd name="T3" fmla="*/ 16 h 96"/>
                <a:gd name="T4" fmla="*/ 80 w 96"/>
                <a:gd name="T5" fmla="*/ 24 h 96"/>
                <a:gd name="T6" fmla="*/ 80 w 96"/>
                <a:gd name="T7" fmla="*/ 24 h 96"/>
                <a:gd name="T8" fmla="*/ 48 w 96"/>
                <a:gd name="T9" fmla="*/ 8 h 96"/>
                <a:gd name="T10" fmla="*/ 48 w 96"/>
                <a:gd name="T11" fmla="*/ 8 h 96"/>
                <a:gd name="T12" fmla="*/ 48 w 96"/>
                <a:gd name="T13" fmla="*/ 8 h 96"/>
                <a:gd name="T14" fmla="*/ 16 w 96"/>
                <a:gd name="T15" fmla="*/ 24 h 96"/>
                <a:gd name="T16" fmla="*/ 24 w 96"/>
                <a:gd name="T17" fmla="*/ 16 h 96"/>
                <a:gd name="T18" fmla="*/ 24 w 96"/>
                <a:gd name="T19" fmla="*/ 16 h 96"/>
                <a:gd name="T20" fmla="*/ 8 w 96"/>
                <a:gd name="T21" fmla="*/ 48 h 96"/>
                <a:gd name="T22" fmla="*/ 8 w 96"/>
                <a:gd name="T23" fmla="*/ 48 h 96"/>
                <a:gd name="T24" fmla="*/ 8 w 96"/>
                <a:gd name="T25" fmla="*/ 48 h 96"/>
                <a:gd name="T26" fmla="*/ 24 w 96"/>
                <a:gd name="T27" fmla="*/ 80 h 96"/>
                <a:gd name="T28" fmla="*/ 16 w 96"/>
                <a:gd name="T29" fmla="*/ 80 h 96"/>
                <a:gd name="T30" fmla="*/ 16 w 96"/>
                <a:gd name="T31" fmla="*/ 80 h 96"/>
                <a:gd name="T32" fmla="*/ 48 w 96"/>
                <a:gd name="T33" fmla="*/ 88 h 96"/>
                <a:gd name="T34" fmla="*/ 48 w 96"/>
                <a:gd name="T35" fmla="*/ 88 h 96"/>
                <a:gd name="T36" fmla="*/ 48 w 96"/>
                <a:gd name="T37" fmla="*/ 88 h 96"/>
                <a:gd name="T38" fmla="*/ 80 w 96"/>
                <a:gd name="T39" fmla="*/ 80 h 96"/>
                <a:gd name="T40" fmla="*/ 80 w 96"/>
                <a:gd name="T41" fmla="*/ 80 h 96"/>
                <a:gd name="T42" fmla="*/ 80 w 96"/>
                <a:gd name="T43" fmla="*/ 80 h 96"/>
                <a:gd name="T44" fmla="*/ 88 w 96"/>
                <a:gd name="T45" fmla="*/ 48 h 96"/>
                <a:gd name="T46" fmla="*/ 88 w 96"/>
                <a:gd name="T47" fmla="*/ 48 h 96"/>
                <a:gd name="T48" fmla="*/ 96 w 96"/>
                <a:gd name="T49" fmla="*/ 48 h 96"/>
                <a:gd name="T50" fmla="*/ 96 w 96"/>
                <a:gd name="T51" fmla="*/ 48 h 96"/>
                <a:gd name="T52" fmla="*/ 88 w 96"/>
                <a:gd name="T53" fmla="*/ 80 h 96"/>
                <a:gd name="T54" fmla="*/ 88 w 96"/>
                <a:gd name="T55" fmla="*/ 80 h 96"/>
                <a:gd name="T56" fmla="*/ 80 w 96"/>
                <a:gd name="T57" fmla="*/ 88 h 96"/>
                <a:gd name="T58" fmla="*/ 48 w 96"/>
                <a:gd name="T59" fmla="*/ 96 h 96"/>
                <a:gd name="T60" fmla="*/ 48 w 96"/>
                <a:gd name="T61" fmla="*/ 96 h 96"/>
                <a:gd name="T62" fmla="*/ 48 w 96"/>
                <a:gd name="T63" fmla="*/ 96 h 96"/>
                <a:gd name="T64" fmla="*/ 16 w 96"/>
                <a:gd name="T65" fmla="*/ 88 h 96"/>
                <a:gd name="T66" fmla="*/ 16 w 96"/>
                <a:gd name="T67" fmla="*/ 88 h 96"/>
                <a:gd name="T68" fmla="*/ 16 w 96"/>
                <a:gd name="T69" fmla="*/ 80 h 96"/>
                <a:gd name="T70" fmla="*/ 0 w 96"/>
                <a:gd name="T71" fmla="*/ 48 h 96"/>
                <a:gd name="T72" fmla="*/ 0 w 96"/>
                <a:gd name="T73" fmla="*/ 48 h 96"/>
                <a:gd name="T74" fmla="*/ 0 w 96"/>
                <a:gd name="T75" fmla="*/ 48 h 96"/>
                <a:gd name="T76" fmla="*/ 16 w 96"/>
                <a:gd name="T77" fmla="*/ 16 h 96"/>
                <a:gd name="T78" fmla="*/ 16 w 96"/>
                <a:gd name="T79" fmla="*/ 16 h 96"/>
                <a:gd name="T80" fmla="*/ 16 w 96"/>
                <a:gd name="T81" fmla="*/ 16 h 96"/>
                <a:gd name="T82" fmla="*/ 48 w 96"/>
                <a:gd name="T83" fmla="*/ 0 h 96"/>
                <a:gd name="T84" fmla="*/ 48 w 96"/>
                <a:gd name="T85" fmla="*/ 0 h 96"/>
                <a:gd name="T86" fmla="*/ 48 w 96"/>
                <a:gd name="T87" fmla="*/ 0 h 96"/>
                <a:gd name="T88" fmla="*/ 80 w 96"/>
                <a:gd name="T89" fmla="*/ 16 h 96"/>
                <a:gd name="T90" fmla="*/ 80 w 96"/>
                <a:gd name="T91" fmla="*/ 16 h 96"/>
                <a:gd name="T92" fmla="*/ 88 w 96"/>
                <a:gd name="T93" fmla="*/ 16 h 96"/>
                <a:gd name="T94" fmla="*/ 96 w 96"/>
                <a:gd name="T95" fmla="*/ 48 h 96"/>
                <a:gd name="T96" fmla="*/ 88 w 96"/>
                <a:gd name="T97" fmla="*/ 48 h 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6"/>
                <a:gd name="T148" fmla="*/ 0 h 96"/>
                <a:gd name="T149" fmla="*/ 96 w 96"/>
                <a:gd name="T150" fmla="*/ 96 h 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6" h="96">
                  <a:moveTo>
                    <a:pt x="88" y="48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48" y="8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48" y="88"/>
                  </a:lnTo>
                  <a:lnTo>
                    <a:pt x="80" y="8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88" y="80"/>
                  </a:lnTo>
                  <a:lnTo>
                    <a:pt x="80" y="88"/>
                  </a:lnTo>
                  <a:lnTo>
                    <a:pt x="48" y="9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48" y="0"/>
                  </a:lnTo>
                  <a:lnTo>
                    <a:pt x="80" y="16"/>
                  </a:lnTo>
                  <a:lnTo>
                    <a:pt x="88" y="16"/>
                  </a:lnTo>
                  <a:lnTo>
                    <a:pt x="96" y="48"/>
                  </a:lnTo>
                  <a:lnTo>
                    <a:pt x="88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4" name="Freeform 177"/>
            <p:cNvSpPr>
              <a:spLocks/>
            </p:cNvSpPr>
            <p:nvPr/>
          </p:nvSpPr>
          <p:spPr bwMode="auto">
            <a:xfrm>
              <a:off x="3463" y="3184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5" name="Freeform 178"/>
            <p:cNvSpPr>
              <a:spLocks/>
            </p:cNvSpPr>
            <p:nvPr/>
          </p:nvSpPr>
          <p:spPr bwMode="auto">
            <a:xfrm>
              <a:off x="3375" y="318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6" name="Freeform 179"/>
            <p:cNvSpPr>
              <a:spLocks/>
            </p:cNvSpPr>
            <p:nvPr/>
          </p:nvSpPr>
          <p:spPr bwMode="auto">
            <a:xfrm>
              <a:off x="3111" y="318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7" name="Rectangle 180"/>
            <p:cNvSpPr>
              <a:spLocks noChangeArrowheads="1"/>
            </p:cNvSpPr>
            <p:nvPr/>
          </p:nvSpPr>
          <p:spPr bwMode="auto">
            <a:xfrm>
              <a:off x="3111" y="3184"/>
              <a:ext cx="264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8" name="Freeform 181"/>
            <p:cNvSpPr>
              <a:spLocks/>
            </p:cNvSpPr>
            <p:nvPr/>
          </p:nvSpPr>
          <p:spPr bwMode="auto">
            <a:xfrm>
              <a:off x="3111" y="318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49" name="Freeform 182"/>
            <p:cNvSpPr>
              <a:spLocks/>
            </p:cNvSpPr>
            <p:nvPr/>
          </p:nvSpPr>
          <p:spPr bwMode="auto">
            <a:xfrm>
              <a:off x="3111" y="3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0" name="Rectangle 183"/>
            <p:cNvSpPr>
              <a:spLocks noChangeArrowheads="1"/>
            </p:cNvSpPr>
            <p:nvPr/>
          </p:nvSpPr>
          <p:spPr bwMode="auto">
            <a:xfrm>
              <a:off x="3111" y="3056"/>
              <a:ext cx="8" cy="12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1" name="Freeform 184"/>
            <p:cNvSpPr>
              <a:spLocks/>
            </p:cNvSpPr>
            <p:nvPr/>
          </p:nvSpPr>
          <p:spPr bwMode="auto">
            <a:xfrm>
              <a:off x="2975" y="3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2" name="Freeform 185"/>
            <p:cNvSpPr>
              <a:spLocks/>
            </p:cNvSpPr>
            <p:nvPr/>
          </p:nvSpPr>
          <p:spPr bwMode="auto">
            <a:xfrm>
              <a:off x="3463" y="3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3" name="Rectangle 186"/>
            <p:cNvSpPr>
              <a:spLocks noChangeArrowheads="1"/>
            </p:cNvSpPr>
            <p:nvPr/>
          </p:nvSpPr>
          <p:spPr bwMode="auto">
            <a:xfrm>
              <a:off x="2975" y="3056"/>
              <a:ext cx="48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4" name="Freeform 187"/>
            <p:cNvSpPr>
              <a:spLocks/>
            </p:cNvSpPr>
            <p:nvPr/>
          </p:nvSpPr>
          <p:spPr bwMode="auto">
            <a:xfrm>
              <a:off x="3151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5" name="Freeform 188"/>
            <p:cNvSpPr>
              <a:spLocks/>
            </p:cNvSpPr>
            <p:nvPr/>
          </p:nvSpPr>
          <p:spPr bwMode="auto">
            <a:xfrm>
              <a:off x="3151" y="253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6" name="Rectangle 189"/>
            <p:cNvSpPr>
              <a:spLocks noChangeArrowheads="1"/>
            </p:cNvSpPr>
            <p:nvPr/>
          </p:nvSpPr>
          <p:spPr bwMode="auto">
            <a:xfrm>
              <a:off x="3151" y="1800"/>
              <a:ext cx="8" cy="73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7" name="Rectangle 190"/>
            <p:cNvSpPr>
              <a:spLocks noChangeArrowheads="1"/>
            </p:cNvSpPr>
            <p:nvPr/>
          </p:nvSpPr>
          <p:spPr bwMode="auto">
            <a:xfrm>
              <a:off x="3023" y="1240"/>
              <a:ext cx="1655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8" name="Rectangle 191"/>
            <p:cNvSpPr>
              <a:spLocks noChangeArrowheads="1"/>
            </p:cNvSpPr>
            <p:nvPr/>
          </p:nvSpPr>
          <p:spPr bwMode="auto">
            <a:xfrm>
              <a:off x="4670" y="1240"/>
              <a:ext cx="8" cy="21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59" name="Rectangle 192"/>
            <p:cNvSpPr>
              <a:spLocks noChangeArrowheads="1"/>
            </p:cNvSpPr>
            <p:nvPr/>
          </p:nvSpPr>
          <p:spPr bwMode="auto">
            <a:xfrm>
              <a:off x="3023" y="3400"/>
              <a:ext cx="1647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0" name="Rectangle 193"/>
            <p:cNvSpPr>
              <a:spLocks noChangeArrowheads="1"/>
            </p:cNvSpPr>
            <p:nvPr/>
          </p:nvSpPr>
          <p:spPr bwMode="auto">
            <a:xfrm>
              <a:off x="3023" y="1240"/>
              <a:ext cx="8" cy="21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1" name="Rectangle 194"/>
            <p:cNvSpPr>
              <a:spLocks noChangeArrowheads="1"/>
            </p:cNvSpPr>
            <p:nvPr/>
          </p:nvSpPr>
          <p:spPr bwMode="auto">
            <a:xfrm>
              <a:off x="1240" y="1712"/>
              <a:ext cx="71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2" name="Rectangle 195"/>
            <p:cNvSpPr>
              <a:spLocks noChangeArrowheads="1"/>
            </p:cNvSpPr>
            <p:nvPr/>
          </p:nvSpPr>
          <p:spPr bwMode="auto">
            <a:xfrm>
              <a:off x="1951" y="1712"/>
              <a:ext cx="8" cy="5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3" name="Rectangle 196"/>
            <p:cNvSpPr>
              <a:spLocks noChangeArrowheads="1"/>
            </p:cNvSpPr>
            <p:nvPr/>
          </p:nvSpPr>
          <p:spPr bwMode="auto">
            <a:xfrm>
              <a:off x="1240" y="2272"/>
              <a:ext cx="71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4" name="Rectangle 197"/>
            <p:cNvSpPr>
              <a:spLocks noChangeArrowheads="1"/>
            </p:cNvSpPr>
            <p:nvPr/>
          </p:nvSpPr>
          <p:spPr bwMode="auto">
            <a:xfrm>
              <a:off x="1240" y="1712"/>
              <a:ext cx="8" cy="5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5" name="Rectangle 198"/>
            <p:cNvSpPr>
              <a:spLocks noChangeArrowheads="1"/>
            </p:cNvSpPr>
            <p:nvPr/>
          </p:nvSpPr>
          <p:spPr bwMode="auto">
            <a:xfrm>
              <a:off x="1144" y="1240"/>
              <a:ext cx="143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6" name="Rectangle 199"/>
            <p:cNvSpPr>
              <a:spLocks noChangeArrowheads="1"/>
            </p:cNvSpPr>
            <p:nvPr/>
          </p:nvSpPr>
          <p:spPr bwMode="auto">
            <a:xfrm>
              <a:off x="2575" y="1240"/>
              <a:ext cx="8" cy="21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7" name="Rectangle 200"/>
            <p:cNvSpPr>
              <a:spLocks noChangeArrowheads="1"/>
            </p:cNvSpPr>
            <p:nvPr/>
          </p:nvSpPr>
          <p:spPr bwMode="auto">
            <a:xfrm>
              <a:off x="1144" y="3400"/>
              <a:ext cx="143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8" name="Rectangle 201"/>
            <p:cNvSpPr>
              <a:spLocks noChangeArrowheads="1"/>
            </p:cNvSpPr>
            <p:nvPr/>
          </p:nvSpPr>
          <p:spPr bwMode="auto">
            <a:xfrm>
              <a:off x="1144" y="1240"/>
              <a:ext cx="8" cy="21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69" name="Freeform 202"/>
            <p:cNvSpPr>
              <a:spLocks/>
            </p:cNvSpPr>
            <p:nvPr/>
          </p:nvSpPr>
          <p:spPr bwMode="auto">
            <a:xfrm>
              <a:off x="2215" y="2192"/>
              <a:ext cx="136" cy="216"/>
            </a:xfrm>
            <a:custGeom>
              <a:avLst/>
              <a:gdLst>
                <a:gd name="T0" fmla="*/ 0 w 136"/>
                <a:gd name="T1" fmla="*/ 0 h 216"/>
                <a:gd name="T2" fmla="*/ 0 w 136"/>
                <a:gd name="T3" fmla="*/ 216 h 216"/>
                <a:gd name="T4" fmla="*/ 136 w 136"/>
                <a:gd name="T5" fmla="*/ 168 h 216"/>
                <a:gd name="T6" fmla="*/ 136 w 136"/>
                <a:gd name="T7" fmla="*/ 40 h 216"/>
                <a:gd name="T8" fmla="*/ 0 w 136"/>
                <a:gd name="T9" fmla="*/ 0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16"/>
                <a:gd name="T17" fmla="*/ 136 w 136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16">
                  <a:moveTo>
                    <a:pt x="0" y="0"/>
                  </a:moveTo>
                  <a:lnTo>
                    <a:pt x="0" y="216"/>
                  </a:lnTo>
                  <a:lnTo>
                    <a:pt x="136" y="168"/>
                  </a:lnTo>
                  <a:lnTo>
                    <a:pt x="136" y="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0" name="Freeform 203"/>
            <p:cNvSpPr>
              <a:spLocks/>
            </p:cNvSpPr>
            <p:nvPr/>
          </p:nvSpPr>
          <p:spPr bwMode="auto">
            <a:xfrm>
              <a:off x="2215" y="2192"/>
              <a:ext cx="144" cy="224"/>
            </a:xfrm>
            <a:custGeom>
              <a:avLst/>
              <a:gdLst>
                <a:gd name="T0" fmla="*/ 8 w 144"/>
                <a:gd name="T1" fmla="*/ 0 h 224"/>
                <a:gd name="T2" fmla="*/ 8 w 144"/>
                <a:gd name="T3" fmla="*/ 216 h 224"/>
                <a:gd name="T4" fmla="*/ 0 w 144"/>
                <a:gd name="T5" fmla="*/ 224 h 224"/>
                <a:gd name="T6" fmla="*/ 0 w 144"/>
                <a:gd name="T7" fmla="*/ 216 h 224"/>
                <a:gd name="T8" fmla="*/ 136 w 144"/>
                <a:gd name="T9" fmla="*/ 168 h 224"/>
                <a:gd name="T10" fmla="*/ 144 w 144"/>
                <a:gd name="T11" fmla="*/ 168 h 224"/>
                <a:gd name="T12" fmla="*/ 136 w 144"/>
                <a:gd name="T13" fmla="*/ 168 h 224"/>
                <a:gd name="T14" fmla="*/ 136 w 144"/>
                <a:gd name="T15" fmla="*/ 40 h 224"/>
                <a:gd name="T16" fmla="*/ 136 w 144"/>
                <a:gd name="T17" fmla="*/ 40 h 224"/>
                <a:gd name="T18" fmla="*/ 144 w 144"/>
                <a:gd name="T19" fmla="*/ 40 h 224"/>
                <a:gd name="T20" fmla="*/ 144 w 144"/>
                <a:gd name="T21" fmla="*/ 40 h 224"/>
                <a:gd name="T22" fmla="*/ 144 w 144"/>
                <a:gd name="T23" fmla="*/ 168 h 224"/>
                <a:gd name="T24" fmla="*/ 144 w 144"/>
                <a:gd name="T25" fmla="*/ 176 h 224"/>
                <a:gd name="T26" fmla="*/ 136 w 144"/>
                <a:gd name="T27" fmla="*/ 176 h 224"/>
                <a:gd name="T28" fmla="*/ 0 w 144"/>
                <a:gd name="T29" fmla="*/ 224 h 224"/>
                <a:gd name="T30" fmla="*/ 0 w 144"/>
                <a:gd name="T31" fmla="*/ 224 h 224"/>
                <a:gd name="T32" fmla="*/ 0 w 144"/>
                <a:gd name="T33" fmla="*/ 216 h 224"/>
                <a:gd name="T34" fmla="*/ 0 w 144"/>
                <a:gd name="T35" fmla="*/ 0 h 224"/>
                <a:gd name="T36" fmla="*/ 8 w 144"/>
                <a:gd name="T37" fmla="*/ 0 h 2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224"/>
                <a:gd name="T59" fmla="*/ 144 w 144"/>
                <a:gd name="T60" fmla="*/ 224 h 2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224">
                  <a:moveTo>
                    <a:pt x="8" y="0"/>
                  </a:moveTo>
                  <a:lnTo>
                    <a:pt x="8" y="216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136" y="168"/>
                  </a:lnTo>
                  <a:lnTo>
                    <a:pt x="144" y="168"/>
                  </a:lnTo>
                  <a:lnTo>
                    <a:pt x="136" y="168"/>
                  </a:lnTo>
                  <a:lnTo>
                    <a:pt x="136" y="40"/>
                  </a:lnTo>
                  <a:lnTo>
                    <a:pt x="144" y="40"/>
                  </a:lnTo>
                  <a:lnTo>
                    <a:pt x="144" y="168"/>
                  </a:lnTo>
                  <a:lnTo>
                    <a:pt x="144" y="176"/>
                  </a:lnTo>
                  <a:lnTo>
                    <a:pt x="136" y="176"/>
                  </a:lnTo>
                  <a:lnTo>
                    <a:pt x="0" y="224"/>
                  </a:lnTo>
                  <a:lnTo>
                    <a:pt x="0" y="21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1" name="Freeform 204"/>
            <p:cNvSpPr>
              <a:spLocks/>
            </p:cNvSpPr>
            <p:nvPr/>
          </p:nvSpPr>
          <p:spPr bwMode="auto">
            <a:xfrm>
              <a:off x="2215" y="2192"/>
              <a:ext cx="136" cy="48"/>
            </a:xfrm>
            <a:custGeom>
              <a:avLst/>
              <a:gdLst>
                <a:gd name="T0" fmla="*/ 136 w 136"/>
                <a:gd name="T1" fmla="*/ 48 h 48"/>
                <a:gd name="T2" fmla="*/ 0 w 136"/>
                <a:gd name="T3" fmla="*/ 8 h 48"/>
                <a:gd name="T4" fmla="*/ 0 w 136"/>
                <a:gd name="T5" fmla="*/ 0 h 48"/>
                <a:gd name="T6" fmla="*/ 0 w 136"/>
                <a:gd name="T7" fmla="*/ 0 h 48"/>
                <a:gd name="T8" fmla="*/ 0 w 136"/>
                <a:gd name="T9" fmla="*/ 0 h 48"/>
                <a:gd name="T10" fmla="*/ 136 w 136"/>
                <a:gd name="T11" fmla="*/ 40 h 48"/>
                <a:gd name="T12" fmla="*/ 136 w 136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48"/>
                <a:gd name="T23" fmla="*/ 136 w 136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48">
                  <a:moveTo>
                    <a:pt x="136" y="4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36" y="40"/>
                  </a:lnTo>
                  <a:lnTo>
                    <a:pt x="136" y="4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2" name="Freeform 205"/>
            <p:cNvSpPr>
              <a:spLocks/>
            </p:cNvSpPr>
            <p:nvPr/>
          </p:nvSpPr>
          <p:spPr bwMode="auto">
            <a:xfrm>
              <a:off x="1951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3" name="Freeform 206"/>
            <p:cNvSpPr>
              <a:spLocks/>
            </p:cNvSpPr>
            <p:nvPr/>
          </p:nvSpPr>
          <p:spPr bwMode="auto">
            <a:xfrm>
              <a:off x="2087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4" name="Rectangle 207"/>
            <p:cNvSpPr>
              <a:spLocks noChangeArrowheads="1"/>
            </p:cNvSpPr>
            <p:nvPr/>
          </p:nvSpPr>
          <p:spPr bwMode="auto">
            <a:xfrm>
              <a:off x="1951" y="2016"/>
              <a:ext cx="13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5" name="Freeform 208"/>
            <p:cNvSpPr>
              <a:spLocks/>
            </p:cNvSpPr>
            <p:nvPr/>
          </p:nvSpPr>
          <p:spPr bwMode="auto">
            <a:xfrm>
              <a:off x="2087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6" name="Freeform 209"/>
            <p:cNvSpPr>
              <a:spLocks/>
            </p:cNvSpPr>
            <p:nvPr/>
          </p:nvSpPr>
          <p:spPr bwMode="auto">
            <a:xfrm>
              <a:off x="2087" y="223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7" name="Rectangle 210"/>
            <p:cNvSpPr>
              <a:spLocks noChangeArrowheads="1"/>
            </p:cNvSpPr>
            <p:nvPr/>
          </p:nvSpPr>
          <p:spPr bwMode="auto">
            <a:xfrm>
              <a:off x="2087" y="2016"/>
              <a:ext cx="8" cy="21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8" name="Freeform 211"/>
            <p:cNvSpPr>
              <a:spLocks/>
            </p:cNvSpPr>
            <p:nvPr/>
          </p:nvSpPr>
          <p:spPr bwMode="auto">
            <a:xfrm>
              <a:off x="2087" y="223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79" name="Freeform 212"/>
            <p:cNvSpPr>
              <a:spLocks/>
            </p:cNvSpPr>
            <p:nvPr/>
          </p:nvSpPr>
          <p:spPr bwMode="auto">
            <a:xfrm>
              <a:off x="2215" y="223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0" name="Rectangle 213"/>
            <p:cNvSpPr>
              <a:spLocks noChangeArrowheads="1"/>
            </p:cNvSpPr>
            <p:nvPr/>
          </p:nvSpPr>
          <p:spPr bwMode="auto">
            <a:xfrm>
              <a:off x="2087" y="2232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1" name="Freeform 214"/>
            <p:cNvSpPr>
              <a:spLocks/>
            </p:cNvSpPr>
            <p:nvPr/>
          </p:nvSpPr>
          <p:spPr bwMode="auto">
            <a:xfrm>
              <a:off x="1951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2" name="Freeform 215"/>
            <p:cNvSpPr>
              <a:spLocks/>
            </p:cNvSpPr>
            <p:nvPr/>
          </p:nvSpPr>
          <p:spPr bwMode="auto">
            <a:xfrm>
              <a:off x="2087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3" name="Rectangle 216"/>
            <p:cNvSpPr>
              <a:spLocks noChangeArrowheads="1"/>
            </p:cNvSpPr>
            <p:nvPr/>
          </p:nvSpPr>
          <p:spPr bwMode="auto">
            <a:xfrm>
              <a:off x="1951" y="2624"/>
              <a:ext cx="13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4" name="Freeform 217"/>
            <p:cNvSpPr>
              <a:spLocks/>
            </p:cNvSpPr>
            <p:nvPr/>
          </p:nvSpPr>
          <p:spPr bwMode="auto">
            <a:xfrm>
              <a:off x="2087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5" name="Freeform 218"/>
            <p:cNvSpPr>
              <a:spLocks/>
            </p:cNvSpPr>
            <p:nvPr/>
          </p:nvSpPr>
          <p:spPr bwMode="auto">
            <a:xfrm>
              <a:off x="2087" y="23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6" name="Rectangle 219"/>
            <p:cNvSpPr>
              <a:spLocks noChangeArrowheads="1"/>
            </p:cNvSpPr>
            <p:nvPr/>
          </p:nvSpPr>
          <p:spPr bwMode="auto">
            <a:xfrm>
              <a:off x="2087" y="2360"/>
              <a:ext cx="8" cy="26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7" name="Freeform 220"/>
            <p:cNvSpPr>
              <a:spLocks/>
            </p:cNvSpPr>
            <p:nvPr/>
          </p:nvSpPr>
          <p:spPr bwMode="auto">
            <a:xfrm>
              <a:off x="2087" y="23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8" name="Freeform 221"/>
            <p:cNvSpPr>
              <a:spLocks/>
            </p:cNvSpPr>
            <p:nvPr/>
          </p:nvSpPr>
          <p:spPr bwMode="auto">
            <a:xfrm>
              <a:off x="2215" y="23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89" name="Rectangle 222"/>
            <p:cNvSpPr>
              <a:spLocks noChangeArrowheads="1"/>
            </p:cNvSpPr>
            <p:nvPr/>
          </p:nvSpPr>
          <p:spPr bwMode="auto">
            <a:xfrm>
              <a:off x="2087" y="2360"/>
              <a:ext cx="128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0" name="Freeform 223"/>
            <p:cNvSpPr>
              <a:spLocks/>
            </p:cNvSpPr>
            <p:nvPr/>
          </p:nvSpPr>
          <p:spPr bwMode="auto">
            <a:xfrm>
              <a:off x="2351" y="229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1" name="Freeform 224"/>
            <p:cNvSpPr>
              <a:spLocks/>
            </p:cNvSpPr>
            <p:nvPr/>
          </p:nvSpPr>
          <p:spPr bwMode="auto">
            <a:xfrm>
              <a:off x="2487" y="229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2" name="Rectangle 225"/>
            <p:cNvSpPr>
              <a:spLocks noChangeArrowheads="1"/>
            </p:cNvSpPr>
            <p:nvPr/>
          </p:nvSpPr>
          <p:spPr bwMode="auto">
            <a:xfrm>
              <a:off x="2351" y="2296"/>
              <a:ext cx="13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3" name="Freeform 226"/>
            <p:cNvSpPr>
              <a:spLocks/>
            </p:cNvSpPr>
            <p:nvPr/>
          </p:nvSpPr>
          <p:spPr bwMode="auto">
            <a:xfrm>
              <a:off x="2487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4" name="Freeform 227"/>
            <p:cNvSpPr>
              <a:spLocks/>
            </p:cNvSpPr>
            <p:nvPr/>
          </p:nvSpPr>
          <p:spPr bwMode="auto">
            <a:xfrm>
              <a:off x="2487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5" name="Rectangle 228"/>
            <p:cNvSpPr>
              <a:spLocks noChangeArrowheads="1"/>
            </p:cNvSpPr>
            <p:nvPr/>
          </p:nvSpPr>
          <p:spPr bwMode="auto">
            <a:xfrm>
              <a:off x="2487" y="2016"/>
              <a:ext cx="8" cy="60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6" name="Freeform 229"/>
            <p:cNvSpPr>
              <a:spLocks/>
            </p:cNvSpPr>
            <p:nvPr/>
          </p:nvSpPr>
          <p:spPr bwMode="auto">
            <a:xfrm>
              <a:off x="2487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7" name="Freeform 230"/>
            <p:cNvSpPr>
              <a:spLocks/>
            </p:cNvSpPr>
            <p:nvPr/>
          </p:nvSpPr>
          <p:spPr bwMode="auto">
            <a:xfrm>
              <a:off x="2663" y="201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8" name="Rectangle 231"/>
            <p:cNvSpPr>
              <a:spLocks noChangeArrowheads="1"/>
            </p:cNvSpPr>
            <p:nvPr/>
          </p:nvSpPr>
          <p:spPr bwMode="auto">
            <a:xfrm>
              <a:off x="2487" y="2016"/>
              <a:ext cx="17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699" name="Freeform 232"/>
            <p:cNvSpPr>
              <a:spLocks/>
            </p:cNvSpPr>
            <p:nvPr/>
          </p:nvSpPr>
          <p:spPr bwMode="auto">
            <a:xfrm>
              <a:off x="2487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0" name="Freeform 233"/>
            <p:cNvSpPr>
              <a:spLocks/>
            </p:cNvSpPr>
            <p:nvPr/>
          </p:nvSpPr>
          <p:spPr bwMode="auto">
            <a:xfrm>
              <a:off x="2663" y="262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1" name="Rectangle 234"/>
            <p:cNvSpPr>
              <a:spLocks noChangeArrowheads="1"/>
            </p:cNvSpPr>
            <p:nvPr/>
          </p:nvSpPr>
          <p:spPr bwMode="auto">
            <a:xfrm>
              <a:off x="2487" y="2624"/>
              <a:ext cx="176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2" name="Freeform 235"/>
            <p:cNvSpPr>
              <a:spLocks/>
            </p:cNvSpPr>
            <p:nvPr/>
          </p:nvSpPr>
          <p:spPr bwMode="auto">
            <a:xfrm>
              <a:off x="2303" y="30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3" name="Freeform 236"/>
            <p:cNvSpPr>
              <a:spLocks/>
            </p:cNvSpPr>
            <p:nvPr/>
          </p:nvSpPr>
          <p:spPr bwMode="auto">
            <a:xfrm>
              <a:off x="968" y="300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4" name="Rectangle 237"/>
            <p:cNvSpPr>
              <a:spLocks noChangeArrowheads="1"/>
            </p:cNvSpPr>
            <p:nvPr/>
          </p:nvSpPr>
          <p:spPr bwMode="auto">
            <a:xfrm>
              <a:off x="968" y="3008"/>
              <a:ext cx="1335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5" name="Rectangle 238"/>
            <p:cNvSpPr>
              <a:spLocks noChangeArrowheads="1"/>
            </p:cNvSpPr>
            <p:nvPr/>
          </p:nvSpPr>
          <p:spPr bwMode="auto">
            <a:xfrm>
              <a:off x="1056" y="1152"/>
              <a:ext cx="3710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6" name="Rectangle 239"/>
            <p:cNvSpPr>
              <a:spLocks noChangeArrowheads="1"/>
            </p:cNvSpPr>
            <p:nvPr/>
          </p:nvSpPr>
          <p:spPr bwMode="auto">
            <a:xfrm>
              <a:off x="4758" y="1152"/>
              <a:ext cx="8" cy="238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7" name="Rectangle 240"/>
            <p:cNvSpPr>
              <a:spLocks noChangeArrowheads="1"/>
            </p:cNvSpPr>
            <p:nvPr/>
          </p:nvSpPr>
          <p:spPr bwMode="auto">
            <a:xfrm>
              <a:off x="1056" y="3528"/>
              <a:ext cx="370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8" name="Rectangle 241"/>
            <p:cNvSpPr>
              <a:spLocks noChangeArrowheads="1"/>
            </p:cNvSpPr>
            <p:nvPr/>
          </p:nvSpPr>
          <p:spPr bwMode="auto">
            <a:xfrm>
              <a:off x="1056" y="1152"/>
              <a:ext cx="8" cy="23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09" name="Freeform 242"/>
            <p:cNvSpPr>
              <a:spLocks/>
            </p:cNvSpPr>
            <p:nvPr/>
          </p:nvSpPr>
          <p:spPr bwMode="auto">
            <a:xfrm>
              <a:off x="1240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0" name="Freeform 243"/>
            <p:cNvSpPr>
              <a:spLocks/>
            </p:cNvSpPr>
            <p:nvPr/>
          </p:nvSpPr>
          <p:spPr bwMode="auto">
            <a:xfrm>
              <a:off x="968" y="18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1" name="Rectangle 244"/>
            <p:cNvSpPr>
              <a:spLocks noChangeArrowheads="1"/>
            </p:cNvSpPr>
            <p:nvPr/>
          </p:nvSpPr>
          <p:spPr bwMode="auto">
            <a:xfrm>
              <a:off x="968" y="1800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2" name="Freeform 245"/>
            <p:cNvSpPr>
              <a:spLocks/>
            </p:cNvSpPr>
            <p:nvPr/>
          </p:nvSpPr>
          <p:spPr bwMode="auto">
            <a:xfrm>
              <a:off x="968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3" name="Freeform 246"/>
            <p:cNvSpPr>
              <a:spLocks/>
            </p:cNvSpPr>
            <p:nvPr/>
          </p:nvSpPr>
          <p:spPr bwMode="auto">
            <a:xfrm>
              <a:off x="1240" y="192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4" name="Rectangle 247"/>
            <p:cNvSpPr>
              <a:spLocks noChangeArrowheads="1"/>
            </p:cNvSpPr>
            <p:nvPr/>
          </p:nvSpPr>
          <p:spPr bwMode="auto">
            <a:xfrm>
              <a:off x="968" y="1928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5" name="Freeform 248"/>
            <p:cNvSpPr>
              <a:spLocks/>
            </p:cNvSpPr>
            <p:nvPr/>
          </p:nvSpPr>
          <p:spPr bwMode="auto">
            <a:xfrm>
              <a:off x="968" y="2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6" name="Freeform 249"/>
            <p:cNvSpPr>
              <a:spLocks/>
            </p:cNvSpPr>
            <p:nvPr/>
          </p:nvSpPr>
          <p:spPr bwMode="auto">
            <a:xfrm>
              <a:off x="1240" y="205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7" name="Rectangle 250"/>
            <p:cNvSpPr>
              <a:spLocks noChangeArrowheads="1"/>
            </p:cNvSpPr>
            <p:nvPr/>
          </p:nvSpPr>
          <p:spPr bwMode="auto">
            <a:xfrm>
              <a:off x="968" y="2056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8" name="Freeform 251"/>
            <p:cNvSpPr>
              <a:spLocks/>
            </p:cNvSpPr>
            <p:nvPr/>
          </p:nvSpPr>
          <p:spPr bwMode="auto">
            <a:xfrm>
              <a:off x="968" y="219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19" name="Freeform 252"/>
            <p:cNvSpPr>
              <a:spLocks/>
            </p:cNvSpPr>
            <p:nvPr/>
          </p:nvSpPr>
          <p:spPr bwMode="auto">
            <a:xfrm>
              <a:off x="1240" y="2192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0" name="Rectangle 253"/>
            <p:cNvSpPr>
              <a:spLocks noChangeArrowheads="1"/>
            </p:cNvSpPr>
            <p:nvPr/>
          </p:nvSpPr>
          <p:spPr bwMode="auto">
            <a:xfrm>
              <a:off x="968" y="2192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1" name="Rectangle 254"/>
            <p:cNvSpPr>
              <a:spLocks noChangeArrowheads="1"/>
            </p:cNvSpPr>
            <p:nvPr/>
          </p:nvSpPr>
          <p:spPr bwMode="auto">
            <a:xfrm>
              <a:off x="1240" y="2360"/>
              <a:ext cx="719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2" name="Rectangle 255"/>
            <p:cNvSpPr>
              <a:spLocks noChangeArrowheads="1"/>
            </p:cNvSpPr>
            <p:nvPr/>
          </p:nvSpPr>
          <p:spPr bwMode="auto">
            <a:xfrm>
              <a:off x="1951" y="2360"/>
              <a:ext cx="8" cy="56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3" name="Rectangle 256"/>
            <p:cNvSpPr>
              <a:spLocks noChangeArrowheads="1"/>
            </p:cNvSpPr>
            <p:nvPr/>
          </p:nvSpPr>
          <p:spPr bwMode="auto">
            <a:xfrm>
              <a:off x="1240" y="2920"/>
              <a:ext cx="711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4" name="Rectangle 257"/>
            <p:cNvSpPr>
              <a:spLocks noChangeArrowheads="1"/>
            </p:cNvSpPr>
            <p:nvPr/>
          </p:nvSpPr>
          <p:spPr bwMode="auto">
            <a:xfrm>
              <a:off x="1240" y="2360"/>
              <a:ext cx="8" cy="5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5" name="Freeform 258"/>
            <p:cNvSpPr>
              <a:spLocks/>
            </p:cNvSpPr>
            <p:nvPr/>
          </p:nvSpPr>
          <p:spPr bwMode="auto">
            <a:xfrm>
              <a:off x="1240" y="244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6" name="Freeform 259"/>
            <p:cNvSpPr>
              <a:spLocks/>
            </p:cNvSpPr>
            <p:nvPr/>
          </p:nvSpPr>
          <p:spPr bwMode="auto">
            <a:xfrm>
              <a:off x="968" y="2448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7" name="Rectangle 260"/>
            <p:cNvSpPr>
              <a:spLocks noChangeArrowheads="1"/>
            </p:cNvSpPr>
            <p:nvPr/>
          </p:nvSpPr>
          <p:spPr bwMode="auto">
            <a:xfrm>
              <a:off x="968" y="2448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8" name="Freeform 261"/>
            <p:cNvSpPr>
              <a:spLocks/>
            </p:cNvSpPr>
            <p:nvPr/>
          </p:nvSpPr>
          <p:spPr bwMode="auto">
            <a:xfrm>
              <a:off x="968" y="257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29" name="Freeform 262"/>
            <p:cNvSpPr>
              <a:spLocks/>
            </p:cNvSpPr>
            <p:nvPr/>
          </p:nvSpPr>
          <p:spPr bwMode="auto">
            <a:xfrm>
              <a:off x="1240" y="257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0" name="Rectangle 263"/>
            <p:cNvSpPr>
              <a:spLocks noChangeArrowheads="1"/>
            </p:cNvSpPr>
            <p:nvPr/>
          </p:nvSpPr>
          <p:spPr bwMode="auto">
            <a:xfrm>
              <a:off x="968" y="2576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1" name="Freeform 264"/>
            <p:cNvSpPr>
              <a:spLocks/>
            </p:cNvSpPr>
            <p:nvPr/>
          </p:nvSpPr>
          <p:spPr bwMode="auto">
            <a:xfrm>
              <a:off x="968" y="270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2" name="Freeform 265"/>
            <p:cNvSpPr>
              <a:spLocks/>
            </p:cNvSpPr>
            <p:nvPr/>
          </p:nvSpPr>
          <p:spPr bwMode="auto">
            <a:xfrm>
              <a:off x="1240" y="2704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3" name="Rectangle 266"/>
            <p:cNvSpPr>
              <a:spLocks noChangeArrowheads="1"/>
            </p:cNvSpPr>
            <p:nvPr/>
          </p:nvSpPr>
          <p:spPr bwMode="auto">
            <a:xfrm>
              <a:off x="968" y="2704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4" name="Freeform 267"/>
            <p:cNvSpPr>
              <a:spLocks/>
            </p:cNvSpPr>
            <p:nvPr/>
          </p:nvSpPr>
          <p:spPr bwMode="auto">
            <a:xfrm>
              <a:off x="968" y="284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5" name="Freeform 268"/>
            <p:cNvSpPr>
              <a:spLocks/>
            </p:cNvSpPr>
            <p:nvPr/>
          </p:nvSpPr>
          <p:spPr bwMode="auto">
            <a:xfrm>
              <a:off x="1240" y="284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6" name="Rectangle 269"/>
            <p:cNvSpPr>
              <a:spLocks noChangeArrowheads="1"/>
            </p:cNvSpPr>
            <p:nvPr/>
          </p:nvSpPr>
          <p:spPr bwMode="auto">
            <a:xfrm>
              <a:off x="968" y="2840"/>
              <a:ext cx="272" cy="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60737" name="Rectangle 270"/>
            <p:cNvSpPr>
              <a:spLocks noChangeArrowheads="1"/>
            </p:cNvSpPr>
            <p:nvPr/>
          </p:nvSpPr>
          <p:spPr bwMode="auto">
            <a:xfrm>
              <a:off x="3981" y="1888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Q</a:t>
              </a:r>
              <a:endParaRPr lang="sl-SI"/>
            </a:p>
          </p:txBody>
        </p:sp>
        <p:sp>
          <p:nvSpPr>
            <p:cNvPr id="60738" name="Rectangle 271"/>
            <p:cNvSpPr>
              <a:spLocks noChangeArrowheads="1"/>
            </p:cNvSpPr>
            <p:nvPr/>
          </p:nvSpPr>
          <p:spPr bwMode="auto">
            <a:xfrm>
              <a:off x="4033" y="1888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>
                  <a:latin typeface="Helvetica" pitchFamily="34" charset="0"/>
                </a:rPr>
                <a:t>1</a:t>
              </a:r>
              <a:endParaRPr lang="sl-SI"/>
            </a:p>
          </p:txBody>
        </p:sp>
        <p:sp>
          <p:nvSpPr>
            <p:cNvPr id="60739" name="Rectangle 272"/>
            <p:cNvSpPr>
              <a:spLocks noChangeArrowheads="1"/>
            </p:cNvSpPr>
            <p:nvPr/>
          </p:nvSpPr>
          <p:spPr bwMode="auto">
            <a:xfrm>
              <a:off x="3873" y="1888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D</a:t>
              </a:r>
              <a:endParaRPr lang="sl-SI"/>
            </a:p>
          </p:txBody>
        </p:sp>
        <p:sp>
          <p:nvSpPr>
            <p:cNvPr id="60740" name="Rectangle 273"/>
            <p:cNvSpPr>
              <a:spLocks noChangeArrowheads="1"/>
            </p:cNvSpPr>
            <p:nvPr/>
          </p:nvSpPr>
          <p:spPr bwMode="auto">
            <a:xfrm>
              <a:off x="3960" y="2112"/>
              <a:ext cx="92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CE</a:t>
              </a:r>
              <a:endParaRPr lang="sl-SI"/>
            </a:p>
          </p:txBody>
        </p:sp>
        <p:sp>
          <p:nvSpPr>
            <p:cNvPr id="60741" name="Rectangle 274"/>
            <p:cNvSpPr>
              <a:spLocks noChangeArrowheads="1"/>
            </p:cNvSpPr>
            <p:nvPr/>
          </p:nvSpPr>
          <p:spPr bwMode="auto">
            <a:xfrm>
              <a:off x="3953" y="2512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R</a:t>
              </a:r>
              <a:endParaRPr lang="sl-SI"/>
            </a:p>
          </p:txBody>
        </p:sp>
        <p:sp>
          <p:nvSpPr>
            <p:cNvPr id="60742" name="Rectangle 275"/>
            <p:cNvSpPr>
              <a:spLocks noChangeArrowheads="1"/>
            </p:cNvSpPr>
            <p:nvPr/>
          </p:nvSpPr>
          <p:spPr bwMode="auto">
            <a:xfrm>
              <a:off x="3989" y="2624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Q</a:t>
              </a:r>
              <a:endParaRPr lang="sl-SI"/>
            </a:p>
          </p:txBody>
        </p:sp>
        <p:sp>
          <p:nvSpPr>
            <p:cNvPr id="60743" name="Rectangle 276"/>
            <p:cNvSpPr>
              <a:spLocks noChangeArrowheads="1"/>
            </p:cNvSpPr>
            <p:nvPr/>
          </p:nvSpPr>
          <p:spPr bwMode="auto">
            <a:xfrm>
              <a:off x="4041" y="2624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>
                  <a:latin typeface="Helvetica" pitchFamily="34" charset="0"/>
                </a:rPr>
                <a:t>2</a:t>
              </a:r>
              <a:endParaRPr lang="sl-SI"/>
            </a:p>
          </p:txBody>
        </p:sp>
        <p:sp>
          <p:nvSpPr>
            <p:cNvPr id="60744" name="Rectangle 277"/>
            <p:cNvSpPr>
              <a:spLocks noChangeArrowheads="1"/>
            </p:cNvSpPr>
            <p:nvPr/>
          </p:nvSpPr>
          <p:spPr bwMode="auto">
            <a:xfrm>
              <a:off x="3881" y="2624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D</a:t>
              </a:r>
              <a:endParaRPr lang="sl-SI"/>
            </a:p>
          </p:txBody>
        </p:sp>
        <p:sp>
          <p:nvSpPr>
            <p:cNvPr id="60745" name="Rectangle 278"/>
            <p:cNvSpPr>
              <a:spLocks noChangeArrowheads="1"/>
            </p:cNvSpPr>
            <p:nvPr/>
          </p:nvSpPr>
          <p:spPr bwMode="auto">
            <a:xfrm>
              <a:off x="3968" y="2840"/>
              <a:ext cx="92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CE</a:t>
              </a:r>
              <a:endParaRPr lang="sl-SI"/>
            </a:p>
          </p:txBody>
        </p:sp>
        <p:sp>
          <p:nvSpPr>
            <p:cNvPr id="60746" name="Rectangle 279"/>
            <p:cNvSpPr>
              <a:spLocks noChangeArrowheads="1"/>
            </p:cNvSpPr>
            <p:nvPr/>
          </p:nvSpPr>
          <p:spPr bwMode="auto">
            <a:xfrm>
              <a:off x="3270" y="1880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F</a:t>
              </a:r>
              <a:endParaRPr lang="sl-SI"/>
            </a:p>
          </p:txBody>
        </p:sp>
        <p:sp>
          <p:nvSpPr>
            <p:cNvPr id="60747" name="Rectangle 280"/>
            <p:cNvSpPr>
              <a:spLocks noChangeArrowheads="1"/>
            </p:cNvSpPr>
            <p:nvPr/>
          </p:nvSpPr>
          <p:spPr bwMode="auto">
            <a:xfrm>
              <a:off x="3278" y="2008"/>
              <a:ext cx="49" cy="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900" i="1">
                  <a:latin typeface="Helvetica" pitchFamily="34" charset="0"/>
                </a:rPr>
                <a:t>G</a:t>
              </a:r>
              <a:endParaRPr lang="sl-SI"/>
            </a:p>
          </p:txBody>
        </p:sp>
      </p:grpSp>
      <p:sp>
        <p:nvSpPr>
          <p:cNvPr id="60498" name="Rectangle 281"/>
          <p:cNvSpPr>
            <a:spLocks noChangeArrowheads="1"/>
          </p:cNvSpPr>
          <p:nvPr/>
        </p:nvSpPr>
        <p:spPr bwMode="auto">
          <a:xfrm>
            <a:off x="5165725" y="4152900"/>
            <a:ext cx="77788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900" i="1">
                <a:latin typeface="Helvetica" pitchFamily="34" charset="0"/>
              </a:rPr>
              <a:t>F</a:t>
            </a:r>
            <a:endParaRPr lang="sl-SI"/>
          </a:p>
        </p:txBody>
      </p:sp>
      <p:sp>
        <p:nvSpPr>
          <p:cNvPr id="60499" name="Rectangle 282"/>
          <p:cNvSpPr>
            <a:spLocks noChangeArrowheads="1"/>
          </p:cNvSpPr>
          <p:nvPr/>
        </p:nvSpPr>
        <p:spPr bwMode="auto">
          <a:xfrm>
            <a:off x="5165725" y="4356100"/>
            <a:ext cx="77788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900" i="1">
                <a:latin typeface="Helvetica" pitchFamily="34" charset="0"/>
              </a:rPr>
              <a:t>G</a:t>
            </a:r>
            <a:endParaRPr lang="sl-SI"/>
          </a:p>
        </p:txBody>
      </p:sp>
      <p:sp>
        <p:nvSpPr>
          <p:cNvPr id="60500" name="Rectangle 283"/>
          <p:cNvSpPr>
            <a:spLocks noChangeArrowheads="1"/>
          </p:cNvSpPr>
          <p:nvPr/>
        </p:nvSpPr>
        <p:spPr bwMode="auto">
          <a:xfrm>
            <a:off x="6827838" y="3327400"/>
            <a:ext cx="77787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900" i="1">
                <a:latin typeface="Helvetica" pitchFamily="34" charset="0"/>
              </a:rPr>
              <a:t>F</a:t>
            </a:r>
            <a:endParaRPr lang="sl-SI"/>
          </a:p>
        </p:txBody>
      </p:sp>
      <p:sp>
        <p:nvSpPr>
          <p:cNvPr id="60501" name="Rectangle 284"/>
          <p:cNvSpPr>
            <a:spLocks noChangeArrowheads="1"/>
          </p:cNvSpPr>
          <p:nvPr/>
        </p:nvSpPr>
        <p:spPr bwMode="auto">
          <a:xfrm>
            <a:off x="6738938" y="4470400"/>
            <a:ext cx="77787" cy="14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900" i="1">
                <a:latin typeface="Helvetica" pitchFamily="34" charset="0"/>
              </a:rPr>
              <a:t>G</a:t>
            </a:r>
            <a:endParaRPr lang="sl-SI"/>
          </a:p>
        </p:txBody>
      </p:sp>
      <p:sp>
        <p:nvSpPr>
          <p:cNvPr id="60502" name="Rectangle 285"/>
          <p:cNvSpPr>
            <a:spLocks noChangeArrowheads="1"/>
          </p:cNvSpPr>
          <p:nvPr/>
        </p:nvSpPr>
        <p:spPr bwMode="auto">
          <a:xfrm>
            <a:off x="4603750" y="25781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R</a:t>
            </a:r>
            <a:endParaRPr lang="sl-SI"/>
          </a:p>
        </p:txBody>
      </p:sp>
      <p:sp>
        <p:nvSpPr>
          <p:cNvPr id="60503" name="Rectangle 286"/>
          <p:cNvSpPr>
            <a:spLocks noChangeArrowheads="1"/>
          </p:cNvSpPr>
          <p:nvPr/>
        </p:nvSpPr>
        <p:spPr bwMode="auto">
          <a:xfrm>
            <a:off x="4514850" y="27813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D</a:t>
            </a:r>
            <a:endParaRPr lang="sl-SI"/>
          </a:p>
        </p:txBody>
      </p:sp>
      <p:sp>
        <p:nvSpPr>
          <p:cNvPr id="60504" name="Rectangle 287"/>
          <p:cNvSpPr>
            <a:spLocks noChangeArrowheads="1"/>
          </p:cNvSpPr>
          <p:nvPr/>
        </p:nvSpPr>
        <p:spPr bwMode="auto">
          <a:xfrm>
            <a:off x="4598988" y="2832100"/>
            <a:ext cx="133350" cy="13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800" i="1">
                <a:latin typeface="Helvetica" pitchFamily="34" charset="0"/>
              </a:rPr>
              <a:t>in</a:t>
            </a:r>
            <a:endParaRPr lang="sl-SI"/>
          </a:p>
        </p:txBody>
      </p:sp>
      <p:sp>
        <p:nvSpPr>
          <p:cNvPr id="60505" name="Rectangle 288"/>
          <p:cNvSpPr>
            <a:spLocks noChangeArrowheads="1"/>
          </p:cNvSpPr>
          <p:nvPr/>
        </p:nvSpPr>
        <p:spPr bwMode="auto">
          <a:xfrm>
            <a:off x="4356100" y="4762500"/>
            <a:ext cx="3905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Clock</a:t>
            </a:r>
            <a:endParaRPr lang="sl-SI"/>
          </a:p>
        </p:txBody>
      </p:sp>
      <p:sp>
        <p:nvSpPr>
          <p:cNvPr id="60506" name="Rectangle 289"/>
          <p:cNvSpPr>
            <a:spLocks noChangeArrowheads="1"/>
          </p:cNvSpPr>
          <p:nvPr/>
        </p:nvSpPr>
        <p:spPr bwMode="auto">
          <a:xfrm>
            <a:off x="4527550" y="52324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CE</a:t>
            </a:r>
            <a:endParaRPr lang="sl-SI"/>
          </a:p>
        </p:txBody>
      </p:sp>
      <p:sp>
        <p:nvSpPr>
          <p:cNvPr id="60507" name="Rectangle 290"/>
          <p:cNvSpPr>
            <a:spLocks noChangeArrowheads="1"/>
          </p:cNvSpPr>
          <p:nvPr/>
        </p:nvSpPr>
        <p:spPr bwMode="auto">
          <a:xfrm>
            <a:off x="4337050" y="31115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F</a:t>
            </a:r>
            <a:endParaRPr lang="sl-SI"/>
          </a:p>
        </p:txBody>
      </p:sp>
      <p:sp>
        <p:nvSpPr>
          <p:cNvPr id="60508" name="Rectangle 291"/>
          <p:cNvSpPr>
            <a:spLocks noChangeArrowheads="1"/>
          </p:cNvSpPr>
          <p:nvPr/>
        </p:nvSpPr>
        <p:spPr bwMode="auto">
          <a:xfrm>
            <a:off x="4349750" y="40640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G</a:t>
            </a:r>
            <a:endParaRPr lang="sl-SI"/>
          </a:p>
        </p:txBody>
      </p:sp>
      <p:sp>
        <p:nvSpPr>
          <p:cNvPr id="60509" name="Rectangle 292"/>
          <p:cNvSpPr>
            <a:spLocks noChangeArrowheads="1"/>
          </p:cNvSpPr>
          <p:nvPr/>
        </p:nvSpPr>
        <p:spPr bwMode="auto">
          <a:xfrm>
            <a:off x="1423988" y="27813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A</a:t>
            </a:r>
            <a:endParaRPr lang="sl-SI"/>
          </a:p>
        </p:txBody>
      </p:sp>
      <p:sp>
        <p:nvSpPr>
          <p:cNvPr id="60510" name="Rectangle 293"/>
          <p:cNvSpPr>
            <a:spLocks noChangeArrowheads="1"/>
          </p:cNvSpPr>
          <p:nvPr/>
        </p:nvSpPr>
        <p:spPr bwMode="auto">
          <a:xfrm>
            <a:off x="966788" y="2971800"/>
            <a:ext cx="2381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B/Q</a:t>
            </a:r>
            <a:endParaRPr lang="sl-SI"/>
          </a:p>
        </p:txBody>
      </p:sp>
      <p:sp>
        <p:nvSpPr>
          <p:cNvPr id="60511" name="Rectangle 294"/>
          <p:cNvSpPr>
            <a:spLocks noChangeArrowheads="1"/>
          </p:cNvSpPr>
          <p:nvPr/>
        </p:nvSpPr>
        <p:spPr bwMode="auto">
          <a:xfrm>
            <a:off x="1201738" y="29718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1</a:t>
            </a:r>
            <a:endParaRPr lang="sl-SI"/>
          </a:p>
        </p:txBody>
      </p:sp>
      <p:sp>
        <p:nvSpPr>
          <p:cNvPr id="60512" name="Rectangle 295"/>
          <p:cNvSpPr>
            <a:spLocks noChangeArrowheads="1"/>
          </p:cNvSpPr>
          <p:nvPr/>
        </p:nvSpPr>
        <p:spPr bwMode="auto">
          <a:xfrm>
            <a:off x="1271588" y="29718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/Q</a:t>
            </a:r>
            <a:endParaRPr lang="sl-SI"/>
          </a:p>
        </p:txBody>
      </p:sp>
      <p:sp>
        <p:nvSpPr>
          <p:cNvPr id="60513" name="Rectangle 296"/>
          <p:cNvSpPr>
            <a:spLocks noChangeArrowheads="1"/>
          </p:cNvSpPr>
          <p:nvPr/>
        </p:nvSpPr>
        <p:spPr bwMode="auto">
          <a:xfrm>
            <a:off x="1430338" y="29718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2</a:t>
            </a:r>
            <a:endParaRPr lang="sl-SI"/>
          </a:p>
        </p:txBody>
      </p:sp>
      <p:sp>
        <p:nvSpPr>
          <p:cNvPr id="60514" name="Rectangle 297"/>
          <p:cNvSpPr>
            <a:spLocks noChangeArrowheads="1"/>
          </p:cNvSpPr>
          <p:nvPr/>
        </p:nvSpPr>
        <p:spPr bwMode="auto">
          <a:xfrm>
            <a:off x="960438" y="3175000"/>
            <a:ext cx="2381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C/Q</a:t>
            </a:r>
            <a:endParaRPr lang="sl-SI"/>
          </a:p>
        </p:txBody>
      </p:sp>
      <p:sp>
        <p:nvSpPr>
          <p:cNvPr id="60515" name="Rectangle 298"/>
          <p:cNvSpPr>
            <a:spLocks noChangeArrowheads="1"/>
          </p:cNvSpPr>
          <p:nvPr/>
        </p:nvSpPr>
        <p:spPr bwMode="auto">
          <a:xfrm>
            <a:off x="1201738" y="31750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1</a:t>
            </a:r>
            <a:endParaRPr lang="sl-SI"/>
          </a:p>
        </p:txBody>
      </p:sp>
      <p:sp>
        <p:nvSpPr>
          <p:cNvPr id="60516" name="Rectangle 299"/>
          <p:cNvSpPr>
            <a:spLocks noChangeArrowheads="1"/>
          </p:cNvSpPr>
          <p:nvPr/>
        </p:nvSpPr>
        <p:spPr bwMode="auto">
          <a:xfrm>
            <a:off x="1271588" y="31750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/Q</a:t>
            </a:r>
            <a:endParaRPr lang="sl-SI"/>
          </a:p>
        </p:txBody>
      </p:sp>
      <p:sp>
        <p:nvSpPr>
          <p:cNvPr id="60517" name="Rectangle 300"/>
          <p:cNvSpPr>
            <a:spLocks noChangeArrowheads="1"/>
          </p:cNvSpPr>
          <p:nvPr/>
        </p:nvSpPr>
        <p:spPr bwMode="auto">
          <a:xfrm>
            <a:off x="1430338" y="31750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2</a:t>
            </a:r>
            <a:endParaRPr lang="sl-SI"/>
          </a:p>
        </p:txBody>
      </p:sp>
      <p:sp>
        <p:nvSpPr>
          <p:cNvPr id="60518" name="Rectangle 301"/>
          <p:cNvSpPr>
            <a:spLocks noChangeArrowheads="1"/>
          </p:cNvSpPr>
          <p:nvPr/>
        </p:nvSpPr>
        <p:spPr bwMode="auto">
          <a:xfrm>
            <a:off x="1417638" y="33782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D</a:t>
            </a:r>
            <a:endParaRPr lang="sl-SI"/>
          </a:p>
        </p:txBody>
      </p:sp>
      <p:sp>
        <p:nvSpPr>
          <p:cNvPr id="60519" name="Rectangle 302"/>
          <p:cNvSpPr>
            <a:spLocks noChangeArrowheads="1"/>
          </p:cNvSpPr>
          <p:nvPr/>
        </p:nvSpPr>
        <p:spPr bwMode="auto">
          <a:xfrm>
            <a:off x="1423988" y="38100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A</a:t>
            </a:r>
            <a:endParaRPr lang="sl-SI"/>
          </a:p>
        </p:txBody>
      </p:sp>
      <p:sp>
        <p:nvSpPr>
          <p:cNvPr id="60520" name="Rectangle 303"/>
          <p:cNvSpPr>
            <a:spLocks noChangeArrowheads="1"/>
          </p:cNvSpPr>
          <p:nvPr/>
        </p:nvSpPr>
        <p:spPr bwMode="auto">
          <a:xfrm>
            <a:off x="966788" y="4013200"/>
            <a:ext cx="2381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B/Q</a:t>
            </a:r>
            <a:endParaRPr lang="sl-SI"/>
          </a:p>
        </p:txBody>
      </p:sp>
      <p:sp>
        <p:nvSpPr>
          <p:cNvPr id="60521" name="Rectangle 304"/>
          <p:cNvSpPr>
            <a:spLocks noChangeArrowheads="1"/>
          </p:cNvSpPr>
          <p:nvPr/>
        </p:nvSpPr>
        <p:spPr bwMode="auto">
          <a:xfrm>
            <a:off x="1201738" y="40132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1</a:t>
            </a:r>
            <a:endParaRPr lang="sl-SI"/>
          </a:p>
        </p:txBody>
      </p:sp>
      <p:sp>
        <p:nvSpPr>
          <p:cNvPr id="60522" name="Rectangle 305"/>
          <p:cNvSpPr>
            <a:spLocks noChangeArrowheads="1"/>
          </p:cNvSpPr>
          <p:nvPr/>
        </p:nvSpPr>
        <p:spPr bwMode="auto">
          <a:xfrm>
            <a:off x="1271588" y="40132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/Q</a:t>
            </a:r>
            <a:endParaRPr lang="sl-SI"/>
          </a:p>
        </p:txBody>
      </p:sp>
      <p:sp>
        <p:nvSpPr>
          <p:cNvPr id="60523" name="Rectangle 306"/>
          <p:cNvSpPr>
            <a:spLocks noChangeArrowheads="1"/>
          </p:cNvSpPr>
          <p:nvPr/>
        </p:nvSpPr>
        <p:spPr bwMode="auto">
          <a:xfrm>
            <a:off x="1430338" y="40132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2</a:t>
            </a:r>
            <a:endParaRPr lang="sl-SI"/>
          </a:p>
        </p:txBody>
      </p:sp>
      <p:sp>
        <p:nvSpPr>
          <p:cNvPr id="60524" name="Rectangle 307"/>
          <p:cNvSpPr>
            <a:spLocks noChangeArrowheads="1"/>
          </p:cNvSpPr>
          <p:nvPr/>
        </p:nvSpPr>
        <p:spPr bwMode="auto">
          <a:xfrm>
            <a:off x="960438" y="4203700"/>
            <a:ext cx="2381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C/Q</a:t>
            </a:r>
            <a:endParaRPr lang="sl-SI"/>
          </a:p>
        </p:txBody>
      </p:sp>
      <p:sp>
        <p:nvSpPr>
          <p:cNvPr id="60525" name="Rectangle 308"/>
          <p:cNvSpPr>
            <a:spLocks noChangeArrowheads="1"/>
          </p:cNvSpPr>
          <p:nvPr/>
        </p:nvSpPr>
        <p:spPr bwMode="auto">
          <a:xfrm>
            <a:off x="1201738" y="42037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1</a:t>
            </a:r>
            <a:endParaRPr lang="sl-SI"/>
          </a:p>
        </p:txBody>
      </p:sp>
      <p:sp>
        <p:nvSpPr>
          <p:cNvPr id="60526" name="Rectangle 309"/>
          <p:cNvSpPr>
            <a:spLocks noChangeArrowheads="1"/>
          </p:cNvSpPr>
          <p:nvPr/>
        </p:nvSpPr>
        <p:spPr bwMode="auto">
          <a:xfrm>
            <a:off x="1271588" y="4203700"/>
            <a:ext cx="1619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/Q</a:t>
            </a:r>
            <a:endParaRPr lang="sl-SI"/>
          </a:p>
        </p:txBody>
      </p:sp>
      <p:sp>
        <p:nvSpPr>
          <p:cNvPr id="60527" name="Rectangle 310"/>
          <p:cNvSpPr>
            <a:spLocks noChangeArrowheads="1"/>
          </p:cNvSpPr>
          <p:nvPr/>
        </p:nvSpPr>
        <p:spPr bwMode="auto">
          <a:xfrm>
            <a:off x="1430338" y="42037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>
                <a:latin typeface="Helvetica" pitchFamily="34" charset="0"/>
              </a:rPr>
              <a:t>2</a:t>
            </a:r>
            <a:endParaRPr lang="sl-SI"/>
          </a:p>
        </p:txBody>
      </p:sp>
      <p:sp>
        <p:nvSpPr>
          <p:cNvPr id="60528" name="Rectangle 311"/>
          <p:cNvSpPr>
            <a:spLocks noChangeArrowheads="1"/>
          </p:cNvSpPr>
          <p:nvPr/>
        </p:nvSpPr>
        <p:spPr bwMode="auto">
          <a:xfrm>
            <a:off x="1417638" y="44069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D</a:t>
            </a:r>
            <a:endParaRPr lang="sl-SI"/>
          </a:p>
        </p:txBody>
      </p:sp>
      <p:sp>
        <p:nvSpPr>
          <p:cNvPr id="60529" name="Rectangle 312"/>
          <p:cNvSpPr>
            <a:spLocks noChangeArrowheads="1"/>
          </p:cNvSpPr>
          <p:nvPr/>
        </p:nvSpPr>
        <p:spPr bwMode="auto">
          <a:xfrm>
            <a:off x="1423988" y="4711700"/>
            <a:ext cx="85725" cy="161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000" i="1">
                <a:latin typeface="Helvetica" pitchFamily="34" charset="0"/>
              </a:rPr>
              <a:t>E</a:t>
            </a:r>
            <a:endParaRPr lang="sl-SI"/>
          </a:p>
        </p:txBody>
      </p:sp>
      <p:sp>
        <p:nvSpPr>
          <p:cNvPr id="60530" name="Rectangle 313"/>
          <p:cNvSpPr>
            <a:spLocks noChangeArrowheads="1"/>
          </p:cNvSpPr>
          <p:nvPr/>
        </p:nvSpPr>
        <p:spPr bwMode="auto">
          <a:xfrm>
            <a:off x="2279650" y="2006600"/>
            <a:ext cx="1576388" cy="22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400"/>
              <a:t>Kombinacijska logika</a:t>
            </a:r>
            <a:endParaRPr lang="sl-SI"/>
          </a:p>
        </p:txBody>
      </p:sp>
      <p:sp>
        <p:nvSpPr>
          <p:cNvPr id="60531" name="Rectangle 314"/>
          <p:cNvSpPr>
            <a:spLocks noChangeArrowheads="1"/>
          </p:cNvSpPr>
          <p:nvPr/>
        </p:nvSpPr>
        <p:spPr bwMode="auto">
          <a:xfrm>
            <a:off x="5568950" y="2006600"/>
            <a:ext cx="1268413" cy="22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400"/>
              <a:t>Pomnilni element</a:t>
            </a:r>
            <a:endParaRPr lang="sl-SI"/>
          </a:p>
        </p:txBody>
      </p:sp>
      <p:sp>
        <p:nvSpPr>
          <p:cNvPr id="60532" name="Rectangle 315"/>
          <p:cNvSpPr>
            <a:spLocks noChangeArrowheads="1"/>
          </p:cNvSpPr>
          <p:nvPr/>
        </p:nvSpPr>
        <p:spPr bwMode="auto">
          <a:xfrm>
            <a:off x="2057400" y="3886200"/>
            <a:ext cx="8890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400"/>
              <a:t>Poljubna</a:t>
            </a:r>
          </a:p>
          <a:p>
            <a:r>
              <a:rPr lang="sl-SI" sz="1400"/>
              <a:t>funkcija</a:t>
            </a:r>
          </a:p>
          <a:p>
            <a:r>
              <a:rPr lang="sl-SI" sz="1400"/>
              <a:t>4 spremenlj.</a:t>
            </a:r>
          </a:p>
        </p:txBody>
      </p:sp>
      <p:sp>
        <p:nvSpPr>
          <p:cNvPr id="60533" name="Freeform 316"/>
          <p:cNvSpPr>
            <a:spLocks/>
          </p:cNvSpPr>
          <p:nvPr/>
        </p:nvSpPr>
        <p:spPr bwMode="auto">
          <a:xfrm>
            <a:off x="3910013" y="3619500"/>
            <a:ext cx="76200" cy="63500"/>
          </a:xfrm>
          <a:custGeom>
            <a:avLst/>
            <a:gdLst>
              <a:gd name="T0" fmla="*/ 120967511 w 48"/>
              <a:gd name="T1" fmla="*/ 40322497 h 40"/>
              <a:gd name="T2" fmla="*/ 100806243 w 48"/>
              <a:gd name="T3" fmla="*/ 0 h 40"/>
              <a:gd name="T4" fmla="*/ 60483756 w 48"/>
              <a:gd name="T5" fmla="*/ 0 h 40"/>
              <a:gd name="T6" fmla="*/ 20161250 w 48"/>
              <a:gd name="T7" fmla="*/ 0 h 40"/>
              <a:gd name="T8" fmla="*/ 0 w 48"/>
              <a:gd name="T9" fmla="*/ 40322497 h 40"/>
              <a:gd name="T10" fmla="*/ 20161250 w 48"/>
              <a:gd name="T11" fmla="*/ 80644994 h 40"/>
              <a:gd name="T12" fmla="*/ 60483756 w 48"/>
              <a:gd name="T13" fmla="*/ 100806236 h 40"/>
              <a:gd name="T14" fmla="*/ 100806243 w 48"/>
              <a:gd name="T15" fmla="*/ 80644994 h 40"/>
              <a:gd name="T16" fmla="*/ 120967511 w 48"/>
              <a:gd name="T17" fmla="*/ 4032249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40"/>
              <a:gd name="T29" fmla="*/ 48 w 48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40">
                <a:moveTo>
                  <a:pt x="48" y="16"/>
                </a:moveTo>
                <a:lnTo>
                  <a:pt x="40" y="0"/>
                </a:lnTo>
                <a:lnTo>
                  <a:pt x="24" y="0"/>
                </a:lnTo>
                <a:lnTo>
                  <a:pt x="8" y="0"/>
                </a:lnTo>
                <a:lnTo>
                  <a:pt x="0" y="16"/>
                </a:lnTo>
                <a:lnTo>
                  <a:pt x="8" y="32"/>
                </a:lnTo>
                <a:lnTo>
                  <a:pt x="24" y="40"/>
                </a:lnTo>
                <a:lnTo>
                  <a:pt x="40" y="32"/>
                </a:lnTo>
                <a:lnTo>
                  <a:pt x="48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4" name="Freeform 317"/>
          <p:cNvSpPr>
            <a:spLocks/>
          </p:cNvSpPr>
          <p:nvPr/>
        </p:nvSpPr>
        <p:spPr bwMode="auto">
          <a:xfrm>
            <a:off x="3910013" y="3619500"/>
            <a:ext cx="88900" cy="76200"/>
          </a:xfrm>
          <a:custGeom>
            <a:avLst/>
            <a:gdLst>
              <a:gd name="T0" fmla="*/ 120967517 w 56"/>
              <a:gd name="T1" fmla="*/ 40322500 h 48"/>
              <a:gd name="T2" fmla="*/ 100806247 w 56"/>
              <a:gd name="T3" fmla="*/ 0 h 48"/>
              <a:gd name="T4" fmla="*/ 100806247 w 56"/>
              <a:gd name="T5" fmla="*/ 20161250 h 48"/>
              <a:gd name="T6" fmla="*/ 100806247 w 56"/>
              <a:gd name="T7" fmla="*/ 20161250 h 48"/>
              <a:gd name="T8" fmla="*/ 60483758 w 56"/>
              <a:gd name="T9" fmla="*/ 20161250 h 48"/>
              <a:gd name="T10" fmla="*/ 60483758 w 56"/>
              <a:gd name="T11" fmla="*/ 20161250 h 48"/>
              <a:gd name="T12" fmla="*/ 60483758 w 56"/>
              <a:gd name="T13" fmla="*/ 20161250 h 48"/>
              <a:gd name="T14" fmla="*/ 20161251 w 56"/>
              <a:gd name="T15" fmla="*/ 20161250 h 48"/>
              <a:gd name="T16" fmla="*/ 40322501 w 56"/>
              <a:gd name="T17" fmla="*/ 0 h 48"/>
              <a:gd name="T18" fmla="*/ 40322501 w 56"/>
              <a:gd name="T19" fmla="*/ 0 h 48"/>
              <a:gd name="T20" fmla="*/ 20161251 w 56"/>
              <a:gd name="T21" fmla="*/ 40322500 h 48"/>
              <a:gd name="T22" fmla="*/ 20161251 w 56"/>
              <a:gd name="T23" fmla="*/ 40322500 h 48"/>
              <a:gd name="T24" fmla="*/ 20161251 w 56"/>
              <a:gd name="T25" fmla="*/ 40322500 h 48"/>
              <a:gd name="T26" fmla="*/ 40322501 w 56"/>
              <a:gd name="T27" fmla="*/ 80644999 h 48"/>
              <a:gd name="T28" fmla="*/ 20161251 w 56"/>
              <a:gd name="T29" fmla="*/ 80644999 h 48"/>
              <a:gd name="T30" fmla="*/ 20161251 w 56"/>
              <a:gd name="T31" fmla="*/ 80644999 h 48"/>
              <a:gd name="T32" fmla="*/ 60483758 w 56"/>
              <a:gd name="T33" fmla="*/ 100806243 h 48"/>
              <a:gd name="T34" fmla="*/ 60483758 w 56"/>
              <a:gd name="T35" fmla="*/ 100806243 h 48"/>
              <a:gd name="T36" fmla="*/ 60483758 w 56"/>
              <a:gd name="T37" fmla="*/ 100806243 h 48"/>
              <a:gd name="T38" fmla="*/ 100806247 w 56"/>
              <a:gd name="T39" fmla="*/ 80644999 h 48"/>
              <a:gd name="T40" fmla="*/ 100806247 w 56"/>
              <a:gd name="T41" fmla="*/ 80644999 h 48"/>
              <a:gd name="T42" fmla="*/ 100806247 w 56"/>
              <a:gd name="T43" fmla="*/ 80644999 h 48"/>
              <a:gd name="T44" fmla="*/ 120967517 w 56"/>
              <a:gd name="T45" fmla="*/ 40322500 h 48"/>
              <a:gd name="T46" fmla="*/ 120967517 w 56"/>
              <a:gd name="T47" fmla="*/ 40322500 h 48"/>
              <a:gd name="T48" fmla="*/ 141128761 w 56"/>
              <a:gd name="T49" fmla="*/ 40322500 h 48"/>
              <a:gd name="T50" fmla="*/ 141128761 w 56"/>
              <a:gd name="T51" fmla="*/ 40322500 h 48"/>
              <a:gd name="T52" fmla="*/ 120967517 w 56"/>
              <a:gd name="T53" fmla="*/ 80644999 h 48"/>
              <a:gd name="T54" fmla="*/ 120967517 w 56"/>
              <a:gd name="T55" fmla="*/ 80644999 h 48"/>
              <a:gd name="T56" fmla="*/ 100806247 w 56"/>
              <a:gd name="T57" fmla="*/ 100806243 h 48"/>
              <a:gd name="T58" fmla="*/ 60483758 w 56"/>
              <a:gd name="T59" fmla="*/ 120967511 h 48"/>
              <a:gd name="T60" fmla="*/ 60483758 w 56"/>
              <a:gd name="T61" fmla="*/ 120967511 h 48"/>
              <a:gd name="T62" fmla="*/ 60483758 w 56"/>
              <a:gd name="T63" fmla="*/ 120967511 h 48"/>
              <a:gd name="T64" fmla="*/ 20161251 w 56"/>
              <a:gd name="T65" fmla="*/ 100806243 h 48"/>
              <a:gd name="T66" fmla="*/ 20161251 w 56"/>
              <a:gd name="T67" fmla="*/ 100806243 h 48"/>
              <a:gd name="T68" fmla="*/ 20161251 w 56"/>
              <a:gd name="T69" fmla="*/ 80644999 h 48"/>
              <a:gd name="T70" fmla="*/ 0 w 56"/>
              <a:gd name="T71" fmla="*/ 40322500 h 48"/>
              <a:gd name="T72" fmla="*/ 0 w 56"/>
              <a:gd name="T73" fmla="*/ 40322500 h 48"/>
              <a:gd name="T74" fmla="*/ 0 w 56"/>
              <a:gd name="T75" fmla="*/ 40322500 h 48"/>
              <a:gd name="T76" fmla="*/ 20161251 w 56"/>
              <a:gd name="T77" fmla="*/ 0 h 48"/>
              <a:gd name="T78" fmla="*/ 20161251 w 56"/>
              <a:gd name="T79" fmla="*/ 0 h 48"/>
              <a:gd name="T80" fmla="*/ 20161251 w 56"/>
              <a:gd name="T81" fmla="*/ 0 h 48"/>
              <a:gd name="T82" fmla="*/ 60483758 w 56"/>
              <a:gd name="T83" fmla="*/ 0 h 48"/>
              <a:gd name="T84" fmla="*/ 60483758 w 56"/>
              <a:gd name="T85" fmla="*/ 0 h 48"/>
              <a:gd name="T86" fmla="*/ 60483758 w 56"/>
              <a:gd name="T87" fmla="*/ 0 h 48"/>
              <a:gd name="T88" fmla="*/ 100806247 w 56"/>
              <a:gd name="T89" fmla="*/ 0 h 48"/>
              <a:gd name="T90" fmla="*/ 100806247 w 56"/>
              <a:gd name="T91" fmla="*/ 0 h 48"/>
              <a:gd name="T92" fmla="*/ 120967517 w 56"/>
              <a:gd name="T93" fmla="*/ 0 h 48"/>
              <a:gd name="T94" fmla="*/ 141128761 w 56"/>
              <a:gd name="T95" fmla="*/ 40322500 h 48"/>
              <a:gd name="T96" fmla="*/ 120967517 w 56"/>
              <a:gd name="T97" fmla="*/ 40322500 h 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6"/>
              <a:gd name="T148" fmla="*/ 0 h 48"/>
              <a:gd name="T149" fmla="*/ 56 w 56"/>
              <a:gd name="T150" fmla="*/ 48 h 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6" h="48">
                <a:moveTo>
                  <a:pt x="48" y="16"/>
                </a:moveTo>
                <a:lnTo>
                  <a:pt x="40" y="0"/>
                </a:lnTo>
                <a:lnTo>
                  <a:pt x="40" y="8"/>
                </a:lnTo>
                <a:lnTo>
                  <a:pt x="24" y="8"/>
                </a:lnTo>
                <a:lnTo>
                  <a:pt x="8" y="8"/>
                </a:lnTo>
                <a:lnTo>
                  <a:pt x="16" y="0"/>
                </a:lnTo>
                <a:lnTo>
                  <a:pt x="8" y="16"/>
                </a:lnTo>
                <a:lnTo>
                  <a:pt x="16" y="32"/>
                </a:lnTo>
                <a:lnTo>
                  <a:pt x="8" y="32"/>
                </a:lnTo>
                <a:lnTo>
                  <a:pt x="24" y="40"/>
                </a:lnTo>
                <a:lnTo>
                  <a:pt x="40" y="32"/>
                </a:lnTo>
                <a:lnTo>
                  <a:pt x="48" y="16"/>
                </a:lnTo>
                <a:lnTo>
                  <a:pt x="56" y="16"/>
                </a:lnTo>
                <a:lnTo>
                  <a:pt x="48" y="32"/>
                </a:lnTo>
                <a:lnTo>
                  <a:pt x="40" y="40"/>
                </a:lnTo>
                <a:lnTo>
                  <a:pt x="24" y="48"/>
                </a:lnTo>
                <a:lnTo>
                  <a:pt x="8" y="40"/>
                </a:lnTo>
                <a:lnTo>
                  <a:pt x="8" y="32"/>
                </a:lnTo>
                <a:lnTo>
                  <a:pt x="0" y="16"/>
                </a:lnTo>
                <a:lnTo>
                  <a:pt x="8" y="0"/>
                </a:lnTo>
                <a:lnTo>
                  <a:pt x="24" y="0"/>
                </a:lnTo>
                <a:lnTo>
                  <a:pt x="40" y="0"/>
                </a:lnTo>
                <a:lnTo>
                  <a:pt x="48" y="0"/>
                </a:lnTo>
                <a:lnTo>
                  <a:pt x="56" y="16"/>
                </a:lnTo>
                <a:lnTo>
                  <a:pt x="48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5" name="Freeform 318"/>
          <p:cNvSpPr>
            <a:spLocks/>
          </p:cNvSpPr>
          <p:nvPr/>
        </p:nvSpPr>
        <p:spPr bwMode="auto">
          <a:xfrm>
            <a:off x="3986213" y="36449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0161247 w 8"/>
              <a:gd name="T7" fmla="*/ 0 h 1588"/>
              <a:gd name="T8" fmla="*/ 20161247 w 8"/>
              <a:gd name="T9" fmla="*/ 0 h 1588"/>
              <a:gd name="T10" fmla="*/ 20161247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8"/>
              <a:gd name="T23" fmla="*/ 8 w 8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6" name="Freeform 319"/>
          <p:cNvSpPr>
            <a:spLocks/>
          </p:cNvSpPr>
          <p:nvPr/>
        </p:nvSpPr>
        <p:spPr bwMode="auto">
          <a:xfrm>
            <a:off x="4976813" y="2819400"/>
            <a:ext cx="63500" cy="76200"/>
          </a:xfrm>
          <a:custGeom>
            <a:avLst/>
            <a:gdLst>
              <a:gd name="T0" fmla="*/ 100806236 w 40"/>
              <a:gd name="T1" fmla="*/ 60483756 h 48"/>
              <a:gd name="T2" fmla="*/ 80644994 w 40"/>
              <a:gd name="T3" fmla="*/ 20161250 h 48"/>
              <a:gd name="T4" fmla="*/ 40322497 w 40"/>
              <a:gd name="T5" fmla="*/ 0 h 48"/>
              <a:gd name="T6" fmla="*/ 0 w 40"/>
              <a:gd name="T7" fmla="*/ 20161250 h 48"/>
              <a:gd name="T8" fmla="*/ 0 w 40"/>
              <a:gd name="T9" fmla="*/ 60483756 h 48"/>
              <a:gd name="T10" fmla="*/ 0 w 40"/>
              <a:gd name="T11" fmla="*/ 100806243 h 48"/>
              <a:gd name="T12" fmla="*/ 40322497 w 40"/>
              <a:gd name="T13" fmla="*/ 120967511 h 48"/>
              <a:gd name="T14" fmla="*/ 80644994 w 40"/>
              <a:gd name="T15" fmla="*/ 100806243 h 48"/>
              <a:gd name="T16" fmla="*/ 100806236 w 40"/>
              <a:gd name="T17" fmla="*/ 60483756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48"/>
              <a:gd name="T29" fmla="*/ 40 w 40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48">
                <a:moveTo>
                  <a:pt x="40" y="24"/>
                </a:moveTo>
                <a:lnTo>
                  <a:pt x="32" y="8"/>
                </a:lnTo>
                <a:lnTo>
                  <a:pt x="16" y="0"/>
                </a:lnTo>
                <a:lnTo>
                  <a:pt x="0" y="8"/>
                </a:lnTo>
                <a:lnTo>
                  <a:pt x="0" y="24"/>
                </a:lnTo>
                <a:lnTo>
                  <a:pt x="0" y="40"/>
                </a:lnTo>
                <a:lnTo>
                  <a:pt x="16" y="48"/>
                </a:lnTo>
                <a:lnTo>
                  <a:pt x="32" y="40"/>
                </a:lnTo>
                <a:lnTo>
                  <a:pt x="40" y="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7" name="Freeform 320"/>
          <p:cNvSpPr>
            <a:spLocks/>
          </p:cNvSpPr>
          <p:nvPr/>
        </p:nvSpPr>
        <p:spPr bwMode="auto">
          <a:xfrm>
            <a:off x="4976813" y="2819400"/>
            <a:ext cx="76200" cy="88900"/>
          </a:xfrm>
          <a:custGeom>
            <a:avLst/>
            <a:gdLst>
              <a:gd name="T0" fmla="*/ 100806243 w 48"/>
              <a:gd name="T1" fmla="*/ 60483758 h 56"/>
              <a:gd name="T2" fmla="*/ 80644999 w 48"/>
              <a:gd name="T3" fmla="*/ 20161251 h 56"/>
              <a:gd name="T4" fmla="*/ 80644999 w 48"/>
              <a:gd name="T5" fmla="*/ 40322501 h 56"/>
              <a:gd name="T6" fmla="*/ 80644999 w 48"/>
              <a:gd name="T7" fmla="*/ 40322501 h 56"/>
              <a:gd name="T8" fmla="*/ 40322500 w 48"/>
              <a:gd name="T9" fmla="*/ 20161251 h 56"/>
              <a:gd name="T10" fmla="*/ 40322500 w 48"/>
              <a:gd name="T11" fmla="*/ 20161251 h 56"/>
              <a:gd name="T12" fmla="*/ 40322500 w 48"/>
              <a:gd name="T13" fmla="*/ 20161251 h 56"/>
              <a:gd name="T14" fmla="*/ 0 w 48"/>
              <a:gd name="T15" fmla="*/ 40322501 h 56"/>
              <a:gd name="T16" fmla="*/ 20161250 w 48"/>
              <a:gd name="T17" fmla="*/ 20161251 h 56"/>
              <a:gd name="T18" fmla="*/ 20161250 w 48"/>
              <a:gd name="T19" fmla="*/ 20161251 h 56"/>
              <a:gd name="T20" fmla="*/ 20161250 w 48"/>
              <a:gd name="T21" fmla="*/ 60483758 h 56"/>
              <a:gd name="T22" fmla="*/ 20161250 w 48"/>
              <a:gd name="T23" fmla="*/ 60483758 h 56"/>
              <a:gd name="T24" fmla="*/ 20161250 w 48"/>
              <a:gd name="T25" fmla="*/ 60483758 h 56"/>
              <a:gd name="T26" fmla="*/ 20161250 w 48"/>
              <a:gd name="T27" fmla="*/ 100806247 h 56"/>
              <a:gd name="T28" fmla="*/ 0 w 48"/>
              <a:gd name="T29" fmla="*/ 100806247 h 56"/>
              <a:gd name="T30" fmla="*/ 0 w 48"/>
              <a:gd name="T31" fmla="*/ 100806247 h 56"/>
              <a:gd name="T32" fmla="*/ 40322500 w 48"/>
              <a:gd name="T33" fmla="*/ 120967517 h 56"/>
              <a:gd name="T34" fmla="*/ 40322500 w 48"/>
              <a:gd name="T35" fmla="*/ 120967517 h 56"/>
              <a:gd name="T36" fmla="*/ 40322500 w 48"/>
              <a:gd name="T37" fmla="*/ 120967517 h 56"/>
              <a:gd name="T38" fmla="*/ 80644999 w 48"/>
              <a:gd name="T39" fmla="*/ 100806247 h 56"/>
              <a:gd name="T40" fmla="*/ 80644999 w 48"/>
              <a:gd name="T41" fmla="*/ 100806247 h 56"/>
              <a:gd name="T42" fmla="*/ 80644999 w 48"/>
              <a:gd name="T43" fmla="*/ 100806247 h 56"/>
              <a:gd name="T44" fmla="*/ 100806243 w 48"/>
              <a:gd name="T45" fmla="*/ 60483758 h 56"/>
              <a:gd name="T46" fmla="*/ 100806243 w 48"/>
              <a:gd name="T47" fmla="*/ 60483758 h 56"/>
              <a:gd name="T48" fmla="*/ 120967511 w 48"/>
              <a:gd name="T49" fmla="*/ 60483758 h 56"/>
              <a:gd name="T50" fmla="*/ 120967511 w 48"/>
              <a:gd name="T51" fmla="*/ 60483758 h 56"/>
              <a:gd name="T52" fmla="*/ 100806243 w 48"/>
              <a:gd name="T53" fmla="*/ 100806247 h 56"/>
              <a:gd name="T54" fmla="*/ 100806243 w 48"/>
              <a:gd name="T55" fmla="*/ 100806247 h 56"/>
              <a:gd name="T56" fmla="*/ 80644999 w 48"/>
              <a:gd name="T57" fmla="*/ 120967517 h 56"/>
              <a:gd name="T58" fmla="*/ 40322500 w 48"/>
              <a:gd name="T59" fmla="*/ 141128761 h 56"/>
              <a:gd name="T60" fmla="*/ 40322500 w 48"/>
              <a:gd name="T61" fmla="*/ 141128761 h 56"/>
              <a:gd name="T62" fmla="*/ 40322500 w 48"/>
              <a:gd name="T63" fmla="*/ 141128761 h 56"/>
              <a:gd name="T64" fmla="*/ 0 w 48"/>
              <a:gd name="T65" fmla="*/ 120967517 h 56"/>
              <a:gd name="T66" fmla="*/ 0 w 48"/>
              <a:gd name="T67" fmla="*/ 120967517 h 56"/>
              <a:gd name="T68" fmla="*/ 0 w 48"/>
              <a:gd name="T69" fmla="*/ 100806247 h 56"/>
              <a:gd name="T70" fmla="*/ 0 w 48"/>
              <a:gd name="T71" fmla="*/ 60483758 h 56"/>
              <a:gd name="T72" fmla="*/ 0 w 48"/>
              <a:gd name="T73" fmla="*/ 60483758 h 56"/>
              <a:gd name="T74" fmla="*/ 0 w 48"/>
              <a:gd name="T75" fmla="*/ 60483758 h 56"/>
              <a:gd name="T76" fmla="*/ 0 w 48"/>
              <a:gd name="T77" fmla="*/ 20161251 h 56"/>
              <a:gd name="T78" fmla="*/ 0 w 48"/>
              <a:gd name="T79" fmla="*/ 20161251 h 56"/>
              <a:gd name="T80" fmla="*/ 0 w 48"/>
              <a:gd name="T81" fmla="*/ 20161251 h 56"/>
              <a:gd name="T82" fmla="*/ 40322500 w 48"/>
              <a:gd name="T83" fmla="*/ 0 h 56"/>
              <a:gd name="T84" fmla="*/ 40322500 w 48"/>
              <a:gd name="T85" fmla="*/ 0 h 56"/>
              <a:gd name="T86" fmla="*/ 40322500 w 48"/>
              <a:gd name="T87" fmla="*/ 0 h 56"/>
              <a:gd name="T88" fmla="*/ 80644999 w 48"/>
              <a:gd name="T89" fmla="*/ 20161251 h 56"/>
              <a:gd name="T90" fmla="*/ 80644999 w 48"/>
              <a:gd name="T91" fmla="*/ 20161251 h 56"/>
              <a:gd name="T92" fmla="*/ 100806243 w 48"/>
              <a:gd name="T93" fmla="*/ 20161251 h 56"/>
              <a:gd name="T94" fmla="*/ 120967511 w 48"/>
              <a:gd name="T95" fmla="*/ 60483758 h 56"/>
              <a:gd name="T96" fmla="*/ 100806243 w 48"/>
              <a:gd name="T97" fmla="*/ 60483758 h 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56"/>
              <a:gd name="T149" fmla="*/ 48 w 48"/>
              <a:gd name="T150" fmla="*/ 56 h 5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56">
                <a:moveTo>
                  <a:pt x="40" y="24"/>
                </a:moveTo>
                <a:lnTo>
                  <a:pt x="32" y="8"/>
                </a:lnTo>
                <a:lnTo>
                  <a:pt x="32" y="16"/>
                </a:lnTo>
                <a:lnTo>
                  <a:pt x="16" y="8"/>
                </a:lnTo>
                <a:lnTo>
                  <a:pt x="0" y="16"/>
                </a:lnTo>
                <a:lnTo>
                  <a:pt x="8" y="8"/>
                </a:lnTo>
                <a:lnTo>
                  <a:pt x="8" y="24"/>
                </a:lnTo>
                <a:lnTo>
                  <a:pt x="8" y="40"/>
                </a:lnTo>
                <a:lnTo>
                  <a:pt x="0" y="40"/>
                </a:lnTo>
                <a:lnTo>
                  <a:pt x="16" y="48"/>
                </a:lnTo>
                <a:lnTo>
                  <a:pt x="32" y="40"/>
                </a:lnTo>
                <a:lnTo>
                  <a:pt x="40" y="24"/>
                </a:lnTo>
                <a:lnTo>
                  <a:pt x="48" y="24"/>
                </a:lnTo>
                <a:lnTo>
                  <a:pt x="40" y="40"/>
                </a:lnTo>
                <a:lnTo>
                  <a:pt x="32" y="48"/>
                </a:lnTo>
                <a:lnTo>
                  <a:pt x="16" y="56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8"/>
                </a:lnTo>
                <a:lnTo>
                  <a:pt x="16" y="0"/>
                </a:lnTo>
                <a:lnTo>
                  <a:pt x="32" y="8"/>
                </a:lnTo>
                <a:lnTo>
                  <a:pt x="40" y="8"/>
                </a:lnTo>
                <a:lnTo>
                  <a:pt x="48" y="24"/>
                </a:lnTo>
                <a:lnTo>
                  <a:pt x="40" y="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8" name="Freeform 321"/>
          <p:cNvSpPr>
            <a:spLocks/>
          </p:cNvSpPr>
          <p:nvPr/>
        </p:nvSpPr>
        <p:spPr bwMode="auto">
          <a:xfrm>
            <a:off x="5040313" y="28575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0161247 w 8"/>
              <a:gd name="T7" fmla="*/ 0 h 1588"/>
              <a:gd name="T8" fmla="*/ 20161247 w 8"/>
              <a:gd name="T9" fmla="*/ 0 h 1588"/>
              <a:gd name="T10" fmla="*/ 20161247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8"/>
              <a:gd name="T23" fmla="*/ 8 w 8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39" name="Rectangle 322"/>
          <p:cNvSpPr>
            <a:spLocks noChangeArrowheads="1"/>
          </p:cNvSpPr>
          <p:nvPr/>
        </p:nvSpPr>
        <p:spPr bwMode="auto">
          <a:xfrm>
            <a:off x="5713413" y="4953000"/>
            <a:ext cx="1397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0" name="Rectangle 323"/>
          <p:cNvSpPr>
            <a:spLocks noChangeArrowheads="1"/>
          </p:cNvSpPr>
          <p:nvPr/>
        </p:nvSpPr>
        <p:spPr bwMode="auto">
          <a:xfrm>
            <a:off x="5853113" y="3340100"/>
            <a:ext cx="12700" cy="16129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1" name="Rectangle 324"/>
          <p:cNvSpPr>
            <a:spLocks noChangeArrowheads="1"/>
          </p:cNvSpPr>
          <p:nvPr/>
        </p:nvSpPr>
        <p:spPr bwMode="auto">
          <a:xfrm>
            <a:off x="5853113" y="3340100"/>
            <a:ext cx="2159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2" name="Rectangle 325"/>
          <p:cNvSpPr>
            <a:spLocks noChangeArrowheads="1"/>
          </p:cNvSpPr>
          <p:nvPr/>
        </p:nvSpPr>
        <p:spPr bwMode="auto">
          <a:xfrm>
            <a:off x="5853113" y="4508500"/>
            <a:ext cx="2159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3" name="Freeform 326"/>
          <p:cNvSpPr>
            <a:spLocks/>
          </p:cNvSpPr>
          <p:nvPr/>
        </p:nvSpPr>
        <p:spPr bwMode="auto">
          <a:xfrm>
            <a:off x="5827713" y="4470400"/>
            <a:ext cx="63500" cy="63500"/>
          </a:xfrm>
          <a:custGeom>
            <a:avLst/>
            <a:gdLst>
              <a:gd name="T0" fmla="*/ 100806236 w 40"/>
              <a:gd name="T1" fmla="*/ 60483752 h 40"/>
              <a:gd name="T2" fmla="*/ 80644994 w 40"/>
              <a:gd name="T3" fmla="*/ 20161249 h 40"/>
              <a:gd name="T4" fmla="*/ 40322497 w 40"/>
              <a:gd name="T5" fmla="*/ 0 h 40"/>
              <a:gd name="T6" fmla="*/ 0 w 40"/>
              <a:gd name="T7" fmla="*/ 20161249 h 40"/>
              <a:gd name="T8" fmla="*/ 0 w 40"/>
              <a:gd name="T9" fmla="*/ 60483752 h 40"/>
              <a:gd name="T10" fmla="*/ 0 w 40"/>
              <a:gd name="T11" fmla="*/ 100806236 h 40"/>
              <a:gd name="T12" fmla="*/ 40322497 w 40"/>
              <a:gd name="T13" fmla="*/ 100806236 h 40"/>
              <a:gd name="T14" fmla="*/ 80644994 w 40"/>
              <a:gd name="T15" fmla="*/ 100806236 h 40"/>
              <a:gd name="T16" fmla="*/ 100806236 w 40"/>
              <a:gd name="T17" fmla="*/ 60483752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40"/>
              <a:gd name="T29" fmla="*/ 40 w 40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40">
                <a:moveTo>
                  <a:pt x="40" y="24"/>
                </a:moveTo>
                <a:lnTo>
                  <a:pt x="32" y="8"/>
                </a:lnTo>
                <a:lnTo>
                  <a:pt x="16" y="0"/>
                </a:lnTo>
                <a:lnTo>
                  <a:pt x="0" y="8"/>
                </a:lnTo>
                <a:lnTo>
                  <a:pt x="0" y="24"/>
                </a:lnTo>
                <a:lnTo>
                  <a:pt x="0" y="40"/>
                </a:lnTo>
                <a:lnTo>
                  <a:pt x="16" y="40"/>
                </a:lnTo>
                <a:lnTo>
                  <a:pt x="32" y="40"/>
                </a:lnTo>
                <a:lnTo>
                  <a:pt x="40" y="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4" name="Freeform 327"/>
          <p:cNvSpPr>
            <a:spLocks/>
          </p:cNvSpPr>
          <p:nvPr/>
        </p:nvSpPr>
        <p:spPr bwMode="auto">
          <a:xfrm>
            <a:off x="5827713" y="4470400"/>
            <a:ext cx="76200" cy="76200"/>
          </a:xfrm>
          <a:custGeom>
            <a:avLst/>
            <a:gdLst>
              <a:gd name="T0" fmla="*/ 100806243 w 48"/>
              <a:gd name="T1" fmla="*/ 60483756 h 48"/>
              <a:gd name="T2" fmla="*/ 80644999 w 48"/>
              <a:gd name="T3" fmla="*/ 20161250 h 48"/>
              <a:gd name="T4" fmla="*/ 80644999 w 48"/>
              <a:gd name="T5" fmla="*/ 40322500 h 48"/>
              <a:gd name="T6" fmla="*/ 80644999 w 48"/>
              <a:gd name="T7" fmla="*/ 40322500 h 48"/>
              <a:gd name="T8" fmla="*/ 40322500 w 48"/>
              <a:gd name="T9" fmla="*/ 20161250 h 48"/>
              <a:gd name="T10" fmla="*/ 40322500 w 48"/>
              <a:gd name="T11" fmla="*/ 20161250 h 48"/>
              <a:gd name="T12" fmla="*/ 40322500 w 48"/>
              <a:gd name="T13" fmla="*/ 20161250 h 48"/>
              <a:gd name="T14" fmla="*/ 0 w 48"/>
              <a:gd name="T15" fmla="*/ 40322500 h 48"/>
              <a:gd name="T16" fmla="*/ 20161250 w 48"/>
              <a:gd name="T17" fmla="*/ 20161250 h 48"/>
              <a:gd name="T18" fmla="*/ 20161250 w 48"/>
              <a:gd name="T19" fmla="*/ 20161250 h 48"/>
              <a:gd name="T20" fmla="*/ 20161250 w 48"/>
              <a:gd name="T21" fmla="*/ 60483756 h 48"/>
              <a:gd name="T22" fmla="*/ 20161250 w 48"/>
              <a:gd name="T23" fmla="*/ 60483756 h 48"/>
              <a:gd name="T24" fmla="*/ 20161250 w 48"/>
              <a:gd name="T25" fmla="*/ 60483756 h 48"/>
              <a:gd name="T26" fmla="*/ 20161250 w 48"/>
              <a:gd name="T27" fmla="*/ 100806243 h 48"/>
              <a:gd name="T28" fmla="*/ 0 w 48"/>
              <a:gd name="T29" fmla="*/ 100806243 h 48"/>
              <a:gd name="T30" fmla="*/ 0 w 48"/>
              <a:gd name="T31" fmla="*/ 100806243 h 48"/>
              <a:gd name="T32" fmla="*/ 40322500 w 48"/>
              <a:gd name="T33" fmla="*/ 100806243 h 48"/>
              <a:gd name="T34" fmla="*/ 40322500 w 48"/>
              <a:gd name="T35" fmla="*/ 100806243 h 48"/>
              <a:gd name="T36" fmla="*/ 40322500 w 48"/>
              <a:gd name="T37" fmla="*/ 100806243 h 48"/>
              <a:gd name="T38" fmla="*/ 80644999 w 48"/>
              <a:gd name="T39" fmla="*/ 100806243 h 48"/>
              <a:gd name="T40" fmla="*/ 80644999 w 48"/>
              <a:gd name="T41" fmla="*/ 100806243 h 48"/>
              <a:gd name="T42" fmla="*/ 80644999 w 48"/>
              <a:gd name="T43" fmla="*/ 100806243 h 48"/>
              <a:gd name="T44" fmla="*/ 100806243 w 48"/>
              <a:gd name="T45" fmla="*/ 60483756 h 48"/>
              <a:gd name="T46" fmla="*/ 100806243 w 48"/>
              <a:gd name="T47" fmla="*/ 60483756 h 48"/>
              <a:gd name="T48" fmla="*/ 120967511 w 48"/>
              <a:gd name="T49" fmla="*/ 60483756 h 48"/>
              <a:gd name="T50" fmla="*/ 120967511 w 48"/>
              <a:gd name="T51" fmla="*/ 60483756 h 48"/>
              <a:gd name="T52" fmla="*/ 100806243 w 48"/>
              <a:gd name="T53" fmla="*/ 100806243 h 48"/>
              <a:gd name="T54" fmla="*/ 100806243 w 48"/>
              <a:gd name="T55" fmla="*/ 100806243 h 48"/>
              <a:gd name="T56" fmla="*/ 80644999 w 48"/>
              <a:gd name="T57" fmla="*/ 120967511 h 48"/>
              <a:gd name="T58" fmla="*/ 40322500 w 48"/>
              <a:gd name="T59" fmla="*/ 120967511 h 48"/>
              <a:gd name="T60" fmla="*/ 40322500 w 48"/>
              <a:gd name="T61" fmla="*/ 120967511 h 48"/>
              <a:gd name="T62" fmla="*/ 40322500 w 48"/>
              <a:gd name="T63" fmla="*/ 120967511 h 48"/>
              <a:gd name="T64" fmla="*/ 0 w 48"/>
              <a:gd name="T65" fmla="*/ 120967511 h 48"/>
              <a:gd name="T66" fmla="*/ 0 w 48"/>
              <a:gd name="T67" fmla="*/ 120967511 h 48"/>
              <a:gd name="T68" fmla="*/ 0 w 48"/>
              <a:gd name="T69" fmla="*/ 100806243 h 48"/>
              <a:gd name="T70" fmla="*/ 0 w 48"/>
              <a:gd name="T71" fmla="*/ 60483756 h 48"/>
              <a:gd name="T72" fmla="*/ 0 w 48"/>
              <a:gd name="T73" fmla="*/ 60483756 h 48"/>
              <a:gd name="T74" fmla="*/ 0 w 48"/>
              <a:gd name="T75" fmla="*/ 60483756 h 48"/>
              <a:gd name="T76" fmla="*/ 0 w 48"/>
              <a:gd name="T77" fmla="*/ 20161250 h 48"/>
              <a:gd name="T78" fmla="*/ 0 w 48"/>
              <a:gd name="T79" fmla="*/ 20161250 h 48"/>
              <a:gd name="T80" fmla="*/ 0 w 48"/>
              <a:gd name="T81" fmla="*/ 20161250 h 48"/>
              <a:gd name="T82" fmla="*/ 40322500 w 48"/>
              <a:gd name="T83" fmla="*/ 0 h 48"/>
              <a:gd name="T84" fmla="*/ 40322500 w 48"/>
              <a:gd name="T85" fmla="*/ 0 h 48"/>
              <a:gd name="T86" fmla="*/ 40322500 w 48"/>
              <a:gd name="T87" fmla="*/ 0 h 48"/>
              <a:gd name="T88" fmla="*/ 80644999 w 48"/>
              <a:gd name="T89" fmla="*/ 20161250 h 48"/>
              <a:gd name="T90" fmla="*/ 80644999 w 48"/>
              <a:gd name="T91" fmla="*/ 20161250 h 48"/>
              <a:gd name="T92" fmla="*/ 100806243 w 48"/>
              <a:gd name="T93" fmla="*/ 20161250 h 48"/>
              <a:gd name="T94" fmla="*/ 120967511 w 48"/>
              <a:gd name="T95" fmla="*/ 60483756 h 48"/>
              <a:gd name="T96" fmla="*/ 100806243 w 48"/>
              <a:gd name="T97" fmla="*/ 60483756 h 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48"/>
              <a:gd name="T149" fmla="*/ 48 w 48"/>
              <a:gd name="T150" fmla="*/ 48 h 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48">
                <a:moveTo>
                  <a:pt x="40" y="24"/>
                </a:moveTo>
                <a:lnTo>
                  <a:pt x="32" y="8"/>
                </a:lnTo>
                <a:lnTo>
                  <a:pt x="32" y="16"/>
                </a:lnTo>
                <a:lnTo>
                  <a:pt x="16" y="8"/>
                </a:lnTo>
                <a:lnTo>
                  <a:pt x="0" y="16"/>
                </a:lnTo>
                <a:lnTo>
                  <a:pt x="8" y="8"/>
                </a:lnTo>
                <a:lnTo>
                  <a:pt x="8" y="24"/>
                </a:lnTo>
                <a:lnTo>
                  <a:pt x="8" y="40"/>
                </a:lnTo>
                <a:lnTo>
                  <a:pt x="0" y="40"/>
                </a:lnTo>
                <a:lnTo>
                  <a:pt x="16" y="40"/>
                </a:lnTo>
                <a:lnTo>
                  <a:pt x="32" y="40"/>
                </a:lnTo>
                <a:lnTo>
                  <a:pt x="40" y="24"/>
                </a:lnTo>
                <a:lnTo>
                  <a:pt x="48" y="24"/>
                </a:lnTo>
                <a:lnTo>
                  <a:pt x="40" y="40"/>
                </a:lnTo>
                <a:lnTo>
                  <a:pt x="32" y="48"/>
                </a:lnTo>
                <a:lnTo>
                  <a:pt x="16" y="48"/>
                </a:lnTo>
                <a:lnTo>
                  <a:pt x="0" y="48"/>
                </a:lnTo>
                <a:lnTo>
                  <a:pt x="0" y="40"/>
                </a:lnTo>
                <a:lnTo>
                  <a:pt x="0" y="24"/>
                </a:lnTo>
                <a:lnTo>
                  <a:pt x="0" y="8"/>
                </a:lnTo>
                <a:lnTo>
                  <a:pt x="16" y="0"/>
                </a:lnTo>
                <a:lnTo>
                  <a:pt x="32" y="8"/>
                </a:lnTo>
                <a:lnTo>
                  <a:pt x="40" y="8"/>
                </a:lnTo>
                <a:lnTo>
                  <a:pt x="48" y="24"/>
                </a:lnTo>
                <a:lnTo>
                  <a:pt x="40" y="2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5" name="Freeform 328"/>
          <p:cNvSpPr>
            <a:spLocks/>
          </p:cNvSpPr>
          <p:nvPr/>
        </p:nvSpPr>
        <p:spPr bwMode="auto">
          <a:xfrm>
            <a:off x="5891213" y="4508500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0161247 w 8"/>
              <a:gd name="T7" fmla="*/ 0 h 1588"/>
              <a:gd name="T8" fmla="*/ 20161247 w 8"/>
              <a:gd name="T9" fmla="*/ 0 h 1588"/>
              <a:gd name="T10" fmla="*/ 20161247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8"/>
              <a:gd name="T23" fmla="*/ 8 w 8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0546" name="Rectangle 329"/>
          <p:cNvSpPr>
            <a:spLocks noChangeArrowheads="1"/>
          </p:cNvSpPr>
          <p:nvPr/>
        </p:nvSpPr>
        <p:spPr bwMode="auto">
          <a:xfrm>
            <a:off x="2057400" y="2819400"/>
            <a:ext cx="889000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400"/>
              <a:t>Poljubna</a:t>
            </a:r>
          </a:p>
          <a:p>
            <a:r>
              <a:rPr lang="sl-SI" sz="1400"/>
              <a:t>funkcija</a:t>
            </a:r>
          </a:p>
          <a:p>
            <a:r>
              <a:rPr lang="sl-SI" sz="1400"/>
              <a:t>4 spremenlj.</a:t>
            </a:r>
          </a:p>
        </p:txBody>
      </p:sp>
      <p:sp>
        <p:nvSpPr>
          <p:cNvPr id="60547" name="Text Box 330"/>
          <p:cNvSpPr txBox="1">
            <a:spLocks noChangeArrowheads="1"/>
          </p:cNvSpPr>
          <p:nvPr/>
        </p:nvSpPr>
        <p:spPr bwMode="auto">
          <a:xfrm>
            <a:off x="6934200" y="5867400"/>
            <a:ext cx="9620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Xilinx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321A3B-2811-417D-8EA3-7609FB10F392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2098" name="Text Box 2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2099" name="Text Box 3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proizvajalca Xilinx</a:t>
            </a:r>
            <a:endParaRPr lang="sl-SI"/>
          </a:p>
        </p:txBody>
      </p:sp>
      <p:sp>
        <p:nvSpPr>
          <p:cNvPr id="2100" name="Rectangle 4"/>
          <p:cNvSpPr>
            <a:spLocks noChangeArrowheads="1"/>
          </p:cNvSpPr>
          <p:nvPr/>
        </p:nvSpPr>
        <p:spPr bwMode="auto">
          <a:xfrm>
            <a:off x="684213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FPGA vezja  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762000" y="2286000"/>
          <a:ext cx="4191000" cy="410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4191000" cy="410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249363" y="2697163"/>
            <a:ext cx="7893050" cy="3270250"/>
            <a:chOff x="787" y="1699"/>
            <a:chExt cx="4972" cy="2060"/>
          </a:xfrm>
        </p:grpSpPr>
        <p:sp>
          <p:nvSpPr>
            <p:cNvPr id="2112" name="Rectangle 7"/>
            <p:cNvSpPr>
              <a:spLocks noChangeArrowheads="1"/>
            </p:cNvSpPr>
            <p:nvPr/>
          </p:nvSpPr>
          <p:spPr bwMode="auto">
            <a:xfrm>
              <a:off x="3263" y="1968"/>
              <a:ext cx="2496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/>
                <a:t>Povezovalno polje vsebuje veliko število povezav</a:t>
              </a:r>
              <a:endParaRPr kumimoji="1" lang="sl-SI" sz="3200"/>
            </a:p>
          </p:txBody>
        </p:sp>
        <p:graphicFrame>
          <p:nvGraphicFramePr>
            <p:cNvPr id="2096" name="Object 8"/>
            <p:cNvGraphicFramePr>
              <a:graphicFrameLocks noChangeAspect="1"/>
            </p:cNvGraphicFramePr>
            <p:nvPr/>
          </p:nvGraphicFramePr>
          <p:xfrm>
            <a:off x="787" y="1699"/>
            <a:ext cx="2046" cy="2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" r:id="rId5" imgW="2203920" imgH="2217960" progId="">
                    <p:embed/>
                  </p:oleObj>
                </mc:Choice>
                <mc:Fallback>
                  <p:oleObj r:id="rId5" imgW="2203920" imgH="221796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7" y="1699"/>
                          <a:ext cx="2046" cy="20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71600" y="2819400"/>
            <a:ext cx="7772400" cy="2973388"/>
            <a:chOff x="864" y="1776"/>
            <a:chExt cx="4896" cy="1873"/>
          </a:xfrm>
        </p:grpSpPr>
        <p:sp>
          <p:nvSpPr>
            <p:cNvPr id="2104" name="Rectangle 10"/>
            <p:cNvSpPr>
              <a:spLocks noChangeArrowheads="1"/>
            </p:cNvSpPr>
            <p:nvPr/>
          </p:nvSpPr>
          <p:spPr bwMode="auto">
            <a:xfrm>
              <a:off x="3264" y="2448"/>
              <a:ext cx="2496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/>
                <a:t>Konfiguracijski pomnilni elementi določajo povezave in vsebino logičnih blokov</a:t>
              </a:r>
              <a:endParaRPr kumimoji="1" lang="sl-SI" sz="3200"/>
            </a:p>
          </p:txBody>
        </p:sp>
        <p:grpSp>
          <p:nvGrpSpPr>
            <p:cNvPr id="2105" name="Group 11"/>
            <p:cNvGrpSpPr>
              <a:grpSpLocks/>
            </p:cNvGrpSpPr>
            <p:nvPr/>
          </p:nvGrpSpPr>
          <p:grpSpPr bwMode="auto">
            <a:xfrm>
              <a:off x="864" y="1776"/>
              <a:ext cx="1942" cy="1873"/>
              <a:chOff x="864" y="1776"/>
              <a:chExt cx="1942" cy="1873"/>
            </a:xfrm>
          </p:grpSpPr>
          <p:grpSp>
            <p:nvGrpSpPr>
              <p:cNvPr id="2106" name="Group 12"/>
              <p:cNvGrpSpPr>
                <a:grpSpLocks/>
              </p:cNvGrpSpPr>
              <p:nvPr/>
            </p:nvGrpSpPr>
            <p:grpSpPr bwMode="auto">
              <a:xfrm>
                <a:off x="864" y="1776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89" name="Object 13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16" r:id="rId7" imgW="461520" imgH="459720" progId="">
                        <p:embed/>
                      </p:oleObj>
                    </mc:Choice>
                    <mc:Fallback>
                      <p:oleObj r:id="rId7" imgW="461520" imgH="459720" progId="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0" name="Object 14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17" r:id="rId9" imgW="461520" imgH="459720" progId="">
                        <p:embed/>
                      </p:oleObj>
                    </mc:Choice>
                    <mc:Fallback>
                      <p:oleObj r:id="rId9" imgW="461520" imgH="459720" progId="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1" name="Object 15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18" r:id="rId11" imgW="461520" imgH="459720" progId="">
                        <p:embed/>
                      </p:oleObj>
                    </mc:Choice>
                    <mc:Fallback>
                      <p:oleObj r:id="rId11" imgW="461520" imgH="459720" progId="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2" name="Object 16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19" r:id="rId12" imgW="461520" imgH="459720" progId="">
                        <p:embed/>
                      </p:oleObj>
                    </mc:Choice>
                    <mc:Fallback>
                      <p:oleObj r:id="rId12" imgW="461520" imgH="459720" progId="">
                        <p:embed/>
                        <p:pic>
                          <p:nvPicPr>
                            <p:cNvPr id="0" name="Object 1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3" name="Object 17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0" r:id="rId13" imgW="461520" imgH="459720" progId="">
                        <p:embed/>
                      </p:oleObj>
                    </mc:Choice>
                    <mc:Fallback>
                      <p:oleObj r:id="rId13" imgW="461520" imgH="459720" progId="">
                        <p:embed/>
                        <p:pic>
                          <p:nvPicPr>
                            <p:cNvPr id="0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4" name="Object 18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1" r:id="rId14" imgW="461520" imgH="459720" progId="">
                        <p:embed/>
                      </p:oleObj>
                    </mc:Choice>
                    <mc:Fallback>
                      <p:oleObj r:id="rId14" imgW="461520" imgH="459720" progId="">
                        <p:embed/>
                        <p:pic>
                          <p:nvPicPr>
                            <p:cNvPr id="0" name="Object 1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95" name="Object 19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2" r:id="rId15" imgW="234000" imgH="459000" progId="">
                        <p:embed/>
                      </p:oleObj>
                    </mc:Choice>
                    <mc:Fallback>
                      <p:oleObj r:id="rId15" imgW="234000" imgH="459000" progId="">
                        <p:embed/>
                        <p:pic>
                          <p:nvPicPr>
                            <p:cNvPr id="0" name="Object 1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07" name="Group 20"/>
              <p:cNvGrpSpPr>
                <a:grpSpLocks/>
              </p:cNvGrpSpPr>
              <p:nvPr/>
            </p:nvGrpSpPr>
            <p:grpSpPr bwMode="auto">
              <a:xfrm>
                <a:off x="864" y="2064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82" name="Object 21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3" r:id="rId17" imgW="461520" imgH="459720" progId="">
                        <p:embed/>
                      </p:oleObj>
                    </mc:Choice>
                    <mc:Fallback>
                      <p:oleObj r:id="rId17" imgW="461520" imgH="459720" progId="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3" name="Object 22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4" r:id="rId18" imgW="461520" imgH="459720" progId="">
                        <p:embed/>
                      </p:oleObj>
                    </mc:Choice>
                    <mc:Fallback>
                      <p:oleObj r:id="rId18" imgW="461520" imgH="459720" progId="">
                        <p:embed/>
                        <p:pic>
                          <p:nvPicPr>
                            <p:cNvPr id="0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4" name="Object 23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5" r:id="rId19" imgW="461520" imgH="459720" progId="">
                        <p:embed/>
                      </p:oleObj>
                    </mc:Choice>
                    <mc:Fallback>
                      <p:oleObj r:id="rId19" imgW="461520" imgH="459720" progId="">
                        <p:embed/>
                        <p:pic>
                          <p:nvPicPr>
                            <p:cNvPr id="0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5" name="Object 24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6" r:id="rId20" imgW="461520" imgH="459720" progId="">
                        <p:embed/>
                      </p:oleObj>
                    </mc:Choice>
                    <mc:Fallback>
                      <p:oleObj r:id="rId20" imgW="461520" imgH="459720" progId="">
                        <p:embed/>
                        <p:pic>
                          <p:nvPicPr>
                            <p:cNvPr id="0" name="Object 2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6" name="Object 25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7" r:id="rId21" imgW="461520" imgH="459720" progId="">
                        <p:embed/>
                      </p:oleObj>
                    </mc:Choice>
                    <mc:Fallback>
                      <p:oleObj r:id="rId21" imgW="461520" imgH="459720" progId="">
                        <p:embed/>
                        <p:pic>
                          <p:nvPicPr>
                            <p:cNvPr id="0" name="Object 2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7" name="Object 26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8" r:id="rId22" imgW="461520" imgH="459720" progId="">
                        <p:embed/>
                      </p:oleObj>
                    </mc:Choice>
                    <mc:Fallback>
                      <p:oleObj r:id="rId22" imgW="461520" imgH="459720" progId="">
                        <p:embed/>
                        <p:pic>
                          <p:nvPicPr>
                            <p:cNvPr id="0" name="Object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8" name="Object 27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29" r:id="rId23" imgW="234000" imgH="459000" progId="">
                        <p:embed/>
                      </p:oleObj>
                    </mc:Choice>
                    <mc:Fallback>
                      <p:oleObj r:id="rId23" imgW="234000" imgH="459000" progId="">
                        <p:embed/>
                        <p:pic>
                          <p:nvPicPr>
                            <p:cNvPr id="0" name="Object 2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08" name="Group 28"/>
              <p:cNvGrpSpPr>
                <a:grpSpLocks/>
              </p:cNvGrpSpPr>
              <p:nvPr/>
            </p:nvGrpSpPr>
            <p:grpSpPr bwMode="auto">
              <a:xfrm>
                <a:off x="864" y="2352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75" name="Object 29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0" r:id="rId24" imgW="461520" imgH="459720" progId="">
                        <p:embed/>
                      </p:oleObj>
                    </mc:Choice>
                    <mc:Fallback>
                      <p:oleObj r:id="rId24" imgW="461520" imgH="459720" progId="">
                        <p:embed/>
                        <p:pic>
                          <p:nvPicPr>
                            <p:cNvPr id="0" name="Object 2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6" name="Object 30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1" r:id="rId25" imgW="461520" imgH="459720" progId="">
                        <p:embed/>
                      </p:oleObj>
                    </mc:Choice>
                    <mc:Fallback>
                      <p:oleObj r:id="rId25" imgW="461520" imgH="459720" progId="">
                        <p:embed/>
                        <p:pic>
                          <p:nvPicPr>
                            <p:cNvPr id="0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7" name="Object 31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2" r:id="rId26" imgW="461520" imgH="459720" progId="">
                        <p:embed/>
                      </p:oleObj>
                    </mc:Choice>
                    <mc:Fallback>
                      <p:oleObj r:id="rId26" imgW="461520" imgH="459720" progId="">
                        <p:embed/>
                        <p:pic>
                          <p:nvPicPr>
                            <p:cNvPr id="0" name="Object 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8" name="Object 32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3" r:id="rId27" imgW="461520" imgH="459720" progId="">
                        <p:embed/>
                      </p:oleObj>
                    </mc:Choice>
                    <mc:Fallback>
                      <p:oleObj r:id="rId27" imgW="461520" imgH="459720" progId="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9" name="Object 33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4" r:id="rId28" imgW="461520" imgH="459720" progId="">
                        <p:embed/>
                      </p:oleObj>
                    </mc:Choice>
                    <mc:Fallback>
                      <p:oleObj r:id="rId28" imgW="461520" imgH="459720" progId="">
                        <p:embed/>
                        <p:pic>
                          <p:nvPicPr>
                            <p:cNvPr id="0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0" name="Object 34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5" r:id="rId29" imgW="461520" imgH="459720" progId="">
                        <p:embed/>
                      </p:oleObj>
                    </mc:Choice>
                    <mc:Fallback>
                      <p:oleObj r:id="rId29" imgW="461520" imgH="459720" progId="">
                        <p:embed/>
                        <p:pic>
                          <p:nvPicPr>
                            <p:cNvPr id="0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81" name="Object 35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6" r:id="rId30" imgW="234000" imgH="459000" progId="">
                        <p:embed/>
                      </p:oleObj>
                    </mc:Choice>
                    <mc:Fallback>
                      <p:oleObj r:id="rId30" imgW="234000" imgH="459000" progId="">
                        <p:embed/>
                        <p:pic>
                          <p:nvPicPr>
                            <p:cNvPr id="0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09" name="Group 36"/>
              <p:cNvGrpSpPr>
                <a:grpSpLocks/>
              </p:cNvGrpSpPr>
              <p:nvPr/>
            </p:nvGrpSpPr>
            <p:grpSpPr bwMode="auto">
              <a:xfrm>
                <a:off x="864" y="2640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68" name="Object 37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7" r:id="rId31" imgW="461520" imgH="459720" progId="">
                        <p:embed/>
                      </p:oleObj>
                    </mc:Choice>
                    <mc:Fallback>
                      <p:oleObj r:id="rId31" imgW="461520" imgH="459720" progId="">
                        <p:embed/>
                        <p:pic>
                          <p:nvPicPr>
                            <p:cNvPr id="0" name="Object 3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9" name="Object 38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8" r:id="rId32" imgW="461520" imgH="459720" progId="">
                        <p:embed/>
                      </p:oleObj>
                    </mc:Choice>
                    <mc:Fallback>
                      <p:oleObj r:id="rId32" imgW="461520" imgH="459720" progId="">
                        <p:embed/>
                        <p:pic>
                          <p:nvPicPr>
                            <p:cNvPr id="0" name="Object 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0" name="Object 39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39" r:id="rId33" imgW="461520" imgH="459720" progId="">
                        <p:embed/>
                      </p:oleObj>
                    </mc:Choice>
                    <mc:Fallback>
                      <p:oleObj r:id="rId33" imgW="461520" imgH="459720" progId="">
                        <p:embed/>
                        <p:pic>
                          <p:nvPicPr>
                            <p:cNvPr id="0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1" name="Object 40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0" r:id="rId34" imgW="461520" imgH="459720" progId="">
                        <p:embed/>
                      </p:oleObj>
                    </mc:Choice>
                    <mc:Fallback>
                      <p:oleObj r:id="rId34" imgW="461520" imgH="459720" progId="">
                        <p:embed/>
                        <p:pic>
                          <p:nvPicPr>
                            <p:cNvPr id="0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2" name="Object 41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1" r:id="rId35" imgW="461520" imgH="459720" progId="">
                        <p:embed/>
                      </p:oleObj>
                    </mc:Choice>
                    <mc:Fallback>
                      <p:oleObj r:id="rId35" imgW="461520" imgH="459720" progId="">
                        <p:embed/>
                        <p:pic>
                          <p:nvPicPr>
                            <p:cNvPr id="0" name="Object 4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3" name="Object 42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2" r:id="rId36" imgW="461520" imgH="459720" progId="">
                        <p:embed/>
                      </p:oleObj>
                    </mc:Choice>
                    <mc:Fallback>
                      <p:oleObj r:id="rId36" imgW="461520" imgH="459720" progId="">
                        <p:embed/>
                        <p:pic>
                          <p:nvPicPr>
                            <p:cNvPr id="0" name="Object 4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74" name="Object 43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3" r:id="rId37" imgW="234000" imgH="459000" progId="">
                        <p:embed/>
                      </p:oleObj>
                    </mc:Choice>
                    <mc:Fallback>
                      <p:oleObj r:id="rId37" imgW="234000" imgH="459000" progId="">
                        <p:embed/>
                        <p:pic>
                          <p:nvPicPr>
                            <p:cNvPr id="0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10" name="Group 44"/>
              <p:cNvGrpSpPr>
                <a:grpSpLocks/>
              </p:cNvGrpSpPr>
              <p:nvPr/>
            </p:nvGrpSpPr>
            <p:grpSpPr bwMode="auto">
              <a:xfrm>
                <a:off x="864" y="2928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61" name="Object 45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4" r:id="rId38" imgW="461520" imgH="459720" progId="">
                        <p:embed/>
                      </p:oleObj>
                    </mc:Choice>
                    <mc:Fallback>
                      <p:oleObj r:id="rId38" imgW="461520" imgH="459720" progId="">
                        <p:embed/>
                        <p:pic>
                          <p:nvPicPr>
                            <p:cNvPr id="0" name="Object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2" name="Object 46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5" r:id="rId39" imgW="461520" imgH="459720" progId="">
                        <p:embed/>
                      </p:oleObj>
                    </mc:Choice>
                    <mc:Fallback>
                      <p:oleObj r:id="rId39" imgW="461520" imgH="459720" progId="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3" name="Object 47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6" r:id="rId40" imgW="461520" imgH="459720" progId="">
                        <p:embed/>
                      </p:oleObj>
                    </mc:Choice>
                    <mc:Fallback>
                      <p:oleObj r:id="rId40" imgW="461520" imgH="459720" progId="">
                        <p:embed/>
                        <p:pic>
                          <p:nvPicPr>
                            <p:cNvPr id="0" name="Object 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4" name="Object 48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7" r:id="rId41" imgW="461520" imgH="459720" progId="">
                        <p:embed/>
                      </p:oleObj>
                    </mc:Choice>
                    <mc:Fallback>
                      <p:oleObj r:id="rId41" imgW="461520" imgH="459720" progId="">
                        <p:embed/>
                        <p:pic>
                          <p:nvPicPr>
                            <p:cNvPr id="0" name="Object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5" name="Object 49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8" r:id="rId42" imgW="461520" imgH="459720" progId="">
                        <p:embed/>
                      </p:oleObj>
                    </mc:Choice>
                    <mc:Fallback>
                      <p:oleObj r:id="rId42" imgW="461520" imgH="459720" progId="">
                        <p:embed/>
                        <p:pic>
                          <p:nvPicPr>
                            <p:cNvPr id="0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6" name="Object 50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49" r:id="rId43" imgW="461520" imgH="459720" progId="">
                        <p:embed/>
                      </p:oleObj>
                    </mc:Choice>
                    <mc:Fallback>
                      <p:oleObj r:id="rId43" imgW="461520" imgH="459720" progId="">
                        <p:embed/>
                        <p:pic>
                          <p:nvPicPr>
                            <p:cNvPr id="0" name="Object 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7" name="Object 51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0" r:id="rId44" imgW="234000" imgH="459000" progId="">
                        <p:embed/>
                      </p:oleObj>
                    </mc:Choice>
                    <mc:Fallback>
                      <p:oleObj r:id="rId44" imgW="234000" imgH="459000" progId="">
                        <p:embed/>
                        <p:pic>
                          <p:nvPicPr>
                            <p:cNvPr id="0" name="Object 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111" name="Group 52"/>
              <p:cNvGrpSpPr>
                <a:grpSpLocks/>
              </p:cNvGrpSpPr>
              <p:nvPr/>
            </p:nvGrpSpPr>
            <p:grpSpPr bwMode="auto">
              <a:xfrm>
                <a:off x="864" y="3216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2054" name="Object 53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1" r:id="rId45" imgW="461520" imgH="459720" progId="">
                        <p:embed/>
                      </p:oleObj>
                    </mc:Choice>
                    <mc:Fallback>
                      <p:oleObj r:id="rId45" imgW="461520" imgH="459720" progId="">
                        <p:embed/>
                        <p:pic>
                          <p:nvPicPr>
                            <p:cNvPr id="0" name="Object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5" name="Object 54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2" r:id="rId46" imgW="461520" imgH="459720" progId="">
                        <p:embed/>
                      </p:oleObj>
                    </mc:Choice>
                    <mc:Fallback>
                      <p:oleObj r:id="rId46" imgW="461520" imgH="459720" progId="">
                        <p:embed/>
                        <p:pic>
                          <p:nvPicPr>
                            <p:cNvPr id="0" name="Object 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6" name="Object 55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3" r:id="rId47" imgW="461520" imgH="459720" progId="">
                        <p:embed/>
                      </p:oleObj>
                    </mc:Choice>
                    <mc:Fallback>
                      <p:oleObj r:id="rId47" imgW="461520" imgH="459720" progId="">
                        <p:embed/>
                        <p:pic>
                          <p:nvPicPr>
                            <p:cNvPr id="0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7" name="Object 56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4" r:id="rId48" imgW="461520" imgH="459720" progId="">
                        <p:embed/>
                      </p:oleObj>
                    </mc:Choice>
                    <mc:Fallback>
                      <p:oleObj r:id="rId48" imgW="461520" imgH="459720" progId="">
                        <p:embed/>
                        <p:pic>
                          <p:nvPicPr>
                            <p:cNvPr id="0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8" name="Object 57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5" r:id="rId49" imgW="461520" imgH="459720" progId="">
                        <p:embed/>
                      </p:oleObj>
                    </mc:Choice>
                    <mc:Fallback>
                      <p:oleObj r:id="rId49" imgW="461520" imgH="459720" progId="">
                        <p:embed/>
                        <p:pic>
                          <p:nvPicPr>
                            <p:cNvPr id="0" name="Object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59" name="Object 58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6" r:id="rId50" imgW="461520" imgH="459720" progId="">
                        <p:embed/>
                      </p:oleObj>
                    </mc:Choice>
                    <mc:Fallback>
                      <p:oleObj r:id="rId50" imgW="461520" imgH="459720" progId="">
                        <p:embed/>
                        <p:pic>
                          <p:nvPicPr>
                            <p:cNvPr id="0" name="Object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060" name="Object 59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657" r:id="rId51" imgW="234000" imgH="459000" progId="">
                        <p:embed/>
                      </p:oleObj>
                    </mc:Choice>
                    <mc:Fallback>
                      <p:oleObj r:id="rId51" imgW="234000" imgH="459000" progId="">
                        <p:embed/>
                        <p:pic>
                          <p:nvPicPr>
                            <p:cNvPr id="0" name="Object 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051" name="Object 60"/>
              <p:cNvGraphicFramePr>
                <a:graphicFrameLocks noChangeAspect="1"/>
              </p:cNvGraphicFramePr>
              <p:nvPr/>
            </p:nvGraphicFramePr>
            <p:xfrm>
              <a:off x="864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58" r:id="rId52" imgW="1033200" imgH="231120" progId="">
                      <p:embed/>
                    </p:oleObj>
                  </mc:Choice>
                  <mc:Fallback>
                    <p:oleObj r:id="rId52" imgW="1033200" imgH="231120" progId="">
                      <p:embed/>
                      <p:pic>
                        <p:nvPicPr>
                          <p:cNvPr id="0" name="Object 6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61"/>
              <p:cNvGraphicFramePr>
                <a:graphicFrameLocks noChangeAspect="1"/>
              </p:cNvGraphicFramePr>
              <p:nvPr/>
            </p:nvGraphicFramePr>
            <p:xfrm>
              <a:off x="1512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59" r:id="rId54" imgW="1033200" imgH="231120" progId="">
                      <p:embed/>
                    </p:oleObj>
                  </mc:Choice>
                  <mc:Fallback>
                    <p:oleObj r:id="rId54" imgW="1033200" imgH="231120" progId="">
                      <p:embed/>
                      <p:pic>
                        <p:nvPicPr>
                          <p:cNvPr id="0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2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3" name="Object 62"/>
              <p:cNvGraphicFramePr>
                <a:graphicFrameLocks noChangeAspect="1"/>
              </p:cNvGraphicFramePr>
              <p:nvPr/>
            </p:nvGraphicFramePr>
            <p:xfrm>
              <a:off x="2155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0" r:id="rId55" imgW="1033200" imgH="231120" progId="">
                      <p:embed/>
                    </p:oleObj>
                  </mc:Choice>
                  <mc:Fallback>
                    <p:oleObj r:id="rId55" imgW="1033200" imgH="231120" progId="">
                      <p:embed/>
                      <p:pic>
                        <p:nvPicPr>
                          <p:cNvPr id="0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5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03" name="Rectangle 63"/>
          <p:cNvSpPr>
            <a:spLocks noChangeArrowheads="1"/>
          </p:cNvSpPr>
          <p:nvPr/>
        </p:nvSpPr>
        <p:spPr bwMode="auto">
          <a:xfrm>
            <a:off x="5181600" y="2286000"/>
            <a:ext cx="3962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/>
              <a:t>Sestavljena so iz matrike logičnih blokov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Ograda številke diapoz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510569-2A7E-4C72-930A-6FB3995EFB4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FPGA vezja proizvajalca Xilinx</a:t>
            </a:r>
          </a:p>
        </p:txBody>
      </p:sp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1752600" y="2743200"/>
            <a:ext cx="32766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000"/>
              <a:t>CLB - konfiguracijski logični bloki</a:t>
            </a:r>
            <a:endParaRPr lang="sl-SI"/>
          </a:p>
          <a:p>
            <a:pPr algn="l">
              <a:spcBef>
                <a:spcPct val="50000"/>
              </a:spcBef>
            </a:pPr>
            <a:r>
              <a:rPr lang="sl-SI" sz="2000"/>
              <a:t>vhodno / izhodni bloki</a:t>
            </a:r>
          </a:p>
          <a:p>
            <a:pPr algn="l">
              <a:spcBef>
                <a:spcPct val="50000"/>
              </a:spcBef>
            </a:pPr>
            <a:r>
              <a:rPr lang="sl-SI" sz="2000"/>
              <a:t>povezovalno polje</a:t>
            </a:r>
            <a:endParaRPr lang="sl-SI"/>
          </a:p>
        </p:txBody>
      </p:sp>
      <p:sp>
        <p:nvSpPr>
          <p:cNvPr id="3081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44196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2800"/>
              <a:t>Zgradba Xilinx FPGA vezij</a:t>
            </a:r>
          </a:p>
        </p:txBody>
      </p:sp>
      <p:sp>
        <p:nvSpPr>
          <p:cNvPr id="3082" name="Text Box 5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562600" y="19812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812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1303338" y="2871788"/>
          <a:ext cx="307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5" imgW="308160" imgH="306360" progId="">
                  <p:embed/>
                </p:oleObj>
              </mc:Choice>
              <mc:Fallback>
                <p:oleObj r:id="rId5" imgW="308160" imgH="3063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871788"/>
                        <a:ext cx="307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255713" y="3627438"/>
          <a:ext cx="379412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7" imgW="380520" imgH="205560" progId="">
                  <p:embed/>
                </p:oleObj>
              </mc:Choice>
              <mc:Fallback>
                <p:oleObj r:id="rId7" imgW="380520" imgH="2055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3627438"/>
                        <a:ext cx="379412" cy="20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1219200" y="396240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9" imgW="457200" imgH="457200" progId="">
                  <p:embed/>
                </p:oleObj>
              </mc:Choice>
              <mc:Fallback>
                <p:oleObj r:id="rId9" imgW="457200" imgH="4572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 Xilinx Spartan</a:t>
            </a:r>
            <a:endParaRPr lang="sl-SI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43000" y="4876800"/>
            <a:ext cx="6705600" cy="1371600"/>
            <a:chOff x="720" y="3072"/>
            <a:chExt cx="4224" cy="864"/>
          </a:xfrm>
        </p:grpSpPr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720" y="3072"/>
              <a:ext cx="4224" cy="86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sl-SI"/>
                <a:t>Npr. FPGA vezje Spartan XCS40 vsebuje:</a:t>
              </a:r>
              <a:endParaRPr lang="sl-SI" sz="2800"/>
            </a:p>
            <a:p>
              <a:pPr lvl="3" algn="l">
                <a:spcBef>
                  <a:spcPct val="50000"/>
                </a:spcBef>
                <a:buFontTx/>
                <a:buChar char="•"/>
              </a:pPr>
              <a:r>
                <a:rPr lang="sl-SI" sz="2000"/>
                <a:t> matriko 28 x 28 CLB-jev</a:t>
              </a:r>
            </a:p>
            <a:p>
              <a:pPr lvl="3" algn="l">
                <a:spcBef>
                  <a:spcPct val="50000"/>
                </a:spcBef>
                <a:buFontTx/>
                <a:buChar char="•"/>
              </a:pPr>
              <a:r>
                <a:rPr lang="sl-SI" sz="2000"/>
                <a:t> 224 vhodno / izhodnih blokov</a:t>
              </a:r>
            </a:p>
          </p:txBody>
        </p:sp>
        <p:pic>
          <p:nvPicPr>
            <p:cNvPr id="3086" name="Picture 13" descr="sparta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16" y="3408"/>
              <a:ext cx="61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91A675-0FF4-4F32-959D-64CCF474A30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FPGA vezja Xilinx Spartan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410200" y="18669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669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6" name="Object 4"/>
          <p:cNvGraphicFramePr>
            <a:graphicFrameLocks noChangeAspect="1"/>
          </p:cNvGraphicFramePr>
          <p:nvPr/>
        </p:nvGraphicFramePr>
        <p:xfrm>
          <a:off x="6400800" y="2857500"/>
          <a:ext cx="6270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r:id="rId5" imgW="627840" imgH="582120" progId="">
                  <p:embed/>
                </p:oleObj>
              </mc:Choice>
              <mc:Fallback>
                <p:oleObj r:id="rId5" imgW="627840" imgH="5821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57500"/>
                        <a:ext cx="6270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7" name="Object 5"/>
          <p:cNvGraphicFramePr>
            <a:graphicFrameLocks noChangeAspect="1"/>
          </p:cNvGraphicFramePr>
          <p:nvPr/>
        </p:nvGraphicFramePr>
        <p:xfrm>
          <a:off x="6172200" y="2705100"/>
          <a:ext cx="9112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r:id="rId7" imgW="911880" imgH="843120" progId="">
                  <p:embed/>
                </p:oleObj>
              </mc:Choice>
              <mc:Fallback>
                <p:oleObj r:id="rId7" imgW="911880" imgH="8431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5100"/>
                        <a:ext cx="9112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8" name="Object 6"/>
          <p:cNvGraphicFramePr>
            <a:graphicFrameLocks noChangeAspect="1"/>
          </p:cNvGraphicFramePr>
          <p:nvPr/>
        </p:nvGraphicFramePr>
        <p:xfrm>
          <a:off x="5943600" y="2476500"/>
          <a:ext cx="1341438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r:id="rId9" imgW="1342080" imgH="1237680" progId="">
                  <p:embed/>
                </p:oleObj>
              </mc:Choice>
              <mc:Fallback>
                <p:oleObj r:id="rId9" imgW="1342080" imgH="12376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76500"/>
                        <a:ext cx="1341438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79" name="Object 7"/>
          <p:cNvGraphicFramePr>
            <a:graphicFrameLocks noChangeAspect="1"/>
          </p:cNvGraphicFramePr>
          <p:nvPr/>
        </p:nvGraphicFramePr>
        <p:xfrm>
          <a:off x="5410200" y="2019300"/>
          <a:ext cx="19939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r:id="rId11" imgW="1994040" imgH="1836000" progId="">
                  <p:embed/>
                </p:oleObj>
              </mc:Choice>
              <mc:Fallback>
                <p:oleObj r:id="rId11" imgW="1994040" imgH="18360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19939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080" name="Object 8"/>
          <p:cNvGraphicFramePr>
            <a:graphicFrameLocks noChangeAspect="1"/>
          </p:cNvGraphicFramePr>
          <p:nvPr/>
        </p:nvGraphicFramePr>
        <p:xfrm>
          <a:off x="4572000" y="1485900"/>
          <a:ext cx="3001963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r:id="rId13" imgW="3001320" imgH="2761200" progId="">
                  <p:embed/>
                </p:oleObj>
              </mc:Choice>
              <mc:Fallback>
                <p:oleObj r:id="rId13" imgW="3001320" imgH="27612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85900"/>
                        <a:ext cx="3001963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9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4108" name="Text Box 10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MOS tranzistor</a:t>
            </a:r>
            <a:endParaRPr lang="sl-SI"/>
          </a:p>
        </p:txBody>
      </p:sp>
      <p:sp>
        <p:nvSpPr>
          <p:cNvPr id="515083" name="Rectangle 11"/>
          <p:cNvSpPr>
            <a:spLocks noChangeArrowheads="1"/>
          </p:cNvSpPr>
          <p:nvPr/>
        </p:nvSpPr>
        <p:spPr bwMode="auto">
          <a:xfrm>
            <a:off x="4572000" y="48006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/>
              <a:t>Med logičnimi bloki (CLB) je veliko povezovalno polje, ki vsebuje stikalne matrike na križiščih povezav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95400" y="1752600"/>
            <a:ext cx="4286250" cy="3127375"/>
            <a:chOff x="816" y="1104"/>
            <a:chExt cx="2700" cy="1970"/>
          </a:xfrm>
        </p:grpSpPr>
        <p:sp>
          <p:nvSpPr>
            <p:cNvPr id="4112" name="Oval 13"/>
            <p:cNvSpPr>
              <a:spLocks noChangeArrowheads="1"/>
            </p:cNvSpPr>
            <p:nvPr/>
          </p:nvSpPr>
          <p:spPr bwMode="auto">
            <a:xfrm>
              <a:off x="3420" y="1509"/>
              <a:ext cx="96" cy="9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4113" name="Freeform 14"/>
            <p:cNvSpPr>
              <a:spLocks/>
            </p:cNvSpPr>
            <p:nvPr/>
          </p:nvSpPr>
          <p:spPr bwMode="auto">
            <a:xfrm flipV="1">
              <a:off x="2172" y="1584"/>
              <a:ext cx="1264" cy="71"/>
            </a:xfrm>
            <a:custGeom>
              <a:avLst/>
              <a:gdLst>
                <a:gd name="T0" fmla="*/ 1551 w 1030"/>
                <a:gd name="T1" fmla="*/ 19 h 267"/>
                <a:gd name="T2" fmla="*/ 1266 w 1030"/>
                <a:gd name="T3" fmla="*/ 12 h 267"/>
                <a:gd name="T4" fmla="*/ 565 w 1030"/>
                <a:gd name="T5" fmla="*/ 2 h 267"/>
                <a:gd name="T6" fmla="*/ 0 w 1030"/>
                <a:gd name="T7" fmla="*/ 0 h 2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0"/>
                <a:gd name="T13" fmla="*/ 0 h 267"/>
                <a:gd name="T14" fmla="*/ 1030 w 1030"/>
                <a:gd name="T15" fmla="*/ 267 h 2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0" h="267">
                  <a:moveTo>
                    <a:pt x="1030" y="267"/>
                  </a:moveTo>
                  <a:cubicBezTo>
                    <a:pt x="999" y="251"/>
                    <a:pt x="950" y="208"/>
                    <a:pt x="841" y="169"/>
                  </a:cubicBezTo>
                  <a:cubicBezTo>
                    <a:pt x="697" y="126"/>
                    <a:pt x="567" y="64"/>
                    <a:pt x="375" y="35"/>
                  </a:cubicBezTo>
                  <a:cubicBezTo>
                    <a:pt x="183" y="6"/>
                    <a:pt x="65" y="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graphicFrame>
          <p:nvGraphicFramePr>
            <p:cNvPr id="4104" name="Object 15"/>
            <p:cNvGraphicFramePr>
              <a:graphicFrameLocks noChangeAspect="1"/>
            </p:cNvGraphicFramePr>
            <p:nvPr/>
          </p:nvGraphicFramePr>
          <p:xfrm>
            <a:off x="1104" y="1104"/>
            <a:ext cx="1083" cy="1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8" r:id="rId15" imgW="1719000" imgH="1719000" progId="">
                    <p:embed/>
                  </p:oleObj>
                </mc:Choice>
                <mc:Fallback>
                  <p:oleObj r:id="rId15" imgW="1719000" imgH="171900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104"/>
                          <a:ext cx="1083" cy="1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816" y="2256"/>
              <a:ext cx="2112" cy="81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spcBef>
                  <a:spcPct val="15000"/>
                </a:spcBef>
              </a:pPr>
              <a:r>
                <a:rPr lang="sl-SI"/>
                <a:t>Na križiščih povezav so </a:t>
              </a:r>
            </a:p>
            <a:p>
              <a:pPr algn="l">
                <a:spcBef>
                  <a:spcPct val="15000"/>
                </a:spcBef>
              </a:pPr>
              <a:r>
                <a:rPr lang="sl-SI"/>
                <a:t>MOS tranzistorji, </a:t>
              </a:r>
            </a:p>
            <a:p>
              <a:pPr algn="l">
                <a:spcBef>
                  <a:spcPct val="15000"/>
                </a:spcBef>
              </a:pPr>
              <a:r>
                <a:rPr lang="sl-SI"/>
                <a:t>ki delujejo kot stikala</a:t>
              </a:r>
            </a:p>
          </p:txBody>
        </p:sp>
      </p:grpSp>
      <p:pic>
        <p:nvPicPr>
          <p:cNvPr id="4111" name="Picture 17" descr="sparta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2925" y="762000"/>
            <a:ext cx="9810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8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CBDAA6-7BBD-4A05-97EF-7035FB3D531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2057400" y="2590800"/>
            <a:ext cx="5410200" cy="1219200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MOS tranzistor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09800" y="2743200"/>
          <a:ext cx="511492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3" imgW="2913840" imgH="501120" progId="">
                  <p:embed/>
                </p:oleObj>
              </mc:Choice>
              <mc:Fallback>
                <p:oleObj r:id="rId3" imgW="2913840" imgH="5011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511492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990600" y="1752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spcAft>
                <a:spcPct val="50000"/>
              </a:spcAft>
              <a:buFontTx/>
              <a:buChar char="•"/>
            </a:pPr>
            <a:r>
              <a:rPr kumimoji="1" lang="en-US" sz="2800"/>
              <a:t>Tranzistorji v digitalnih vezjih delujejo kot stikala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81000" y="2743200"/>
            <a:ext cx="8610600" cy="990600"/>
            <a:chOff x="240" y="1728"/>
            <a:chExt cx="5424" cy="624"/>
          </a:xfrm>
        </p:grpSpPr>
        <p:sp>
          <p:nvSpPr>
            <p:cNvPr id="5136" name="Rectangle 7"/>
            <p:cNvSpPr>
              <a:spLocks noChangeArrowheads="1"/>
            </p:cNvSpPr>
            <p:nvPr/>
          </p:nvSpPr>
          <p:spPr bwMode="auto">
            <a:xfrm>
              <a:off x="240" y="1776"/>
              <a:ext cx="100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Napetost 0V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(logična ničla)</a:t>
              </a:r>
              <a:endParaRPr kumimoji="1" lang="sl-SI"/>
            </a:p>
          </p:txBody>
        </p:sp>
        <p:sp>
          <p:nvSpPr>
            <p:cNvPr id="5137" name="Text Box 8"/>
            <p:cNvSpPr txBox="1">
              <a:spLocks noChangeArrowheads="1"/>
            </p:cNvSpPr>
            <p:nvPr/>
          </p:nvSpPr>
          <p:spPr bwMode="auto">
            <a:xfrm>
              <a:off x="2160" y="2016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 b="1">
                  <a:solidFill>
                    <a:schemeClr val="bg2"/>
                  </a:solidFill>
                  <a:latin typeface="Arial" pitchFamily="34" charset="0"/>
                </a:rPr>
                <a:t>0V</a:t>
              </a:r>
              <a:endParaRPr lang="sl-SI"/>
            </a:p>
          </p:txBody>
        </p:sp>
        <p:sp>
          <p:nvSpPr>
            <p:cNvPr id="5138" name="Rectangle 9"/>
            <p:cNvSpPr>
              <a:spLocks noChangeArrowheads="1"/>
            </p:cNvSpPr>
            <p:nvPr/>
          </p:nvSpPr>
          <p:spPr bwMode="auto">
            <a:xfrm>
              <a:off x="4800" y="1728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Stikalo je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razklenjeno</a:t>
              </a:r>
              <a:endParaRPr kumimoji="1" lang="sl-SI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" y="4267200"/>
            <a:ext cx="8610600" cy="1219200"/>
            <a:chOff x="240" y="2688"/>
            <a:chExt cx="5424" cy="768"/>
          </a:xfrm>
        </p:grpSpPr>
        <p:sp>
          <p:nvSpPr>
            <p:cNvPr id="5132" name="Rectangle 11"/>
            <p:cNvSpPr>
              <a:spLocks noChangeArrowheads="1"/>
            </p:cNvSpPr>
            <p:nvPr/>
          </p:nvSpPr>
          <p:spPr bwMode="auto">
            <a:xfrm>
              <a:off x="1296" y="2688"/>
              <a:ext cx="3408" cy="768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graphicFrame>
          <p:nvGraphicFramePr>
            <p:cNvPr id="5123" name="Object 12"/>
            <p:cNvGraphicFramePr>
              <a:graphicFrameLocks noChangeAspect="1"/>
            </p:cNvGraphicFramePr>
            <p:nvPr/>
          </p:nvGraphicFramePr>
          <p:xfrm>
            <a:off x="1392" y="2784"/>
            <a:ext cx="3235" cy="6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r:id="rId5" imgW="2925360" imgH="545760" progId="">
                    <p:embed/>
                  </p:oleObj>
                </mc:Choice>
                <mc:Fallback>
                  <p:oleObj r:id="rId5" imgW="2925360" imgH="545760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2784"/>
                          <a:ext cx="3235" cy="6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Text Box 13"/>
            <p:cNvSpPr txBox="1">
              <a:spLocks noChangeArrowheads="1"/>
            </p:cNvSpPr>
            <p:nvPr/>
          </p:nvSpPr>
          <p:spPr bwMode="auto">
            <a:xfrm>
              <a:off x="2160" y="3072"/>
              <a:ext cx="292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r>
                <a:rPr lang="sl-SI" sz="1800" b="1">
                  <a:solidFill>
                    <a:schemeClr val="bg2"/>
                  </a:solidFill>
                  <a:latin typeface="Arial" pitchFamily="34" charset="0"/>
                </a:rPr>
                <a:t>5V</a:t>
              </a:r>
              <a:endParaRPr lang="sl-SI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40" y="2784"/>
              <a:ext cx="110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Napetost 5V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(logična enica)</a:t>
              </a:r>
              <a:endParaRPr kumimoji="1" lang="sl-SI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4800" y="2784"/>
              <a:ext cx="86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Stikalo je</a:t>
              </a:r>
            </a:p>
            <a:p>
              <a:pPr marL="342900" indent="-342900" algn="l">
                <a:spcBef>
                  <a:spcPct val="20000"/>
                </a:spcBef>
              </a:pPr>
              <a:r>
                <a:rPr kumimoji="1" lang="sl-SI" sz="1800">
                  <a:latin typeface="Arial" pitchFamily="34" charset="0"/>
                </a:rPr>
                <a:t>sklenjeno</a:t>
              </a:r>
              <a:endParaRPr kumimoji="1" lang="sl-SI"/>
            </a:p>
          </p:txBody>
        </p:sp>
      </p:grp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Določanje povezav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FC54AD-E535-46C8-A378-FD723CA8266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Določanje povezav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0" y="2743200"/>
          <a:ext cx="2895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r:id="rId3" imgW="1719000" imgH="1719000" progId="">
                  <p:embed/>
                </p:oleObj>
              </mc:Choice>
              <mc:Fallback>
                <p:oleObj r:id="rId3" imgW="1719000" imgH="1719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43200"/>
                        <a:ext cx="2895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990600" y="1752600"/>
            <a:ext cx="777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kumimoji="1" lang="en-US" sz="2800"/>
              <a:t>Vsak povezovalni tranzistor je priključen na svoj konfiguracijski pomnilni element</a:t>
            </a:r>
          </a:p>
          <a:p>
            <a:pPr marL="742950" lvl="1" indent="-285750" algn="l">
              <a:spcBef>
                <a:spcPct val="10000"/>
              </a:spcBef>
              <a:spcAft>
                <a:spcPct val="50000"/>
              </a:spcAft>
              <a:buFontTx/>
              <a:buChar char="–"/>
            </a:pPr>
            <a:endParaRPr kumimoji="1"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2743200"/>
            <a:ext cx="8382000" cy="2895600"/>
            <a:chOff x="144" y="1728"/>
            <a:chExt cx="5280" cy="1824"/>
          </a:xfrm>
        </p:grpSpPr>
        <p:graphicFrame>
          <p:nvGraphicFramePr>
            <p:cNvPr id="6147" name="Object 6"/>
            <p:cNvGraphicFramePr>
              <a:graphicFrameLocks noChangeAspect="1"/>
            </p:cNvGraphicFramePr>
            <p:nvPr/>
          </p:nvGraphicFramePr>
          <p:xfrm>
            <a:off x="3600" y="1728"/>
            <a:ext cx="1824" cy="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r:id="rId5" imgW="1719720" imgH="1719000" progId="">
                    <p:embed/>
                  </p:oleObj>
                </mc:Choice>
                <mc:Fallback>
                  <p:oleObj r:id="rId5" imgW="1719720" imgH="17190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" y="1728"/>
                          <a:ext cx="1824" cy="18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144" y="1872"/>
              <a:ext cx="1392" cy="9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latin typeface="Arial" pitchFamily="34" charset="0"/>
                </a:rPr>
                <a:t>če je v element vpisana logična enica, je tranzistor odprt in povezava je vzpostavljena</a:t>
              </a:r>
              <a:r>
                <a:rPr lang="sl-SI" sz="1600"/>
                <a:t> </a:t>
              </a:r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1248" y="2064"/>
              <a:ext cx="624" cy="14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Logični bloki (CLB)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A133A-6D27-44D6-811F-8A25E62F1E6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Naročniška vezja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Zasnova naročniških vezij</a:t>
            </a:r>
            <a:endParaRPr lang="sl-SI"/>
          </a:p>
        </p:txBody>
      </p:sp>
      <p:pic>
        <p:nvPicPr>
          <p:cNvPr id="16390" name="Picture 5" descr="40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34782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638800" y="3246438"/>
            <a:ext cx="14271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Intel 4004</a:t>
            </a:r>
          </a:p>
          <a:p>
            <a:r>
              <a:rPr lang="sl-SI"/>
              <a:t>(1971)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00F905-29AF-4818-8449-3BB50AED213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Logični bloki (CLB)</a:t>
            </a:r>
          </a:p>
        </p:txBody>
      </p:sp>
      <p:sp>
        <p:nvSpPr>
          <p:cNvPr id="7179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7180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Načrtovanje digitalnih vezij </a:t>
            </a:r>
            <a:endParaRPr lang="sl-SI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5410200" y="18669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669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0" name="Object 6"/>
          <p:cNvGraphicFramePr>
            <a:graphicFrameLocks noChangeAspect="1"/>
          </p:cNvGraphicFramePr>
          <p:nvPr/>
        </p:nvGraphicFramePr>
        <p:xfrm>
          <a:off x="6400800" y="2857500"/>
          <a:ext cx="6270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r:id="rId5" imgW="627840" imgH="582120" progId="">
                  <p:embed/>
                </p:oleObj>
              </mc:Choice>
              <mc:Fallback>
                <p:oleObj r:id="rId5" imgW="627840" imgH="58212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857500"/>
                        <a:ext cx="6270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1" name="Object 7"/>
          <p:cNvGraphicFramePr>
            <a:graphicFrameLocks noChangeAspect="1"/>
          </p:cNvGraphicFramePr>
          <p:nvPr/>
        </p:nvGraphicFramePr>
        <p:xfrm>
          <a:off x="6172200" y="2705100"/>
          <a:ext cx="9112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r:id="rId7" imgW="911880" imgH="843120" progId="">
                  <p:embed/>
                </p:oleObj>
              </mc:Choice>
              <mc:Fallback>
                <p:oleObj r:id="rId7" imgW="911880" imgH="84312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05100"/>
                        <a:ext cx="9112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2" name="Object 8"/>
          <p:cNvGraphicFramePr>
            <a:graphicFrameLocks noChangeAspect="1"/>
          </p:cNvGraphicFramePr>
          <p:nvPr/>
        </p:nvGraphicFramePr>
        <p:xfrm>
          <a:off x="5943600" y="2476500"/>
          <a:ext cx="1341438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r:id="rId9" imgW="1342080" imgH="1237680" progId="">
                  <p:embed/>
                </p:oleObj>
              </mc:Choice>
              <mc:Fallback>
                <p:oleObj r:id="rId9" imgW="1342080" imgH="12376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76500"/>
                        <a:ext cx="1341438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3" name="Object 9"/>
          <p:cNvGraphicFramePr>
            <a:graphicFrameLocks noChangeAspect="1"/>
          </p:cNvGraphicFramePr>
          <p:nvPr/>
        </p:nvGraphicFramePr>
        <p:xfrm>
          <a:off x="5410200" y="2019300"/>
          <a:ext cx="19939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r:id="rId11" imgW="1994040" imgH="1836000" progId="">
                  <p:embed/>
                </p:oleObj>
              </mc:Choice>
              <mc:Fallback>
                <p:oleObj r:id="rId11" imgW="1994040" imgH="18360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19939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8154" name="Object 10"/>
          <p:cNvGraphicFramePr>
            <a:graphicFrameLocks noChangeAspect="1"/>
          </p:cNvGraphicFramePr>
          <p:nvPr/>
        </p:nvGraphicFramePr>
        <p:xfrm>
          <a:off x="4572000" y="1485900"/>
          <a:ext cx="3001963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9" r:id="rId13" imgW="3001320" imgH="2761200" progId="">
                  <p:embed/>
                </p:oleObj>
              </mc:Choice>
              <mc:Fallback>
                <p:oleObj r:id="rId13" imgW="3001320" imgH="27612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85900"/>
                        <a:ext cx="3001963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8155" name="Rectangle 11"/>
          <p:cNvSpPr>
            <a:spLocks noChangeArrowheads="1"/>
          </p:cNvSpPr>
          <p:nvPr/>
        </p:nvSpPr>
        <p:spPr bwMode="auto">
          <a:xfrm>
            <a:off x="4572000" y="46482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/>
              <a:t>Logični bloki vsebujejo tabele, s katerimi naredimo enostavne logične funkcije (IN, ALI …)</a:t>
            </a:r>
          </a:p>
        </p:txBody>
      </p:sp>
      <p:graphicFrame>
        <p:nvGraphicFramePr>
          <p:cNvPr id="518156" name="Object 12"/>
          <p:cNvGraphicFramePr>
            <a:graphicFrameLocks noChangeAspect="1"/>
          </p:cNvGraphicFramePr>
          <p:nvPr/>
        </p:nvGraphicFramePr>
        <p:xfrm>
          <a:off x="304800" y="1828800"/>
          <a:ext cx="4146550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r:id="rId15" imgW="4673880" imgH="4714920" progId="">
                  <p:embed/>
                </p:oleObj>
              </mc:Choice>
              <mc:Fallback>
                <p:oleObj r:id="rId15" imgW="4673880" imgH="471492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4146550" cy="418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2" name="Picture 13" descr="sparta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62925" y="762000"/>
            <a:ext cx="9810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5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928B2-ED2C-4728-A75D-C7690B62C10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Tehnologija FPGA vezij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1066800" y="17526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kumimoji="1" lang="sl-SI" sz="2000">
                <a:latin typeface="Arial" pitchFamily="34" charset="0"/>
              </a:rPr>
              <a:t>Geometrija FPGA vezja</a:t>
            </a:r>
            <a:endParaRPr kumimoji="1" lang="sl-SI" sz="3200"/>
          </a:p>
          <a:p>
            <a:pPr marL="342900" indent="-342900" algn="l">
              <a:spcBef>
                <a:spcPct val="20000"/>
              </a:spcBef>
            </a:pPr>
            <a:endParaRPr kumimoji="1" lang="sl-SI" sz="3200"/>
          </a:p>
        </p:txBody>
      </p:sp>
      <p:pic>
        <p:nvPicPr>
          <p:cNvPr id="61445" name="Picture 4" descr="xili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4238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62400" y="3886200"/>
            <a:ext cx="2971800" cy="2057400"/>
            <a:chOff x="2496" y="2352"/>
            <a:chExt cx="1872" cy="1296"/>
          </a:xfrm>
        </p:grpSpPr>
        <p:pic>
          <p:nvPicPr>
            <p:cNvPr id="6145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3" y="2623"/>
              <a:ext cx="1135" cy="10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1453" name="Oval 7"/>
            <p:cNvSpPr>
              <a:spLocks noChangeArrowheads="1"/>
            </p:cNvSpPr>
            <p:nvPr/>
          </p:nvSpPr>
          <p:spPr bwMode="auto">
            <a:xfrm>
              <a:off x="2496" y="3024"/>
              <a:ext cx="41" cy="45"/>
            </a:xfrm>
            <a:prstGeom prst="ellipse">
              <a:avLst/>
            </a:prstGeom>
            <a:noFill/>
            <a:ln w="158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454" name="Line 8"/>
            <p:cNvSpPr>
              <a:spLocks noChangeShapeType="1"/>
            </p:cNvSpPr>
            <p:nvPr/>
          </p:nvSpPr>
          <p:spPr bwMode="auto">
            <a:xfrm flipV="1">
              <a:off x="2537" y="2623"/>
              <a:ext cx="696" cy="401"/>
            </a:xfrm>
            <a:prstGeom prst="line">
              <a:avLst/>
            </a:prstGeom>
            <a:noFill/>
            <a:ln w="158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455" name="Line 9"/>
            <p:cNvSpPr>
              <a:spLocks noChangeShapeType="1"/>
            </p:cNvSpPr>
            <p:nvPr/>
          </p:nvSpPr>
          <p:spPr bwMode="auto">
            <a:xfrm>
              <a:off x="2537" y="3069"/>
              <a:ext cx="696" cy="579"/>
            </a:xfrm>
            <a:prstGeom prst="line">
              <a:avLst/>
            </a:prstGeom>
            <a:noFill/>
            <a:ln w="15875" cap="sq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1456" name="Rectangle 10"/>
            <p:cNvSpPr>
              <a:spLocks noChangeArrowheads="1"/>
            </p:cNvSpPr>
            <p:nvPr/>
          </p:nvSpPr>
          <p:spPr bwMode="auto">
            <a:xfrm>
              <a:off x="3456" y="2352"/>
              <a:ext cx="69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2000"/>
                <a:t>površina</a:t>
              </a:r>
              <a:endParaRPr kumimoji="1" lang="sl-SI" sz="320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086600" y="3886200"/>
            <a:ext cx="1760538" cy="1844675"/>
            <a:chOff x="4464" y="2352"/>
            <a:chExt cx="1109" cy="1162"/>
          </a:xfrm>
        </p:grpSpPr>
        <p:pic>
          <p:nvPicPr>
            <p:cNvPr id="61450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4" y="2688"/>
              <a:ext cx="1109" cy="82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1451" name="Rectangle 13"/>
            <p:cNvSpPr>
              <a:spLocks noChangeArrowheads="1"/>
            </p:cNvSpPr>
            <p:nvPr/>
          </p:nvSpPr>
          <p:spPr bwMode="auto">
            <a:xfrm>
              <a:off x="4752" y="2352"/>
              <a:ext cx="57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</a:pPr>
              <a:r>
                <a:rPr kumimoji="1" lang="sl-SI" sz="2000"/>
                <a:t>presek</a:t>
              </a:r>
              <a:endParaRPr kumimoji="1" lang="sl-SI" sz="3200"/>
            </a:p>
          </p:txBody>
        </p:sp>
      </p:grpSp>
      <p:sp>
        <p:nvSpPr>
          <p:cNvPr id="61448" name="Text Box 14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Programirljiva vezja</a:t>
            </a:r>
            <a:endParaRPr lang="sl-SI"/>
          </a:p>
        </p:txBody>
      </p:sp>
      <p:sp>
        <p:nvSpPr>
          <p:cNvPr id="61449" name="Text Box 15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FPGA vezja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grada številke diapoz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F0173-1CE9-470F-84C4-1AE4A03EAD1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kumimoji="1" lang="sl-SI" sz="4400">
                <a:solidFill>
                  <a:schemeClr val="tx2"/>
                </a:solidFill>
              </a:rPr>
              <a:t>Načrtovanje FPGA vezij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4419600" y="6515100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endParaRPr lang="sl-SI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4191000" y="16764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Specifikacija</a:t>
            </a:r>
          </a:p>
        </p:txBody>
      </p:sp>
      <p:grpSp>
        <p:nvGrpSpPr>
          <p:cNvPr id="62471" name="Group 6"/>
          <p:cNvGrpSpPr>
            <a:grpSpLocks/>
          </p:cNvGrpSpPr>
          <p:nvPr/>
        </p:nvGrpSpPr>
        <p:grpSpPr bwMode="auto">
          <a:xfrm>
            <a:off x="5029200" y="2286000"/>
            <a:ext cx="9525" cy="385763"/>
            <a:chOff x="2736" y="1440"/>
            <a:chExt cx="6" cy="243"/>
          </a:xfrm>
        </p:grpSpPr>
        <p:sp>
          <p:nvSpPr>
            <p:cNvPr id="62488" name="Line 7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2489" name="Line 8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4191000" y="2667000"/>
            <a:ext cx="1752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Izdelava</a:t>
            </a:r>
          </a:p>
          <a:p>
            <a:r>
              <a:rPr lang="sl-SI"/>
              <a:t>strukture</a:t>
            </a:r>
          </a:p>
        </p:txBody>
      </p:sp>
      <p:grpSp>
        <p:nvGrpSpPr>
          <p:cNvPr id="62473" name="Group 10"/>
          <p:cNvGrpSpPr>
            <a:grpSpLocks/>
          </p:cNvGrpSpPr>
          <p:nvPr/>
        </p:nvGrpSpPr>
        <p:grpSpPr bwMode="auto">
          <a:xfrm>
            <a:off x="5029200" y="3429000"/>
            <a:ext cx="9525" cy="385763"/>
            <a:chOff x="2736" y="1440"/>
            <a:chExt cx="6" cy="243"/>
          </a:xfrm>
        </p:grpSpPr>
        <p:sp>
          <p:nvSpPr>
            <p:cNvPr id="62486" name="Line 11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2487" name="Line 12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2474" name="Rectangle 13"/>
          <p:cNvSpPr>
            <a:spLocks noChangeArrowheads="1"/>
          </p:cNvSpPr>
          <p:nvPr/>
        </p:nvSpPr>
        <p:spPr bwMode="auto">
          <a:xfrm>
            <a:off x="4191000" y="3810000"/>
            <a:ext cx="17526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Izdelava</a:t>
            </a:r>
          </a:p>
          <a:p>
            <a:r>
              <a:rPr lang="sl-SI"/>
              <a:t>gradnikov</a:t>
            </a: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304800" y="1752600"/>
            <a:ext cx="373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 sz="2000"/>
              <a:t>Današnji način načrtovanja vezij je neodvisen od končnega postopka izdelave (tehnologije)</a:t>
            </a:r>
            <a:endParaRPr kumimoji="1" lang="sl-SI" sz="3200"/>
          </a:p>
        </p:txBody>
      </p:sp>
      <p:grpSp>
        <p:nvGrpSpPr>
          <p:cNvPr id="62476" name="Group 15"/>
          <p:cNvGrpSpPr>
            <a:grpSpLocks/>
          </p:cNvGrpSpPr>
          <p:nvPr/>
        </p:nvGrpSpPr>
        <p:grpSpPr bwMode="auto">
          <a:xfrm>
            <a:off x="5029200" y="5562600"/>
            <a:ext cx="9525" cy="385763"/>
            <a:chOff x="2736" y="1440"/>
            <a:chExt cx="6" cy="243"/>
          </a:xfrm>
        </p:grpSpPr>
        <p:sp>
          <p:nvSpPr>
            <p:cNvPr id="62484" name="Line 16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2485" name="Line 17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2477" name="Text Box 18"/>
          <p:cNvSpPr txBox="1">
            <a:spLocks noChangeArrowheads="1"/>
          </p:cNvSpPr>
          <p:nvPr/>
        </p:nvSpPr>
        <p:spPr bwMode="auto">
          <a:xfrm>
            <a:off x="4114800" y="5943600"/>
            <a:ext cx="1931988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/>
              <a:t>Izdelava vezja</a:t>
            </a:r>
          </a:p>
        </p:txBody>
      </p:sp>
      <p:grpSp>
        <p:nvGrpSpPr>
          <p:cNvPr id="62478" name="Group 19"/>
          <p:cNvGrpSpPr>
            <a:grpSpLocks/>
          </p:cNvGrpSpPr>
          <p:nvPr/>
        </p:nvGrpSpPr>
        <p:grpSpPr bwMode="auto">
          <a:xfrm>
            <a:off x="5029200" y="4572000"/>
            <a:ext cx="9525" cy="385763"/>
            <a:chOff x="2736" y="1440"/>
            <a:chExt cx="6" cy="243"/>
          </a:xfrm>
        </p:grpSpPr>
        <p:sp>
          <p:nvSpPr>
            <p:cNvPr id="62482" name="Line 20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62483" name="Line 21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62479" name="Rectangle 22"/>
          <p:cNvSpPr>
            <a:spLocks noChangeArrowheads="1"/>
          </p:cNvSpPr>
          <p:nvPr/>
        </p:nvSpPr>
        <p:spPr bwMode="auto">
          <a:xfrm>
            <a:off x="4191000" y="4953000"/>
            <a:ext cx="1752600" cy="609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/>
              <a:t>Simulacija</a:t>
            </a:r>
          </a:p>
        </p:txBody>
      </p:sp>
      <p:sp>
        <p:nvSpPr>
          <p:cNvPr id="230423" name="Rectangle 23"/>
          <p:cNvSpPr>
            <a:spLocks noChangeArrowheads="1"/>
          </p:cNvSpPr>
          <p:nvPr/>
        </p:nvSpPr>
        <p:spPr bwMode="auto">
          <a:xfrm>
            <a:off x="304800" y="2971800"/>
            <a:ext cx="350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 sz="2000"/>
              <a:t>Programsko opremo za izdelavo vezij dobimo od proizvajalca FPGA vezij</a:t>
            </a:r>
            <a:endParaRPr kumimoji="1" lang="sl-SI" sz="3200"/>
          </a:p>
        </p:txBody>
      </p:sp>
      <p:sp>
        <p:nvSpPr>
          <p:cNvPr id="62481" name="Rectangle 24"/>
          <p:cNvSpPr>
            <a:spLocks noChangeArrowheads="1"/>
          </p:cNvSpPr>
          <p:nvPr/>
        </p:nvSpPr>
        <p:spPr bwMode="auto">
          <a:xfrm>
            <a:off x="4572000" y="6553200"/>
            <a:ext cx="19431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 sz="1400"/>
              <a:t>Načrtovanje FPGA vezij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14" grpId="0" autoUpdateAnimBg="0"/>
      <p:bldP spid="23042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262CDB-339A-4C92-82A1-B458FD62D76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Načrtovanje FPGA vezij</a:t>
            </a:r>
          </a:p>
        </p:txBody>
      </p:sp>
      <p:sp>
        <p:nvSpPr>
          <p:cNvPr id="8245" name="Rectangle 3"/>
          <p:cNvSpPr>
            <a:spLocks noChangeArrowheads="1"/>
          </p:cNvSpPr>
          <p:nvPr/>
        </p:nvSpPr>
        <p:spPr bwMode="auto">
          <a:xfrm>
            <a:off x="3581400" y="2362200"/>
            <a:ext cx="18288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l-SI" sz="2000"/>
              <a:t>Prevajanje</a:t>
            </a:r>
          </a:p>
          <a:p>
            <a:r>
              <a:rPr lang="sl-SI" sz="2000"/>
              <a:t>ali sinteza</a:t>
            </a:r>
            <a:endParaRPr lang="sl-SI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562600" y="22860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kumimoji="1" lang="sl-SI" sz="2000"/>
              <a:t>Razčlenitev vezja na osnovne gradnike (logične funkcije, flip-flope…)</a:t>
            </a:r>
            <a:endParaRPr kumimoji="1" lang="sl-SI" sz="3200"/>
          </a:p>
        </p:txBody>
      </p:sp>
      <p:grpSp>
        <p:nvGrpSpPr>
          <p:cNvPr id="8247" name="Group 5"/>
          <p:cNvGrpSpPr>
            <a:grpSpLocks/>
          </p:cNvGrpSpPr>
          <p:nvPr/>
        </p:nvGrpSpPr>
        <p:grpSpPr bwMode="auto">
          <a:xfrm>
            <a:off x="4419600" y="1981200"/>
            <a:ext cx="9525" cy="385763"/>
            <a:chOff x="2736" y="1440"/>
            <a:chExt cx="6" cy="243"/>
          </a:xfrm>
        </p:grpSpPr>
        <p:sp>
          <p:nvSpPr>
            <p:cNvPr id="8277" name="Line 6"/>
            <p:cNvSpPr>
              <a:spLocks noChangeShapeType="1"/>
            </p:cNvSpPr>
            <p:nvPr/>
          </p:nvSpPr>
          <p:spPr bwMode="auto">
            <a:xfrm>
              <a:off x="2736" y="1440"/>
              <a:ext cx="0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8278" name="Line 7"/>
            <p:cNvSpPr>
              <a:spLocks noChangeShapeType="1"/>
            </p:cNvSpPr>
            <p:nvPr/>
          </p:nvSpPr>
          <p:spPr bwMode="auto">
            <a:xfrm>
              <a:off x="2742" y="1443"/>
              <a:ext cx="0" cy="240"/>
            </a:xfrm>
            <a:prstGeom prst="line">
              <a:avLst/>
            </a:prstGeom>
            <a:noFill/>
            <a:ln w="38100" cap="sq">
              <a:solidFill>
                <a:schemeClr val="accent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8248" name="Text Box 8"/>
          <p:cNvSpPr txBox="1">
            <a:spLocks noChangeArrowheads="1"/>
          </p:cNvSpPr>
          <p:nvPr/>
        </p:nvSpPr>
        <p:spPr bwMode="auto">
          <a:xfrm>
            <a:off x="3505200" y="1524000"/>
            <a:ext cx="1931988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/>
              <a:t>Izdelava vezja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457200" y="24384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2" r:id="rId3" imgW="2834280" imgH="2777040" progId="">
                  <p:embed/>
                </p:oleObj>
              </mc:Choice>
              <mc:Fallback>
                <p:oleObj r:id="rId3" imgW="2834280" imgH="277704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57200" y="2438400"/>
            <a:ext cx="8534400" cy="2776538"/>
            <a:chOff x="288" y="1536"/>
            <a:chExt cx="5376" cy="1749"/>
          </a:xfrm>
        </p:grpSpPr>
        <p:sp>
          <p:nvSpPr>
            <p:cNvPr id="8272" name="Rectangle 11"/>
            <p:cNvSpPr>
              <a:spLocks noChangeArrowheads="1"/>
            </p:cNvSpPr>
            <p:nvPr/>
          </p:nvSpPr>
          <p:spPr bwMode="auto">
            <a:xfrm>
              <a:off x="2256" y="2208"/>
              <a:ext cx="1152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 sz="2000"/>
                <a:t>Tehnološka</a:t>
              </a:r>
            </a:p>
            <a:p>
              <a:r>
                <a:rPr lang="sl-SI" sz="2000"/>
                <a:t>preslikava</a:t>
              </a:r>
              <a:endParaRPr lang="sl-SI"/>
            </a:p>
          </p:txBody>
        </p:sp>
        <p:grpSp>
          <p:nvGrpSpPr>
            <p:cNvPr id="8273" name="Group 12"/>
            <p:cNvGrpSpPr>
              <a:grpSpLocks/>
            </p:cNvGrpSpPr>
            <p:nvPr/>
          </p:nvGrpSpPr>
          <p:grpSpPr bwMode="auto">
            <a:xfrm>
              <a:off x="2784" y="1968"/>
              <a:ext cx="6" cy="243"/>
              <a:chOff x="2736" y="1440"/>
              <a:chExt cx="6" cy="243"/>
            </a:xfrm>
          </p:grpSpPr>
          <p:sp>
            <p:nvSpPr>
              <p:cNvPr id="8275" name="Line 13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8276" name="Line 14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8274" name="Rectangle 15"/>
            <p:cNvSpPr>
              <a:spLocks noChangeArrowheads="1"/>
            </p:cNvSpPr>
            <p:nvPr/>
          </p:nvSpPr>
          <p:spPr bwMode="auto">
            <a:xfrm>
              <a:off x="3504" y="2160"/>
              <a:ext cx="216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 sz="2000"/>
                <a:t>Preslikava gradnikov v logične bloke</a:t>
              </a:r>
              <a:endParaRPr kumimoji="1" lang="sl-SI" sz="3200"/>
            </a:p>
          </p:txBody>
        </p:sp>
        <p:graphicFrame>
          <p:nvGraphicFramePr>
            <p:cNvPr id="8242" name="Object 16"/>
            <p:cNvGraphicFramePr>
              <a:graphicFrameLocks noChangeAspect="1"/>
            </p:cNvGraphicFramePr>
            <p:nvPr/>
          </p:nvGraphicFramePr>
          <p:xfrm>
            <a:off x="288" y="1536"/>
            <a:ext cx="1785" cy="1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83" r:id="rId5" imgW="2834280" imgH="2777040" progId="">
                    <p:embed/>
                  </p:oleObj>
                </mc:Choice>
                <mc:Fallback>
                  <p:oleObj r:id="rId5" imgW="2834280" imgH="277704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536"/>
                          <a:ext cx="1785" cy="1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sq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581400" y="4267200"/>
            <a:ext cx="5410200" cy="1143000"/>
            <a:chOff x="2256" y="2688"/>
            <a:chExt cx="3408" cy="720"/>
          </a:xfrm>
        </p:grpSpPr>
        <p:sp>
          <p:nvSpPr>
            <p:cNvPr id="8267" name="Rectangle 18"/>
            <p:cNvSpPr>
              <a:spLocks noChangeArrowheads="1"/>
            </p:cNvSpPr>
            <p:nvPr/>
          </p:nvSpPr>
          <p:spPr bwMode="auto">
            <a:xfrm>
              <a:off x="2256" y="2928"/>
              <a:ext cx="1152" cy="48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r>
                <a:rPr lang="sl-SI" sz="2000"/>
                <a:t>Razmeščanje</a:t>
              </a:r>
            </a:p>
            <a:p>
              <a:r>
                <a:rPr lang="sl-SI" sz="2000"/>
                <a:t>in povezovanje</a:t>
              </a:r>
              <a:endParaRPr lang="sl-SI"/>
            </a:p>
          </p:txBody>
        </p:sp>
        <p:grpSp>
          <p:nvGrpSpPr>
            <p:cNvPr id="8268" name="Group 19"/>
            <p:cNvGrpSpPr>
              <a:grpSpLocks/>
            </p:cNvGrpSpPr>
            <p:nvPr/>
          </p:nvGrpSpPr>
          <p:grpSpPr bwMode="auto">
            <a:xfrm>
              <a:off x="2784" y="2688"/>
              <a:ext cx="6" cy="243"/>
              <a:chOff x="2736" y="1440"/>
              <a:chExt cx="6" cy="243"/>
            </a:xfrm>
          </p:grpSpPr>
          <p:sp>
            <p:nvSpPr>
              <p:cNvPr id="8270" name="Line 20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8271" name="Line 21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8269" name="Rectangle 22"/>
            <p:cNvSpPr>
              <a:spLocks noChangeArrowheads="1"/>
            </p:cNvSpPr>
            <p:nvPr/>
          </p:nvSpPr>
          <p:spPr bwMode="auto">
            <a:xfrm>
              <a:off x="3504" y="2880"/>
              <a:ext cx="216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 algn="l">
                <a:spcBef>
                  <a:spcPct val="20000"/>
                </a:spcBef>
                <a:buFontTx/>
                <a:buChar char="•"/>
              </a:pPr>
              <a:r>
                <a:rPr kumimoji="1" lang="sl-SI" sz="2000"/>
                <a:t>Izdelava načrta povezav znotraj FPGA vezja</a:t>
              </a:r>
              <a:endParaRPr kumimoji="1" lang="sl-SI" sz="3200"/>
            </a:p>
          </p:txBody>
        </p:sp>
      </p:grpSp>
      <p:graphicFrame>
        <p:nvGraphicFramePr>
          <p:cNvPr id="171031" name="Object 23"/>
          <p:cNvGraphicFramePr>
            <a:graphicFrameLocks noChangeAspect="1"/>
          </p:cNvGraphicFramePr>
          <p:nvPr/>
        </p:nvGraphicFramePr>
        <p:xfrm>
          <a:off x="457200" y="24384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4" r:id="rId7" imgW="2834280" imgH="2777040" progId="">
                  <p:embed/>
                </p:oleObj>
              </mc:Choice>
              <mc:Fallback>
                <p:oleObj r:id="rId7" imgW="2834280" imgH="2777040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32" name="Object 24"/>
          <p:cNvGraphicFramePr>
            <a:graphicFrameLocks noChangeAspect="1"/>
          </p:cNvGraphicFramePr>
          <p:nvPr/>
        </p:nvGraphicFramePr>
        <p:xfrm>
          <a:off x="457200" y="2438400"/>
          <a:ext cx="28336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5" r:id="rId9" imgW="2834280" imgH="2777040" progId="">
                  <p:embed/>
                </p:oleObj>
              </mc:Choice>
              <mc:Fallback>
                <p:oleObj r:id="rId9" imgW="2834280" imgH="2777040" progId="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38400"/>
                        <a:ext cx="28336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sq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762000" y="2667000"/>
            <a:ext cx="4752975" cy="3657600"/>
            <a:chOff x="480" y="1680"/>
            <a:chExt cx="2994" cy="2304"/>
          </a:xfrm>
        </p:grpSpPr>
        <p:sp>
          <p:nvSpPr>
            <p:cNvPr id="8254" name="AutoShape 26"/>
            <p:cNvSpPr>
              <a:spLocks noChangeArrowheads="1"/>
            </p:cNvSpPr>
            <p:nvPr/>
          </p:nvSpPr>
          <p:spPr bwMode="auto">
            <a:xfrm>
              <a:off x="960" y="3552"/>
              <a:ext cx="1104" cy="432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sl-SI" sz="2000"/>
                <a:t>Konfiguracijska </a:t>
              </a:r>
            </a:p>
            <a:p>
              <a:r>
                <a:rPr lang="sl-SI" sz="2000"/>
                <a:t>datoteka</a:t>
              </a:r>
              <a:endParaRPr lang="sl-SI"/>
            </a:p>
          </p:txBody>
        </p:sp>
        <p:sp>
          <p:nvSpPr>
            <p:cNvPr id="8255" name="Line 27"/>
            <p:cNvSpPr>
              <a:spLocks noChangeShapeType="1"/>
            </p:cNvSpPr>
            <p:nvPr/>
          </p:nvSpPr>
          <p:spPr bwMode="auto">
            <a:xfrm flipH="1">
              <a:off x="2064" y="3408"/>
              <a:ext cx="171" cy="151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l-SI"/>
            </a:p>
          </p:txBody>
        </p:sp>
        <p:grpSp>
          <p:nvGrpSpPr>
            <p:cNvPr id="8256" name="Group 28"/>
            <p:cNvGrpSpPr>
              <a:grpSpLocks/>
            </p:cNvGrpSpPr>
            <p:nvPr/>
          </p:nvGrpSpPr>
          <p:grpSpPr bwMode="auto">
            <a:xfrm>
              <a:off x="480" y="1680"/>
              <a:ext cx="1440" cy="1440"/>
              <a:chOff x="864" y="1776"/>
              <a:chExt cx="1942" cy="1873"/>
            </a:xfrm>
          </p:grpSpPr>
          <p:grpSp>
            <p:nvGrpSpPr>
              <p:cNvPr id="8261" name="Group 29"/>
              <p:cNvGrpSpPr>
                <a:grpSpLocks/>
              </p:cNvGrpSpPr>
              <p:nvPr/>
            </p:nvGrpSpPr>
            <p:grpSpPr bwMode="auto">
              <a:xfrm>
                <a:off x="864" y="1776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35" name="Object 30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86" r:id="rId11" imgW="461520" imgH="459720" progId="">
                        <p:embed/>
                      </p:oleObj>
                    </mc:Choice>
                    <mc:Fallback>
                      <p:oleObj r:id="rId11" imgW="461520" imgH="459720" progId="">
                        <p:embed/>
                        <p:pic>
                          <p:nvPicPr>
                            <p:cNvPr id="0" name="Object 3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6" name="Object 31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87" r:id="rId13" imgW="461520" imgH="459720" progId="">
                        <p:embed/>
                      </p:oleObj>
                    </mc:Choice>
                    <mc:Fallback>
                      <p:oleObj r:id="rId13" imgW="461520" imgH="459720" progId="">
                        <p:embed/>
                        <p:pic>
                          <p:nvPicPr>
                            <p:cNvPr id="0" name="Object 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7" name="Object 32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88" r:id="rId15" imgW="461520" imgH="459720" progId="">
                        <p:embed/>
                      </p:oleObj>
                    </mc:Choice>
                    <mc:Fallback>
                      <p:oleObj r:id="rId15" imgW="461520" imgH="459720" progId="">
                        <p:embed/>
                        <p:pic>
                          <p:nvPicPr>
                            <p:cNvPr id="0" name="Object 3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8" name="Object 33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89" r:id="rId16" imgW="461520" imgH="459720" progId="">
                        <p:embed/>
                      </p:oleObj>
                    </mc:Choice>
                    <mc:Fallback>
                      <p:oleObj r:id="rId16" imgW="461520" imgH="459720" progId="">
                        <p:embed/>
                        <p:pic>
                          <p:nvPicPr>
                            <p:cNvPr id="0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9" name="Object 34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0" r:id="rId17" imgW="461520" imgH="459720" progId="">
                        <p:embed/>
                      </p:oleObj>
                    </mc:Choice>
                    <mc:Fallback>
                      <p:oleObj r:id="rId17" imgW="461520" imgH="459720" progId="">
                        <p:embed/>
                        <p:pic>
                          <p:nvPicPr>
                            <p:cNvPr id="0" name="Object 3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40" name="Object 35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1" r:id="rId18" imgW="461520" imgH="459720" progId="">
                        <p:embed/>
                      </p:oleObj>
                    </mc:Choice>
                    <mc:Fallback>
                      <p:oleObj r:id="rId18" imgW="461520" imgH="459720" progId="">
                        <p:embed/>
                        <p:pic>
                          <p:nvPicPr>
                            <p:cNvPr id="0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41" name="Object 36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2" r:id="rId19" imgW="234000" imgH="459000" progId="">
                        <p:embed/>
                      </p:oleObj>
                    </mc:Choice>
                    <mc:Fallback>
                      <p:oleObj r:id="rId19" imgW="234000" imgH="459000" progId="">
                        <p:embed/>
                        <p:pic>
                          <p:nvPicPr>
                            <p:cNvPr id="0" name="Object 3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2" name="Group 37"/>
              <p:cNvGrpSpPr>
                <a:grpSpLocks/>
              </p:cNvGrpSpPr>
              <p:nvPr/>
            </p:nvGrpSpPr>
            <p:grpSpPr bwMode="auto">
              <a:xfrm>
                <a:off x="864" y="2064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28" name="Object 38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3" r:id="rId21" imgW="461520" imgH="459720" progId="">
                        <p:embed/>
                      </p:oleObj>
                    </mc:Choice>
                    <mc:Fallback>
                      <p:oleObj r:id="rId21" imgW="461520" imgH="459720" progId="">
                        <p:embed/>
                        <p:pic>
                          <p:nvPicPr>
                            <p:cNvPr id="0" name="Object 3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9" name="Object 39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4" r:id="rId22" imgW="461520" imgH="459720" progId="">
                        <p:embed/>
                      </p:oleObj>
                    </mc:Choice>
                    <mc:Fallback>
                      <p:oleObj r:id="rId22" imgW="461520" imgH="459720" progId="">
                        <p:embed/>
                        <p:pic>
                          <p:nvPicPr>
                            <p:cNvPr id="0" name="Object 3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0" name="Object 40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5" r:id="rId23" imgW="461520" imgH="459720" progId="">
                        <p:embed/>
                      </p:oleObj>
                    </mc:Choice>
                    <mc:Fallback>
                      <p:oleObj r:id="rId23" imgW="461520" imgH="459720" progId="">
                        <p:embed/>
                        <p:pic>
                          <p:nvPicPr>
                            <p:cNvPr id="0" name="Object 4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1" name="Object 41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6" r:id="rId24" imgW="461520" imgH="459720" progId="">
                        <p:embed/>
                      </p:oleObj>
                    </mc:Choice>
                    <mc:Fallback>
                      <p:oleObj r:id="rId24" imgW="461520" imgH="459720" progId="">
                        <p:embed/>
                        <p:pic>
                          <p:nvPicPr>
                            <p:cNvPr id="0" name="Object 4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2" name="Object 42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7" r:id="rId25" imgW="461520" imgH="459720" progId="">
                        <p:embed/>
                      </p:oleObj>
                    </mc:Choice>
                    <mc:Fallback>
                      <p:oleObj r:id="rId25" imgW="461520" imgH="459720" progId="">
                        <p:embed/>
                        <p:pic>
                          <p:nvPicPr>
                            <p:cNvPr id="0" name="Object 4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3" name="Object 43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8" r:id="rId26" imgW="461520" imgH="459720" progId="">
                        <p:embed/>
                      </p:oleObj>
                    </mc:Choice>
                    <mc:Fallback>
                      <p:oleObj r:id="rId26" imgW="461520" imgH="459720" progId="">
                        <p:embed/>
                        <p:pic>
                          <p:nvPicPr>
                            <p:cNvPr id="0" name="Object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4" name="Object 44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99" r:id="rId27" imgW="234000" imgH="459000" progId="">
                        <p:embed/>
                      </p:oleObj>
                    </mc:Choice>
                    <mc:Fallback>
                      <p:oleObj r:id="rId27" imgW="234000" imgH="459000" progId="">
                        <p:embed/>
                        <p:pic>
                          <p:nvPicPr>
                            <p:cNvPr id="0" name="Object 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3" name="Group 45"/>
              <p:cNvGrpSpPr>
                <a:grpSpLocks/>
              </p:cNvGrpSpPr>
              <p:nvPr/>
            </p:nvGrpSpPr>
            <p:grpSpPr bwMode="auto">
              <a:xfrm>
                <a:off x="864" y="2352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21" name="Object 46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0" r:id="rId28" imgW="461520" imgH="459720" progId="">
                        <p:embed/>
                      </p:oleObj>
                    </mc:Choice>
                    <mc:Fallback>
                      <p:oleObj r:id="rId28" imgW="461520" imgH="459720" progId="">
                        <p:embed/>
                        <p:pic>
                          <p:nvPicPr>
                            <p:cNvPr id="0" name="Object 4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2" name="Object 47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1" r:id="rId29" imgW="461520" imgH="459720" progId="">
                        <p:embed/>
                      </p:oleObj>
                    </mc:Choice>
                    <mc:Fallback>
                      <p:oleObj r:id="rId29" imgW="461520" imgH="459720" progId="">
                        <p:embed/>
                        <p:pic>
                          <p:nvPicPr>
                            <p:cNvPr id="0" name="Object 4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3" name="Object 48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2" r:id="rId30" imgW="461520" imgH="459720" progId="">
                        <p:embed/>
                      </p:oleObj>
                    </mc:Choice>
                    <mc:Fallback>
                      <p:oleObj r:id="rId30" imgW="461520" imgH="459720" progId="">
                        <p:embed/>
                        <p:pic>
                          <p:nvPicPr>
                            <p:cNvPr id="0" name="Object 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4" name="Object 49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3" r:id="rId31" imgW="461520" imgH="459720" progId="">
                        <p:embed/>
                      </p:oleObj>
                    </mc:Choice>
                    <mc:Fallback>
                      <p:oleObj r:id="rId31" imgW="461520" imgH="459720" progId="">
                        <p:embed/>
                        <p:pic>
                          <p:nvPicPr>
                            <p:cNvPr id="0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5" name="Object 50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4" r:id="rId32" imgW="461520" imgH="459720" progId="">
                        <p:embed/>
                      </p:oleObj>
                    </mc:Choice>
                    <mc:Fallback>
                      <p:oleObj r:id="rId32" imgW="461520" imgH="459720" progId="">
                        <p:embed/>
                        <p:pic>
                          <p:nvPicPr>
                            <p:cNvPr id="0" name="Object 5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6" name="Object 51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5" r:id="rId33" imgW="461520" imgH="459720" progId="">
                        <p:embed/>
                      </p:oleObj>
                    </mc:Choice>
                    <mc:Fallback>
                      <p:oleObj r:id="rId33" imgW="461520" imgH="459720" progId="">
                        <p:embed/>
                        <p:pic>
                          <p:nvPicPr>
                            <p:cNvPr id="0" name="Object 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7" name="Object 52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6" r:id="rId34" imgW="234000" imgH="459000" progId="">
                        <p:embed/>
                      </p:oleObj>
                    </mc:Choice>
                    <mc:Fallback>
                      <p:oleObj r:id="rId34" imgW="234000" imgH="459000" progId="">
                        <p:embed/>
                        <p:pic>
                          <p:nvPicPr>
                            <p:cNvPr id="0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4" name="Group 53"/>
              <p:cNvGrpSpPr>
                <a:grpSpLocks/>
              </p:cNvGrpSpPr>
              <p:nvPr/>
            </p:nvGrpSpPr>
            <p:grpSpPr bwMode="auto">
              <a:xfrm>
                <a:off x="864" y="2640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14" name="Object 54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7" r:id="rId35" imgW="461520" imgH="459720" progId="">
                        <p:embed/>
                      </p:oleObj>
                    </mc:Choice>
                    <mc:Fallback>
                      <p:oleObj r:id="rId35" imgW="461520" imgH="459720" progId="">
                        <p:embed/>
                        <p:pic>
                          <p:nvPicPr>
                            <p:cNvPr id="0" name="Object 5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5" name="Object 55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8" r:id="rId36" imgW="461520" imgH="459720" progId="">
                        <p:embed/>
                      </p:oleObj>
                    </mc:Choice>
                    <mc:Fallback>
                      <p:oleObj r:id="rId36" imgW="461520" imgH="459720" progId="">
                        <p:embed/>
                        <p:pic>
                          <p:nvPicPr>
                            <p:cNvPr id="0" name="Object 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6" name="Object 56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09" r:id="rId37" imgW="461520" imgH="459720" progId="">
                        <p:embed/>
                      </p:oleObj>
                    </mc:Choice>
                    <mc:Fallback>
                      <p:oleObj r:id="rId37" imgW="461520" imgH="459720" progId="">
                        <p:embed/>
                        <p:pic>
                          <p:nvPicPr>
                            <p:cNvPr id="0" name="Object 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7" name="Object 57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0" r:id="rId38" imgW="461520" imgH="459720" progId="">
                        <p:embed/>
                      </p:oleObj>
                    </mc:Choice>
                    <mc:Fallback>
                      <p:oleObj r:id="rId38" imgW="461520" imgH="459720" progId="">
                        <p:embed/>
                        <p:pic>
                          <p:nvPicPr>
                            <p:cNvPr id="0" name="Object 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8" name="Object 58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1" r:id="rId39" imgW="461520" imgH="459720" progId="">
                        <p:embed/>
                      </p:oleObj>
                    </mc:Choice>
                    <mc:Fallback>
                      <p:oleObj r:id="rId39" imgW="461520" imgH="459720" progId="">
                        <p:embed/>
                        <p:pic>
                          <p:nvPicPr>
                            <p:cNvPr id="0" name="Object 5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9" name="Object 59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2" r:id="rId40" imgW="461520" imgH="459720" progId="">
                        <p:embed/>
                      </p:oleObj>
                    </mc:Choice>
                    <mc:Fallback>
                      <p:oleObj r:id="rId40" imgW="461520" imgH="459720" progId="">
                        <p:embed/>
                        <p:pic>
                          <p:nvPicPr>
                            <p:cNvPr id="0" name="Object 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0" name="Object 60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3" r:id="rId41" imgW="234000" imgH="459000" progId="">
                        <p:embed/>
                      </p:oleObj>
                    </mc:Choice>
                    <mc:Fallback>
                      <p:oleObj r:id="rId41" imgW="234000" imgH="459000" progId="">
                        <p:embed/>
                        <p:pic>
                          <p:nvPicPr>
                            <p:cNvPr id="0" name="Object 6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5" name="Group 61"/>
              <p:cNvGrpSpPr>
                <a:grpSpLocks/>
              </p:cNvGrpSpPr>
              <p:nvPr/>
            </p:nvGrpSpPr>
            <p:grpSpPr bwMode="auto">
              <a:xfrm>
                <a:off x="864" y="2928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07" name="Object 62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4" r:id="rId42" imgW="461520" imgH="459720" progId="">
                        <p:embed/>
                      </p:oleObj>
                    </mc:Choice>
                    <mc:Fallback>
                      <p:oleObj r:id="rId42" imgW="461520" imgH="459720" progId="">
                        <p:embed/>
                        <p:pic>
                          <p:nvPicPr>
                            <p:cNvPr id="0" name="Object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8" name="Object 63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5" r:id="rId43" imgW="461520" imgH="459720" progId="">
                        <p:embed/>
                      </p:oleObj>
                    </mc:Choice>
                    <mc:Fallback>
                      <p:oleObj r:id="rId43" imgW="461520" imgH="459720" progId="">
                        <p:embed/>
                        <p:pic>
                          <p:nvPicPr>
                            <p:cNvPr id="0" name="Object 6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9" name="Object 64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6" r:id="rId44" imgW="461520" imgH="459720" progId="">
                        <p:embed/>
                      </p:oleObj>
                    </mc:Choice>
                    <mc:Fallback>
                      <p:oleObj r:id="rId44" imgW="461520" imgH="459720" progId="">
                        <p:embed/>
                        <p:pic>
                          <p:nvPicPr>
                            <p:cNvPr id="0" name="Object 6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0" name="Object 65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7" r:id="rId45" imgW="461520" imgH="459720" progId="">
                        <p:embed/>
                      </p:oleObj>
                    </mc:Choice>
                    <mc:Fallback>
                      <p:oleObj r:id="rId45" imgW="461520" imgH="459720" progId="">
                        <p:embed/>
                        <p:pic>
                          <p:nvPicPr>
                            <p:cNvPr id="0" name="Object 6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1" name="Object 66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8" r:id="rId46" imgW="461520" imgH="459720" progId="">
                        <p:embed/>
                      </p:oleObj>
                    </mc:Choice>
                    <mc:Fallback>
                      <p:oleObj r:id="rId46" imgW="461520" imgH="459720" progId="">
                        <p:embed/>
                        <p:pic>
                          <p:nvPicPr>
                            <p:cNvPr id="0" name="Object 6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2" name="Object 67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19" r:id="rId47" imgW="461520" imgH="459720" progId="">
                        <p:embed/>
                      </p:oleObj>
                    </mc:Choice>
                    <mc:Fallback>
                      <p:oleObj r:id="rId47" imgW="461520" imgH="459720" progId="">
                        <p:embed/>
                        <p:pic>
                          <p:nvPicPr>
                            <p:cNvPr id="0" name="Object 6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13" name="Object 68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20" r:id="rId48" imgW="234000" imgH="459000" progId="">
                        <p:embed/>
                      </p:oleObj>
                    </mc:Choice>
                    <mc:Fallback>
                      <p:oleObj r:id="rId48" imgW="234000" imgH="459000" progId="">
                        <p:embed/>
                        <p:pic>
                          <p:nvPicPr>
                            <p:cNvPr id="0" name="Object 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8266" name="Group 69"/>
              <p:cNvGrpSpPr>
                <a:grpSpLocks/>
              </p:cNvGrpSpPr>
              <p:nvPr/>
            </p:nvGrpSpPr>
            <p:grpSpPr bwMode="auto">
              <a:xfrm>
                <a:off x="864" y="3216"/>
                <a:ext cx="1875" cy="289"/>
                <a:chOff x="864" y="1776"/>
                <a:chExt cx="1875" cy="289"/>
              </a:xfrm>
            </p:grpSpPr>
            <p:graphicFrame>
              <p:nvGraphicFramePr>
                <p:cNvPr id="8200" name="Object 70"/>
                <p:cNvGraphicFramePr>
                  <a:graphicFrameLocks noChangeAspect="1"/>
                </p:cNvGraphicFramePr>
                <p:nvPr/>
              </p:nvGraphicFramePr>
              <p:xfrm>
                <a:off x="86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21" r:id="rId49" imgW="461520" imgH="459720" progId="">
                        <p:embed/>
                      </p:oleObj>
                    </mc:Choice>
                    <mc:Fallback>
                      <p:oleObj r:id="rId49" imgW="461520" imgH="459720" progId="">
                        <p:embed/>
                        <p:pic>
                          <p:nvPicPr>
                            <p:cNvPr id="0" name="Object 7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1" name="Object 71"/>
                <p:cNvGraphicFramePr>
                  <a:graphicFrameLocks noChangeAspect="1"/>
                </p:cNvGraphicFramePr>
                <p:nvPr/>
              </p:nvGraphicFramePr>
              <p:xfrm>
                <a:off x="1152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22" r:id="rId50" imgW="461520" imgH="459720" progId="">
                        <p:embed/>
                      </p:oleObj>
                    </mc:Choice>
                    <mc:Fallback>
                      <p:oleObj r:id="rId50" imgW="461520" imgH="459720" progId="">
                        <p:embed/>
                        <p:pic>
                          <p:nvPicPr>
                            <p:cNvPr id="0" name="Object 7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52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2" name="Object 72"/>
                <p:cNvGraphicFramePr>
                  <a:graphicFrameLocks noChangeAspect="1"/>
                </p:cNvGraphicFramePr>
                <p:nvPr/>
              </p:nvGraphicFramePr>
              <p:xfrm>
                <a:off x="1440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23" r:id="rId51" imgW="461520" imgH="459720" progId="">
                        <p:embed/>
                      </p:oleObj>
                    </mc:Choice>
                    <mc:Fallback>
                      <p:oleObj r:id="rId51" imgW="461520" imgH="459720" progId="">
                        <p:embed/>
                        <p:pic>
                          <p:nvPicPr>
                            <p:cNvPr id="0" name="Object 7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3" name="Object 73"/>
                <p:cNvGraphicFramePr>
                  <a:graphicFrameLocks noChangeAspect="1"/>
                </p:cNvGraphicFramePr>
                <p:nvPr/>
              </p:nvGraphicFramePr>
              <p:xfrm>
                <a:off x="1728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24" r:id="rId52" imgW="461520" imgH="459720" progId="">
                        <p:embed/>
                      </p:oleObj>
                    </mc:Choice>
                    <mc:Fallback>
                      <p:oleObj r:id="rId52" imgW="461520" imgH="459720" progId="">
                        <p:embed/>
                        <p:pic>
                          <p:nvPicPr>
                            <p:cNvPr id="0" name="Object 7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4" name="Object 74"/>
                <p:cNvGraphicFramePr>
                  <a:graphicFrameLocks noChangeAspect="1"/>
                </p:cNvGraphicFramePr>
                <p:nvPr/>
              </p:nvGraphicFramePr>
              <p:xfrm>
                <a:off x="2304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25" r:id="rId53" imgW="461520" imgH="459720" progId="">
                        <p:embed/>
                      </p:oleObj>
                    </mc:Choice>
                    <mc:Fallback>
                      <p:oleObj r:id="rId53" imgW="461520" imgH="459720" progId="">
                        <p:embed/>
                        <p:pic>
                          <p:nvPicPr>
                            <p:cNvPr id="0" name="Object 7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5" name="Object 75"/>
                <p:cNvGraphicFramePr>
                  <a:graphicFrameLocks noChangeAspect="1"/>
                </p:cNvGraphicFramePr>
                <p:nvPr/>
              </p:nvGraphicFramePr>
              <p:xfrm>
                <a:off x="2016" y="1776"/>
                <a:ext cx="290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26" r:id="rId54" imgW="461520" imgH="459720" progId="">
                        <p:embed/>
                      </p:oleObj>
                    </mc:Choice>
                    <mc:Fallback>
                      <p:oleObj r:id="rId54" imgW="461520" imgH="459720" progId="">
                        <p:embed/>
                        <p:pic>
                          <p:nvPicPr>
                            <p:cNvPr id="0" name="Object 7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16" y="1776"/>
                              <a:ext cx="290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06" name="Object 76"/>
                <p:cNvGraphicFramePr>
                  <a:graphicFrameLocks noChangeAspect="1"/>
                </p:cNvGraphicFramePr>
                <p:nvPr/>
              </p:nvGraphicFramePr>
              <p:xfrm>
                <a:off x="2592" y="1776"/>
                <a:ext cx="147" cy="2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827" r:id="rId55" imgW="234000" imgH="459000" progId="">
                        <p:embed/>
                      </p:oleObj>
                    </mc:Choice>
                    <mc:Fallback>
                      <p:oleObj r:id="rId55" imgW="234000" imgH="459000" progId="">
                        <p:embed/>
                        <p:pic>
                          <p:nvPicPr>
                            <p:cNvPr id="0" name="Object 7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1776"/>
                              <a:ext cx="147" cy="28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 cap="sq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8197" name="Object 77"/>
              <p:cNvGraphicFramePr>
                <a:graphicFrameLocks noChangeAspect="1"/>
              </p:cNvGraphicFramePr>
              <p:nvPr/>
            </p:nvGraphicFramePr>
            <p:xfrm>
              <a:off x="864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8" r:id="rId56" imgW="1033200" imgH="231120" progId="">
                      <p:embed/>
                    </p:oleObj>
                  </mc:Choice>
                  <mc:Fallback>
                    <p:oleObj r:id="rId56" imgW="1033200" imgH="231120" progId="">
                      <p:embed/>
                      <p:pic>
                        <p:nvPicPr>
                          <p:cNvPr id="0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4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8" name="Object 78"/>
              <p:cNvGraphicFramePr>
                <a:graphicFrameLocks noChangeAspect="1"/>
              </p:cNvGraphicFramePr>
              <p:nvPr/>
            </p:nvGraphicFramePr>
            <p:xfrm>
              <a:off x="1512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29" r:id="rId58" imgW="1033200" imgH="231120" progId="">
                      <p:embed/>
                    </p:oleObj>
                  </mc:Choice>
                  <mc:Fallback>
                    <p:oleObj r:id="rId58" imgW="1033200" imgH="231120" progId="">
                      <p:embed/>
                      <p:pic>
                        <p:nvPicPr>
                          <p:cNvPr id="0" name="Object 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2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9" name="Object 79"/>
              <p:cNvGraphicFramePr>
                <a:graphicFrameLocks noChangeAspect="1"/>
              </p:cNvGraphicFramePr>
              <p:nvPr/>
            </p:nvGraphicFramePr>
            <p:xfrm>
              <a:off x="2155" y="3504"/>
              <a:ext cx="651" cy="1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830" r:id="rId59" imgW="1033200" imgH="231120" progId="">
                      <p:embed/>
                    </p:oleObj>
                  </mc:Choice>
                  <mc:Fallback>
                    <p:oleObj r:id="rId59" imgW="1033200" imgH="231120" progId="">
                      <p:embed/>
                      <p:pic>
                        <p:nvPicPr>
                          <p:cNvPr id="0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5" y="3504"/>
                            <a:ext cx="651" cy="1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 cap="sq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257" name="Text Box 80"/>
            <p:cNvSpPr txBox="1">
              <a:spLocks noChangeArrowheads="1"/>
            </p:cNvSpPr>
            <p:nvPr/>
          </p:nvSpPr>
          <p:spPr bwMode="auto">
            <a:xfrm>
              <a:off x="2261" y="3600"/>
              <a:ext cx="1213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sl-SI"/>
                <a:t>Programiranje</a:t>
              </a:r>
            </a:p>
          </p:txBody>
        </p:sp>
        <p:grpSp>
          <p:nvGrpSpPr>
            <p:cNvPr id="8258" name="Group 81"/>
            <p:cNvGrpSpPr>
              <a:grpSpLocks/>
            </p:cNvGrpSpPr>
            <p:nvPr/>
          </p:nvGrpSpPr>
          <p:grpSpPr bwMode="auto">
            <a:xfrm>
              <a:off x="2784" y="3408"/>
              <a:ext cx="6" cy="243"/>
              <a:chOff x="2736" y="1440"/>
              <a:chExt cx="6" cy="243"/>
            </a:xfrm>
          </p:grpSpPr>
          <p:sp>
            <p:nvSpPr>
              <p:cNvPr id="8259" name="Line 82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8260" name="Line 83"/>
              <p:cNvSpPr>
                <a:spLocks noChangeShapeType="1"/>
              </p:cNvSpPr>
              <p:nvPr/>
            </p:nvSpPr>
            <p:spPr bwMode="auto">
              <a:xfrm>
                <a:off x="2742" y="1443"/>
                <a:ext cx="0" cy="240"/>
              </a:xfrm>
              <a:prstGeom prst="line">
                <a:avLst/>
              </a:prstGeom>
              <a:noFill/>
              <a:ln w="38100" cap="sq">
                <a:solidFill>
                  <a:schemeClr val="accent1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8252" name="Text Box 84"/>
          <p:cNvSpPr txBox="1">
            <a:spLocks noChangeArrowheads="1"/>
          </p:cNvSpPr>
          <p:nvPr/>
        </p:nvSpPr>
        <p:spPr bwMode="auto">
          <a:xfrm>
            <a:off x="1476375" y="1828800"/>
            <a:ext cx="965200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/>
              <a:t>FPGA</a:t>
            </a:r>
          </a:p>
        </p:txBody>
      </p:sp>
      <p:sp>
        <p:nvSpPr>
          <p:cNvPr id="8253" name="Text Box 85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Načrtovanje digitalnih vezij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713E5-90F4-4833-9447-CD71A6F33A5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Zasnova naročniških vezij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/>
              <a:t>Digitalna vezja</a:t>
            </a:r>
            <a:endParaRPr lang="sl-SI" dirty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Snovanje na abstraktnem nivoju</a:t>
            </a:r>
            <a:endParaRPr lang="sl-SI"/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19800" y="2667000"/>
            <a:ext cx="2324100" cy="1552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Programski paket</a:t>
            </a:r>
          </a:p>
          <a:p>
            <a:r>
              <a:rPr lang="sl-SI"/>
              <a:t>Magic </a:t>
            </a:r>
          </a:p>
          <a:p>
            <a:r>
              <a:rPr lang="sl-SI"/>
              <a:t>(J. Ousterhout, </a:t>
            </a:r>
          </a:p>
          <a:p>
            <a:r>
              <a:rPr lang="sl-SI"/>
              <a:t>UC  Berkeley)</a:t>
            </a: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2" cstate="print"/>
          <a:srcRect l="14375" t="29688" r="29375" b="6250"/>
          <a:stretch>
            <a:fillRect/>
          </a:stretch>
        </p:blipFill>
        <p:spPr bwMode="auto">
          <a:xfrm>
            <a:off x="533400" y="1752600"/>
            <a:ext cx="5257800" cy="4789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C4560E-1855-4B58-A326-DE5FACEE677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Snovanje na abstraktnem nivoju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Primeri naročniških vezij</a:t>
            </a:r>
            <a:endParaRPr lang="sl-SI"/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941888" y="3810000"/>
            <a:ext cx="4202112" cy="191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latin typeface="Arial" pitchFamily="34" charset="0"/>
              </a:rPr>
              <a:t> - Brez dimenzij</a:t>
            </a:r>
          </a:p>
          <a:p>
            <a:pPr algn="l"/>
            <a:r>
              <a:rPr lang="en-US">
                <a:latin typeface="Arial" pitchFamily="34" charset="0"/>
              </a:rPr>
              <a:t> - Važna je le topologija</a:t>
            </a:r>
          </a:p>
          <a:p>
            <a:pPr algn="l"/>
            <a:r>
              <a:rPr lang="en-US">
                <a:latin typeface="Arial" pitchFamily="34" charset="0"/>
              </a:rPr>
              <a:t> - Končna geometrija vezja je </a:t>
            </a:r>
          </a:p>
          <a:p>
            <a:pPr algn="l"/>
            <a:r>
              <a:rPr lang="en-US">
                <a:latin typeface="Arial" pitchFamily="34" charset="0"/>
              </a:rPr>
              <a:t>   generirana  programsko  </a:t>
            </a:r>
            <a:br>
              <a:rPr lang="en-US">
                <a:latin typeface="Arial" pitchFamily="34" charset="0"/>
              </a:rPr>
            </a:br>
            <a:r>
              <a:rPr lang="en-US">
                <a:latin typeface="Arial" pitchFamily="34" charset="0"/>
              </a:rPr>
              <a:t>   (ChipWise)</a:t>
            </a:r>
            <a:endParaRPr lang="sl-SI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2133600"/>
            <a:ext cx="4724400" cy="4068763"/>
            <a:chOff x="288" y="1344"/>
            <a:chExt cx="2976" cy="2563"/>
          </a:xfrm>
        </p:grpSpPr>
        <p:sp>
          <p:nvSpPr>
            <p:cNvPr id="18440" name="Rectangle 7"/>
            <p:cNvSpPr>
              <a:spLocks noChangeArrowheads="1"/>
            </p:cNvSpPr>
            <p:nvPr/>
          </p:nvSpPr>
          <p:spPr bwMode="auto">
            <a:xfrm>
              <a:off x="288" y="1344"/>
              <a:ext cx="86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2200" i="1">
                  <a:latin typeface="Helvetica" pitchFamily="34" charset="0"/>
                </a:rPr>
                <a:t>U</a:t>
              </a:r>
              <a:r>
                <a:rPr lang="sl-SI" sz="2200" i="1" baseline="-25000">
                  <a:latin typeface="Helvetica" pitchFamily="34" charset="0"/>
                </a:rPr>
                <a:t>DD</a:t>
              </a:r>
              <a:endParaRPr lang="sl-SI"/>
            </a:p>
          </p:txBody>
        </p:sp>
        <p:sp>
          <p:nvSpPr>
            <p:cNvPr id="18441" name="Rectangle 8"/>
            <p:cNvSpPr>
              <a:spLocks noChangeArrowheads="1"/>
            </p:cNvSpPr>
            <p:nvPr/>
          </p:nvSpPr>
          <p:spPr bwMode="auto">
            <a:xfrm>
              <a:off x="1101" y="1414"/>
              <a:ext cx="30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2" name="Rectangle 9"/>
            <p:cNvSpPr>
              <a:spLocks noChangeArrowheads="1"/>
            </p:cNvSpPr>
            <p:nvPr/>
          </p:nvSpPr>
          <p:spPr bwMode="auto">
            <a:xfrm>
              <a:off x="3234" y="1414"/>
              <a:ext cx="30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3" name="Rectangle 10"/>
            <p:cNvSpPr>
              <a:spLocks noChangeArrowheads="1"/>
            </p:cNvSpPr>
            <p:nvPr/>
          </p:nvSpPr>
          <p:spPr bwMode="auto">
            <a:xfrm>
              <a:off x="1131" y="1414"/>
              <a:ext cx="2103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4" name="Rectangle 11"/>
            <p:cNvSpPr>
              <a:spLocks noChangeArrowheads="1"/>
            </p:cNvSpPr>
            <p:nvPr/>
          </p:nvSpPr>
          <p:spPr bwMode="auto">
            <a:xfrm>
              <a:off x="1101" y="3786"/>
              <a:ext cx="30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5" name="Rectangle 12"/>
            <p:cNvSpPr>
              <a:spLocks noChangeArrowheads="1"/>
            </p:cNvSpPr>
            <p:nvPr/>
          </p:nvSpPr>
          <p:spPr bwMode="auto">
            <a:xfrm>
              <a:off x="3234" y="3786"/>
              <a:ext cx="30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6" name="Rectangle 13"/>
            <p:cNvSpPr>
              <a:spLocks noChangeArrowheads="1"/>
            </p:cNvSpPr>
            <p:nvPr/>
          </p:nvSpPr>
          <p:spPr bwMode="auto">
            <a:xfrm>
              <a:off x="1131" y="3786"/>
              <a:ext cx="2103" cy="6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7" name="Rectangle 14"/>
            <p:cNvSpPr>
              <a:spLocks noChangeArrowheads="1"/>
            </p:cNvSpPr>
            <p:nvPr/>
          </p:nvSpPr>
          <p:spPr bwMode="auto">
            <a:xfrm>
              <a:off x="2122" y="1429"/>
              <a:ext cx="60" cy="3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8" name="Rectangle 15"/>
            <p:cNvSpPr>
              <a:spLocks noChangeArrowheads="1"/>
            </p:cNvSpPr>
            <p:nvPr/>
          </p:nvSpPr>
          <p:spPr bwMode="auto">
            <a:xfrm>
              <a:off x="2122" y="2600"/>
              <a:ext cx="60" cy="30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49" name="Rectangle 16"/>
            <p:cNvSpPr>
              <a:spLocks noChangeArrowheads="1"/>
            </p:cNvSpPr>
            <p:nvPr/>
          </p:nvSpPr>
          <p:spPr bwMode="auto">
            <a:xfrm>
              <a:off x="2122" y="1459"/>
              <a:ext cx="60" cy="114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0" name="Rectangle 17"/>
            <p:cNvSpPr>
              <a:spLocks noChangeArrowheads="1"/>
            </p:cNvSpPr>
            <p:nvPr/>
          </p:nvSpPr>
          <p:spPr bwMode="auto">
            <a:xfrm>
              <a:off x="2122" y="2653"/>
              <a:ext cx="60" cy="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1" name="Rectangle 18"/>
            <p:cNvSpPr>
              <a:spLocks noChangeArrowheads="1"/>
            </p:cNvSpPr>
            <p:nvPr/>
          </p:nvSpPr>
          <p:spPr bwMode="auto">
            <a:xfrm>
              <a:off x="2122" y="3757"/>
              <a:ext cx="60" cy="29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2" name="Rectangle 19"/>
            <p:cNvSpPr>
              <a:spLocks noChangeArrowheads="1"/>
            </p:cNvSpPr>
            <p:nvPr/>
          </p:nvSpPr>
          <p:spPr bwMode="auto">
            <a:xfrm>
              <a:off x="2122" y="2682"/>
              <a:ext cx="60" cy="1075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3" name="Rectangle 20"/>
            <p:cNvSpPr>
              <a:spLocks noChangeArrowheads="1"/>
            </p:cNvSpPr>
            <p:nvPr/>
          </p:nvSpPr>
          <p:spPr bwMode="auto">
            <a:xfrm>
              <a:off x="2398" y="2011"/>
              <a:ext cx="30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4" name="Rectangle 21"/>
            <p:cNvSpPr>
              <a:spLocks noChangeArrowheads="1"/>
            </p:cNvSpPr>
            <p:nvPr/>
          </p:nvSpPr>
          <p:spPr bwMode="auto">
            <a:xfrm>
              <a:off x="1765" y="2011"/>
              <a:ext cx="633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5" name="Rectangle 22"/>
            <p:cNvSpPr>
              <a:spLocks noChangeArrowheads="1"/>
            </p:cNvSpPr>
            <p:nvPr/>
          </p:nvSpPr>
          <p:spPr bwMode="auto">
            <a:xfrm>
              <a:off x="1765" y="2041"/>
              <a:ext cx="59" cy="129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6" name="Rectangle 23"/>
            <p:cNvSpPr>
              <a:spLocks noChangeArrowheads="1"/>
            </p:cNvSpPr>
            <p:nvPr/>
          </p:nvSpPr>
          <p:spPr bwMode="auto">
            <a:xfrm>
              <a:off x="2428" y="3272"/>
              <a:ext cx="30" cy="59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7" name="Rectangle 24"/>
            <p:cNvSpPr>
              <a:spLocks noChangeArrowheads="1"/>
            </p:cNvSpPr>
            <p:nvPr/>
          </p:nvSpPr>
          <p:spPr bwMode="auto">
            <a:xfrm>
              <a:off x="1794" y="3272"/>
              <a:ext cx="634" cy="59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8" name="Rectangle 25"/>
            <p:cNvSpPr>
              <a:spLocks noChangeArrowheads="1"/>
            </p:cNvSpPr>
            <p:nvPr/>
          </p:nvSpPr>
          <p:spPr bwMode="auto">
            <a:xfrm>
              <a:off x="1242" y="2593"/>
              <a:ext cx="30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59" name="Rectangle 26"/>
            <p:cNvSpPr>
              <a:spLocks noChangeArrowheads="1"/>
            </p:cNvSpPr>
            <p:nvPr/>
          </p:nvSpPr>
          <p:spPr bwMode="auto">
            <a:xfrm>
              <a:off x="1794" y="2593"/>
              <a:ext cx="30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0" name="Rectangle 27"/>
            <p:cNvSpPr>
              <a:spLocks noChangeArrowheads="1"/>
            </p:cNvSpPr>
            <p:nvPr/>
          </p:nvSpPr>
          <p:spPr bwMode="auto">
            <a:xfrm>
              <a:off x="1272" y="2593"/>
              <a:ext cx="522" cy="6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1" name="Rectangle 28"/>
            <p:cNvSpPr>
              <a:spLocks noChangeArrowheads="1"/>
            </p:cNvSpPr>
            <p:nvPr/>
          </p:nvSpPr>
          <p:spPr bwMode="auto">
            <a:xfrm>
              <a:off x="2122" y="2548"/>
              <a:ext cx="30" cy="6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2" name="Rectangle 29"/>
            <p:cNvSpPr>
              <a:spLocks noChangeArrowheads="1"/>
            </p:cNvSpPr>
            <p:nvPr/>
          </p:nvSpPr>
          <p:spPr bwMode="auto">
            <a:xfrm>
              <a:off x="2794" y="2548"/>
              <a:ext cx="30" cy="6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3" name="Rectangle 30"/>
            <p:cNvSpPr>
              <a:spLocks noChangeArrowheads="1"/>
            </p:cNvSpPr>
            <p:nvPr/>
          </p:nvSpPr>
          <p:spPr bwMode="auto">
            <a:xfrm>
              <a:off x="2152" y="2548"/>
              <a:ext cx="642" cy="60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4" name="Rectangle 31"/>
            <p:cNvSpPr>
              <a:spLocks noChangeArrowheads="1"/>
            </p:cNvSpPr>
            <p:nvPr/>
          </p:nvSpPr>
          <p:spPr bwMode="auto">
            <a:xfrm>
              <a:off x="2130" y="1422"/>
              <a:ext cx="6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5" name="Rectangle 32"/>
            <p:cNvSpPr>
              <a:spLocks noChangeArrowheads="1"/>
            </p:cNvSpPr>
            <p:nvPr/>
          </p:nvSpPr>
          <p:spPr bwMode="auto">
            <a:xfrm>
              <a:off x="2130" y="1392"/>
              <a:ext cx="89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6" name="Rectangle 33"/>
            <p:cNvSpPr>
              <a:spLocks noChangeArrowheads="1"/>
            </p:cNvSpPr>
            <p:nvPr/>
          </p:nvSpPr>
          <p:spPr bwMode="auto">
            <a:xfrm>
              <a:off x="2160" y="1422"/>
              <a:ext cx="59" cy="89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7" name="Rectangle 34"/>
            <p:cNvSpPr>
              <a:spLocks noChangeArrowheads="1"/>
            </p:cNvSpPr>
            <p:nvPr/>
          </p:nvSpPr>
          <p:spPr bwMode="auto">
            <a:xfrm>
              <a:off x="2100" y="1452"/>
              <a:ext cx="90" cy="59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8" name="Rectangle 35"/>
            <p:cNvSpPr>
              <a:spLocks noChangeArrowheads="1"/>
            </p:cNvSpPr>
            <p:nvPr/>
          </p:nvSpPr>
          <p:spPr bwMode="auto">
            <a:xfrm>
              <a:off x="2100" y="1392"/>
              <a:ext cx="60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69" name="Rectangle 36"/>
            <p:cNvSpPr>
              <a:spLocks noChangeArrowheads="1"/>
            </p:cNvSpPr>
            <p:nvPr/>
          </p:nvSpPr>
          <p:spPr bwMode="auto">
            <a:xfrm>
              <a:off x="2130" y="3779"/>
              <a:ext cx="6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0" name="Rectangle 37"/>
            <p:cNvSpPr>
              <a:spLocks noChangeArrowheads="1"/>
            </p:cNvSpPr>
            <p:nvPr/>
          </p:nvSpPr>
          <p:spPr bwMode="auto">
            <a:xfrm>
              <a:off x="2130" y="3749"/>
              <a:ext cx="89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1" name="Rectangle 38"/>
            <p:cNvSpPr>
              <a:spLocks noChangeArrowheads="1"/>
            </p:cNvSpPr>
            <p:nvPr/>
          </p:nvSpPr>
          <p:spPr bwMode="auto">
            <a:xfrm>
              <a:off x="2160" y="3779"/>
              <a:ext cx="59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2" name="Rectangle 39"/>
            <p:cNvSpPr>
              <a:spLocks noChangeArrowheads="1"/>
            </p:cNvSpPr>
            <p:nvPr/>
          </p:nvSpPr>
          <p:spPr bwMode="auto">
            <a:xfrm>
              <a:off x="2100" y="3809"/>
              <a:ext cx="9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3" name="Rectangle 40"/>
            <p:cNvSpPr>
              <a:spLocks noChangeArrowheads="1"/>
            </p:cNvSpPr>
            <p:nvPr/>
          </p:nvSpPr>
          <p:spPr bwMode="auto">
            <a:xfrm>
              <a:off x="2100" y="3749"/>
              <a:ext cx="60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4" name="Rectangle 41"/>
            <p:cNvSpPr>
              <a:spLocks noChangeArrowheads="1"/>
            </p:cNvSpPr>
            <p:nvPr/>
          </p:nvSpPr>
          <p:spPr bwMode="auto">
            <a:xfrm>
              <a:off x="2130" y="2563"/>
              <a:ext cx="6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5" name="Rectangle 42"/>
            <p:cNvSpPr>
              <a:spLocks noChangeArrowheads="1"/>
            </p:cNvSpPr>
            <p:nvPr/>
          </p:nvSpPr>
          <p:spPr bwMode="auto">
            <a:xfrm>
              <a:off x="2130" y="2533"/>
              <a:ext cx="89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6" name="Rectangle 43"/>
            <p:cNvSpPr>
              <a:spLocks noChangeArrowheads="1"/>
            </p:cNvSpPr>
            <p:nvPr/>
          </p:nvSpPr>
          <p:spPr bwMode="auto">
            <a:xfrm>
              <a:off x="2160" y="2563"/>
              <a:ext cx="59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7" name="Rectangle 44"/>
            <p:cNvSpPr>
              <a:spLocks noChangeArrowheads="1"/>
            </p:cNvSpPr>
            <p:nvPr/>
          </p:nvSpPr>
          <p:spPr bwMode="auto">
            <a:xfrm>
              <a:off x="2100" y="2593"/>
              <a:ext cx="90" cy="6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8" name="Rectangle 45"/>
            <p:cNvSpPr>
              <a:spLocks noChangeArrowheads="1"/>
            </p:cNvSpPr>
            <p:nvPr/>
          </p:nvSpPr>
          <p:spPr bwMode="auto">
            <a:xfrm>
              <a:off x="2100" y="2533"/>
              <a:ext cx="60" cy="9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8479" name="Rectangle 46"/>
            <p:cNvSpPr>
              <a:spLocks noChangeArrowheads="1"/>
            </p:cNvSpPr>
            <p:nvPr/>
          </p:nvSpPr>
          <p:spPr bwMode="auto">
            <a:xfrm>
              <a:off x="2544" y="3168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200">
                  <a:latin typeface="Times" pitchFamily="18" charset="0"/>
                </a:rPr>
                <a:t>1</a:t>
              </a:r>
              <a:endParaRPr lang="sl-SI"/>
            </a:p>
          </p:txBody>
        </p:sp>
        <p:sp>
          <p:nvSpPr>
            <p:cNvPr id="18480" name="Rectangle 47"/>
            <p:cNvSpPr>
              <a:spLocks noChangeArrowheads="1"/>
            </p:cNvSpPr>
            <p:nvPr/>
          </p:nvSpPr>
          <p:spPr bwMode="auto">
            <a:xfrm>
              <a:off x="2544" y="1920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200">
                  <a:latin typeface="Helvetica" pitchFamily="34" charset="0"/>
                </a:rPr>
                <a:t>3</a:t>
              </a:r>
              <a:endParaRPr lang="sl-SI"/>
            </a:p>
          </p:txBody>
        </p:sp>
        <p:sp>
          <p:nvSpPr>
            <p:cNvPr id="18481" name="Rectangle 48"/>
            <p:cNvSpPr>
              <a:spLocks noChangeArrowheads="1"/>
            </p:cNvSpPr>
            <p:nvPr/>
          </p:nvSpPr>
          <p:spPr bwMode="auto">
            <a:xfrm>
              <a:off x="1003" y="2123"/>
              <a:ext cx="45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700" i="1">
                  <a:latin typeface="Helvetica" pitchFamily="34" charset="0"/>
                </a:rPr>
                <a:t>Vhod</a:t>
              </a:r>
              <a:endParaRPr lang="sl-SI"/>
            </a:p>
          </p:txBody>
        </p:sp>
        <p:sp>
          <p:nvSpPr>
            <p:cNvPr id="18482" name="Rectangle 49"/>
            <p:cNvSpPr>
              <a:spLocks noChangeArrowheads="1"/>
            </p:cNvSpPr>
            <p:nvPr/>
          </p:nvSpPr>
          <p:spPr bwMode="auto">
            <a:xfrm>
              <a:off x="2754" y="2101"/>
              <a:ext cx="480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700" i="1">
                  <a:latin typeface="Helvetica" pitchFamily="34" charset="0"/>
                </a:rPr>
                <a:t>Izhod</a:t>
              </a:r>
              <a:endParaRPr lang="sl-SI"/>
            </a:p>
          </p:txBody>
        </p:sp>
        <p:sp>
          <p:nvSpPr>
            <p:cNvPr id="18483" name="Rectangle 50"/>
            <p:cNvSpPr>
              <a:spLocks noChangeArrowheads="1"/>
            </p:cNvSpPr>
            <p:nvPr/>
          </p:nvSpPr>
          <p:spPr bwMode="auto">
            <a:xfrm>
              <a:off x="672" y="3696"/>
              <a:ext cx="30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sl-SI" sz="2200" i="1">
                  <a:latin typeface="Helvetica" pitchFamily="34" charset="0"/>
                </a:rPr>
                <a:t>Gnd</a:t>
              </a:r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DA9063-2E38-4301-A962-DB35D211DF0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Primeri naročniških vezij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/>
              <a:t>Digitalna vezja</a:t>
            </a:r>
            <a:endParaRPr lang="sl-SI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4196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Standardne celice</a:t>
            </a:r>
            <a:endParaRPr lang="sl-SI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7089775" y="3214688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9468" name="Text Box 21"/>
          <p:cNvSpPr txBox="1">
            <a:spLocks noChangeArrowheads="1"/>
          </p:cNvSpPr>
          <p:nvPr/>
        </p:nvSpPr>
        <p:spPr bwMode="auto">
          <a:xfrm>
            <a:off x="3927475" y="7024688"/>
            <a:ext cx="1593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i="1">
                <a:latin typeface="Arial" pitchFamily="34" charset="0"/>
              </a:rPr>
              <a:t>Courtesy Intel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20" y="1633066"/>
            <a:ext cx="5119960" cy="4727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številke diapoz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33059E-9EBC-4BEA-8980-A8F269087B7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sl-SI" smtClean="0"/>
              <a:t>Standardne celice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685800" y="65913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400" dirty="0" smtClean="0"/>
              <a:t>Digitalna vezja</a:t>
            </a:r>
            <a:endParaRPr lang="sl-SI" dirty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4419600" y="6515100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endParaRPr lang="sl-SI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811000" y="8382000"/>
            <a:ext cx="2225675" cy="1314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Routing channel 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requirements are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reduced by presence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of more interconnect</a:t>
            </a:r>
          </a:p>
          <a:p>
            <a:pPr algn="l"/>
            <a:r>
              <a:rPr lang="en-US" sz="1600">
                <a:solidFill>
                  <a:srgbClr val="000082"/>
                </a:solidFill>
                <a:latin typeface="Arial" pitchFamily="34" charset="0"/>
              </a:rPr>
              <a:t>layers</a:t>
            </a:r>
            <a:endParaRPr lang="en-US" sz="1800">
              <a:solidFill>
                <a:srgbClr val="000082"/>
              </a:solidFill>
              <a:latin typeface="Arial" pitchFamily="34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4724400" y="4572000"/>
            <a:ext cx="1611313" cy="1585913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5649913" y="2741613"/>
            <a:ext cx="685800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5203825" y="2741613"/>
            <a:ext cx="446088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4964113" y="2741613"/>
            <a:ext cx="239712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2687638" y="2268538"/>
            <a:ext cx="3860800" cy="4122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2900363" y="2741613"/>
            <a:ext cx="473075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3373438" y="2741613"/>
            <a:ext cx="679450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4052888" y="2741613"/>
            <a:ext cx="911225" cy="44608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5883275" y="3652838"/>
            <a:ext cx="452438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5197475" y="3652838"/>
            <a:ext cx="685800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4738688" y="3652838"/>
            <a:ext cx="458787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2900363" y="3652838"/>
            <a:ext cx="706437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3606800" y="3652838"/>
            <a:ext cx="439738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4286250" y="3652838"/>
            <a:ext cx="452438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2900363" y="4572000"/>
            <a:ext cx="466725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3367088" y="4572000"/>
            <a:ext cx="452437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3819525" y="4572000"/>
            <a:ext cx="685800" cy="447675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4" name="Rectangle 23"/>
          <p:cNvSpPr>
            <a:spLocks noChangeArrowheads="1"/>
          </p:cNvSpPr>
          <p:nvPr/>
        </p:nvSpPr>
        <p:spPr bwMode="auto">
          <a:xfrm>
            <a:off x="2900363" y="5465763"/>
            <a:ext cx="706437" cy="45243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3606800" y="5465763"/>
            <a:ext cx="452438" cy="45243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6" name="Rectangle 25"/>
          <p:cNvSpPr>
            <a:spLocks noChangeArrowheads="1"/>
          </p:cNvSpPr>
          <p:nvPr/>
        </p:nvSpPr>
        <p:spPr bwMode="auto">
          <a:xfrm>
            <a:off x="4059238" y="5465763"/>
            <a:ext cx="446087" cy="452437"/>
          </a:xfrm>
          <a:prstGeom prst="rect">
            <a:avLst/>
          </a:prstGeom>
          <a:solidFill>
            <a:srgbClr val="E5E5E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7" name="Rectangle 26"/>
          <p:cNvSpPr>
            <a:spLocks noChangeArrowheads="1"/>
          </p:cNvSpPr>
          <p:nvPr/>
        </p:nvSpPr>
        <p:spPr bwMode="auto">
          <a:xfrm>
            <a:off x="4046538" y="3652838"/>
            <a:ext cx="239712" cy="447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8" name="Freeform 27"/>
          <p:cNvSpPr>
            <a:spLocks/>
          </p:cNvSpPr>
          <p:nvPr/>
        </p:nvSpPr>
        <p:spPr bwMode="auto">
          <a:xfrm>
            <a:off x="3594100" y="3187700"/>
            <a:ext cx="1017588" cy="1384300"/>
          </a:xfrm>
          <a:custGeom>
            <a:avLst/>
            <a:gdLst>
              <a:gd name="T0" fmla="*/ 0 w 641"/>
              <a:gd name="T1" fmla="*/ 2147483647 h 872"/>
              <a:gd name="T2" fmla="*/ 0 w 641"/>
              <a:gd name="T3" fmla="*/ 1817033735 h 872"/>
              <a:gd name="T4" fmla="*/ 907256747 w 641"/>
              <a:gd name="T5" fmla="*/ 1817033735 h 872"/>
              <a:gd name="T6" fmla="*/ 907256747 w 641"/>
              <a:gd name="T7" fmla="*/ 516632879 h 872"/>
              <a:gd name="T8" fmla="*/ 1615421525 w 641"/>
              <a:gd name="T9" fmla="*/ 516632879 h 872"/>
              <a:gd name="T10" fmla="*/ 1615421525 w 641"/>
              <a:gd name="T11" fmla="*/ 0 h 8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"/>
              <a:gd name="T19" fmla="*/ 0 h 872"/>
              <a:gd name="T20" fmla="*/ 641 w 641"/>
              <a:gd name="T21" fmla="*/ 872 h 8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" h="872">
                <a:moveTo>
                  <a:pt x="0" y="872"/>
                </a:moveTo>
                <a:lnTo>
                  <a:pt x="0" y="721"/>
                </a:lnTo>
                <a:lnTo>
                  <a:pt x="360" y="721"/>
                </a:lnTo>
                <a:lnTo>
                  <a:pt x="360" y="205"/>
                </a:lnTo>
                <a:lnTo>
                  <a:pt x="641" y="205"/>
                </a:lnTo>
                <a:lnTo>
                  <a:pt x="641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09" name="Freeform 28"/>
          <p:cNvSpPr>
            <a:spLocks/>
          </p:cNvSpPr>
          <p:nvPr/>
        </p:nvSpPr>
        <p:spPr bwMode="auto">
          <a:xfrm>
            <a:off x="3594100" y="3187700"/>
            <a:ext cx="1822450" cy="465138"/>
          </a:xfrm>
          <a:custGeom>
            <a:avLst/>
            <a:gdLst>
              <a:gd name="T0" fmla="*/ 0 w 1148"/>
              <a:gd name="T1" fmla="*/ 0 h 293"/>
              <a:gd name="T2" fmla="*/ 0 w 1148"/>
              <a:gd name="T3" fmla="*/ 370464106 h 293"/>
              <a:gd name="T4" fmla="*/ 2147483647 w 1148"/>
              <a:gd name="T5" fmla="*/ 370464106 h 293"/>
              <a:gd name="T6" fmla="*/ 2147483647 w 1148"/>
              <a:gd name="T7" fmla="*/ 738407260 h 293"/>
              <a:gd name="T8" fmla="*/ 0 60000 65536"/>
              <a:gd name="T9" fmla="*/ 0 60000 65536"/>
              <a:gd name="T10" fmla="*/ 0 60000 65536"/>
              <a:gd name="T11" fmla="*/ 0 60000 65536"/>
              <a:gd name="T12" fmla="*/ 0 w 1148"/>
              <a:gd name="T13" fmla="*/ 0 h 293"/>
              <a:gd name="T14" fmla="*/ 1148 w 1148"/>
              <a:gd name="T15" fmla="*/ 293 h 2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8" h="293">
                <a:moveTo>
                  <a:pt x="0" y="0"/>
                </a:moveTo>
                <a:lnTo>
                  <a:pt x="0" y="147"/>
                </a:lnTo>
                <a:lnTo>
                  <a:pt x="1148" y="147"/>
                </a:lnTo>
                <a:lnTo>
                  <a:pt x="1148" y="29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3406775" y="2062163"/>
            <a:ext cx="692150" cy="1751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1" name="Freeform 30"/>
          <p:cNvSpPr>
            <a:spLocks/>
          </p:cNvSpPr>
          <p:nvPr/>
        </p:nvSpPr>
        <p:spPr bwMode="auto">
          <a:xfrm>
            <a:off x="4052888" y="3767138"/>
            <a:ext cx="85725" cy="133350"/>
          </a:xfrm>
          <a:custGeom>
            <a:avLst/>
            <a:gdLst>
              <a:gd name="T0" fmla="*/ 304389706 w 13"/>
              <a:gd name="T1" fmla="*/ 266733340 h 20"/>
              <a:gd name="T2" fmla="*/ 478325783 w 13"/>
              <a:gd name="T3" fmla="*/ 0 h 20"/>
              <a:gd name="T4" fmla="*/ 478325783 w 13"/>
              <a:gd name="T5" fmla="*/ 0 h 20"/>
              <a:gd name="T6" fmla="*/ 478325783 w 13"/>
              <a:gd name="T7" fmla="*/ 444555601 h 20"/>
              <a:gd name="T8" fmla="*/ 565290473 w 13"/>
              <a:gd name="T9" fmla="*/ 889111203 h 20"/>
              <a:gd name="T10" fmla="*/ 304389706 w 13"/>
              <a:gd name="T11" fmla="*/ 533466680 h 20"/>
              <a:gd name="T12" fmla="*/ 0 w 13"/>
              <a:gd name="T13" fmla="*/ 222281134 h 20"/>
              <a:gd name="T14" fmla="*/ 0 w 13"/>
              <a:gd name="T15" fmla="*/ 177822209 h 20"/>
              <a:gd name="T16" fmla="*/ 304389706 w 13"/>
              <a:gd name="T17" fmla="*/ 26673334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20"/>
              <a:gd name="T29" fmla="*/ 13 w 13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20">
                <a:moveTo>
                  <a:pt x="7" y="6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14"/>
                  <a:pt x="12" y="17"/>
                  <a:pt x="13" y="20"/>
                </a:cubicBezTo>
                <a:cubicBezTo>
                  <a:pt x="11" y="18"/>
                  <a:pt x="9" y="15"/>
                  <a:pt x="7" y="12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4"/>
                  <a:pt x="0" y="4"/>
                </a:cubicBezTo>
                <a:lnTo>
                  <a:pt x="7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 flipH="1">
            <a:off x="4545013" y="2062163"/>
            <a:ext cx="406400" cy="798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3" name="Freeform 32"/>
          <p:cNvSpPr>
            <a:spLocks/>
          </p:cNvSpPr>
          <p:nvPr/>
        </p:nvSpPr>
        <p:spPr bwMode="auto">
          <a:xfrm>
            <a:off x="4505325" y="2814638"/>
            <a:ext cx="93663" cy="133350"/>
          </a:xfrm>
          <a:custGeom>
            <a:avLst/>
            <a:gdLst>
              <a:gd name="T0" fmla="*/ 313316135 w 14"/>
              <a:gd name="T1" fmla="*/ 266733340 h 20"/>
              <a:gd name="T2" fmla="*/ 626625579 w 14"/>
              <a:gd name="T3" fmla="*/ 222281134 h 20"/>
              <a:gd name="T4" fmla="*/ 626625579 w 14"/>
              <a:gd name="T5" fmla="*/ 266733340 h 20"/>
              <a:gd name="T6" fmla="*/ 268551923 w 14"/>
              <a:gd name="T7" fmla="*/ 533466680 h 20"/>
              <a:gd name="T8" fmla="*/ 0 w 14"/>
              <a:gd name="T9" fmla="*/ 889111203 h 20"/>
              <a:gd name="T10" fmla="*/ 89515069 w 14"/>
              <a:gd name="T11" fmla="*/ 444555601 h 20"/>
              <a:gd name="T12" fmla="*/ 134279307 w 14"/>
              <a:gd name="T13" fmla="*/ 0 h 20"/>
              <a:gd name="T14" fmla="*/ 179036828 w 14"/>
              <a:gd name="T15" fmla="*/ 0 h 20"/>
              <a:gd name="T16" fmla="*/ 313316135 w 14"/>
              <a:gd name="T17" fmla="*/ 266733340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20"/>
              <a:gd name="T29" fmla="*/ 14 w 14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20">
                <a:moveTo>
                  <a:pt x="7" y="6"/>
                </a:moveTo>
                <a:cubicBezTo>
                  <a:pt x="14" y="5"/>
                  <a:pt x="14" y="5"/>
                  <a:pt x="14" y="5"/>
                </a:cubicBezTo>
                <a:cubicBezTo>
                  <a:pt x="14" y="6"/>
                  <a:pt x="14" y="6"/>
                  <a:pt x="14" y="6"/>
                </a:cubicBezTo>
                <a:cubicBezTo>
                  <a:pt x="6" y="12"/>
                  <a:pt x="6" y="12"/>
                  <a:pt x="6" y="12"/>
                </a:cubicBezTo>
                <a:cubicBezTo>
                  <a:pt x="4" y="15"/>
                  <a:pt x="2" y="18"/>
                  <a:pt x="0" y="20"/>
                </a:cubicBezTo>
                <a:cubicBezTo>
                  <a:pt x="1" y="17"/>
                  <a:pt x="2" y="14"/>
                  <a:pt x="2" y="1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lnTo>
                  <a:pt x="7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4" name="Line 33"/>
          <p:cNvSpPr>
            <a:spLocks noChangeShapeType="1"/>
          </p:cNvSpPr>
          <p:nvPr/>
        </p:nvSpPr>
        <p:spPr bwMode="auto">
          <a:xfrm flipH="1">
            <a:off x="5730875" y="3421063"/>
            <a:ext cx="1044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5" name="Freeform 34"/>
          <p:cNvSpPr>
            <a:spLocks/>
          </p:cNvSpPr>
          <p:nvPr/>
        </p:nvSpPr>
        <p:spPr bwMode="auto">
          <a:xfrm>
            <a:off x="5637213" y="3379788"/>
            <a:ext cx="133350" cy="80962"/>
          </a:xfrm>
          <a:custGeom>
            <a:avLst/>
            <a:gdLst>
              <a:gd name="T0" fmla="*/ 711288837 w 20"/>
              <a:gd name="T1" fmla="*/ 273118579 h 12"/>
              <a:gd name="T2" fmla="*/ 889111203 w 20"/>
              <a:gd name="T3" fmla="*/ 546237158 h 12"/>
              <a:gd name="T4" fmla="*/ 844658789 w 20"/>
              <a:gd name="T5" fmla="*/ 546237158 h 12"/>
              <a:gd name="T6" fmla="*/ 444555601 w 20"/>
              <a:gd name="T7" fmla="*/ 364160319 h 12"/>
              <a:gd name="T8" fmla="*/ 0 w 20"/>
              <a:gd name="T9" fmla="*/ 273118579 h 12"/>
              <a:gd name="T10" fmla="*/ 444555601 w 20"/>
              <a:gd name="T11" fmla="*/ 182076786 h 12"/>
              <a:gd name="T12" fmla="*/ 844658789 w 20"/>
              <a:gd name="T13" fmla="*/ 0 h 12"/>
              <a:gd name="T14" fmla="*/ 889111203 w 20"/>
              <a:gd name="T15" fmla="*/ 0 h 12"/>
              <a:gd name="T16" fmla="*/ 711288837 w 20"/>
              <a:gd name="T17" fmla="*/ 273118579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2"/>
              <a:gd name="T29" fmla="*/ 20 w 20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2">
                <a:moveTo>
                  <a:pt x="16" y="6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7"/>
                  <a:pt x="3" y="6"/>
                  <a:pt x="0" y="6"/>
                </a:cubicBezTo>
                <a:cubicBezTo>
                  <a:pt x="3" y="5"/>
                  <a:pt x="7" y="4"/>
                  <a:pt x="10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0"/>
                </a:cubicBezTo>
                <a:lnTo>
                  <a:pt x="16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16" name="Rectangle 35"/>
          <p:cNvSpPr>
            <a:spLocks noChangeArrowheads="1"/>
          </p:cNvSpPr>
          <p:nvPr/>
        </p:nvSpPr>
        <p:spPr bwMode="auto">
          <a:xfrm>
            <a:off x="-344488" y="7854950"/>
            <a:ext cx="995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Functional</a:t>
            </a:r>
            <a:endParaRPr lang="sl-SI"/>
          </a:p>
        </p:txBody>
      </p:sp>
      <p:sp>
        <p:nvSpPr>
          <p:cNvPr id="20517" name="Rectangle 36"/>
          <p:cNvSpPr>
            <a:spLocks noChangeArrowheads="1"/>
          </p:cNvSpPr>
          <p:nvPr/>
        </p:nvSpPr>
        <p:spPr bwMode="auto">
          <a:xfrm>
            <a:off x="-344488" y="7854950"/>
            <a:ext cx="72390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module</a:t>
            </a:r>
            <a:endParaRPr lang="sl-SI"/>
          </a:p>
        </p:txBody>
      </p:sp>
      <p:sp>
        <p:nvSpPr>
          <p:cNvPr id="20518" name="Rectangle 37"/>
          <p:cNvSpPr>
            <a:spLocks noChangeArrowheads="1"/>
          </p:cNvSpPr>
          <p:nvPr/>
        </p:nvSpPr>
        <p:spPr bwMode="auto">
          <a:xfrm>
            <a:off x="-344488" y="7854950"/>
            <a:ext cx="6969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(RAM,</a:t>
            </a:r>
            <a:endParaRPr lang="sl-SI"/>
          </a:p>
        </p:txBody>
      </p:sp>
      <p:sp>
        <p:nvSpPr>
          <p:cNvPr id="20519" name="Rectangle 38"/>
          <p:cNvSpPr>
            <a:spLocks noChangeArrowheads="1"/>
          </p:cNvSpPr>
          <p:nvPr/>
        </p:nvSpPr>
        <p:spPr bwMode="auto">
          <a:xfrm>
            <a:off x="-344488" y="7854950"/>
            <a:ext cx="974726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multiplier,</a:t>
            </a:r>
            <a:endParaRPr lang="sl-SI"/>
          </a:p>
        </p:txBody>
      </p:sp>
      <p:sp>
        <p:nvSpPr>
          <p:cNvPr id="20520" name="Rectangle 39"/>
          <p:cNvSpPr>
            <a:spLocks noChangeArrowheads="1"/>
          </p:cNvSpPr>
          <p:nvPr/>
        </p:nvSpPr>
        <p:spPr bwMode="auto">
          <a:xfrm>
            <a:off x="-344488" y="7854950"/>
            <a:ext cx="298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…</a:t>
            </a:r>
            <a:endParaRPr lang="sl-SI"/>
          </a:p>
        </p:txBody>
      </p:sp>
      <p:sp>
        <p:nvSpPr>
          <p:cNvPr id="20521" name="Rectangle 40"/>
          <p:cNvSpPr>
            <a:spLocks noChangeArrowheads="1"/>
          </p:cNvSpPr>
          <p:nvPr/>
        </p:nvSpPr>
        <p:spPr bwMode="auto">
          <a:xfrm>
            <a:off x="-344488" y="7854950"/>
            <a:ext cx="15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)</a:t>
            </a:r>
            <a:endParaRPr lang="sl-SI"/>
          </a:p>
        </p:txBody>
      </p:sp>
      <p:sp>
        <p:nvSpPr>
          <p:cNvPr id="20522" name="Rectangle 41"/>
          <p:cNvSpPr>
            <a:spLocks noChangeArrowheads="1"/>
          </p:cNvSpPr>
          <p:nvPr/>
        </p:nvSpPr>
        <p:spPr bwMode="auto">
          <a:xfrm>
            <a:off x="-344488" y="7854950"/>
            <a:ext cx="7699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Routing</a:t>
            </a:r>
            <a:endParaRPr lang="sl-SI"/>
          </a:p>
        </p:txBody>
      </p:sp>
      <p:sp>
        <p:nvSpPr>
          <p:cNvPr id="20523" name="Rectangle 42"/>
          <p:cNvSpPr>
            <a:spLocks noChangeArrowheads="1"/>
          </p:cNvSpPr>
          <p:nvPr/>
        </p:nvSpPr>
        <p:spPr bwMode="auto">
          <a:xfrm>
            <a:off x="-344488" y="7854950"/>
            <a:ext cx="7429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channel</a:t>
            </a:r>
            <a:endParaRPr lang="sl-SI"/>
          </a:p>
        </p:txBody>
      </p:sp>
      <p:sp>
        <p:nvSpPr>
          <p:cNvPr id="20524" name="Rectangle 43"/>
          <p:cNvSpPr>
            <a:spLocks noChangeArrowheads="1"/>
          </p:cNvSpPr>
          <p:nvPr/>
        </p:nvSpPr>
        <p:spPr bwMode="auto">
          <a:xfrm>
            <a:off x="-344488" y="7854950"/>
            <a:ext cx="9413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Logic cell</a:t>
            </a:r>
            <a:endParaRPr lang="sl-SI"/>
          </a:p>
        </p:txBody>
      </p:sp>
      <p:sp>
        <p:nvSpPr>
          <p:cNvPr id="20525" name="Rectangle 44"/>
          <p:cNvSpPr>
            <a:spLocks noChangeArrowheads="1"/>
          </p:cNvSpPr>
          <p:nvPr/>
        </p:nvSpPr>
        <p:spPr bwMode="auto">
          <a:xfrm>
            <a:off x="-344488" y="7854950"/>
            <a:ext cx="15192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Feedthrough cell</a:t>
            </a:r>
            <a:endParaRPr lang="sl-SI"/>
          </a:p>
        </p:txBody>
      </p:sp>
      <p:sp>
        <p:nvSpPr>
          <p:cNvPr id="20526" name="Freeform 45"/>
          <p:cNvSpPr>
            <a:spLocks/>
          </p:cNvSpPr>
          <p:nvPr/>
        </p:nvSpPr>
        <p:spPr bwMode="auto">
          <a:xfrm>
            <a:off x="2139950" y="2690813"/>
            <a:ext cx="371475" cy="3236912"/>
          </a:xfrm>
          <a:custGeom>
            <a:avLst/>
            <a:gdLst>
              <a:gd name="T0" fmla="*/ 2147483647 w 56"/>
              <a:gd name="T1" fmla="*/ 0 h 488"/>
              <a:gd name="T2" fmla="*/ 1408095919 w 56"/>
              <a:gd name="T3" fmla="*/ 2111853225 h 488"/>
              <a:gd name="T4" fmla="*/ 1408095919 w 56"/>
              <a:gd name="T5" fmla="*/ 2147483647 h 488"/>
              <a:gd name="T6" fmla="*/ 0 w 56"/>
              <a:gd name="T7" fmla="*/ 2147483647 h 488"/>
              <a:gd name="T8" fmla="*/ 0 w 56"/>
              <a:gd name="T9" fmla="*/ 2147483647 h 488"/>
              <a:gd name="T10" fmla="*/ 0 w 56"/>
              <a:gd name="T11" fmla="*/ 2147483647 h 488"/>
              <a:gd name="T12" fmla="*/ 0 w 56"/>
              <a:gd name="T13" fmla="*/ 2147483647 h 488"/>
              <a:gd name="T14" fmla="*/ 1408095919 w 56"/>
              <a:gd name="T15" fmla="*/ 2147483647 h 488"/>
              <a:gd name="T16" fmla="*/ 1408095919 w 56"/>
              <a:gd name="T17" fmla="*/ 2147483647 h 488"/>
              <a:gd name="T18" fmla="*/ 2147483647 w 56"/>
              <a:gd name="T19" fmla="*/ 2147483647 h 4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"/>
              <a:gd name="T31" fmla="*/ 0 h 488"/>
              <a:gd name="T32" fmla="*/ 56 w 56"/>
              <a:gd name="T33" fmla="*/ 488 h 4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" h="488">
                <a:moveTo>
                  <a:pt x="56" y="0"/>
                </a:moveTo>
                <a:cubicBezTo>
                  <a:pt x="38" y="6"/>
                  <a:pt x="32" y="21"/>
                  <a:pt x="32" y="48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222"/>
                  <a:pt x="27" y="237"/>
                  <a:pt x="0" y="244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44"/>
                  <a:pt x="0" y="244"/>
                  <a:pt x="0" y="244"/>
                </a:cubicBezTo>
                <a:cubicBezTo>
                  <a:pt x="0" y="245"/>
                  <a:pt x="0" y="245"/>
                  <a:pt x="0" y="245"/>
                </a:cubicBezTo>
                <a:cubicBezTo>
                  <a:pt x="27" y="251"/>
                  <a:pt x="32" y="267"/>
                  <a:pt x="32" y="295"/>
                </a:cubicBezTo>
                <a:cubicBezTo>
                  <a:pt x="32" y="441"/>
                  <a:pt x="32" y="441"/>
                  <a:pt x="32" y="441"/>
                </a:cubicBezTo>
                <a:cubicBezTo>
                  <a:pt x="32" y="468"/>
                  <a:pt x="38" y="483"/>
                  <a:pt x="56" y="488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0527" name="Rectangle 46"/>
          <p:cNvSpPr>
            <a:spLocks noChangeArrowheads="1"/>
          </p:cNvSpPr>
          <p:nvPr/>
        </p:nvSpPr>
        <p:spPr bwMode="auto">
          <a:xfrm>
            <a:off x="-344488" y="7854950"/>
            <a:ext cx="12398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sl-SI" sz="1700">
                <a:solidFill>
                  <a:srgbClr val="000000"/>
                </a:solidFill>
                <a:latin typeface="Times Ten Roman"/>
              </a:rPr>
              <a:t>Rows of cells</a:t>
            </a:r>
            <a:endParaRPr lang="sl-SI"/>
          </a:p>
        </p:txBody>
      </p:sp>
      <p:sp>
        <p:nvSpPr>
          <p:cNvPr id="242735" name="Text Box 47"/>
          <p:cNvSpPr txBox="1">
            <a:spLocks noChangeArrowheads="1"/>
          </p:cNvSpPr>
          <p:nvPr/>
        </p:nvSpPr>
        <p:spPr bwMode="auto">
          <a:xfrm>
            <a:off x="2459038" y="1658938"/>
            <a:ext cx="14351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Prevezave</a:t>
            </a:r>
          </a:p>
        </p:txBody>
      </p:sp>
      <p:sp>
        <p:nvSpPr>
          <p:cNvPr id="242736" name="Text Box 48"/>
          <p:cNvSpPr txBox="1">
            <a:spLocks noChangeArrowheads="1"/>
          </p:cNvSpPr>
          <p:nvPr/>
        </p:nvSpPr>
        <p:spPr bwMode="auto">
          <a:xfrm>
            <a:off x="4440238" y="1658938"/>
            <a:ext cx="19653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Logična celica</a:t>
            </a:r>
          </a:p>
        </p:txBody>
      </p:sp>
      <p:sp>
        <p:nvSpPr>
          <p:cNvPr id="242737" name="Text Box 49"/>
          <p:cNvSpPr txBox="1">
            <a:spLocks noChangeArrowheads="1"/>
          </p:cNvSpPr>
          <p:nvPr/>
        </p:nvSpPr>
        <p:spPr bwMode="auto">
          <a:xfrm>
            <a:off x="858838" y="3868738"/>
            <a:ext cx="10636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Vrstice</a:t>
            </a:r>
          </a:p>
          <a:p>
            <a:r>
              <a:rPr lang="sl-SI"/>
              <a:t>celice</a:t>
            </a:r>
          </a:p>
        </p:txBody>
      </p:sp>
      <p:sp>
        <p:nvSpPr>
          <p:cNvPr id="242738" name="Text Box 50"/>
          <p:cNvSpPr txBox="1">
            <a:spLocks noChangeArrowheads="1"/>
          </p:cNvSpPr>
          <p:nvPr/>
        </p:nvSpPr>
        <p:spPr bwMode="auto">
          <a:xfrm>
            <a:off x="6637338" y="2954338"/>
            <a:ext cx="17653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Povezovalni </a:t>
            </a:r>
          </a:p>
          <a:p>
            <a:r>
              <a:rPr lang="sl-SI"/>
              <a:t>kanal</a:t>
            </a:r>
          </a:p>
        </p:txBody>
      </p:sp>
      <p:sp>
        <p:nvSpPr>
          <p:cNvPr id="242739" name="Text Box 51"/>
          <p:cNvSpPr txBox="1">
            <a:spLocks noChangeArrowheads="1"/>
          </p:cNvSpPr>
          <p:nvPr/>
        </p:nvSpPr>
        <p:spPr bwMode="auto">
          <a:xfrm>
            <a:off x="6726238" y="4859338"/>
            <a:ext cx="1470025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r>
              <a:rPr lang="sl-SI"/>
              <a:t>Funkcijski</a:t>
            </a:r>
          </a:p>
          <a:p>
            <a:r>
              <a:rPr lang="sl-SI"/>
              <a:t>modul</a:t>
            </a:r>
          </a:p>
        </p:txBody>
      </p:sp>
      <p:grpSp>
        <p:nvGrpSpPr>
          <p:cNvPr id="20533" name="Group 52"/>
          <p:cNvGrpSpPr>
            <a:grpSpLocks/>
          </p:cNvGrpSpPr>
          <p:nvPr/>
        </p:nvGrpSpPr>
        <p:grpSpPr bwMode="auto">
          <a:xfrm>
            <a:off x="6345238" y="5240338"/>
            <a:ext cx="1138237" cy="80962"/>
            <a:chOff x="4453" y="2998"/>
            <a:chExt cx="717" cy="51"/>
          </a:xfrm>
        </p:grpSpPr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 flipH="1">
              <a:off x="4512" y="3024"/>
              <a:ext cx="65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0536" name="Freeform 54"/>
            <p:cNvSpPr>
              <a:spLocks/>
            </p:cNvSpPr>
            <p:nvPr/>
          </p:nvSpPr>
          <p:spPr bwMode="auto">
            <a:xfrm>
              <a:off x="4453" y="2998"/>
              <a:ext cx="84" cy="51"/>
            </a:xfrm>
            <a:custGeom>
              <a:avLst/>
              <a:gdLst>
                <a:gd name="T0" fmla="*/ 281 w 20"/>
                <a:gd name="T1" fmla="*/ 110 h 12"/>
                <a:gd name="T2" fmla="*/ 353 w 20"/>
                <a:gd name="T3" fmla="*/ 217 h 12"/>
                <a:gd name="T4" fmla="*/ 336 w 20"/>
                <a:gd name="T5" fmla="*/ 217 h 12"/>
                <a:gd name="T6" fmla="*/ 176 w 20"/>
                <a:gd name="T7" fmla="*/ 145 h 12"/>
                <a:gd name="T8" fmla="*/ 0 w 20"/>
                <a:gd name="T9" fmla="*/ 110 h 12"/>
                <a:gd name="T10" fmla="*/ 176 w 20"/>
                <a:gd name="T11" fmla="*/ 72 h 12"/>
                <a:gd name="T12" fmla="*/ 336 w 20"/>
                <a:gd name="T13" fmla="*/ 0 h 12"/>
                <a:gd name="T14" fmla="*/ 353 w 20"/>
                <a:gd name="T15" fmla="*/ 0 h 12"/>
                <a:gd name="T16" fmla="*/ 281 w 20"/>
                <a:gd name="T17" fmla="*/ 11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2"/>
                <a:gd name="T29" fmla="*/ 20 w 20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2">
                  <a:moveTo>
                    <a:pt x="16" y="6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7" y="7"/>
                    <a:pt x="3" y="6"/>
                    <a:pt x="0" y="6"/>
                  </a:cubicBezTo>
                  <a:cubicBezTo>
                    <a:pt x="3" y="5"/>
                    <a:pt x="7" y="4"/>
                    <a:pt x="1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0534" name="Text Box 55"/>
          <p:cNvSpPr txBox="1">
            <a:spLocks noChangeArrowheads="1"/>
          </p:cNvSpPr>
          <p:nvPr/>
        </p:nvSpPr>
        <p:spPr bwMode="auto">
          <a:xfrm>
            <a:off x="4648200" y="6553200"/>
            <a:ext cx="35052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sl-SI" sz="1400"/>
              <a:t>Standardne celice (primer)</a:t>
            </a: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35" grpId="0" autoUpdateAnimBg="0"/>
      <p:bldP spid="242736" grpId="0" autoUpdateAnimBg="0"/>
      <p:bldP spid="242737" grpId="0" autoUpdateAnimBg="0"/>
      <p:bldP spid="242738" grpId="0" autoUpdateAnimBg="0"/>
      <p:bldP spid="242739" grpId="0" autoUpdateAnimBg="0"/>
    </p:bldLst>
  </p:timing>
</p:sld>
</file>

<file path=ppt/theme/theme1.xml><?xml version="1.0" encoding="utf-8"?>
<a:theme xmlns:a="http://schemas.openxmlformats.org/drawingml/2006/main" name="Contemporary">
  <a:themeElements>
    <a:clrScheme name="Contemporary.pot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.pot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.pot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.pot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Office\Predloge\Presentation Designs\Contemporary.pot</Template>
  <TotalTime>3848</TotalTime>
  <Words>2543</Words>
  <Application>Microsoft Office PowerPoint</Application>
  <PresentationFormat>On-screen Show (4:3)</PresentationFormat>
  <Paragraphs>1076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Helvetica</vt:lpstr>
      <vt:lpstr>Symbol</vt:lpstr>
      <vt:lpstr>Times</vt:lpstr>
      <vt:lpstr>Times New Roman</vt:lpstr>
      <vt:lpstr>Times Ten Roman</vt:lpstr>
      <vt:lpstr>Contemporary</vt:lpstr>
      <vt:lpstr>Modul B</vt:lpstr>
      <vt:lpstr>Delitev digitalnih vezij</vt:lpstr>
      <vt:lpstr>Tehnologija specialnih vezij</vt:lpstr>
      <vt:lpstr>Specialna vezja</vt:lpstr>
      <vt:lpstr>Naročniška vezja</vt:lpstr>
      <vt:lpstr>Zasnova naročniških vezij</vt:lpstr>
      <vt:lpstr>Snovanje na abstraktnem nivoju</vt:lpstr>
      <vt:lpstr>Primeri naročniških vezij</vt:lpstr>
      <vt:lpstr>Standardne celice</vt:lpstr>
      <vt:lpstr>Primer standardne celice</vt:lpstr>
      <vt:lpstr>Avt. gener. celice (primer)</vt:lpstr>
      <vt:lpstr>Polja vrat (Gate Arrays)</vt:lpstr>
      <vt:lpstr>Polja vrat (Gate Arrays)</vt:lpstr>
      <vt:lpstr>Načrtovanje digitalnih vezij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Programirljiva vezja</vt:lpstr>
      <vt:lpstr>Razvoj programirljivih vezij</vt:lpstr>
      <vt:lpstr> Enostavna programirljiva vezja</vt:lpstr>
      <vt:lpstr>Vključitev makrocelic</vt:lpstr>
      <vt:lpstr>Kompleksna PLD vezja</vt:lpstr>
      <vt:lpstr>FPGA vezja</vt:lpstr>
      <vt:lpstr>FPGA vezja (Microsemi)</vt:lpstr>
      <vt:lpstr>Programirljivi stik</vt:lpstr>
      <vt:lpstr>FPGA vezja (Microsemi)</vt:lpstr>
      <vt:lpstr>Konfiguracija celice</vt:lpstr>
      <vt:lpstr>Konfiguracija celice (primer)</vt:lpstr>
      <vt:lpstr>FPGA vezja (osnova RAM)</vt:lpstr>
      <vt:lpstr>FPGA vezja (osnova RAM)</vt:lpstr>
      <vt:lpstr>PowerPoint Presentation</vt:lpstr>
      <vt:lpstr>FPGA vezja proizvajalca Xilinx</vt:lpstr>
      <vt:lpstr>PowerPoint Presentation</vt:lpstr>
      <vt:lpstr>MOS tranzistor</vt:lpstr>
      <vt:lpstr>Določanje povezav</vt:lpstr>
      <vt:lpstr>PowerPoint Presentation</vt:lpstr>
      <vt:lpstr>Tehnologija FPGA vezij</vt:lpstr>
      <vt:lpstr>PowerPoint Presentation</vt:lpstr>
      <vt:lpstr>Načrtovanje FPGA vezij</vt:lpstr>
    </vt:vector>
  </TitlesOfParts>
  <Company>HPC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Uporaba programirljivih vezij za obdelavo slik v realnem času</dc:title>
  <dc:creator>HPC NOTE</dc:creator>
  <cp:lastModifiedBy>LNIV</cp:lastModifiedBy>
  <cp:revision>131</cp:revision>
  <cp:lastPrinted>2019-10-01T07:33:47Z</cp:lastPrinted>
  <dcterms:created xsi:type="dcterms:W3CDTF">2000-03-28T07:08:57Z</dcterms:created>
  <dcterms:modified xsi:type="dcterms:W3CDTF">2020-09-28T12:50:03Z</dcterms:modified>
</cp:coreProperties>
</file>