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0"/>
  </p:notesMasterIdLst>
  <p:handoutMasterIdLst>
    <p:handoutMasterId r:id="rId7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369" r:id="rId13"/>
    <p:sldId id="274" r:id="rId14"/>
    <p:sldId id="276" r:id="rId15"/>
    <p:sldId id="277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90" r:id="rId25"/>
    <p:sldId id="291" r:id="rId26"/>
    <p:sldId id="292" r:id="rId27"/>
    <p:sldId id="293" r:id="rId28"/>
    <p:sldId id="294" r:id="rId29"/>
    <p:sldId id="372" r:id="rId30"/>
    <p:sldId id="317" r:id="rId31"/>
    <p:sldId id="318" r:id="rId32"/>
    <p:sldId id="319" r:id="rId33"/>
    <p:sldId id="321" r:id="rId34"/>
    <p:sldId id="322" r:id="rId35"/>
    <p:sldId id="323" r:id="rId36"/>
    <p:sldId id="324" r:id="rId37"/>
    <p:sldId id="325" r:id="rId38"/>
    <p:sldId id="326" r:id="rId39"/>
    <p:sldId id="373" r:id="rId40"/>
    <p:sldId id="327" r:id="rId41"/>
    <p:sldId id="328" r:id="rId42"/>
    <p:sldId id="329" r:id="rId43"/>
    <p:sldId id="330" r:id="rId44"/>
    <p:sldId id="331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2" r:id="rId53"/>
    <p:sldId id="374" r:id="rId54"/>
    <p:sldId id="343" r:id="rId55"/>
    <p:sldId id="344" r:id="rId56"/>
    <p:sldId id="345" r:id="rId57"/>
    <p:sldId id="346" r:id="rId58"/>
    <p:sldId id="347" r:id="rId59"/>
    <p:sldId id="348" r:id="rId60"/>
    <p:sldId id="349" r:id="rId61"/>
    <p:sldId id="350" r:id="rId62"/>
    <p:sldId id="360" r:id="rId63"/>
    <p:sldId id="361" r:id="rId64"/>
    <p:sldId id="362" r:id="rId65"/>
    <p:sldId id="363" r:id="rId66"/>
    <p:sldId id="366" r:id="rId67"/>
    <p:sldId id="367" r:id="rId68"/>
    <p:sldId id="368" r:id="rId69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3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FF8C3C"/>
    <a:srgbClr val="C66B5A"/>
    <a:srgbClr val="315263"/>
    <a:srgbClr val="7B84C6"/>
    <a:srgbClr val="001E4A"/>
    <a:srgbClr val="08022E"/>
    <a:srgbClr val="000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9" autoAdjust="0"/>
  </p:normalViewPr>
  <p:slideViewPr>
    <p:cSldViewPr snapToGrid="0">
      <p:cViewPr varScale="1">
        <p:scale>
          <a:sx n="53" d="100"/>
          <a:sy n="53" d="100"/>
        </p:scale>
        <p:origin x="1301" y="29"/>
      </p:cViewPr>
      <p:guideLst>
        <p:guide orient="horz" pos="1536"/>
        <p:guide pos="3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277" cy="4912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t" anchorCtr="0" compatLnSpc="1">
            <a:prstTxWarp prst="textNoShape">
              <a:avLst/>
            </a:prstTxWarp>
          </a:bodyPr>
          <a:lstStyle>
            <a:lvl1pPr defTabSz="904875">
              <a:defRPr sz="13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EE141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767" y="0"/>
            <a:ext cx="2904747" cy="4912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t" anchorCtr="0" compatLnSpc="1">
            <a:prstTxWarp prst="textNoShape">
              <a:avLst/>
            </a:prstTxWarp>
          </a:bodyPr>
          <a:lstStyle>
            <a:lvl1pPr algn="r" defTabSz="904875">
              <a:defRPr sz="13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196"/>
            <a:ext cx="2980277" cy="4912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b" anchorCtr="0" compatLnSpc="1">
            <a:prstTxWarp prst="textNoShape">
              <a:avLst/>
            </a:prstTxWarp>
          </a:bodyPr>
          <a:lstStyle>
            <a:lvl1pPr defTabSz="904875">
              <a:defRPr sz="13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767" y="9423196"/>
            <a:ext cx="2904747" cy="4912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b" anchorCtr="0" compatLnSpc="1">
            <a:prstTxWarp prst="textNoShape">
              <a:avLst/>
            </a:prstTxWarp>
          </a:bodyPr>
          <a:lstStyle>
            <a:lvl1pPr algn="r" defTabSz="904875">
              <a:defRPr sz="13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A9D5B56-5782-49C8-87DC-0C7157D5B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277" cy="4912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t" anchorCtr="0" compatLnSpc="1">
            <a:prstTxWarp prst="textNoShape">
              <a:avLst/>
            </a:prstTxWarp>
          </a:bodyPr>
          <a:lstStyle>
            <a:lvl1pPr defTabSz="904875">
              <a:defRPr sz="13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EE141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767" y="0"/>
            <a:ext cx="2904747" cy="4912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t" anchorCtr="0" compatLnSpc="1">
            <a:prstTxWarp prst="textNoShape">
              <a:avLst/>
            </a:prstTxWarp>
          </a:bodyPr>
          <a:lstStyle>
            <a:lvl1pPr algn="r" defTabSz="904875">
              <a:defRPr sz="13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2650" y="738188"/>
            <a:ext cx="5022850" cy="376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15" y="4752104"/>
            <a:ext cx="4992830" cy="44246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196"/>
            <a:ext cx="2980277" cy="4912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b" anchorCtr="0" compatLnSpc="1">
            <a:prstTxWarp prst="textNoShape">
              <a:avLst/>
            </a:prstTxWarp>
          </a:bodyPr>
          <a:lstStyle>
            <a:lvl1pPr defTabSz="904875">
              <a:defRPr sz="13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767" y="9423196"/>
            <a:ext cx="2904747" cy="4912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04" tIns="45200" rIns="90404" bIns="45200" numCol="1" anchor="b" anchorCtr="0" compatLnSpc="1">
            <a:prstTxWarp prst="textNoShape">
              <a:avLst/>
            </a:prstTxWarp>
          </a:bodyPr>
          <a:lstStyle>
            <a:lvl1pPr algn="r" defTabSz="904875">
              <a:defRPr sz="1300" i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6490D60-2C33-4B81-9B80-2B9CD09A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983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EDCAB-6237-4F1B-883A-DA41BE55EE60}" type="slidenum">
              <a:rPr lang="en-US"/>
              <a:pPr/>
              <a:t>1</a:t>
            </a:fld>
            <a:endParaRPr lang="en-US"/>
          </a:p>
        </p:txBody>
      </p:sp>
      <p:sp>
        <p:nvSpPr>
          <p:cNvPr id="983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075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81CE6D-575E-47CB-8A00-8294A8971EB5}" type="slidenum">
              <a:rPr lang="en-US"/>
              <a:pPr/>
              <a:t>10</a:t>
            </a:fld>
            <a:endParaRPr lang="en-US"/>
          </a:p>
        </p:txBody>
      </p:sp>
      <p:sp>
        <p:nvSpPr>
          <p:cNvPr id="1075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085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D11A0-A132-4D5E-8D8D-C1E214EEAFDF}" type="slidenum">
              <a:rPr lang="en-US"/>
              <a:pPr/>
              <a:t>11</a:t>
            </a:fld>
            <a:endParaRPr lang="en-US"/>
          </a:p>
        </p:txBody>
      </p:sp>
      <p:sp>
        <p:nvSpPr>
          <p:cNvPr id="1085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2650" y="736600"/>
            <a:ext cx="5022850" cy="3768725"/>
          </a:xfrm>
          <a:solidFill>
            <a:srgbClr val="FFFFFF"/>
          </a:solidFill>
          <a:ln/>
        </p:spPr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520" tIns="44760" rIns="89520" bIns="44760"/>
          <a:lstStyle/>
          <a:p>
            <a:r>
              <a:rPr lang="en-US" smtClean="0"/>
              <a:t>Shown synthesis of pull up from pull down structure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095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DFD52-A309-4E51-A8F9-C0AEA8886DB3}" type="slidenum">
              <a:rPr lang="en-US"/>
              <a:pPr/>
              <a:t>12</a:t>
            </a:fld>
            <a:endParaRPr lang="en-US"/>
          </a:p>
        </p:txBody>
      </p:sp>
      <p:sp>
        <p:nvSpPr>
          <p:cNvPr id="1095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177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FC58A2-86ED-45C5-800B-0C1009C5C193}" type="slidenum">
              <a:rPr lang="en-US"/>
              <a:pPr/>
              <a:t>13</a:t>
            </a:fld>
            <a:endParaRPr lang="en-US"/>
          </a:p>
        </p:txBody>
      </p:sp>
      <p:sp>
        <p:nvSpPr>
          <p:cNvPr id="1177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6600"/>
            <a:ext cx="5024437" cy="3770313"/>
          </a:xfrm>
          <a:solidFill>
            <a:srgbClr val="FFFFFF"/>
          </a:solidFill>
          <a:ln/>
        </p:spPr>
      </p:sp>
      <p:sp>
        <p:nvSpPr>
          <p:cNvPr id="1177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514" tIns="44757" rIns="89514" bIns="44757"/>
          <a:lstStyle/>
          <a:p>
            <a:r>
              <a:rPr lang="en-US" smtClean="0"/>
              <a:t>Systematic approach to derive order of input signal wires so gate can be laid out to minimize area</a:t>
            </a:r>
          </a:p>
          <a:p>
            <a:endParaRPr lang="en-US" smtClean="0"/>
          </a:p>
          <a:p>
            <a:r>
              <a:rPr lang="en-US" smtClean="0"/>
              <a:t>Note PUN and PDN are duals (parallel &lt;-&gt; series)</a:t>
            </a:r>
          </a:p>
          <a:p>
            <a:r>
              <a:rPr lang="en-US" smtClean="0"/>
              <a:t>Vertices are nodes (signals) of circuit, VDD, X, GND and edges are transitions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198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901310-F57F-46A4-89BC-EC673DD3C405}" type="slidenum">
              <a:rPr lang="en-US"/>
              <a:pPr/>
              <a:t>14</a:t>
            </a:fld>
            <a:endParaRPr lang="en-US"/>
          </a:p>
        </p:txBody>
      </p:sp>
      <p:sp>
        <p:nvSpPr>
          <p:cNvPr id="1198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6600"/>
            <a:ext cx="5024437" cy="3770313"/>
          </a:xfrm>
          <a:solidFill>
            <a:srgbClr val="FFFFFF"/>
          </a:solidFill>
          <a:ln/>
        </p:spPr>
      </p:sp>
      <p:sp>
        <p:nvSpPr>
          <p:cNvPr id="1198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514" tIns="44757" rIns="89514" bIns="44757"/>
          <a:lstStyle/>
          <a:p>
            <a:r>
              <a:rPr lang="en-US" smtClean="0"/>
              <a:t>A path through all nodes in the graph such that each edge is visited once and only once.</a:t>
            </a:r>
          </a:p>
          <a:p>
            <a:endParaRPr lang="en-US" smtClean="0"/>
          </a:p>
          <a:p>
            <a:r>
              <a:rPr lang="en-US" smtClean="0"/>
              <a:t>The sequence of signals on the path is the signal ordering for the inputs.</a:t>
            </a:r>
          </a:p>
          <a:p>
            <a:endParaRPr lang="en-US" smtClean="0"/>
          </a:p>
          <a:p>
            <a:r>
              <a:rPr lang="en-US" smtClean="0"/>
              <a:t>PUN and PDN Euler paths are (must be) consistent (same sequence)</a:t>
            </a:r>
          </a:p>
          <a:p>
            <a:endParaRPr lang="en-US" smtClean="0"/>
          </a:p>
          <a:p>
            <a:r>
              <a:rPr lang="en-US" smtClean="0"/>
              <a:t>If you can define a Euler path then you can generate a layout with no diffusion breaks</a:t>
            </a:r>
          </a:p>
          <a:p>
            <a:endParaRPr lang="en-US" smtClean="0"/>
          </a:p>
          <a:p>
            <a:r>
              <a:rPr lang="en-US" smtClean="0"/>
              <a:t>A B C</a:t>
            </a:r>
          </a:p>
          <a:p>
            <a:r>
              <a:rPr lang="en-US" smtClean="0"/>
              <a:t>C A B</a:t>
            </a:r>
          </a:p>
          <a:p>
            <a:r>
              <a:rPr lang="en-US" smtClean="0"/>
              <a:t>B C A  </a:t>
            </a:r>
            <a:r>
              <a:rPr lang="en-US" smtClean="0">
                <a:sym typeface="Wingdings" pitchFamily="2" charset="2"/>
              </a:rPr>
              <a:t> no PDN</a:t>
            </a:r>
          </a:p>
          <a:p>
            <a:r>
              <a:rPr lang="en-US" smtClean="0">
                <a:sym typeface="Wingdings" pitchFamily="2" charset="2"/>
              </a:rPr>
              <a:t>B A C</a:t>
            </a:r>
          </a:p>
          <a:p>
            <a:r>
              <a:rPr lang="en-US" smtClean="0">
                <a:sym typeface="Wingdings" pitchFamily="2" charset="2"/>
              </a:rPr>
              <a:t>A C B  -&gt; no PDN</a:t>
            </a:r>
          </a:p>
          <a:p>
            <a:r>
              <a:rPr lang="en-US" smtClean="0">
                <a:sym typeface="Wingdings" pitchFamily="2" charset="2"/>
              </a:rPr>
              <a:t>C B A</a:t>
            </a: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208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757968-F93D-42DE-BAA2-B6D4176819E0}" type="slidenum">
              <a:rPr lang="en-US"/>
              <a:pPr/>
              <a:t>15</a:t>
            </a:fld>
            <a:endParaRPr lang="en-US"/>
          </a:p>
        </p:txBody>
      </p:sp>
      <p:sp>
        <p:nvSpPr>
          <p:cNvPr id="1208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2650" y="736600"/>
            <a:ext cx="5024438" cy="3770313"/>
          </a:xfrm>
          <a:solidFill>
            <a:srgbClr val="FFFFFF"/>
          </a:solidFill>
          <a:ln/>
        </p:spPr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249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F0B4E-CB0E-4741-A5CD-18DFDC17E111}" type="slidenum">
              <a:rPr lang="en-US"/>
              <a:pPr/>
              <a:t>16</a:t>
            </a:fld>
            <a:endParaRPr lang="en-US"/>
          </a:p>
        </p:txBody>
      </p:sp>
      <p:sp>
        <p:nvSpPr>
          <p:cNvPr id="1249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8188"/>
            <a:ext cx="5026025" cy="3770312"/>
          </a:xfrm>
          <a:solidFill>
            <a:srgbClr val="FFFFFF"/>
          </a:solidFill>
          <a:ln/>
        </p:spPr>
      </p:sp>
      <p:sp>
        <p:nvSpPr>
          <p:cNvPr id="1249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74" tIns="45889" rIns="91774" bIns="45889"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259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FB3AC1-DED7-4971-9516-080A82033A71}" type="slidenum">
              <a:rPr lang="en-US"/>
              <a:pPr/>
              <a:t>17</a:t>
            </a:fld>
            <a:endParaRPr lang="en-US"/>
          </a:p>
        </p:txBody>
      </p:sp>
      <p:sp>
        <p:nvSpPr>
          <p:cNvPr id="1259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8188"/>
            <a:ext cx="5026025" cy="3770312"/>
          </a:xfrm>
          <a:solidFill>
            <a:srgbClr val="FFFFFF"/>
          </a:solidFill>
          <a:ln/>
        </p:spPr>
      </p:sp>
      <p:sp>
        <p:nvSpPr>
          <p:cNvPr id="1259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91" tIns="45895" rIns="91791" bIns="45895"/>
          <a:lstStyle/>
          <a:p>
            <a:r>
              <a:rPr lang="en-US" smtClean="0"/>
              <a:t>Note capacitance on the internal node – due to the source grain of the two fets in series and the overlap gate capacitances of the two fets in series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269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0DD557-86E0-4582-854E-48E2C3FFF444}" type="slidenum">
              <a:rPr lang="en-US"/>
              <a:pPr/>
              <a:t>18</a:t>
            </a:fld>
            <a:endParaRPr lang="en-US"/>
          </a:p>
        </p:txBody>
      </p:sp>
      <p:sp>
        <p:nvSpPr>
          <p:cNvPr id="1269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280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71FF1-3AE5-4EEF-B54E-E93A54AB160C}" type="slidenum">
              <a:rPr lang="en-US"/>
              <a:pPr/>
              <a:t>19</a:t>
            </a:fld>
            <a:endParaRPr lang="en-US"/>
          </a:p>
        </p:txBody>
      </p:sp>
      <p:sp>
        <p:nvSpPr>
          <p:cNvPr id="1280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8188"/>
            <a:ext cx="5026025" cy="3770312"/>
          </a:xfrm>
          <a:solidFill>
            <a:srgbClr val="FFFFFF"/>
          </a:solidFill>
          <a:ln/>
        </p:spPr>
      </p:sp>
      <p:sp>
        <p:nvSpPr>
          <p:cNvPr id="1280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91" tIns="45895" rIns="91791" bIns="45895"/>
          <a:lstStyle/>
          <a:p>
            <a:r>
              <a:rPr lang="en-US" smtClean="0"/>
              <a:t>Gate sizing should result in approximately equal worst case rise and fall times.</a:t>
            </a:r>
          </a:p>
          <a:p>
            <a:endParaRPr lang="en-US" smtClean="0"/>
          </a:p>
          <a:p>
            <a:r>
              <a:rPr lang="en-US" smtClean="0"/>
              <a:t>Reason for difference in the last two delays is due to internal node capacitance of the pulldown stack. When A transitions, the pullup only has to charge CL; when A=1 and B transitions pullup have to charge up both CL and Cint.</a:t>
            </a:r>
          </a:p>
          <a:p>
            <a:endParaRPr lang="en-US" smtClean="0"/>
          </a:p>
          <a:p>
            <a:r>
              <a:rPr lang="en-US" smtClean="0"/>
              <a:t>For high to low transitions (first three cases) delay depends on state of internal node.  Worst case happens when internal node is charged up to VDD – VTn.</a:t>
            </a:r>
          </a:p>
          <a:p>
            <a:endParaRPr lang="en-US" smtClean="0"/>
          </a:p>
          <a:p>
            <a:r>
              <a:rPr lang="en-US" smtClean="0"/>
              <a:t>Conclusions:  Estimates of delay can be fairly complex – have to consider internal node capacitances and the data patterns.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990A2-448C-4309-A626-2623C991B6B1}" type="slidenum">
              <a:rPr lang="en-US"/>
              <a:pPr/>
              <a:t>2</a:t>
            </a:fld>
            <a:endParaRPr lang="en-US"/>
          </a:p>
        </p:txBody>
      </p:sp>
      <p:sp>
        <p:nvSpPr>
          <p:cNvPr id="993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290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4B4F2-98E3-4FD2-817E-4402248A7692}" type="slidenum">
              <a:rPr lang="en-US"/>
              <a:pPr/>
              <a:t>20</a:t>
            </a:fld>
            <a:endParaRPr lang="en-US"/>
          </a:p>
        </p:txBody>
      </p:sp>
      <p:sp>
        <p:nvSpPr>
          <p:cNvPr id="1290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8188"/>
            <a:ext cx="5026025" cy="3770312"/>
          </a:xfrm>
          <a:solidFill>
            <a:srgbClr val="FFFFFF"/>
          </a:solidFill>
          <a:ln/>
        </p:spPr>
      </p:sp>
      <p:sp>
        <p:nvSpPr>
          <p:cNvPr id="129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91" tIns="45895" rIns="91791" bIns="45895"/>
          <a:lstStyle/>
          <a:p>
            <a:r>
              <a:rPr lang="en-US" smtClean="0"/>
              <a:t>Assumes Rp = Rn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300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153A2B-8A83-4F7F-9141-A61710F63C32}" type="slidenum">
              <a:rPr lang="en-US"/>
              <a:pPr/>
              <a:t>21</a:t>
            </a:fld>
            <a:endParaRPr lang="en-US"/>
          </a:p>
        </p:txBody>
      </p:sp>
      <p:sp>
        <p:nvSpPr>
          <p:cNvPr id="1300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8188"/>
            <a:ext cx="5026025" cy="3770312"/>
          </a:xfrm>
          <a:solidFill>
            <a:srgbClr val="FFFFFF"/>
          </a:solidFill>
          <a:ln/>
        </p:spPr>
      </p:sp>
      <p:sp>
        <p:nvSpPr>
          <p:cNvPr id="130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57" tIns="45128" rIns="90257" bIns="45128"/>
          <a:lstStyle/>
          <a:p>
            <a:r>
              <a:rPr lang="en-US" smtClean="0"/>
              <a:t>For class lecture.</a:t>
            </a:r>
          </a:p>
          <a:p>
            <a:endParaRPr lang="en-US" smtClean="0"/>
          </a:p>
          <a:p>
            <a:r>
              <a:rPr lang="en-US" smtClean="0"/>
              <a:t>Red sizing assuming Rp = Rn</a:t>
            </a:r>
          </a:p>
          <a:p>
            <a:r>
              <a:rPr lang="en-US" smtClean="0"/>
              <a:t>Follow short path first; note PMOS for C and B 4 rather than 3 – average in pull-up chain of three – (4+4+2)/3  = 3</a:t>
            </a:r>
          </a:p>
          <a:p>
            <a:r>
              <a:rPr lang="en-US" smtClean="0"/>
              <a:t>Also note structure of pull-up and pull-down to minimize diffusion cap at output (e.g., single PMOS drain connected to output)</a:t>
            </a:r>
          </a:p>
          <a:p>
            <a:endParaRPr lang="en-US" smtClean="0"/>
          </a:p>
          <a:p>
            <a:r>
              <a:rPr lang="en-US" smtClean="0"/>
              <a:t>Green for symmetric response and for performance (where Rn = 3 Rp)</a:t>
            </a:r>
          </a:p>
          <a:p>
            <a:endParaRPr lang="en-US" smtClean="0"/>
          </a:p>
          <a:p>
            <a:r>
              <a:rPr lang="en-US" smtClean="0"/>
              <a:t>Sizing rules of thumb</a:t>
            </a:r>
          </a:p>
          <a:p>
            <a:endParaRPr lang="en-US" smtClean="0"/>
          </a:p>
          <a:p>
            <a:r>
              <a:rPr lang="en-US" smtClean="0"/>
              <a:t>PMOS = 3 * NMOS</a:t>
            </a:r>
          </a:p>
          <a:p>
            <a:r>
              <a:rPr lang="en-US" smtClean="0"/>
              <a:t>1 in series = 1</a:t>
            </a:r>
          </a:p>
          <a:p>
            <a:r>
              <a:rPr lang="en-US" smtClean="0"/>
              <a:t>2 in series = 2</a:t>
            </a:r>
          </a:p>
          <a:p>
            <a:r>
              <a:rPr lang="en-US" smtClean="0"/>
              <a:t>3 in series = 3</a:t>
            </a:r>
          </a:p>
          <a:p>
            <a:r>
              <a:rPr lang="en-US" smtClean="0"/>
              <a:t>etc.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310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DD6FA-E2B8-4350-B55F-A96860EBAEDE}" type="slidenum">
              <a:rPr lang="en-US"/>
              <a:pPr/>
              <a:t>22</a:t>
            </a:fld>
            <a:endParaRPr lang="en-US"/>
          </a:p>
        </p:txBody>
      </p:sp>
      <p:sp>
        <p:nvSpPr>
          <p:cNvPr id="1310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8188"/>
            <a:ext cx="5026025" cy="3770312"/>
          </a:xfrm>
          <a:solidFill>
            <a:srgbClr val="FFFFFF"/>
          </a:solidFill>
          <a:ln/>
        </p:spPr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91" tIns="45895" rIns="91791" bIns="45895"/>
          <a:lstStyle/>
          <a:p>
            <a:r>
              <a:rPr lang="en-US" smtClean="0"/>
              <a:t>While output capacitance makes full swing transition (from VDD to 0), internal nodes only transition from VDD-VTn to GND</a:t>
            </a:r>
          </a:p>
          <a:p>
            <a:endParaRPr lang="en-US" smtClean="0"/>
          </a:p>
          <a:p>
            <a:r>
              <a:rPr lang="en-US" smtClean="0"/>
              <a:t>C1, C2, C3 on the order of 0.85 fF for W/L of 0.5/0.25 NMOS and 0.375/0.25 PMOS</a:t>
            </a:r>
          </a:p>
          <a:p>
            <a:r>
              <a:rPr lang="en-US" smtClean="0"/>
              <a:t>CL of 3.2 fF with no output load (all diffusion capacitance – intrinsic capacitance of the gate itself).</a:t>
            </a:r>
          </a:p>
          <a:p>
            <a:r>
              <a:rPr lang="en-US" smtClean="0"/>
              <a:t>To give a 80.3 psec tpHL (simulated as 86 psec)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320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14A7D7-96F6-4A30-A2B7-0E736E701599}" type="slidenum">
              <a:rPr lang="en-US"/>
              <a:pPr/>
              <a:t>23</a:t>
            </a:fld>
            <a:endParaRPr lang="en-US"/>
          </a:p>
        </p:txBody>
      </p:sp>
      <p:sp>
        <p:nvSpPr>
          <p:cNvPr id="132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8188"/>
            <a:ext cx="5026025" cy="3770312"/>
          </a:xfrm>
          <a:solidFill>
            <a:srgbClr val="FFFFFF"/>
          </a:solidFill>
          <a:ln/>
        </p:spPr>
      </p:sp>
      <p:sp>
        <p:nvSpPr>
          <p:cNvPr id="132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91" tIns="45895" rIns="91791" bIns="45895"/>
          <a:lstStyle/>
          <a:p>
            <a:r>
              <a:rPr lang="en-US" smtClean="0"/>
              <a:t>Fixed fan-out (NMOS 0.5 micrcon, PMOS 1.5 micron)</a:t>
            </a:r>
          </a:p>
          <a:p>
            <a:endParaRPr lang="en-US" smtClean="0"/>
          </a:p>
          <a:p>
            <a:r>
              <a:rPr lang="en-US" smtClean="0"/>
              <a:t>tpLH increases linearly due to the linearly increasing value of the diffusion capacitance</a:t>
            </a:r>
          </a:p>
          <a:p>
            <a:endParaRPr lang="en-US" smtClean="0"/>
          </a:p>
          <a:p>
            <a:r>
              <a:rPr lang="en-US" smtClean="0"/>
              <a:t>tpHL increase quadratically due to the simultaneous incrase in pull-down resistance and internal capacitance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34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A3883-3261-467E-8A79-E8E7B2A8BCE1}" type="slidenum">
              <a:rPr lang="en-US"/>
              <a:pPr/>
              <a:t>24</a:t>
            </a:fld>
            <a:endParaRPr lang="en-US"/>
          </a:p>
        </p:txBody>
      </p:sp>
      <p:sp>
        <p:nvSpPr>
          <p:cNvPr id="134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8188"/>
            <a:ext cx="5026025" cy="3770312"/>
          </a:xfrm>
          <a:solidFill>
            <a:srgbClr val="FFFFFF"/>
          </a:solidFill>
          <a:ln/>
        </p:spPr>
      </p:sp>
      <p:sp>
        <p:nvSpPr>
          <p:cNvPr id="134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91" tIns="45895" rIns="91791" bIns="45895"/>
          <a:lstStyle/>
          <a:p>
            <a:r>
              <a:rPr lang="en-US" smtClean="0"/>
              <a:t>a1 term is for parallel chain, a2 term is for serial chain, a3 is fan-out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35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D5F46-99BE-4B29-AD54-5F2D9F8DA7EA}" type="slidenum">
              <a:rPr lang="en-US"/>
              <a:pPr/>
              <a:t>25</a:t>
            </a:fld>
            <a:endParaRPr lang="en-US"/>
          </a:p>
        </p:txBody>
      </p:sp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8188"/>
            <a:ext cx="5026025" cy="3770312"/>
          </a:xfrm>
          <a:solidFill>
            <a:srgbClr val="FFFFFF"/>
          </a:solidFill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91" tIns="45895" rIns="91791" bIns="45895"/>
          <a:lstStyle/>
          <a:p>
            <a:r>
              <a:rPr lang="en-US" smtClean="0"/>
              <a:t>M1 have to carry the discharge current from M2, M3, … MN and CL so make it the largest</a:t>
            </a:r>
          </a:p>
          <a:p>
            <a:r>
              <a:rPr lang="en-US" smtClean="0"/>
              <a:t>MN only has to discharge the current from MN (no internal capacitances)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361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A662DF-6858-4D2A-ABAA-1FBA6B465021}" type="slidenum">
              <a:rPr lang="en-US"/>
              <a:pPr/>
              <a:t>26</a:t>
            </a:fld>
            <a:endParaRPr lang="en-US"/>
          </a:p>
        </p:txBody>
      </p:sp>
      <p:sp>
        <p:nvSpPr>
          <p:cNvPr id="136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8188"/>
            <a:ext cx="5026025" cy="3770312"/>
          </a:xfrm>
          <a:solidFill>
            <a:srgbClr val="FFFFFF"/>
          </a:solidFill>
          <a:ln/>
        </p:spPr>
      </p:sp>
      <p:sp>
        <p:nvSpPr>
          <p:cNvPr id="136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91" tIns="45895" rIns="91791" bIns="45895"/>
          <a:lstStyle/>
          <a:p>
            <a:r>
              <a:rPr lang="en-US" smtClean="0"/>
              <a:t>For lecture.</a:t>
            </a:r>
          </a:p>
          <a:p>
            <a:endParaRPr lang="en-US" smtClean="0"/>
          </a:p>
          <a:p>
            <a:r>
              <a:rPr lang="en-US" smtClean="0"/>
              <a:t>Critical input is latest arriving signal</a:t>
            </a:r>
          </a:p>
          <a:p>
            <a:endParaRPr lang="en-US" smtClean="0"/>
          </a:p>
          <a:p>
            <a:r>
              <a:rPr lang="en-US" smtClean="0"/>
              <a:t>Place latest arriving signal (critical path) closest to the output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37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11381B-1849-4FB6-B91A-09EFA2B25279}" type="slidenum">
              <a:rPr lang="en-US"/>
              <a:pPr/>
              <a:t>27</a:t>
            </a:fld>
            <a:endParaRPr lang="en-US"/>
          </a:p>
        </p:txBody>
      </p:sp>
      <p:sp>
        <p:nvSpPr>
          <p:cNvPr id="137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8188"/>
            <a:ext cx="5026025" cy="3770312"/>
          </a:xfrm>
          <a:solidFill>
            <a:srgbClr val="FFFFFF"/>
          </a:solidFill>
          <a:ln/>
        </p:spPr>
      </p:sp>
      <p:sp>
        <p:nvSpPr>
          <p:cNvPr id="137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91" tIns="45895" rIns="91791" bIns="45895"/>
          <a:lstStyle/>
          <a:p>
            <a:endParaRPr lang="en-US" smtClean="0"/>
          </a:p>
          <a:p>
            <a:r>
              <a:rPr lang="en-US" smtClean="0"/>
              <a:t>Reduced fan-in -&gt; deeper logic depth</a:t>
            </a:r>
          </a:p>
          <a:p>
            <a:endParaRPr lang="en-US" smtClean="0"/>
          </a:p>
          <a:p>
            <a:r>
              <a:rPr lang="en-US" smtClean="0"/>
              <a:t>Reduction in fan-in offsets, by far, the extra delay incurred by the NOR gate (second configuration).</a:t>
            </a:r>
          </a:p>
          <a:p>
            <a:endParaRPr lang="en-US" smtClean="0"/>
          </a:p>
          <a:p>
            <a:r>
              <a:rPr lang="en-US" smtClean="0"/>
              <a:t>Only simulation will tell which of the last two configurations is faster, lower power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382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10CA4-3036-42EC-A134-57A8F4381088}" type="slidenum">
              <a:rPr lang="en-US"/>
              <a:pPr/>
              <a:t>28</a:t>
            </a:fld>
            <a:endParaRPr lang="en-US"/>
          </a:p>
        </p:txBody>
      </p:sp>
      <p:sp>
        <p:nvSpPr>
          <p:cNvPr id="138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1063" y="738188"/>
            <a:ext cx="5026025" cy="3770312"/>
          </a:xfrm>
          <a:solidFill>
            <a:srgbClr val="FFFFFF"/>
          </a:solidFill>
          <a:ln/>
        </p:spPr>
      </p:sp>
      <p:sp>
        <p:nvSpPr>
          <p:cNvPr id="138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91" tIns="45895" rIns="91791" bIns="45895"/>
          <a:lstStyle/>
          <a:p>
            <a:r>
              <a:rPr lang="en-US" smtClean="0"/>
              <a:t>Reduce CL on large fan-in gates, especially for large CL, and size the inverters progressively to handle the CL more effectively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39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7A980-10F8-427D-A308-AD8605C97A07}" type="slidenum">
              <a:rPr lang="en-US"/>
              <a:pPr/>
              <a:t>30</a:t>
            </a:fld>
            <a:endParaRPr lang="en-US"/>
          </a:p>
        </p:txBody>
      </p:sp>
      <p:sp>
        <p:nvSpPr>
          <p:cNvPr id="139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003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7CE5B-AB1D-473F-BA9A-D7A209DCACC4}" type="slidenum">
              <a:rPr lang="en-US"/>
              <a:pPr/>
              <a:t>3</a:t>
            </a:fld>
            <a:endParaRPr lang="en-US"/>
          </a:p>
        </p:txBody>
      </p:sp>
      <p:sp>
        <p:nvSpPr>
          <p:cNvPr id="1003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402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8E8ABF-F309-4E20-BAB0-00FBF6D78C75}" type="slidenum">
              <a:rPr lang="en-US"/>
              <a:pPr/>
              <a:t>31</a:t>
            </a:fld>
            <a:endParaRPr lang="en-US"/>
          </a:p>
        </p:txBody>
      </p:sp>
      <p:sp>
        <p:nvSpPr>
          <p:cNvPr id="140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41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1F58B-9806-45EE-8C76-22480BCA7009}" type="slidenum">
              <a:rPr lang="en-US"/>
              <a:pPr/>
              <a:t>32</a:t>
            </a:fld>
            <a:endParaRPr lang="en-US"/>
          </a:p>
        </p:txBody>
      </p:sp>
      <p:sp>
        <p:nvSpPr>
          <p:cNvPr id="141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423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70F99-BDC3-4C5F-A16A-F9F1C02E7BC3}" type="slidenum">
              <a:rPr lang="en-US"/>
              <a:pPr/>
              <a:t>33</a:t>
            </a:fld>
            <a:endParaRPr lang="en-US"/>
          </a:p>
        </p:txBody>
      </p:sp>
      <p:sp>
        <p:nvSpPr>
          <p:cNvPr id="142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43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1162D-0096-4EE6-9B6D-265908D2A36E}" type="slidenum">
              <a:rPr lang="en-US"/>
              <a:pPr/>
              <a:t>34</a:t>
            </a:fld>
            <a:endParaRPr lang="en-US"/>
          </a:p>
        </p:txBody>
      </p:sp>
      <p:sp>
        <p:nvSpPr>
          <p:cNvPr id="143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44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A911E-78D2-47BC-92C1-168D5F8D2A0D}" type="slidenum">
              <a:rPr lang="en-US"/>
              <a:pPr/>
              <a:t>35</a:t>
            </a:fld>
            <a:endParaRPr lang="en-US"/>
          </a:p>
        </p:txBody>
      </p:sp>
      <p:sp>
        <p:nvSpPr>
          <p:cNvPr id="144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45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54821-FF14-402B-BF3D-49F0A95FA8E4}" type="slidenum">
              <a:rPr lang="en-US"/>
              <a:pPr/>
              <a:t>36</a:t>
            </a:fld>
            <a:endParaRPr lang="en-US"/>
          </a:p>
        </p:txBody>
      </p:sp>
      <p:sp>
        <p:nvSpPr>
          <p:cNvPr id="145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46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07E20E-8449-4738-8C71-7F3B5FA3DFEE}" type="slidenum">
              <a:rPr lang="en-US"/>
              <a:pPr/>
              <a:t>37</a:t>
            </a:fld>
            <a:endParaRPr lang="en-US"/>
          </a:p>
        </p:txBody>
      </p:sp>
      <p:sp>
        <p:nvSpPr>
          <p:cNvPr id="146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47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1EA00A-DFE7-42F7-B717-6A5DF4E81F05}" type="slidenum">
              <a:rPr lang="en-US"/>
              <a:pPr/>
              <a:t>38</a:t>
            </a:fld>
            <a:endParaRPr lang="en-US"/>
          </a:p>
        </p:txBody>
      </p:sp>
      <p:sp>
        <p:nvSpPr>
          <p:cNvPr id="147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48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7B8CC9-165C-44F6-B9E0-394995761893}" type="slidenum">
              <a:rPr lang="en-US"/>
              <a:pPr/>
              <a:t>40</a:t>
            </a:fld>
            <a:endParaRPr lang="en-US"/>
          </a:p>
        </p:txBody>
      </p:sp>
      <p:sp>
        <p:nvSpPr>
          <p:cNvPr id="148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49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A94E8C-9CC6-495A-AD20-982CB5F38B27}" type="slidenum">
              <a:rPr lang="en-US"/>
              <a:pPr/>
              <a:t>41</a:t>
            </a:fld>
            <a:endParaRPr lang="en-US"/>
          </a:p>
        </p:txBody>
      </p:sp>
      <p:sp>
        <p:nvSpPr>
          <p:cNvPr id="149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013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699693-4F79-4A0A-B5F7-481912DFF139}" type="slidenum">
              <a:rPr lang="en-US"/>
              <a:pPr/>
              <a:t>4</a:t>
            </a:fld>
            <a:endParaRPr lang="en-US"/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2650" y="736600"/>
            <a:ext cx="5022850" cy="3768725"/>
          </a:xfrm>
          <a:solidFill>
            <a:srgbClr val="FFFFFF"/>
          </a:solidFill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520" tIns="44760" rIns="89520" bIns="44760"/>
          <a:lstStyle/>
          <a:p>
            <a:r>
              <a:rPr lang="en-US" smtClean="0"/>
              <a:t>One and only one of the networks (PUN or PDN) is conducting in steady state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50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B2AA4F-7231-410D-892C-76579D7D3167}" type="slidenum">
              <a:rPr lang="en-US"/>
              <a:pPr/>
              <a:t>42</a:t>
            </a:fld>
            <a:endParaRPr lang="en-US"/>
          </a:p>
        </p:txBody>
      </p:sp>
      <p:sp>
        <p:nvSpPr>
          <p:cNvPr id="150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51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1DFCE-421E-48AC-BDAB-2B39835B1872}" type="slidenum">
              <a:rPr lang="en-US"/>
              <a:pPr/>
              <a:t>43</a:t>
            </a:fld>
            <a:endParaRPr lang="en-US"/>
          </a:p>
        </p:txBody>
      </p:sp>
      <p:sp>
        <p:nvSpPr>
          <p:cNvPr id="151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52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E115B-FC5C-459D-9B65-12398B6AA8BD}" type="slidenum">
              <a:rPr lang="en-US"/>
              <a:pPr/>
              <a:t>44</a:t>
            </a:fld>
            <a:endParaRPr lang="en-US"/>
          </a:p>
        </p:txBody>
      </p:sp>
      <p:sp>
        <p:nvSpPr>
          <p:cNvPr id="152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53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A51CF-82A2-4D15-93E8-5460F15405B9}" type="slidenum">
              <a:rPr lang="en-US"/>
              <a:pPr/>
              <a:t>45</a:t>
            </a:fld>
            <a:endParaRPr lang="en-US"/>
          </a:p>
        </p:txBody>
      </p:sp>
      <p:sp>
        <p:nvSpPr>
          <p:cNvPr id="153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54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9BA6C-3DFA-4E83-BF2F-EFF9072EC6E3}" type="slidenum">
              <a:rPr lang="en-US"/>
              <a:pPr/>
              <a:t>46</a:t>
            </a:fld>
            <a:endParaRPr lang="en-US"/>
          </a:p>
        </p:txBody>
      </p:sp>
      <p:sp>
        <p:nvSpPr>
          <p:cNvPr id="154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55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644D3-0644-439F-BD21-D82BBC328067}" type="slidenum">
              <a:rPr lang="en-US"/>
              <a:pPr/>
              <a:t>47</a:t>
            </a:fld>
            <a:endParaRPr lang="en-US"/>
          </a:p>
        </p:txBody>
      </p:sp>
      <p:sp>
        <p:nvSpPr>
          <p:cNvPr id="155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56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D9C86B-8BD4-449C-9D61-D1942B10D007}" type="slidenum">
              <a:rPr lang="en-US"/>
              <a:pPr/>
              <a:t>48</a:t>
            </a:fld>
            <a:endParaRPr lang="en-US"/>
          </a:p>
        </p:txBody>
      </p:sp>
      <p:sp>
        <p:nvSpPr>
          <p:cNvPr id="156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57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2CE3E-7DA1-4263-8AD7-50D825F4AFA0}" type="slidenum">
              <a:rPr lang="en-US"/>
              <a:pPr/>
              <a:t>49</a:t>
            </a:fld>
            <a:endParaRPr lang="en-US"/>
          </a:p>
        </p:txBody>
      </p:sp>
      <p:sp>
        <p:nvSpPr>
          <p:cNvPr id="157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58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F07B1E-9F42-4357-83F7-E5151FABA9FD}" type="slidenum">
              <a:rPr lang="en-US"/>
              <a:pPr/>
              <a:t>50</a:t>
            </a:fld>
            <a:endParaRPr lang="en-US"/>
          </a:p>
        </p:txBody>
      </p:sp>
      <p:sp>
        <p:nvSpPr>
          <p:cNvPr id="158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59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4EE3E-64DB-42F4-BCBE-9B3B041D861C}" type="slidenum">
              <a:rPr lang="en-US"/>
              <a:pPr/>
              <a:t>51</a:t>
            </a:fld>
            <a:endParaRPr lang="en-US"/>
          </a:p>
        </p:txBody>
      </p:sp>
      <p:sp>
        <p:nvSpPr>
          <p:cNvPr id="159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024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879A8-1919-4983-A054-C4F23E72BB2F}" type="slidenum">
              <a:rPr lang="en-US"/>
              <a:pPr/>
              <a:t>5</a:t>
            </a:fld>
            <a:endParaRPr lang="en-US"/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62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3187BD-88DE-4098-93B6-146C68258764}" type="slidenum">
              <a:rPr lang="en-US"/>
              <a:pPr/>
              <a:t>52</a:t>
            </a:fld>
            <a:endParaRPr lang="en-US"/>
          </a:p>
        </p:txBody>
      </p:sp>
      <p:sp>
        <p:nvSpPr>
          <p:cNvPr id="162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63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EC2F3-1F4E-4961-8FB1-173E67862750}" type="slidenum">
              <a:rPr lang="en-US"/>
              <a:pPr/>
              <a:t>54</a:t>
            </a:fld>
            <a:endParaRPr lang="en-US"/>
          </a:p>
        </p:txBody>
      </p:sp>
      <p:sp>
        <p:nvSpPr>
          <p:cNvPr id="163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64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46CAB-8482-4ECE-B324-23F2467381F5}" type="slidenum">
              <a:rPr lang="en-US"/>
              <a:pPr/>
              <a:t>55</a:t>
            </a:fld>
            <a:endParaRPr lang="en-US"/>
          </a:p>
        </p:txBody>
      </p:sp>
      <p:sp>
        <p:nvSpPr>
          <p:cNvPr id="164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38188"/>
            <a:ext cx="5022850" cy="3768725"/>
          </a:xfrm>
          <a:solidFill>
            <a:srgbClr val="FFFFFF"/>
          </a:solidFill>
          <a:ln/>
        </p:spPr>
      </p:sp>
      <p:sp>
        <p:nvSpPr>
          <p:cNvPr id="164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7550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96" tIns="45148" rIns="90296" bIns="45148"/>
          <a:lstStyle/>
          <a:p>
            <a:r>
              <a:rPr lang="en-US" smtClean="0"/>
              <a:t>For class handout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65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149AF-AB8C-41CE-852B-7D553883DB50}" type="slidenum">
              <a:rPr lang="en-US"/>
              <a:pPr/>
              <a:t>56</a:t>
            </a:fld>
            <a:endParaRPr lang="en-US"/>
          </a:p>
        </p:txBody>
      </p:sp>
      <p:sp>
        <p:nvSpPr>
          <p:cNvPr id="165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38188"/>
            <a:ext cx="5022850" cy="3768725"/>
          </a:xfrm>
          <a:solidFill>
            <a:srgbClr val="FFFFFF"/>
          </a:solidFill>
          <a:ln/>
        </p:spPr>
      </p:sp>
      <p:sp>
        <p:nvSpPr>
          <p:cNvPr id="165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7550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96" tIns="45148" rIns="90296" bIns="45148"/>
          <a:lstStyle/>
          <a:p>
            <a:r>
              <a:rPr lang="en-US" smtClean="0"/>
              <a:t>For lecture</a:t>
            </a:r>
          </a:p>
          <a:p>
            <a:endParaRPr lang="en-US" smtClean="0"/>
          </a:p>
          <a:p>
            <a:r>
              <a:rPr lang="en-US" smtClean="0"/>
              <a:t>Evaluate transistor, Me, eliminates static power consumption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66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18A24-305F-4692-845A-77E1FDA96527}" type="slidenum">
              <a:rPr lang="en-US"/>
              <a:pPr/>
              <a:t>57</a:t>
            </a:fld>
            <a:endParaRPr lang="en-US"/>
          </a:p>
        </p:txBody>
      </p:sp>
      <p:sp>
        <p:nvSpPr>
          <p:cNvPr id="166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38188"/>
            <a:ext cx="5022850" cy="3768725"/>
          </a:xfrm>
          <a:solidFill>
            <a:srgbClr val="FFFFFF"/>
          </a:solidFill>
          <a:ln/>
        </p:spPr>
      </p:sp>
      <p:sp>
        <p:nvSpPr>
          <p:cNvPr id="166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7550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96" tIns="45148" rIns="90296" bIns="45148"/>
          <a:lstStyle/>
          <a:p>
            <a:r>
              <a:rPr lang="en-US" smtClean="0"/>
              <a:t>This behavior is fundamentally different than the static counterpart that always has a low resistance path between the output and one of the power rails.</a:t>
            </a: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67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AE7079-3A49-4C1B-8C4C-6F370FB8A6B8}" type="slidenum">
              <a:rPr lang="en-US"/>
              <a:pPr/>
              <a:t>58</a:t>
            </a:fld>
            <a:endParaRPr lang="en-US"/>
          </a:p>
        </p:txBody>
      </p:sp>
      <p:sp>
        <p:nvSpPr>
          <p:cNvPr id="167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38188"/>
            <a:ext cx="5022850" cy="3768725"/>
          </a:xfrm>
          <a:solidFill>
            <a:srgbClr val="FFFFFF"/>
          </a:solidFill>
          <a:ln/>
        </p:spPr>
      </p:sp>
      <p:sp>
        <p:nvSpPr>
          <p:cNvPr id="167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7550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96" tIns="45148" rIns="90296" bIns="45148"/>
          <a:lstStyle/>
          <a:p>
            <a:r>
              <a:rPr lang="en-US" smtClean="0"/>
              <a:t>CL being lower also contributes to power savings</a:t>
            </a: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68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F2BB2-C5FE-4650-8190-278FEF63A207}" type="slidenum">
              <a:rPr lang="en-US"/>
              <a:pPr/>
              <a:t>59</a:t>
            </a:fld>
            <a:endParaRPr lang="en-US"/>
          </a:p>
        </p:txBody>
      </p:sp>
      <p:sp>
        <p:nvSpPr>
          <p:cNvPr id="168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69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1019CD-E613-48D3-B437-B11522127B81}" type="slidenum">
              <a:rPr lang="en-US"/>
              <a:pPr/>
              <a:t>60</a:t>
            </a:fld>
            <a:endParaRPr lang="en-US"/>
          </a:p>
        </p:txBody>
      </p:sp>
      <p:sp>
        <p:nvSpPr>
          <p:cNvPr id="169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38188"/>
            <a:ext cx="5022850" cy="3768725"/>
          </a:xfrm>
          <a:solidFill>
            <a:srgbClr val="FFFFFF"/>
          </a:solidFill>
          <a:ln/>
        </p:spPr>
      </p:sp>
      <p:sp>
        <p:nvSpPr>
          <p:cNvPr id="169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7550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96" tIns="45148" rIns="90296" bIns="45148"/>
          <a:lstStyle/>
          <a:p>
            <a:r>
              <a:rPr lang="en-US" smtClean="0"/>
              <a:t>leakage sources are reverse-biased diode and the sub-threshold leakage of the NMOS pulldown device.</a:t>
            </a:r>
          </a:p>
          <a:p>
            <a:endParaRPr lang="en-US" smtClean="0"/>
          </a:p>
          <a:p>
            <a:r>
              <a:rPr lang="en-US" smtClean="0"/>
              <a:t>Charge stored on CL will leak away with time (input in low state during evaluation)</a:t>
            </a:r>
          </a:p>
          <a:p>
            <a:endParaRPr lang="en-US" smtClean="0"/>
          </a:p>
          <a:p>
            <a:r>
              <a:rPr lang="en-US" smtClean="0"/>
              <a:t>Requires a minimum clock rate - so not good for low performance products such as watches (or when have conditional clocks)</a:t>
            </a:r>
          </a:p>
          <a:p>
            <a:endParaRPr lang="en-US" smtClean="0"/>
          </a:p>
          <a:p>
            <a:r>
              <a:rPr lang="en-US" smtClean="0"/>
              <a:t>PMOS precharge device also contributes some leakage due to reverse bias diode and subthreshold conduction that, to some extent, offsets the leakage due to the pull down paths.</a:t>
            </a: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71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3DC272-1744-4995-B1EC-5E7FEF09B132}" type="slidenum">
              <a:rPr lang="en-US"/>
              <a:pPr/>
              <a:t>61</a:t>
            </a:fld>
            <a:endParaRPr lang="en-US"/>
          </a:p>
        </p:txBody>
      </p:sp>
      <p:sp>
        <p:nvSpPr>
          <p:cNvPr id="171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38188"/>
            <a:ext cx="5022850" cy="3768725"/>
          </a:xfrm>
          <a:solidFill>
            <a:srgbClr val="FFFFFF"/>
          </a:solidFill>
          <a:ln/>
        </p:spPr>
      </p:sp>
      <p:sp>
        <p:nvSpPr>
          <p:cNvPr id="171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7550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96" tIns="45148" rIns="90296" bIns="45148"/>
          <a:lstStyle/>
          <a:p>
            <a:r>
              <a:rPr lang="en-US" smtClean="0"/>
              <a:t>During precharge, Out is VDD and inverter out is GND, so keeper is on</a:t>
            </a:r>
          </a:p>
          <a:p>
            <a:endParaRPr lang="en-US" smtClean="0"/>
          </a:p>
          <a:p>
            <a:r>
              <a:rPr lang="en-US" smtClean="0"/>
              <a:t>During evaluation if PDN is off, the keeper compensates for drained charge due to leakage.</a:t>
            </a:r>
          </a:p>
          <a:p>
            <a:endParaRPr lang="en-US" smtClean="0"/>
          </a:p>
          <a:p>
            <a:r>
              <a:rPr lang="en-US" smtClean="0"/>
              <a:t>If PDN is on, there is a fight between the PDN and the PUN - circuit is ratioed so PDN wins, eventually</a:t>
            </a:r>
          </a:p>
          <a:p>
            <a:endParaRPr lang="en-US" smtClean="0"/>
          </a:p>
          <a:p>
            <a:r>
              <a:rPr lang="en-US" smtClean="0"/>
              <a:t>Note Psc during switching period when PDN and keeper are both on simultaneously</a:t>
            </a: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81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CCFA44-B381-4035-96EE-9034BE2D873F}" type="slidenum">
              <a:rPr lang="en-US"/>
              <a:pPr/>
              <a:t>62</a:t>
            </a:fld>
            <a:endParaRPr lang="en-US"/>
          </a:p>
        </p:txBody>
      </p:sp>
      <p:sp>
        <p:nvSpPr>
          <p:cNvPr id="181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38188"/>
            <a:ext cx="5022850" cy="3768725"/>
          </a:xfrm>
          <a:solidFill>
            <a:srgbClr val="FFFFFF"/>
          </a:solidFill>
          <a:ln/>
        </p:spPr>
      </p:sp>
      <p:sp>
        <p:nvSpPr>
          <p:cNvPr id="181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7550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96" tIns="45148" rIns="90296" bIns="45148"/>
          <a:lstStyle/>
          <a:p>
            <a:r>
              <a:rPr lang="en-US" smtClean="0"/>
              <a:t>Out2 should remain at VDD since Out1 transitions to 0 during evaluation.  However, since there is a finite propagation delay for the input to discharge Out1 to GND, the second output also starts to discharge.</a:t>
            </a:r>
          </a:p>
          <a:p>
            <a:endParaRPr lang="en-US" smtClean="0"/>
          </a:p>
          <a:p>
            <a:r>
              <a:rPr lang="en-US" smtClean="0"/>
              <a:t>The second dynamic inverter turns off (PDN) when Out1 reaches VTn.</a:t>
            </a:r>
          </a:p>
          <a:p>
            <a:endParaRPr lang="en-US" smtClean="0"/>
          </a:p>
          <a:p>
            <a:r>
              <a:rPr lang="en-US" smtClean="0"/>
              <a:t>Setting all inputs of the second gate to 0 during precharge will fix it.</a:t>
            </a:r>
          </a:p>
          <a:p>
            <a:endParaRPr lang="en-US" smtClean="0"/>
          </a:p>
          <a:p>
            <a:r>
              <a:rPr lang="en-US" smtClean="0"/>
              <a:t>Correct operation is guaranteed (ignoring charge redistribution and leakage) as long as the inputs can only make a single 0 -&gt; 1 transition during the evaluation period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034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3C6FE-B87E-4826-AB20-31148AFE7C2B}" type="slidenum">
              <a:rPr lang="en-US"/>
              <a:pPr/>
              <a:t>6</a:t>
            </a:fld>
            <a:endParaRPr lang="en-US"/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82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06400-39C8-4C00-81A2-E7D7EA23EA3A}" type="slidenum">
              <a:rPr lang="en-US"/>
              <a:pPr/>
              <a:t>63</a:t>
            </a:fld>
            <a:endParaRPr lang="en-US"/>
          </a:p>
        </p:txBody>
      </p:sp>
      <p:sp>
        <p:nvSpPr>
          <p:cNvPr id="182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38188"/>
            <a:ext cx="5022850" cy="3768725"/>
          </a:xfrm>
          <a:solidFill>
            <a:srgbClr val="FFFFFF"/>
          </a:solidFill>
          <a:ln/>
        </p:spPr>
      </p:sp>
      <p:sp>
        <p:nvSpPr>
          <p:cNvPr id="182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7550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96" tIns="45148" rIns="90296" bIns="45148"/>
          <a:lstStyle/>
          <a:p>
            <a:r>
              <a:rPr lang="en-US" smtClean="0"/>
              <a:t>Ensures all inputs to the Domino gate are set to 0 at the end of the precharge period.  Hence, the only possible transition during evaluation is 0 -&gt; 1</a:t>
            </a: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83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E3372-4533-4B8C-AEAC-444182A851C1}" type="slidenum">
              <a:rPr lang="en-US"/>
              <a:pPr/>
              <a:t>64</a:t>
            </a:fld>
            <a:endParaRPr lang="en-US"/>
          </a:p>
        </p:txBody>
      </p:sp>
      <p:sp>
        <p:nvSpPr>
          <p:cNvPr id="183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84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64C4E-4A55-450E-8DB0-31EDFFBAA935}" type="slidenum">
              <a:rPr lang="en-US"/>
              <a:pPr/>
              <a:t>65</a:t>
            </a:fld>
            <a:endParaRPr lang="en-US"/>
          </a:p>
        </p:txBody>
      </p:sp>
      <p:sp>
        <p:nvSpPr>
          <p:cNvPr id="184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38188"/>
            <a:ext cx="5022850" cy="3768725"/>
          </a:xfrm>
          <a:solidFill>
            <a:srgbClr val="FFFFFF"/>
          </a:solidFill>
          <a:ln/>
        </p:spPr>
      </p:sp>
      <p:sp>
        <p:nvSpPr>
          <p:cNvPr id="184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7550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96" tIns="45148" rIns="90296" bIns="45148"/>
          <a:lstStyle/>
          <a:p>
            <a:r>
              <a:rPr lang="en-US" smtClean="0"/>
              <a:t>First 32 bit micro (BellMAC 32) was designed in Domino logic</a:t>
            </a:r>
          </a:p>
          <a:p>
            <a:endParaRPr lang="en-US" smtClean="0"/>
          </a:p>
          <a:p>
            <a:r>
              <a:rPr lang="en-US" smtClean="0"/>
              <a:t>Now a rather rare design style due to non-inverting logic only</a:t>
            </a: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87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4974B-5E3F-4D7E-8FB5-4FBDE0EA32D4}" type="slidenum">
              <a:rPr lang="en-US"/>
              <a:pPr/>
              <a:t>66</a:t>
            </a:fld>
            <a:endParaRPr lang="en-US"/>
          </a:p>
        </p:txBody>
      </p:sp>
      <p:sp>
        <p:nvSpPr>
          <p:cNvPr id="187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38188"/>
            <a:ext cx="5022850" cy="3768725"/>
          </a:xfrm>
          <a:solidFill>
            <a:srgbClr val="FFFFFF"/>
          </a:solidFill>
          <a:ln/>
        </p:spPr>
      </p:sp>
      <p:sp>
        <p:nvSpPr>
          <p:cNvPr id="187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7550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96" tIns="45148" rIns="90296" bIns="45148"/>
          <a:lstStyle/>
          <a:p>
            <a:r>
              <a:rPr lang="en-US" smtClean="0"/>
              <a:t>AND/NAND differential logic gate.  The inputs and their complements come from other differential DR gates and thus all inputs are low during precharge and make a conditional transition from 0 to 1.</a:t>
            </a:r>
          </a:p>
          <a:p>
            <a:endParaRPr lang="en-US" smtClean="0"/>
          </a:p>
          <a:p>
            <a:r>
              <a:rPr lang="en-US" smtClean="0"/>
              <a:t>Annotations show state during evaluate cycle (CLK = 1)</a:t>
            </a:r>
          </a:p>
          <a:p>
            <a:endParaRPr lang="en-US" smtClean="0"/>
          </a:p>
          <a:p>
            <a:r>
              <a:rPr lang="en-US" smtClean="0"/>
              <a:t>Expensive - but can implement any arbitrary function.</a:t>
            </a:r>
          </a:p>
          <a:p>
            <a:endParaRPr lang="en-US" smtClean="0"/>
          </a:p>
          <a:p>
            <a:r>
              <a:rPr lang="en-US" smtClean="0"/>
              <a:t>Use significant power since they have a guaranteed transition every single clock cycle (regardless of signal statistics, since either Out or !Out will transition from 0 to 1).</a:t>
            </a:r>
          </a:p>
          <a:p>
            <a:endParaRPr lang="en-US" smtClean="0"/>
          </a:p>
          <a:p>
            <a:r>
              <a:rPr lang="en-US" smtClean="0"/>
              <a:t>Not ratioed (even though have a cross-coupled PMOS pair)</a:t>
            </a: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88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04553B-37CE-487A-B0E8-0D6199049A48}" type="slidenum">
              <a:rPr lang="en-US"/>
              <a:pPr/>
              <a:t>67</a:t>
            </a:fld>
            <a:endParaRPr lang="en-US"/>
          </a:p>
        </p:txBody>
      </p:sp>
      <p:sp>
        <p:nvSpPr>
          <p:cNvPr id="188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38188"/>
            <a:ext cx="5022850" cy="3768725"/>
          </a:xfrm>
          <a:solidFill>
            <a:srgbClr val="FFFFFF"/>
          </a:solidFill>
          <a:ln/>
        </p:spPr>
      </p:sp>
      <p:sp>
        <p:nvSpPr>
          <p:cNvPr id="188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7550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96" tIns="45148" rIns="90296" bIns="45148"/>
          <a:lstStyle/>
          <a:p>
            <a:r>
              <a:rPr lang="en-US" smtClean="0"/>
              <a:t>Also called zipper logic - In4 and In5 must be from PDN’s</a:t>
            </a:r>
          </a:p>
          <a:p>
            <a:endParaRPr lang="en-US" smtClean="0"/>
          </a:p>
          <a:p>
            <a:r>
              <a:rPr lang="en-US" smtClean="0"/>
              <a:t>DEC alpha uses np-CMOS logic (Dobberpuhl)</a:t>
            </a:r>
          </a:p>
          <a:p>
            <a:endParaRPr lang="en-US" smtClean="0"/>
          </a:p>
          <a:p>
            <a:r>
              <a:rPr lang="en-US" smtClean="0"/>
              <a:t>Have to size the PUN’s to equalize the delay to that of the PDN’s</a:t>
            </a:r>
          </a:p>
          <a:p>
            <a:endParaRPr lang="en-US" smtClean="0"/>
          </a:p>
          <a:p>
            <a:r>
              <a:rPr lang="en-US" smtClean="0"/>
              <a:t>Really dense layouts and very high speed (20% faster than domino with the correct sizing)</a:t>
            </a:r>
          </a:p>
          <a:p>
            <a:endParaRPr lang="en-US" smtClean="0"/>
          </a:p>
          <a:p>
            <a:r>
              <a:rPr lang="en-US" smtClean="0"/>
              <a:t>Reduced noise margin (as with any dynamic gate)</a:t>
            </a:r>
          </a:p>
          <a:p>
            <a:endParaRPr lang="en-US" smtClean="0"/>
          </a:p>
          <a:p>
            <a:r>
              <a:rPr lang="en-US" smtClean="0"/>
              <a:t>Have two clock signals to generate and route - CLK and !CLK</a:t>
            </a: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89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F6BA3-C657-48A7-8C62-ED68B8DCF170}" type="slidenum">
              <a:rPr lang="en-US"/>
              <a:pPr/>
              <a:t>68</a:t>
            </a:fld>
            <a:endParaRPr lang="en-US"/>
          </a:p>
        </p:txBody>
      </p:sp>
      <p:sp>
        <p:nvSpPr>
          <p:cNvPr id="189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738188"/>
            <a:ext cx="5022850" cy="3768725"/>
          </a:xfrm>
          <a:solidFill>
            <a:srgbClr val="FFFFFF"/>
          </a:solidFill>
          <a:ln/>
        </p:spPr>
      </p:sp>
      <p:sp>
        <p:nvSpPr>
          <p:cNvPr id="189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7550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96" tIns="45148" rIns="90296" bIns="45148"/>
          <a:lstStyle/>
          <a:p>
            <a:r>
              <a:rPr lang="en-US" smtClean="0"/>
              <a:t>NORA - no race CMOS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054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EDFB0-1B8F-41E5-B735-54BE9C8B9C53}" type="slidenum">
              <a:rPr lang="en-US"/>
              <a:pPr/>
              <a:t>7</a:t>
            </a:fld>
            <a:endParaRPr lang="en-US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044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B3BBE-F7FE-441A-AD86-EBD1C40FCB69}" type="slidenum">
              <a:rPr lang="en-US"/>
              <a:pPr/>
              <a:t>8</a:t>
            </a:fld>
            <a:endParaRPr lang="en-US"/>
          </a:p>
        </p:txBody>
      </p:sp>
      <p:sp>
        <p:nvSpPr>
          <p:cNvPr id="1044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2650" y="736600"/>
            <a:ext cx="5022850" cy="3768725"/>
          </a:xfrm>
          <a:solidFill>
            <a:srgbClr val="FFFFFF"/>
          </a:solidFill>
          <a:ln/>
        </p:spPr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42" y="4752104"/>
            <a:ext cx="4995976" cy="442460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520" tIns="44760" rIns="89520" bIns="44760"/>
          <a:lstStyle/>
          <a:p>
            <a:r>
              <a:rPr lang="en-US" smtClean="0"/>
              <a:t>Why PMOS in PUN and NMOS in PDN … threshold drop</a:t>
            </a:r>
          </a:p>
          <a:p>
            <a:endParaRPr lang="en-US" smtClean="0"/>
          </a:p>
          <a:p>
            <a:r>
              <a:rPr lang="en-US" smtClean="0"/>
              <a:t>NMOS transistors produce strong zeros; PMOS transistors generate strong ones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EE141</a:t>
            </a:r>
          </a:p>
        </p:txBody>
      </p:sp>
      <p:sp>
        <p:nvSpPr>
          <p:cNvPr id="1064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D029E-6A71-4962-98C6-2470A45CFD2C}" type="slidenum">
              <a:rPr lang="en-US"/>
              <a:pPr/>
              <a:t>9</a:t>
            </a:fld>
            <a:endParaRPr lang="en-US"/>
          </a:p>
        </p:txBody>
      </p:sp>
      <p:sp>
        <p:nvSpPr>
          <p:cNvPr id="1065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FCFE1-628F-4B31-AF59-99F046F47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3AC84-F64A-4194-8E89-A2916FD56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08750" y="441325"/>
            <a:ext cx="1949450" cy="542607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60400" y="441325"/>
            <a:ext cx="5695950" cy="542607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A9C0-48B0-49CE-BD17-ABE1D2357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slov in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0400" y="441325"/>
            <a:ext cx="7772400" cy="7159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grafikona 2"/>
          <p:cNvSpPr>
            <a:spLocks noGrp="1"/>
          </p:cNvSpPr>
          <p:nvPr>
            <p:ph type="chart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5F0D4-04E2-47F4-A891-672D47EA6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3C2AE-3F36-488D-9794-C0B3CC477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4C1FE-1C7C-4B08-99F2-3E424AA31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F50CF-FD87-4645-84B9-7A1CAB74C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597BE-57D1-4155-8D9F-7C6A13DDC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10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A94BF-47A6-4F49-A34F-3B539AC26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3BC65-322D-4F09-9E1A-D942CCFCC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D611D-F3BE-475E-9355-738081533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E71A-5818-45B2-818D-50EDB1DD8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441325"/>
            <a:ext cx="7772400" cy="715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10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381000" y="6473825"/>
            <a:ext cx="639763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i="0">
                <a:solidFill>
                  <a:srgbClr val="000082"/>
                </a:solidFill>
              </a:rPr>
              <a:t>EE141</a:t>
            </a:r>
            <a:endParaRPr lang="en-US" sz="2000" i="0">
              <a:solidFill>
                <a:srgbClr val="000082"/>
              </a:solidFill>
              <a:latin typeface="Times New Roman" pitchFamily="18" charset="0"/>
            </a:endParaRPr>
          </a:p>
        </p:txBody>
      </p:sp>
      <p:sp>
        <p:nvSpPr>
          <p:cNvPr id="3082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 smtClean="0">
                <a:solidFill>
                  <a:srgbClr val="0000B6"/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fld id="{ED55DA54-4161-4FB2-B318-3A01183FD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4" name="Rectangle 1036"/>
          <p:cNvSpPr>
            <a:spLocks noChangeArrowheads="1"/>
          </p:cNvSpPr>
          <p:nvPr userDrawn="1"/>
        </p:nvSpPr>
        <p:spPr bwMode="auto">
          <a:xfrm>
            <a:off x="0" y="5943600"/>
            <a:ext cx="9144000" cy="914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B84C6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l-SI" sz="4400" i="0">
              <a:solidFill>
                <a:srgbClr val="0000B6"/>
              </a:solidFill>
              <a:latin typeface="Book Antiqua" pitchFamily="18" charset="0"/>
            </a:endParaRPr>
          </a:p>
        </p:txBody>
      </p:sp>
      <p:sp>
        <p:nvSpPr>
          <p:cNvPr id="3086" name="Text Box 1038"/>
          <p:cNvSpPr txBox="1">
            <a:spLocks noChangeArrowheads="1"/>
          </p:cNvSpPr>
          <p:nvPr userDrawn="1"/>
        </p:nvSpPr>
        <p:spPr bwMode="auto">
          <a:xfrm>
            <a:off x="158750" y="6408738"/>
            <a:ext cx="26812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0">
                <a:latin typeface="Arial Narrow" pitchFamily="34" charset="0"/>
              </a:rPr>
              <a:t>© Digital Integrated Circuits</a:t>
            </a:r>
            <a:r>
              <a:rPr lang="en-US" sz="1800" i="0" baseline="30000">
                <a:latin typeface="Arial Narrow" pitchFamily="34" charset="0"/>
              </a:rPr>
              <a:t>2nd</a:t>
            </a:r>
          </a:p>
        </p:txBody>
      </p:sp>
      <p:sp>
        <p:nvSpPr>
          <p:cNvPr id="3087" name="Text Box 1039"/>
          <p:cNvSpPr txBox="1">
            <a:spLocks noChangeArrowheads="1"/>
          </p:cNvSpPr>
          <p:nvPr userDrawn="1"/>
        </p:nvSpPr>
        <p:spPr bwMode="auto">
          <a:xfrm>
            <a:off x="7115175" y="6491288"/>
            <a:ext cx="20605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0">
                <a:latin typeface="Arial Narrow" pitchFamily="34" charset="0"/>
              </a:rPr>
              <a:t>Combinational Circuits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C66B5A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15263"/>
        </a:buClr>
        <a:buSzPct val="75000"/>
        <a:buFont typeface="Wingdings" pitchFamily="2" charset="2"/>
        <a:buChar char="q"/>
        <a:defRPr sz="3200">
          <a:solidFill>
            <a:srgbClr val="31526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C9D1E"/>
        </a:buClr>
        <a:buSzPct val="6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3.png"/><Relationship Id="rId4" Type="http://schemas.openxmlformats.org/officeDocument/2006/relationships/image" Target="../media/image1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449F05-0249-4D91-910A-6A17FD3A48D6}" type="slidenum">
              <a:rPr lang="en-US"/>
              <a:pPr/>
              <a:t>1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343400" y="1371600"/>
            <a:ext cx="48006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Digital Integrated Circuits</a:t>
            </a:r>
            <a:br>
              <a:rPr lang="en-US" smtClean="0"/>
            </a:br>
            <a:r>
              <a:rPr lang="en-US" sz="3600" smtClean="0"/>
              <a:t>A Design Perspective</a:t>
            </a:r>
            <a:endParaRPr lang="en-US" sz="4800" smtClean="0"/>
          </a:p>
        </p:txBody>
      </p:sp>
      <p:pic>
        <p:nvPicPr>
          <p:cNvPr id="9220" name="Picture 9" descr="wetorange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57200"/>
            <a:ext cx="367665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79850" y="4046538"/>
            <a:ext cx="526415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i="0">
                <a:solidFill>
                  <a:srgbClr val="315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Designing Combinational</a:t>
            </a:r>
            <a:br>
              <a:rPr lang="en-US" sz="3600" i="0">
                <a:solidFill>
                  <a:srgbClr val="315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i="0">
                <a:solidFill>
                  <a:srgbClr val="31526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Logic Circuits</a:t>
            </a:r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4419600" y="2590800"/>
            <a:ext cx="33909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Jan M. Rabaey</a:t>
            </a:r>
          </a:p>
          <a:p>
            <a:r>
              <a:rPr lang="en-US" i="0"/>
              <a:t>Anantha Chandrakasan</a:t>
            </a:r>
          </a:p>
          <a:p>
            <a:r>
              <a:rPr lang="en-US" i="0"/>
              <a:t>Borivoje Nikoli</a:t>
            </a:r>
            <a:r>
              <a:rPr lang="en-US" i="0">
                <a:cs typeface="Arial" charset="0"/>
              </a:rPr>
              <a:t>ć</a:t>
            </a:r>
            <a:endParaRPr lang="en-US" i="0"/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6018213" y="5657850"/>
            <a:ext cx="26962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C73F15-C455-45ED-86ED-0B4CFFDEB991}" type="slidenum">
              <a:rPr lang="en-US"/>
              <a:pPr/>
              <a:t>10</a:t>
            </a:fld>
            <a:endParaRPr 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mtClean="0"/>
              <a:t>Example Gate: NOR</a:t>
            </a:r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 cstate="print"/>
          <a:srcRect l="7259" t="24503" r="12834" b="24503"/>
          <a:stretch>
            <a:fillRect/>
          </a:stretch>
        </p:blipFill>
        <p:spPr bwMode="auto">
          <a:xfrm>
            <a:off x="1371600" y="1828800"/>
            <a:ext cx="6553200" cy="365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ABF2DD-98C0-4DEA-8E82-E8C50D362818}" type="slidenum">
              <a:rPr lang="en-US"/>
              <a:pPr/>
              <a:t>11</a:t>
            </a:fld>
            <a:endParaRPr lang="en-US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Complex CMOS Gate</a:t>
            </a:r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2438400" y="4687888"/>
            <a:ext cx="533400" cy="533400"/>
            <a:chOff x="1008" y="2016"/>
            <a:chExt cx="336" cy="336"/>
          </a:xfrm>
        </p:grpSpPr>
        <p:sp>
          <p:nvSpPr>
            <p:cNvPr id="19550" name="Line 4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51" name="Line 5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52" name="Line 6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53" name="Line 7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54" name="Line 8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55" name="Line 9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19461" name="Group 10"/>
          <p:cNvGrpSpPr>
            <a:grpSpLocks/>
          </p:cNvGrpSpPr>
          <p:nvPr/>
        </p:nvGrpSpPr>
        <p:grpSpPr bwMode="auto">
          <a:xfrm>
            <a:off x="3810000" y="5907088"/>
            <a:ext cx="304800" cy="76200"/>
            <a:chOff x="2592" y="3504"/>
            <a:chExt cx="192" cy="48"/>
          </a:xfrm>
        </p:grpSpPr>
        <p:sp>
          <p:nvSpPr>
            <p:cNvPr id="19548" name="Line 11"/>
            <p:cNvSpPr>
              <a:spLocks noChangeShapeType="1"/>
            </p:cNvSpPr>
            <p:nvPr/>
          </p:nvSpPr>
          <p:spPr bwMode="auto">
            <a:xfrm>
              <a:off x="2592" y="350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49" name="Line 12"/>
            <p:cNvSpPr>
              <a:spLocks noChangeShapeType="1"/>
            </p:cNvSpPr>
            <p:nvPr/>
          </p:nvSpPr>
          <p:spPr bwMode="auto">
            <a:xfrm>
              <a:off x="2640" y="35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19462" name="Group 13"/>
          <p:cNvGrpSpPr>
            <a:grpSpLocks/>
          </p:cNvGrpSpPr>
          <p:nvPr/>
        </p:nvGrpSpPr>
        <p:grpSpPr bwMode="auto">
          <a:xfrm>
            <a:off x="3505200" y="5145088"/>
            <a:ext cx="533400" cy="533400"/>
            <a:chOff x="1008" y="2016"/>
            <a:chExt cx="336" cy="336"/>
          </a:xfrm>
        </p:grpSpPr>
        <p:sp>
          <p:nvSpPr>
            <p:cNvPr id="19542" name="Line 14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43" name="Line 15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44" name="Line 16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45" name="Line 17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46" name="Line 18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47" name="Line 19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19463" name="Group 20"/>
          <p:cNvGrpSpPr>
            <a:grpSpLocks/>
          </p:cNvGrpSpPr>
          <p:nvPr/>
        </p:nvGrpSpPr>
        <p:grpSpPr bwMode="auto">
          <a:xfrm>
            <a:off x="4419600" y="5145088"/>
            <a:ext cx="533400" cy="533400"/>
            <a:chOff x="1008" y="2016"/>
            <a:chExt cx="336" cy="336"/>
          </a:xfrm>
        </p:grpSpPr>
        <p:sp>
          <p:nvSpPr>
            <p:cNvPr id="19536" name="Line 21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37" name="Line 22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38" name="Line 23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39" name="Line 24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40" name="Line 25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41" name="Line 26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9464" name="Line 27"/>
          <p:cNvSpPr>
            <a:spLocks noChangeShapeType="1"/>
          </p:cNvSpPr>
          <p:nvPr/>
        </p:nvSpPr>
        <p:spPr bwMode="auto">
          <a:xfrm>
            <a:off x="2971800" y="5678488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9465" name="Line 28"/>
          <p:cNvSpPr>
            <a:spLocks noChangeShapeType="1"/>
          </p:cNvSpPr>
          <p:nvPr/>
        </p:nvSpPr>
        <p:spPr bwMode="auto">
          <a:xfrm>
            <a:off x="2971800" y="4992688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9466" name="Line 29"/>
          <p:cNvSpPr>
            <a:spLocks noChangeShapeType="1"/>
          </p:cNvSpPr>
          <p:nvPr/>
        </p:nvSpPr>
        <p:spPr bwMode="auto">
          <a:xfrm>
            <a:off x="4038600" y="48402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9467" name="Line 30"/>
          <p:cNvSpPr>
            <a:spLocks noChangeShapeType="1"/>
          </p:cNvSpPr>
          <p:nvPr/>
        </p:nvSpPr>
        <p:spPr bwMode="auto">
          <a:xfrm>
            <a:off x="4953000" y="48402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9468" name="Line 31"/>
          <p:cNvSpPr>
            <a:spLocks noChangeShapeType="1"/>
          </p:cNvSpPr>
          <p:nvPr/>
        </p:nvSpPr>
        <p:spPr bwMode="auto">
          <a:xfrm>
            <a:off x="4038600" y="484028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9469" name="Group 32"/>
          <p:cNvGrpSpPr>
            <a:grpSpLocks/>
          </p:cNvGrpSpPr>
          <p:nvPr/>
        </p:nvGrpSpPr>
        <p:grpSpPr bwMode="auto">
          <a:xfrm>
            <a:off x="3962400" y="4306888"/>
            <a:ext cx="533400" cy="533400"/>
            <a:chOff x="1008" y="2016"/>
            <a:chExt cx="336" cy="336"/>
          </a:xfrm>
        </p:grpSpPr>
        <p:sp>
          <p:nvSpPr>
            <p:cNvPr id="19530" name="Line 33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31" name="Line 34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32" name="Line 35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33" name="Line 36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34" name="Line 37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535" name="Line 38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9470" name="Line 39"/>
          <p:cNvSpPr>
            <a:spLocks noChangeShapeType="1"/>
          </p:cNvSpPr>
          <p:nvPr/>
        </p:nvSpPr>
        <p:spPr bwMode="auto">
          <a:xfrm>
            <a:off x="4495800" y="40020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9471" name="Line 40"/>
          <p:cNvSpPr>
            <a:spLocks noChangeShapeType="1"/>
          </p:cNvSpPr>
          <p:nvPr/>
        </p:nvSpPr>
        <p:spPr bwMode="auto">
          <a:xfrm>
            <a:off x="2971800" y="4002088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9472" name="Line 41"/>
          <p:cNvSpPr>
            <a:spLocks noChangeShapeType="1"/>
          </p:cNvSpPr>
          <p:nvPr/>
        </p:nvSpPr>
        <p:spPr bwMode="auto">
          <a:xfrm>
            <a:off x="2971800" y="4002088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9473" name="Text Box 42"/>
          <p:cNvSpPr txBox="1">
            <a:spLocks noChangeArrowheads="1"/>
          </p:cNvSpPr>
          <p:nvPr/>
        </p:nvSpPr>
        <p:spPr bwMode="auto">
          <a:xfrm>
            <a:off x="4953000" y="3849688"/>
            <a:ext cx="26876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 = D + A • (B + C)</a:t>
            </a:r>
          </a:p>
        </p:txBody>
      </p:sp>
      <p:sp>
        <p:nvSpPr>
          <p:cNvPr id="19474" name="Line 43"/>
          <p:cNvSpPr>
            <a:spLocks noChangeShapeType="1"/>
          </p:cNvSpPr>
          <p:nvPr/>
        </p:nvSpPr>
        <p:spPr bwMode="auto">
          <a:xfrm>
            <a:off x="3962400" y="567848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9475" name="Text Box 44"/>
          <p:cNvSpPr txBox="1">
            <a:spLocks noChangeArrowheads="1"/>
          </p:cNvSpPr>
          <p:nvPr/>
        </p:nvSpPr>
        <p:spPr bwMode="auto">
          <a:xfrm>
            <a:off x="2057400" y="4611688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D</a:t>
            </a:r>
          </a:p>
        </p:txBody>
      </p:sp>
      <p:sp>
        <p:nvSpPr>
          <p:cNvPr id="19476" name="Text Box 45"/>
          <p:cNvSpPr txBox="1">
            <a:spLocks noChangeArrowheads="1"/>
          </p:cNvSpPr>
          <p:nvPr/>
        </p:nvSpPr>
        <p:spPr bwMode="auto">
          <a:xfrm>
            <a:off x="3581400" y="423068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</a:p>
        </p:txBody>
      </p:sp>
      <p:sp>
        <p:nvSpPr>
          <p:cNvPr id="19477" name="Text Box 46"/>
          <p:cNvSpPr txBox="1">
            <a:spLocks noChangeArrowheads="1"/>
          </p:cNvSpPr>
          <p:nvPr/>
        </p:nvSpPr>
        <p:spPr bwMode="auto">
          <a:xfrm>
            <a:off x="3124200" y="506888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</a:p>
        </p:txBody>
      </p:sp>
      <p:sp>
        <p:nvSpPr>
          <p:cNvPr id="19478" name="Text Box 47"/>
          <p:cNvSpPr txBox="1">
            <a:spLocks noChangeArrowheads="1"/>
          </p:cNvSpPr>
          <p:nvPr/>
        </p:nvSpPr>
        <p:spPr bwMode="auto">
          <a:xfrm>
            <a:off x="4114800" y="5068888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</a:t>
            </a:r>
          </a:p>
        </p:txBody>
      </p: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2971800" y="3240088"/>
            <a:ext cx="838200" cy="762000"/>
            <a:chOff x="1872" y="2208"/>
            <a:chExt cx="528" cy="480"/>
          </a:xfrm>
        </p:grpSpPr>
        <p:grpSp>
          <p:nvGrpSpPr>
            <p:cNvPr id="19520" name="Group 49"/>
            <p:cNvGrpSpPr>
              <a:grpSpLocks/>
            </p:cNvGrpSpPr>
            <p:nvPr/>
          </p:nvGrpSpPr>
          <p:grpSpPr bwMode="auto">
            <a:xfrm>
              <a:off x="2064" y="2208"/>
              <a:ext cx="336" cy="480"/>
              <a:chOff x="2928" y="1584"/>
              <a:chExt cx="336" cy="480"/>
            </a:xfrm>
          </p:grpSpPr>
          <p:sp>
            <p:nvSpPr>
              <p:cNvPr id="19522" name="Line 50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23" name="Line 51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24" name="Line 52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25" name="Line 53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26" name="Line 54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27" name="Line 55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28" name="Line 56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29" name="Oval 57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19521" name="Text Box 58"/>
            <p:cNvSpPr txBox="1">
              <a:spLocks noChangeArrowheads="1"/>
            </p:cNvSpPr>
            <p:nvPr/>
          </p:nvSpPr>
          <p:spPr bwMode="auto">
            <a:xfrm>
              <a:off x="1872" y="2304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D</a:t>
              </a:r>
            </a:p>
          </p:txBody>
        </p: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2133600" y="1792288"/>
            <a:ext cx="838200" cy="1447800"/>
            <a:chOff x="1344" y="1296"/>
            <a:chExt cx="528" cy="912"/>
          </a:xfrm>
        </p:grpSpPr>
        <p:grpSp>
          <p:nvGrpSpPr>
            <p:cNvPr id="19507" name="Group 60"/>
            <p:cNvGrpSpPr>
              <a:grpSpLocks/>
            </p:cNvGrpSpPr>
            <p:nvPr/>
          </p:nvGrpSpPr>
          <p:grpSpPr bwMode="auto">
            <a:xfrm>
              <a:off x="1536" y="1296"/>
              <a:ext cx="336" cy="912"/>
              <a:chOff x="1536" y="1296"/>
              <a:chExt cx="336" cy="912"/>
            </a:xfrm>
          </p:grpSpPr>
          <p:grpSp>
            <p:nvGrpSpPr>
              <p:cNvPr id="19509" name="Group 61"/>
              <p:cNvGrpSpPr>
                <a:grpSpLocks/>
              </p:cNvGrpSpPr>
              <p:nvPr/>
            </p:nvGrpSpPr>
            <p:grpSpPr bwMode="auto">
              <a:xfrm>
                <a:off x="1536" y="1536"/>
                <a:ext cx="336" cy="480"/>
                <a:chOff x="2928" y="1584"/>
                <a:chExt cx="336" cy="480"/>
              </a:xfrm>
            </p:grpSpPr>
            <p:sp>
              <p:nvSpPr>
                <p:cNvPr id="19512" name="Line 62"/>
                <p:cNvSpPr>
                  <a:spLocks noChangeShapeType="1"/>
                </p:cNvSpPr>
                <p:nvPr/>
              </p:nvSpPr>
              <p:spPr bwMode="auto">
                <a:xfrm>
                  <a:off x="3120" y="172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9513" name="Line 63"/>
                <p:cNvSpPr>
                  <a:spLocks noChangeShapeType="1"/>
                </p:cNvSpPr>
                <p:nvPr/>
              </p:nvSpPr>
              <p:spPr bwMode="auto">
                <a:xfrm>
                  <a:off x="3120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9514" name="Line 64"/>
                <p:cNvSpPr>
                  <a:spLocks noChangeShapeType="1"/>
                </p:cNvSpPr>
                <p:nvPr/>
              </p:nvSpPr>
              <p:spPr bwMode="auto">
                <a:xfrm>
                  <a:off x="3120" y="1920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9515" name="Line 65"/>
                <p:cNvSpPr>
                  <a:spLocks noChangeShapeType="1"/>
                </p:cNvSpPr>
                <p:nvPr/>
              </p:nvSpPr>
              <p:spPr bwMode="auto">
                <a:xfrm>
                  <a:off x="3072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9516" name="Line 66"/>
                <p:cNvSpPr>
                  <a:spLocks noChangeShapeType="1"/>
                </p:cNvSpPr>
                <p:nvPr/>
              </p:nvSpPr>
              <p:spPr bwMode="auto">
                <a:xfrm>
                  <a:off x="3264" y="192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9517" name="Line 67"/>
                <p:cNvSpPr>
                  <a:spLocks noChangeShapeType="1"/>
                </p:cNvSpPr>
                <p:nvPr/>
              </p:nvSpPr>
              <p:spPr bwMode="auto">
                <a:xfrm>
                  <a:off x="2928" y="18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9518" name="Line 68"/>
                <p:cNvSpPr>
                  <a:spLocks noChangeShapeType="1"/>
                </p:cNvSpPr>
                <p:nvPr/>
              </p:nvSpPr>
              <p:spPr bwMode="auto">
                <a:xfrm>
                  <a:off x="3264" y="158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9519" name="Oval 69"/>
                <p:cNvSpPr>
                  <a:spLocks noChangeArrowheads="1"/>
                </p:cNvSpPr>
                <p:nvPr/>
              </p:nvSpPr>
              <p:spPr bwMode="auto">
                <a:xfrm>
                  <a:off x="3024" y="182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sp>
            <p:nvSpPr>
              <p:cNvPr id="19510" name="Line 70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11" name="Line 71"/>
              <p:cNvSpPr>
                <a:spLocks noChangeShapeType="1"/>
              </p:cNvSpPr>
              <p:nvPr/>
            </p:nvSpPr>
            <p:spPr bwMode="auto">
              <a:xfrm>
                <a:off x="1872" y="12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19508" name="Text Box 72"/>
            <p:cNvSpPr txBox="1">
              <a:spLocks noChangeArrowheads="1"/>
            </p:cNvSpPr>
            <p:nvPr/>
          </p:nvSpPr>
          <p:spPr bwMode="auto">
            <a:xfrm>
              <a:off x="1344" y="1632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A</a:t>
              </a:r>
            </a:p>
          </p:txBody>
        </p:sp>
      </p:grp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2971800" y="1563688"/>
            <a:ext cx="1371600" cy="1676400"/>
            <a:chOff x="1872" y="1152"/>
            <a:chExt cx="864" cy="1056"/>
          </a:xfrm>
        </p:grpSpPr>
        <p:grpSp>
          <p:nvGrpSpPr>
            <p:cNvPr id="19483" name="Group 74"/>
            <p:cNvGrpSpPr>
              <a:grpSpLocks/>
            </p:cNvGrpSpPr>
            <p:nvPr/>
          </p:nvGrpSpPr>
          <p:grpSpPr bwMode="auto">
            <a:xfrm>
              <a:off x="2400" y="1296"/>
              <a:ext cx="336" cy="480"/>
              <a:chOff x="2928" y="1584"/>
              <a:chExt cx="336" cy="480"/>
            </a:xfrm>
          </p:grpSpPr>
          <p:sp>
            <p:nvSpPr>
              <p:cNvPr id="19499" name="Line 75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00" name="Line 76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01" name="Line 77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02" name="Line 78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03" name="Line 79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04" name="Line 80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05" name="Line 81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506" name="Oval 82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19484" name="Group 83"/>
            <p:cNvGrpSpPr>
              <a:grpSpLocks/>
            </p:cNvGrpSpPr>
            <p:nvPr/>
          </p:nvGrpSpPr>
          <p:grpSpPr bwMode="auto">
            <a:xfrm>
              <a:off x="2400" y="1728"/>
              <a:ext cx="336" cy="480"/>
              <a:chOff x="2928" y="1584"/>
              <a:chExt cx="336" cy="480"/>
            </a:xfrm>
          </p:grpSpPr>
          <p:sp>
            <p:nvSpPr>
              <p:cNvPr id="19491" name="Line 84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492" name="Line 85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493" name="Line 86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494" name="Line 87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495" name="Line 88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496" name="Line 89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497" name="Line 90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9498" name="Oval 91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19485" name="Line 92"/>
            <p:cNvSpPr>
              <a:spLocks noChangeShapeType="1"/>
            </p:cNvSpPr>
            <p:nvPr/>
          </p:nvSpPr>
          <p:spPr bwMode="auto">
            <a:xfrm>
              <a:off x="1872" y="220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486" name="Line 93"/>
            <p:cNvSpPr>
              <a:spLocks noChangeShapeType="1"/>
            </p:cNvSpPr>
            <p:nvPr/>
          </p:nvSpPr>
          <p:spPr bwMode="auto">
            <a:xfrm>
              <a:off x="1872" y="1296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487" name="Line 94"/>
            <p:cNvSpPr>
              <a:spLocks noChangeShapeType="1"/>
            </p:cNvSpPr>
            <p:nvPr/>
          </p:nvSpPr>
          <p:spPr bwMode="auto">
            <a:xfrm>
              <a:off x="2256" y="115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488" name="Line 95"/>
            <p:cNvSpPr>
              <a:spLocks noChangeShapeType="1"/>
            </p:cNvSpPr>
            <p:nvPr/>
          </p:nvSpPr>
          <p:spPr bwMode="auto">
            <a:xfrm>
              <a:off x="2160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489" name="Text Box 96"/>
            <p:cNvSpPr txBox="1">
              <a:spLocks noChangeArrowheads="1"/>
            </p:cNvSpPr>
            <p:nvPr/>
          </p:nvSpPr>
          <p:spPr bwMode="auto">
            <a:xfrm>
              <a:off x="2208" y="1392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B</a:t>
              </a:r>
            </a:p>
          </p:txBody>
        </p:sp>
        <p:sp>
          <p:nvSpPr>
            <p:cNvPr id="19490" name="Text Box 97"/>
            <p:cNvSpPr txBox="1">
              <a:spLocks noChangeArrowheads="1"/>
            </p:cNvSpPr>
            <p:nvPr/>
          </p:nvSpPr>
          <p:spPr bwMode="auto">
            <a:xfrm>
              <a:off x="2208" y="1824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</a:p>
          </p:txBody>
        </p:sp>
      </p:grpSp>
      <p:sp>
        <p:nvSpPr>
          <p:cNvPr id="19482" name="Line 98"/>
          <p:cNvSpPr>
            <a:spLocks noChangeShapeType="1"/>
          </p:cNvSpPr>
          <p:nvPr/>
        </p:nvSpPr>
        <p:spPr bwMode="auto">
          <a:xfrm>
            <a:off x="5867400" y="384968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3BA7E8-ABE0-407D-B6A6-5EEB2F5DDFDD}" type="slidenum">
              <a:rPr lang="en-US"/>
              <a:pPr/>
              <a:t>12</a:t>
            </a:fld>
            <a:endParaRPr lang="en-US"/>
          </a:p>
        </p:txBody>
      </p:sp>
      <p:sp>
        <p:nvSpPr>
          <p:cNvPr id="8786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Constructing a Complex Gate</a:t>
            </a:r>
          </a:p>
        </p:txBody>
      </p:sp>
      <p:pic>
        <p:nvPicPr>
          <p:cNvPr id="2048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9425" y="1612900"/>
            <a:ext cx="8042275" cy="431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C0B163-B9F9-4A3F-868B-FA6915517335}" type="slidenum">
              <a:rPr lang="en-US"/>
              <a:pPr/>
              <a:t>13</a:t>
            </a:fld>
            <a:endParaRPr lang="en-US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Stick Diagrams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249363" y="37338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</a:t>
            </a:r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>
            <a:off x="1325563" y="1752600"/>
            <a:ext cx="533400" cy="762000"/>
            <a:chOff x="2928" y="1584"/>
            <a:chExt cx="336" cy="480"/>
          </a:xfrm>
        </p:grpSpPr>
        <p:sp>
          <p:nvSpPr>
            <p:cNvPr id="26734" name="Line 5"/>
            <p:cNvSpPr>
              <a:spLocks noChangeShapeType="1"/>
            </p:cNvSpPr>
            <p:nvPr/>
          </p:nvSpPr>
          <p:spPr bwMode="auto">
            <a:xfrm>
              <a:off x="3120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735" name="Line 6"/>
            <p:cNvSpPr>
              <a:spLocks noChangeShapeType="1"/>
            </p:cNvSpPr>
            <p:nvPr/>
          </p:nvSpPr>
          <p:spPr bwMode="auto">
            <a:xfrm>
              <a:off x="3120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736" name="Line 7"/>
            <p:cNvSpPr>
              <a:spLocks noChangeShapeType="1"/>
            </p:cNvSpPr>
            <p:nvPr/>
          </p:nvSpPr>
          <p:spPr bwMode="auto">
            <a:xfrm>
              <a:off x="3120" y="192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737" name="Line 8"/>
            <p:cNvSpPr>
              <a:spLocks noChangeShapeType="1"/>
            </p:cNvSpPr>
            <p:nvPr/>
          </p:nvSpPr>
          <p:spPr bwMode="auto">
            <a:xfrm>
              <a:off x="3072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738" name="Line 9"/>
            <p:cNvSpPr>
              <a:spLocks noChangeShapeType="1"/>
            </p:cNvSpPr>
            <p:nvPr/>
          </p:nvSpPr>
          <p:spPr bwMode="auto">
            <a:xfrm>
              <a:off x="3264" y="19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739" name="Line 10"/>
            <p:cNvSpPr>
              <a:spLocks noChangeShapeType="1"/>
            </p:cNvSpPr>
            <p:nvPr/>
          </p:nvSpPr>
          <p:spPr bwMode="auto">
            <a:xfrm>
              <a:off x="292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740" name="Line 11"/>
            <p:cNvSpPr>
              <a:spLocks noChangeShapeType="1"/>
            </p:cNvSpPr>
            <p:nvPr/>
          </p:nvSpPr>
          <p:spPr bwMode="auto">
            <a:xfrm>
              <a:off x="3264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741" name="Oval 12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26630" name="Group 13"/>
          <p:cNvGrpSpPr>
            <a:grpSpLocks/>
          </p:cNvGrpSpPr>
          <p:nvPr/>
        </p:nvGrpSpPr>
        <p:grpSpPr bwMode="auto">
          <a:xfrm>
            <a:off x="1325563" y="4267200"/>
            <a:ext cx="533400" cy="762000"/>
            <a:chOff x="1008" y="2880"/>
            <a:chExt cx="336" cy="480"/>
          </a:xfrm>
        </p:grpSpPr>
        <p:grpSp>
          <p:nvGrpSpPr>
            <p:cNvPr id="26726" name="Group 14"/>
            <p:cNvGrpSpPr>
              <a:grpSpLocks/>
            </p:cNvGrpSpPr>
            <p:nvPr/>
          </p:nvGrpSpPr>
          <p:grpSpPr bwMode="auto">
            <a:xfrm>
              <a:off x="1008" y="3024"/>
              <a:ext cx="336" cy="336"/>
              <a:chOff x="1008" y="2016"/>
              <a:chExt cx="336" cy="336"/>
            </a:xfrm>
          </p:grpSpPr>
          <p:sp>
            <p:nvSpPr>
              <p:cNvPr id="26728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29" name="Line 1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30" name="Line 1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31" name="Line 1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32" name="Line 1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33" name="Line 2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26727" name="Line 21"/>
            <p:cNvSpPr>
              <a:spLocks noChangeShapeType="1"/>
            </p:cNvSpPr>
            <p:nvPr/>
          </p:nvSpPr>
          <p:spPr bwMode="auto">
            <a:xfrm>
              <a:off x="1344" y="288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6631" name="Group 22"/>
          <p:cNvGrpSpPr>
            <a:grpSpLocks/>
          </p:cNvGrpSpPr>
          <p:nvPr/>
        </p:nvGrpSpPr>
        <p:grpSpPr bwMode="auto">
          <a:xfrm flipH="1">
            <a:off x="2316163" y="4267200"/>
            <a:ext cx="533400" cy="762000"/>
            <a:chOff x="1008" y="2880"/>
            <a:chExt cx="336" cy="480"/>
          </a:xfrm>
        </p:grpSpPr>
        <p:grpSp>
          <p:nvGrpSpPr>
            <p:cNvPr id="26718" name="Group 23"/>
            <p:cNvGrpSpPr>
              <a:grpSpLocks/>
            </p:cNvGrpSpPr>
            <p:nvPr/>
          </p:nvGrpSpPr>
          <p:grpSpPr bwMode="auto">
            <a:xfrm>
              <a:off x="1008" y="3024"/>
              <a:ext cx="336" cy="336"/>
              <a:chOff x="1008" y="2016"/>
              <a:chExt cx="336" cy="336"/>
            </a:xfrm>
          </p:grpSpPr>
          <p:sp>
            <p:nvSpPr>
              <p:cNvPr id="26720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21" name="Line 2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22" name="Line 2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23" name="Line 2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24" name="Line 2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25" name="Line 2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26719" name="Line 30"/>
            <p:cNvSpPr>
              <a:spLocks noChangeShapeType="1"/>
            </p:cNvSpPr>
            <p:nvPr/>
          </p:nvSpPr>
          <p:spPr bwMode="auto">
            <a:xfrm>
              <a:off x="1344" y="288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6632" name="Line 31"/>
          <p:cNvSpPr>
            <a:spLocks noChangeShapeType="1"/>
          </p:cNvSpPr>
          <p:nvPr/>
        </p:nvSpPr>
        <p:spPr bwMode="auto">
          <a:xfrm>
            <a:off x="1858963" y="5029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633" name="Line 32"/>
          <p:cNvSpPr>
            <a:spLocks noChangeShapeType="1"/>
          </p:cNvSpPr>
          <p:nvPr/>
        </p:nvSpPr>
        <p:spPr bwMode="auto">
          <a:xfrm>
            <a:off x="1858963" y="4267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26634" name="Group 33"/>
          <p:cNvGrpSpPr>
            <a:grpSpLocks/>
          </p:cNvGrpSpPr>
          <p:nvPr/>
        </p:nvGrpSpPr>
        <p:grpSpPr bwMode="auto">
          <a:xfrm>
            <a:off x="1554163" y="3505200"/>
            <a:ext cx="533400" cy="762000"/>
            <a:chOff x="1008" y="2880"/>
            <a:chExt cx="336" cy="480"/>
          </a:xfrm>
        </p:grpSpPr>
        <p:grpSp>
          <p:nvGrpSpPr>
            <p:cNvPr id="26710" name="Group 34"/>
            <p:cNvGrpSpPr>
              <a:grpSpLocks/>
            </p:cNvGrpSpPr>
            <p:nvPr/>
          </p:nvGrpSpPr>
          <p:grpSpPr bwMode="auto">
            <a:xfrm>
              <a:off x="1008" y="3024"/>
              <a:ext cx="336" cy="336"/>
              <a:chOff x="1008" y="2016"/>
              <a:chExt cx="336" cy="336"/>
            </a:xfrm>
          </p:grpSpPr>
          <p:sp>
            <p:nvSpPr>
              <p:cNvPr id="26712" name="Line 3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13" name="Line 3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14" name="Line 3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15" name="Line 3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16" name="Line 3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17" name="Line 4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26711" name="Line 41"/>
            <p:cNvSpPr>
              <a:spLocks noChangeShapeType="1"/>
            </p:cNvSpPr>
            <p:nvPr/>
          </p:nvSpPr>
          <p:spPr bwMode="auto">
            <a:xfrm>
              <a:off x="1344" y="288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6635" name="Group 42"/>
          <p:cNvGrpSpPr>
            <a:grpSpLocks/>
          </p:cNvGrpSpPr>
          <p:nvPr/>
        </p:nvGrpSpPr>
        <p:grpSpPr bwMode="auto">
          <a:xfrm>
            <a:off x="1935163" y="5029200"/>
            <a:ext cx="304800" cy="228600"/>
            <a:chOff x="1584" y="3504"/>
            <a:chExt cx="192" cy="144"/>
          </a:xfrm>
        </p:grpSpPr>
        <p:grpSp>
          <p:nvGrpSpPr>
            <p:cNvPr id="26706" name="Group 43"/>
            <p:cNvGrpSpPr>
              <a:grpSpLocks/>
            </p:cNvGrpSpPr>
            <p:nvPr/>
          </p:nvGrpSpPr>
          <p:grpSpPr bwMode="auto">
            <a:xfrm>
              <a:off x="1584" y="3600"/>
              <a:ext cx="192" cy="48"/>
              <a:chOff x="1200" y="3072"/>
              <a:chExt cx="192" cy="48"/>
            </a:xfrm>
          </p:grpSpPr>
          <p:sp>
            <p:nvSpPr>
              <p:cNvPr id="26708" name="Line 44"/>
              <p:cNvSpPr>
                <a:spLocks noChangeShapeType="1"/>
              </p:cNvSpPr>
              <p:nvPr/>
            </p:nvSpPr>
            <p:spPr bwMode="auto">
              <a:xfrm>
                <a:off x="1200" y="3072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6709" name="Line 45"/>
              <p:cNvSpPr>
                <a:spLocks noChangeShapeType="1"/>
              </p:cNvSpPr>
              <p:nvPr/>
            </p:nvSpPr>
            <p:spPr bwMode="auto">
              <a:xfrm>
                <a:off x="1248" y="3120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26707" name="Line 46"/>
            <p:cNvSpPr>
              <a:spLocks noChangeShapeType="1"/>
            </p:cNvSpPr>
            <p:nvPr/>
          </p:nvSpPr>
          <p:spPr bwMode="auto">
            <a:xfrm>
              <a:off x="1680" y="350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6636" name="Text Box 47"/>
          <p:cNvSpPr txBox="1">
            <a:spLocks noChangeArrowheads="1"/>
          </p:cNvSpPr>
          <p:nvPr/>
        </p:nvSpPr>
        <p:spPr bwMode="auto">
          <a:xfrm>
            <a:off x="1020763" y="4495800"/>
            <a:ext cx="354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</a:p>
        </p:txBody>
      </p:sp>
      <p:sp>
        <p:nvSpPr>
          <p:cNvPr id="26637" name="Text Box 48"/>
          <p:cNvSpPr txBox="1">
            <a:spLocks noChangeArrowheads="1"/>
          </p:cNvSpPr>
          <p:nvPr/>
        </p:nvSpPr>
        <p:spPr bwMode="auto">
          <a:xfrm>
            <a:off x="2773363" y="4495800"/>
            <a:ext cx="354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</a:p>
        </p:txBody>
      </p:sp>
      <p:grpSp>
        <p:nvGrpSpPr>
          <p:cNvPr id="26638" name="Group 49"/>
          <p:cNvGrpSpPr>
            <a:grpSpLocks/>
          </p:cNvGrpSpPr>
          <p:nvPr/>
        </p:nvGrpSpPr>
        <p:grpSpPr bwMode="auto">
          <a:xfrm>
            <a:off x="1325563" y="2362200"/>
            <a:ext cx="533400" cy="762000"/>
            <a:chOff x="2928" y="1584"/>
            <a:chExt cx="336" cy="480"/>
          </a:xfrm>
        </p:grpSpPr>
        <p:sp>
          <p:nvSpPr>
            <p:cNvPr id="26698" name="Line 50"/>
            <p:cNvSpPr>
              <a:spLocks noChangeShapeType="1"/>
            </p:cNvSpPr>
            <p:nvPr/>
          </p:nvSpPr>
          <p:spPr bwMode="auto">
            <a:xfrm>
              <a:off x="3120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699" name="Line 51"/>
            <p:cNvSpPr>
              <a:spLocks noChangeShapeType="1"/>
            </p:cNvSpPr>
            <p:nvPr/>
          </p:nvSpPr>
          <p:spPr bwMode="auto">
            <a:xfrm>
              <a:off x="3120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700" name="Line 52"/>
            <p:cNvSpPr>
              <a:spLocks noChangeShapeType="1"/>
            </p:cNvSpPr>
            <p:nvPr/>
          </p:nvSpPr>
          <p:spPr bwMode="auto">
            <a:xfrm>
              <a:off x="3120" y="192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701" name="Line 53"/>
            <p:cNvSpPr>
              <a:spLocks noChangeShapeType="1"/>
            </p:cNvSpPr>
            <p:nvPr/>
          </p:nvSpPr>
          <p:spPr bwMode="auto">
            <a:xfrm>
              <a:off x="3072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702" name="Line 54"/>
            <p:cNvSpPr>
              <a:spLocks noChangeShapeType="1"/>
            </p:cNvSpPr>
            <p:nvPr/>
          </p:nvSpPr>
          <p:spPr bwMode="auto">
            <a:xfrm>
              <a:off x="3264" y="19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703" name="Line 55"/>
            <p:cNvSpPr>
              <a:spLocks noChangeShapeType="1"/>
            </p:cNvSpPr>
            <p:nvPr/>
          </p:nvSpPr>
          <p:spPr bwMode="auto">
            <a:xfrm>
              <a:off x="292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704" name="Line 56"/>
            <p:cNvSpPr>
              <a:spLocks noChangeShapeType="1"/>
            </p:cNvSpPr>
            <p:nvPr/>
          </p:nvSpPr>
          <p:spPr bwMode="auto">
            <a:xfrm>
              <a:off x="3264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705" name="Oval 57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26639" name="Group 58"/>
          <p:cNvGrpSpPr>
            <a:grpSpLocks/>
          </p:cNvGrpSpPr>
          <p:nvPr/>
        </p:nvGrpSpPr>
        <p:grpSpPr bwMode="auto">
          <a:xfrm flipH="1">
            <a:off x="2316163" y="2057400"/>
            <a:ext cx="533400" cy="762000"/>
            <a:chOff x="2928" y="1584"/>
            <a:chExt cx="336" cy="480"/>
          </a:xfrm>
        </p:grpSpPr>
        <p:sp>
          <p:nvSpPr>
            <p:cNvPr id="26690" name="Line 59"/>
            <p:cNvSpPr>
              <a:spLocks noChangeShapeType="1"/>
            </p:cNvSpPr>
            <p:nvPr/>
          </p:nvSpPr>
          <p:spPr bwMode="auto">
            <a:xfrm>
              <a:off x="3120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691" name="Line 60"/>
            <p:cNvSpPr>
              <a:spLocks noChangeShapeType="1"/>
            </p:cNvSpPr>
            <p:nvPr/>
          </p:nvSpPr>
          <p:spPr bwMode="auto">
            <a:xfrm>
              <a:off x="3120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692" name="Line 61"/>
            <p:cNvSpPr>
              <a:spLocks noChangeShapeType="1"/>
            </p:cNvSpPr>
            <p:nvPr/>
          </p:nvSpPr>
          <p:spPr bwMode="auto">
            <a:xfrm>
              <a:off x="3120" y="192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693" name="Line 62"/>
            <p:cNvSpPr>
              <a:spLocks noChangeShapeType="1"/>
            </p:cNvSpPr>
            <p:nvPr/>
          </p:nvSpPr>
          <p:spPr bwMode="auto">
            <a:xfrm>
              <a:off x="3072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694" name="Line 63"/>
            <p:cNvSpPr>
              <a:spLocks noChangeShapeType="1"/>
            </p:cNvSpPr>
            <p:nvPr/>
          </p:nvSpPr>
          <p:spPr bwMode="auto">
            <a:xfrm>
              <a:off x="3264" y="19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695" name="Line 64"/>
            <p:cNvSpPr>
              <a:spLocks noChangeShapeType="1"/>
            </p:cNvSpPr>
            <p:nvPr/>
          </p:nvSpPr>
          <p:spPr bwMode="auto">
            <a:xfrm>
              <a:off x="292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696" name="Line 65"/>
            <p:cNvSpPr>
              <a:spLocks noChangeShapeType="1"/>
            </p:cNvSpPr>
            <p:nvPr/>
          </p:nvSpPr>
          <p:spPr bwMode="auto">
            <a:xfrm>
              <a:off x="3264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697" name="Oval 66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26640" name="Line 67"/>
          <p:cNvSpPr>
            <a:spLocks noChangeShapeType="1"/>
          </p:cNvSpPr>
          <p:nvPr/>
        </p:nvSpPr>
        <p:spPr bwMode="auto">
          <a:xfrm>
            <a:off x="1858963" y="3124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641" name="Line 68"/>
          <p:cNvSpPr>
            <a:spLocks noChangeShapeType="1"/>
          </p:cNvSpPr>
          <p:nvPr/>
        </p:nvSpPr>
        <p:spPr bwMode="auto">
          <a:xfrm>
            <a:off x="2316163" y="2743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642" name="Line 69"/>
          <p:cNvSpPr>
            <a:spLocks noChangeShapeType="1"/>
          </p:cNvSpPr>
          <p:nvPr/>
        </p:nvSpPr>
        <p:spPr bwMode="auto">
          <a:xfrm>
            <a:off x="2316163" y="1752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643" name="Line 70"/>
          <p:cNvSpPr>
            <a:spLocks noChangeShapeType="1"/>
          </p:cNvSpPr>
          <p:nvPr/>
        </p:nvSpPr>
        <p:spPr bwMode="auto">
          <a:xfrm>
            <a:off x="1858963" y="175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644" name="Line 71"/>
          <p:cNvSpPr>
            <a:spLocks noChangeShapeType="1"/>
          </p:cNvSpPr>
          <p:nvPr/>
        </p:nvSpPr>
        <p:spPr bwMode="auto">
          <a:xfrm>
            <a:off x="2087563" y="152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645" name="Line 72"/>
          <p:cNvSpPr>
            <a:spLocks noChangeShapeType="1"/>
          </p:cNvSpPr>
          <p:nvPr/>
        </p:nvSpPr>
        <p:spPr bwMode="auto">
          <a:xfrm>
            <a:off x="1935163" y="1524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646" name="Line 73"/>
          <p:cNvSpPr>
            <a:spLocks noChangeShapeType="1"/>
          </p:cNvSpPr>
          <p:nvPr/>
        </p:nvSpPr>
        <p:spPr bwMode="auto">
          <a:xfrm>
            <a:off x="2087563" y="3124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647" name="Line 74"/>
          <p:cNvSpPr>
            <a:spLocks noChangeShapeType="1"/>
          </p:cNvSpPr>
          <p:nvPr/>
        </p:nvSpPr>
        <p:spPr bwMode="auto">
          <a:xfrm>
            <a:off x="2087563" y="3429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648" name="Text Box 75"/>
          <p:cNvSpPr txBox="1">
            <a:spLocks noChangeArrowheads="1"/>
          </p:cNvSpPr>
          <p:nvPr/>
        </p:nvSpPr>
        <p:spPr bwMode="auto">
          <a:xfrm>
            <a:off x="2468563" y="3276600"/>
            <a:ext cx="1849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X = C • (A + B)</a:t>
            </a:r>
          </a:p>
        </p:txBody>
      </p:sp>
      <p:sp>
        <p:nvSpPr>
          <p:cNvPr id="26649" name="Text Box 76"/>
          <p:cNvSpPr txBox="1">
            <a:spLocks noChangeArrowheads="1"/>
          </p:cNvSpPr>
          <p:nvPr/>
        </p:nvSpPr>
        <p:spPr bwMode="auto">
          <a:xfrm>
            <a:off x="1020763" y="2514600"/>
            <a:ext cx="354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</a:p>
        </p:txBody>
      </p:sp>
      <p:sp>
        <p:nvSpPr>
          <p:cNvPr id="26650" name="Text Box 77"/>
          <p:cNvSpPr txBox="1">
            <a:spLocks noChangeArrowheads="1"/>
          </p:cNvSpPr>
          <p:nvPr/>
        </p:nvSpPr>
        <p:spPr bwMode="auto">
          <a:xfrm>
            <a:off x="1020763" y="1905000"/>
            <a:ext cx="354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</a:p>
        </p:txBody>
      </p:sp>
      <p:sp>
        <p:nvSpPr>
          <p:cNvPr id="26651" name="Text Box 78"/>
          <p:cNvSpPr txBox="1">
            <a:spLocks noChangeArrowheads="1"/>
          </p:cNvSpPr>
          <p:nvPr/>
        </p:nvSpPr>
        <p:spPr bwMode="auto">
          <a:xfrm>
            <a:off x="2849563" y="22098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</a:t>
            </a:r>
          </a:p>
        </p:txBody>
      </p:sp>
      <p:sp>
        <p:nvSpPr>
          <p:cNvPr id="26652" name="Text Box 79"/>
          <p:cNvSpPr txBox="1">
            <a:spLocks noChangeArrowheads="1"/>
          </p:cNvSpPr>
          <p:nvPr/>
        </p:nvSpPr>
        <p:spPr bwMode="auto">
          <a:xfrm>
            <a:off x="2087563" y="3962400"/>
            <a:ext cx="241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26653" name="Text Box 80"/>
          <p:cNvSpPr txBox="1">
            <a:spLocks noChangeArrowheads="1"/>
          </p:cNvSpPr>
          <p:nvPr/>
        </p:nvSpPr>
        <p:spPr bwMode="auto">
          <a:xfrm>
            <a:off x="1858963" y="2209800"/>
            <a:ext cx="241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rgbClr val="F08F00"/>
                </a:solidFill>
              </a:rPr>
              <a:t>j</a:t>
            </a:r>
          </a:p>
        </p:txBody>
      </p:sp>
      <p:grpSp>
        <p:nvGrpSpPr>
          <p:cNvPr id="13" name="Group 81"/>
          <p:cNvGrpSpPr>
            <a:grpSpLocks/>
          </p:cNvGrpSpPr>
          <p:nvPr/>
        </p:nvGrpSpPr>
        <p:grpSpPr bwMode="auto">
          <a:xfrm>
            <a:off x="5135563" y="1752600"/>
            <a:ext cx="3716337" cy="3521075"/>
            <a:chOff x="3216" y="1296"/>
            <a:chExt cx="2341" cy="2218"/>
          </a:xfrm>
        </p:grpSpPr>
        <p:sp>
          <p:nvSpPr>
            <p:cNvPr id="26667" name="Oval 82"/>
            <p:cNvSpPr>
              <a:spLocks noChangeArrowheads="1"/>
            </p:cNvSpPr>
            <p:nvPr/>
          </p:nvSpPr>
          <p:spPr bwMode="auto">
            <a:xfrm>
              <a:off x="3456" y="2256"/>
              <a:ext cx="96" cy="96"/>
            </a:xfrm>
            <a:prstGeom prst="ellipse">
              <a:avLst/>
            </a:prstGeom>
            <a:solidFill>
              <a:srgbClr val="F08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6668" name="Oval 83"/>
            <p:cNvSpPr>
              <a:spLocks noChangeArrowheads="1"/>
            </p:cNvSpPr>
            <p:nvPr/>
          </p:nvSpPr>
          <p:spPr bwMode="auto">
            <a:xfrm>
              <a:off x="5088" y="2256"/>
              <a:ext cx="96" cy="96"/>
            </a:xfrm>
            <a:prstGeom prst="ellipse">
              <a:avLst/>
            </a:prstGeom>
            <a:solidFill>
              <a:srgbClr val="F08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cxnSp>
          <p:nvCxnSpPr>
            <p:cNvPr id="26669" name="AutoShape 84"/>
            <p:cNvCxnSpPr>
              <a:cxnSpLocks noChangeShapeType="1"/>
              <a:stCxn id="26667" idx="0"/>
              <a:endCxn id="26668" idx="1"/>
            </p:cNvCxnSpPr>
            <p:nvPr/>
          </p:nvCxnSpPr>
          <p:spPr bwMode="auto">
            <a:xfrm rot="5400000" flipV="1">
              <a:off x="4296" y="1464"/>
              <a:ext cx="14" cy="1598"/>
            </a:xfrm>
            <a:prstGeom prst="curvedConnector3">
              <a:avLst>
                <a:gd name="adj1" fmla="val -2171431"/>
              </a:avLst>
            </a:prstGeom>
            <a:noFill/>
            <a:ln w="28575">
              <a:solidFill>
                <a:srgbClr val="F08F00"/>
              </a:solidFill>
              <a:round/>
              <a:headEnd/>
              <a:tailEnd/>
            </a:ln>
          </p:spPr>
        </p:cxnSp>
        <p:sp>
          <p:nvSpPr>
            <p:cNvPr id="26670" name="Oval 85"/>
            <p:cNvSpPr>
              <a:spLocks noChangeArrowheads="1"/>
            </p:cNvSpPr>
            <p:nvPr/>
          </p:nvSpPr>
          <p:spPr bwMode="auto">
            <a:xfrm>
              <a:off x="4224" y="2688"/>
              <a:ext cx="96" cy="96"/>
            </a:xfrm>
            <a:prstGeom prst="ellipse">
              <a:avLst/>
            </a:prstGeom>
            <a:solidFill>
              <a:srgbClr val="F08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cxnSp>
          <p:nvCxnSpPr>
            <p:cNvPr id="26671" name="AutoShape 86"/>
            <p:cNvCxnSpPr>
              <a:cxnSpLocks noChangeShapeType="1"/>
              <a:stCxn id="26668" idx="5"/>
              <a:endCxn id="26670" idx="5"/>
            </p:cNvCxnSpPr>
            <p:nvPr/>
          </p:nvCxnSpPr>
          <p:spPr bwMode="auto">
            <a:xfrm rot="5400000">
              <a:off x="4522" y="2122"/>
              <a:ext cx="432" cy="864"/>
            </a:xfrm>
            <a:prstGeom prst="curvedConnector3">
              <a:avLst>
                <a:gd name="adj1" fmla="val 86106"/>
              </a:avLst>
            </a:prstGeom>
            <a:noFill/>
            <a:ln w="28575">
              <a:solidFill>
                <a:srgbClr val="F08F00"/>
              </a:solidFill>
              <a:round/>
              <a:headEnd/>
              <a:tailEnd/>
            </a:ln>
          </p:spPr>
        </p:cxnSp>
        <p:cxnSp>
          <p:nvCxnSpPr>
            <p:cNvPr id="26672" name="AutoShape 87"/>
            <p:cNvCxnSpPr>
              <a:cxnSpLocks noChangeShapeType="1"/>
              <a:stCxn id="26670" idx="5"/>
              <a:endCxn id="26667" idx="3"/>
            </p:cNvCxnSpPr>
            <p:nvPr/>
          </p:nvCxnSpPr>
          <p:spPr bwMode="auto">
            <a:xfrm rot="16200000" flipV="1">
              <a:off x="3672" y="2136"/>
              <a:ext cx="432" cy="836"/>
            </a:xfrm>
            <a:prstGeom prst="curvedConnector3">
              <a:avLst>
                <a:gd name="adj1" fmla="val 13426"/>
              </a:avLst>
            </a:prstGeom>
            <a:noFill/>
            <a:ln w="28575">
              <a:solidFill>
                <a:srgbClr val="F08F00"/>
              </a:solidFill>
              <a:round/>
              <a:headEnd/>
              <a:tailEnd/>
            </a:ln>
          </p:spPr>
        </p:cxnSp>
        <p:sp>
          <p:nvSpPr>
            <p:cNvPr id="26673" name="Text Box 88"/>
            <p:cNvSpPr txBox="1">
              <a:spLocks noChangeArrowheads="1"/>
            </p:cNvSpPr>
            <p:nvPr/>
          </p:nvSpPr>
          <p:spPr bwMode="auto">
            <a:xfrm>
              <a:off x="4224" y="2736"/>
              <a:ext cx="15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>
                  <a:solidFill>
                    <a:srgbClr val="F08F00"/>
                  </a:solidFill>
                </a:rPr>
                <a:t>j</a:t>
              </a:r>
            </a:p>
          </p:txBody>
        </p:sp>
        <p:sp>
          <p:nvSpPr>
            <p:cNvPr id="26674" name="Text Box 89"/>
            <p:cNvSpPr txBox="1">
              <a:spLocks noChangeArrowheads="1"/>
            </p:cNvSpPr>
            <p:nvPr/>
          </p:nvSpPr>
          <p:spPr bwMode="auto">
            <a:xfrm>
              <a:off x="5184" y="2160"/>
              <a:ext cx="37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V</a:t>
              </a:r>
              <a:r>
                <a:rPr lang="en-US" sz="2000" i="0" baseline="-25000"/>
                <a:t>DD</a:t>
              </a:r>
            </a:p>
          </p:txBody>
        </p:sp>
        <p:sp>
          <p:nvSpPr>
            <p:cNvPr id="26675" name="Text Box 90"/>
            <p:cNvSpPr txBox="1">
              <a:spLocks noChangeArrowheads="1"/>
            </p:cNvSpPr>
            <p:nvPr/>
          </p:nvSpPr>
          <p:spPr bwMode="auto">
            <a:xfrm>
              <a:off x="3216" y="220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X</a:t>
              </a:r>
            </a:p>
          </p:txBody>
        </p:sp>
        <p:sp>
          <p:nvSpPr>
            <p:cNvPr id="26676" name="Oval 91"/>
            <p:cNvSpPr>
              <a:spLocks noChangeArrowheads="1"/>
            </p:cNvSpPr>
            <p:nvPr/>
          </p:nvSpPr>
          <p:spPr bwMode="auto">
            <a:xfrm>
              <a:off x="4224" y="1536"/>
              <a:ext cx="96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6677" name="Oval 92"/>
            <p:cNvSpPr>
              <a:spLocks noChangeArrowheads="1"/>
            </p:cNvSpPr>
            <p:nvPr/>
          </p:nvSpPr>
          <p:spPr bwMode="auto">
            <a:xfrm>
              <a:off x="4224" y="2256"/>
              <a:ext cx="96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6678" name="Oval 93"/>
            <p:cNvSpPr>
              <a:spLocks noChangeArrowheads="1"/>
            </p:cNvSpPr>
            <p:nvPr/>
          </p:nvSpPr>
          <p:spPr bwMode="auto">
            <a:xfrm>
              <a:off x="4224" y="3168"/>
              <a:ext cx="96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cxnSp>
          <p:nvCxnSpPr>
            <p:cNvPr id="26679" name="AutoShape 94"/>
            <p:cNvCxnSpPr>
              <a:cxnSpLocks noChangeShapeType="1"/>
              <a:stCxn id="26676" idx="6"/>
              <a:endCxn id="26677" idx="6"/>
            </p:cNvCxnSpPr>
            <p:nvPr/>
          </p:nvCxnSpPr>
          <p:spPr bwMode="auto">
            <a:xfrm>
              <a:off x="4320" y="1584"/>
              <a:ext cx="1" cy="720"/>
            </a:xfrm>
            <a:prstGeom prst="curvedConnector3">
              <a:avLst>
                <a:gd name="adj1" fmla="val 14400005"/>
              </a:avLst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26680" name="AutoShape 95"/>
            <p:cNvCxnSpPr>
              <a:cxnSpLocks noChangeShapeType="1"/>
              <a:stCxn id="26677" idx="6"/>
              <a:endCxn id="26678" idx="6"/>
            </p:cNvCxnSpPr>
            <p:nvPr/>
          </p:nvCxnSpPr>
          <p:spPr bwMode="auto">
            <a:xfrm>
              <a:off x="4320" y="2304"/>
              <a:ext cx="1" cy="912"/>
            </a:xfrm>
            <a:prstGeom prst="curvedConnector3">
              <a:avLst>
                <a:gd name="adj1" fmla="val 14400005"/>
              </a:avLst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26681" name="AutoShape 96"/>
            <p:cNvCxnSpPr>
              <a:cxnSpLocks noChangeShapeType="1"/>
              <a:stCxn id="26677" idx="6"/>
              <a:endCxn id="26678" idx="1"/>
            </p:cNvCxnSpPr>
            <p:nvPr/>
          </p:nvCxnSpPr>
          <p:spPr bwMode="auto">
            <a:xfrm flipH="1">
              <a:off x="4238" y="2304"/>
              <a:ext cx="82" cy="878"/>
            </a:xfrm>
            <a:prstGeom prst="curvedConnector4">
              <a:avLst>
                <a:gd name="adj1" fmla="val 273167"/>
                <a:gd name="adj2" fmla="val 98745"/>
              </a:avLst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26682" name="Text Box 97"/>
            <p:cNvSpPr txBox="1">
              <a:spLocks noChangeArrowheads="1"/>
            </p:cNvSpPr>
            <p:nvPr/>
          </p:nvSpPr>
          <p:spPr bwMode="auto">
            <a:xfrm>
              <a:off x="4176" y="1296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X</a:t>
              </a:r>
            </a:p>
          </p:txBody>
        </p:sp>
        <p:sp>
          <p:nvSpPr>
            <p:cNvPr id="26683" name="Text Box 98"/>
            <p:cNvSpPr txBox="1">
              <a:spLocks noChangeArrowheads="1"/>
            </p:cNvSpPr>
            <p:nvPr/>
          </p:nvSpPr>
          <p:spPr bwMode="auto">
            <a:xfrm>
              <a:off x="4080" y="2160"/>
              <a:ext cx="15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>
                  <a:solidFill>
                    <a:schemeClr val="hlink"/>
                  </a:solidFill>
                </a:rPr>
                <a:t>i</a:t>
              </a:r>
            </a:p>
          </p:txBody>
        </p:sp>
        <p:sp>
          <p:nvSpPr>
            <p:cNvPr id="26684" name="Text Box 99"/>
            <p:cNvSpPr txBox="1">
              <a:spLocks noChangeArrowheads="1"/>
            </p:cNvSpPr>
            <p:nvPr/>
          </p:nvSpPr>
          <p:spPr bwMode="auto">
            <a:xfrm>
              <a:off x="4032" y="3264"/>
              <a:ext cx="4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GND</a:t>
              </a:r>
            </a:p>
          </p:txBody>
        </p:sp>
        <p:sp>
          <p:nvSpPr>
            <p:cNvPr id="26685" name="Text Box 100"/>
            <p:cNvSpPr txBox="1">
              <a:spLocks noChangeArrowheads="1"/>
            </p:cNvSpPr>
            <p:nvPr/>
          </p:nvSpPr>
          <p:spPr bwMode="auto">
            <a:xfrm>
              <a:off x="4464" y="268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A</a:t>
              </a:r>
            </a:p>
          </p:txBody>
        </p:sp>
        <p:sp>
          <p:nvSpPr>
            <p:cNvPr id="26686" name="Text Box 101"/>
            <p:cNvSpPr txBox="1">
              <a:spLocks noChangeArrowheads="1"/>
            </p:cNvSpPr>
            <p:nvPr/>
          </p:nvSpPr>
          <p:spPr bwMode="auto">
            <a:xfrm>
              <a:off x="3840" y="268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B</a:t>
              </a:r>
            </a:p>
          </p:txBody>
        </p:sp>
        <p:sp>
          <p:nvSpPr>
            <p:cNvPr id="26687" name="Text Box 102"/>
            <p:cNvSpPr txBox="1">
              <a:spLocks noChangeArrowheads="1"/>
            </p:cNvSpPr>
            <p:nvPr/>
          </p:nvSpPr>
          <p:spPr bwMode="auto">
            <a:xfrm>
              <a:off x="4176" y="1728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</a:p>
          </p:txBody>
        </p:sp>
        <p:sp>
          <p:nvSpPr>
            <p:cNvPr id="26688" name="Text Box 103"/>
            <p:cNvSpPr txBox="1">
              <a:spLocks noChangeArrowheads="1"/>
            </p:cNvSpPr>
            <p:nvPr/>
          </p:nvSpPr>
          <p:spPr bwMode="auto">
            <a:xfrm>
              <a:off x="4848" y="1344"/>
              <a:ext cx="45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>
                  <a:solidFill>
                    <a:srgbClr val="F08F00"/>
                  </a:solidFill>
                </a:rPr>
                <a:t>PUN</a:t>
              </a:r>
            </a:p>
          </p:txBody>
        </p:sp>
        <p:sp>
          <p:nvSpPr>
            <p:cNvPr id="26689" name="Text Box 104"/>
            <p:cNvSpPr txBox="1">
              <a:spLocks noChangeArrowheads="1"/>
            </p:cNvSpPr>
            <p:nvPr/>
          </p:nvSpPr>
          <p:spPr bwMode="auto">
            <a:xfrm>
              <a:off x="4848" y="3120"/>
              <a:ext cx="45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>
                  <a:solidFill>
                    <a:schemeClr val="hlink"/>
                  </a:solidFill>
                </a:rPr>
                <a:t>PDN</a:t>
              </a:r>
            </a:p>
          </p:txBody>
        </p:sp>
      </p:grpSp>
      <p:sp>
        <p:nvSpPr>
          <p:cNvPr id="26655" name="Text Box 105"/>
          <p:cNvSpPr txBox="1">
            <a:spLocks noChangeArrowheads="1"/>
          </p:cNvSpPr>
          <p:nvPr/>
        </p:nvSpPr>
        <p:spPr bwMode="auto">
          <a:xfrm>
            <a:off x="3230563" y="4953000"/>
            <a:ext cx="354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</a:p>
        </p:txBody>
      </p:sp>
      <p:sp>
        <p:nvSpPr>
          <p:cNvPr id="26656" name="Text Box 106"/>
          <p:cNvSpPr txBox="1">
            <a:spLocks noChangeArrowheads="1"/>
          </p:cNvSpPr>
          <p:nvPr/>
        </p:nvSpPr>
        <p:spPr bwMode="auto">
          <a:xfrm>
            <a:off x="3230563" y="5181600"/>
            <a:ext cx="354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</a:p>
        </p:txBody>
      </p:sp>
      <p:sp>
        <p:nvSpPr>
          <p:cNvPr id="26657" name="Text Box 107"/>
          <p:cNvSpPr txBox="1">
            <a:spLocks noChangeArrowheads="1"/>
          </p:cNvSpPr>
          <p:nvPr/>
        </p:nvSpPr>
        <p:spPr bwMode="auto">
          <a:xfrm>
            <a:off x="3230563" y="54102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</a:t>
            </a:r>
          </a:p>
        </p:txBody>
      </p:sp>
      <p:sp>
        <p:nvSpPr>
          <p:cNvPr id="26658" name="AutoShape 108"/>
          <p:cNvSpPr>
            <a:spLocks noChangeArrowheads="1"/>
          </p:cNvSpPr>
          <p:nvPr/>
        </p:nvSpPr>
        <p:spPr bwMode="auto">
          <a:xfrm>
            <a:off x="4297363" y="5181600"/>
            <a:ext cx="457200" cy="533400"/>
          </a:xfrm>
          <a:prstGeom prst="flowChartDelay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6659" name="AutoShape 109"/>
          <p:cNvSpPr>
            <a:spLocks noChangeArrowheads="1"/>
          </p:cNvSpPr>
          <p:nvPr/>
        </p:nvSpPr>
        <p:spPr bwMode="auto">
          <a:xfrm flipH="1">
            <a:off x="3840163" y="5105400"/>
            <a:ext cx="457200" cy="381000"/>
          </a:xfrm>
          <a:prstGeom prst="moon">
            <a:avLst>
              <a:gd name="adj" fmla="val 7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6660" name="Line 110"/>
          <p:cNvSpPr>
            <a:spLocks noChangeShapeType="1"/>
          </p:cNvSpPr>
          <p:nvPr/>
        </p:nvSpPr>
        <p:spPr bwMode="auto">
          <a:xfrm>
            <a:off x="3611563" y="5181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661" name="Line 111"/>
          <p:cNvSpPr>
            <a:spLocks noChangeShapeType="1"/>
          </p:cNvSpPr>
          <p:nvPr/>
        </p:nvSpPr>
        <p:spPr bwMode="auto">
          <a:xfrm>
            <a:off x="3611563" y="5410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662" name="Line 112"/>
          <p:cNvSpPr>
            <a:spLocks noChangeShapeType="1"/>
          </p:cNvSpPr>
          <p:nvPr/>
        </p:nvSpPr>
        <p:spPr bwMode="auto">
          <a:xfrm>
            <a:off x="3611563" y="56388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663" name="Line 113"/>
          <p:cNvSpPr>
            <a:spLocks noChangeShapeType="1"/>
          </p:cNvSpPr>
          <p:nvPr/>
        </p:nvSpPr>
        <p:spPr bwMode="auto">
          <a:xfrm>
            <a:off x="4906963" y="5486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664" name="Oval 114"/>
          <p:cNvSpPr>
            <a:spLocks noChangeArrowheads="1"/>
          </p:cNvSpPr>
          <p:nvPr/>
        </p:nvSpPr>
        <p:spPr bwMode="auto">
          <a:xfrm>
            <a:off x="4754563" y="5410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6665" name="Text Box 115"/>
          <p:cNvSpPr txBox="1">
            <a:spLocks noChangeArrowheads="1"/>
          </p:cNvSpPr>
          <p:nvPr/>
        </p:nvSpPr>
        <p:spPr bwMode="auto">
          <a:xfrm>
            <a:off x="4525963" y="1679575"/>
            <a:ext cx="18462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tx2"/>
                </a:solidFill>
              </a:rPr>
              <a:t>Logic Graph</a:t>
            </a:r>
          </a:p>
        </p:txBody>
      </p:sp>
      <p:sp>
        <p:nvSpPr>
          <p:cNvPr id="26666" name="Line 116"/>
          <p:cNvSpPr>
            <a:spLocks noChangeShapeType="1"/>
          </p:cNvSpPr>
          <p:nvPr/>
        </p:nvSpPr>
        <p:spPr bwMode="auto">
          <a:xfrm>
            <a:off x="3001963" y="32766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535F58-DEB5-4877-A4D0-B4250B1BB912}" type="slidenum">
              <a:rPr lang="en-US"/>
              <a:pPr/>
              <a:t>14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Consistent Euler Path</a:t>
            </a:r>
          </a:p>
        </p:txBody>
      </p:sp>
      <p:sp>
        <p:nvSpPr>
          <p:cNvPr id="28676" name="Oval 3"/>
          <p:cNvSpPr>
            <a:spLocks noChangeArrowheads="1"/>
          </p:cNvSpPr>
          <p:nvPr/>
        </p:nvSpPr>
        <p:spPr bwMode="auto">
          <a:xfrm>
            <a:off x="3200400" y="3382963"/>
            <a:ext cx="152400" cy="152400"/>
          </a:xfrm>
          <a:prstGeom prst="ellipse">
            <a:avLst/>
          </a:prstGeom>
          <a:solidFill>
            <a:srgbClr val="F08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8677" name="Oval 4"/>
          <p:cNvSpPr>
            <a:spLocks noChangeArrowheads="1"/>
          </p:cNvSpPr>
          <p:nvPr/>
        </p:nvSpPr>
        <p:spPr bwMode="auto">
          <a:xfrm>
            <a:off x="5791200" y="3382963"/>
            <a:ext cx="152400" cy="152400"/>
          </a:xfrm>
          <a:prstGeom prst="ellipse">
            <a:avLst/>
          </a:prstGeom>
          <a:solidFill>
            <a:srgbClr val="F08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4419600" y="4068763"/>
            <a:ext cx="152400" cy="152400"/>
          </a:xfrm>
          <a:prstGeom prst="ellipse">
            <a:avLst/>
          </a:prstGeom>
          <a:solidFill>
            <a:srgbClr val="F08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4419600" y="4144963"/>
            <a:ext cx="241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rgbClr val="F08F00"/>
                </a:solidFill>
              </a:rPr>
              <a:t>j</a:t>
            </a: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5943600" y="3230563"/>
            <a:ext cx="592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V</a:t>
            </a:r>
            <a:r>
              <a:rPr lang="en-US" sz="2000" i="0" baseline="-25000"/>
              <a:t>DD</a:t>
            </a: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2819400" y="3306763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X</a:t>
            </a:r>
          </a:p>
        </p:txBody>
      </p:sp>
      <p:sp>
        <p:nvSpPr>
          <p:cNvPr id="28682" name="Oval 9"/>
          <p:cNvSpPr>
            <a:spLocks noChangeArrowheads="1"/>
          </p:cNvSpPr>
          <p:nvPr/>
        </p:nvSpPr>
        <p:spPr bwMode="auto">
          <a:xfrm>
            <a:off x="4419600" y="22399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8683" name="Oval 10"/>
          <p:cNvSpPr>
            <a:spLocks noChangeArrowheads="1"/>
          </p:cNvSpPr>
          <p:nvPr/>
        </p:nvSpPr>
        <p:spPr bwMode="auto">
          <a:xfrm>
            <a:off x="4419600" y="33829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8684" name="Oval 11"/>
          <p:cNvSpPr>
            <a:spLocks noChangeArrowheads="1"/>
          </p:cNvSpPr>
          <p:nvPr/>
        </p:nvSpPr>
        <p:spPr bwMode="auto">
          <a:xfrm>
            <a:off x="4419600" y="48307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4343400" y="1858963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X</a:t>
            </a:r>
          </a:p>
        </p:txBody>
      </p:sp>
      <p:sp>
        <p:nvSpPr>
          <p:cNvPr id="28686" name="Text Box 13"/>
          <p:cNvSpPr txBox="1">
            <a:spLocks noChangeArrowheads="1"/>
          </p:cNvSpPr>
          <p:nvPr/>
        </p:nvSpPr>
        <p:spPr bwMode="auto">
          <a:xfrm>
            <a:off x="4191000" y="3230563"/>
            <a:ext cx="241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28687" name="Text Box 14"/>
          <p:cNvSpPr txBox="1">
            <a:spLocks noChangeArrowheads="1"/>
          </p:cNvSpPr>
          <p:nvPr/>
        </p:nvSpPr>
        <p:spPr bwMode="auto">
          <a:xfrm>
            <a:off x="4114800" y="4983163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GND</a:t>
            </a:r>
          </a:p>
        </p:txBody>
      </p:sp>
      <p:sp>
        <p:nvSpPr>
          <p:cNvPr id="28688" name="Text Box 15"/>
          <p:cNvSpPr txBox="1">
            <a:spLocks noChangeArrowheads="1"/>
          </p:cNvSpPr>
          <p:nvPr/>
        </p:nvSpPr>
        <p:spPr bwMode="auto">
          <a:xfrm>
            <a:off x="4876800" y="4068763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</a:p>
        </p:txBody>
      </p:sp>
      <p:sp>
        <p:nvSpPr>
          <p:cNvPr id="28689" name="Text Box 16"/>
          <p:cNvSpPr txBox="1">
            <a:spLocks noChangeArrowheads="1"/>
          </p:cNvSpPr>
          <p:nvPr/>
        </p:nvSpPr>
        <p:spPr bwMode="auto">
          <a:xfrm>
            <a:off x="3810000" y="4068763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</a:p>
        </p:txBody>
      </p:sp>
      <p:sp>
        <p:nvSpPr>
          <p:cNvPr id="28690" name="Text Box 17"/>
          <p:cNvSpPr txBox="1">
            <a:spLocks noChangeArrowheads="1"/>
          </p:cNvSpPr>
          <p:nvPr/>
        </p:nvSpPr>
        <p:spPr bwMode="auto">
          <a:xfrm>
            <a:off x="4267200" y="2544763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</a:t>
            </a:r>
          </a:p>
        </p:txBody>
      </p:sp>
      <p:cxnSp>
        <p:nvCxnSpPr>
          <p:cNvPr id="634898" name="AutoShape 18"/>
          <p:cNvCxnSpPr>
            <a:cxnSpLocks noChangeShapeType="1"/>
            <a:stCxn id="28677" idx="4"/>
            <a:endCxn id="28679" idx="0"/>
          </p:cNvCxnSpPr>
          <p:nvPr/>
        </p:nvCxnSpPr>
        <p:spPr bwMode="auto">
          <a:xfrm rot="5400000">
            <a:off x="4899025" y="3176588"/>
            <a:ext cx="609600" cy="1327150"/>
          </a:xfrm>
          <a:prstGeom prst="curvedConnector3">
            <a:avLst>
              <a:gd name="adj1" fmla="val 9140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4899" name="AutoShape 19"/>
          <p:cNvCxnSpPr>
            <a:cxnSpLocks noChangeShapeType="1"/>
            <a:stCxn id="28678" idx="7"/>
            <a:endCxn id="28676" idx="5"/>
          </p:cNvCxnSpPr>
          <p:nvPr/>
        </p:nvCxnSpPr>
        <p:spPr bwMode="auto">
          <a:xfrm rot="5400000" flipH="1">
            <a:off x="3651250" y="3192463"/>
            <a:ext cx="577850" cy="1219200"/>
          </a:xfrm>
          <a:prstGeom prst="curvedConnector3">
            <a:avLst>
              <a:gd name="adj1" fmla="val 8514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4900" name="AutoShape 20"/>
          <p:cNvCxnSpPr>
            <a:cxnSpLocks noChangeShapeType="1"/>
            <a:stCxn id="28676" idx="7"/>
            <a:endCxn id="28677" idx="1"/>
          </p:cNvCxnSpPr>
          <p:nvPr/>
        </p:nvCxnSpPr>
        <p:spPr bwMode="auto">
          <a:xfrm rot="5400000" flipV="1">
            <a:off x="4571206" y="2164557"/>
            <a:ext cx="1587" cy="2482850"/>
          </a:xfrm>
          <a:prstGeom prst="curvedConnector3">
            <a:avLst>
              <a:gd name="adj1" fmla="val -3260000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4901" name="AutoShape 21"/>
          <p:cNvCxnSpPr>
            <a:cxnSpLocks noChangeShapeType="1"/>
            <a:stCxn id="28683" idx="0"/>
            <a:endCxn id="28684" idx="6"/>
          </p:cNvCxnSpPr>
          <p:nvPr/>
        </p:nvCxnSpPr>
        <p:spPr bwMode="auto">
          <a:xfrm rot="5400000" flipV="1">
            <a:off x="3771900" y="4106863"/>
            <a:ext cx="1524000" cy="76200"/>
          </a:xfrm>
          <a:prstGeom prst="curvedConnector4">
            <a:avLst>
              <a:gd name="adj1" fmla="val 5000"/>
              <a:gd name="adj2" fmla="val 53124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4902" name="AutoShape 22"/>
          <p:cNvCxnSpPr>
            <a:cxnSpLocks noChangeShapeType="1"/>
            <a:stCxn id="28684" idx="2"/>
            <a:endCxn id="28686" idx="3"/>
          </p:cNvCxnSpPr>
          <p:nvPr/>
        </p:nvCxnSpPr>
        <p:spPr bwMode="auto">
          <a:xfrm rot="10800000" flipH="1">
            <a:off x="4419600" y="3429000"/>
            <a:ext cx="12700" cy="1477963"/>
          </a:xfrm>
          <a:prstGeom prst="curvedConnector5">
            <a:avLst>
              <a:gd name="adj1" fmla="val -2212505"/>
              <a:gd name="adj2" fmla="val 54241"/>
              <a:gd name="adj3" fmla="val -221250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4903" name="AutoShape 23"/>
          <p:cNvCxnSpPr>
            <a:cxnSpLocks noChangeShapeType="1"/>
            <a:stCxn id="28683" idx="4"/>
            <a:endCxn id="28682" idx="3"/>
          </p:cNvCxnSpPr>
          <p:nvPr/>
        </p:nvCxnSpPr>
        <p:spPr bwMode="auto">
          <a:xfrm rot="16200000" flipV="1">
            <a:off x="3886200" y="2925763"/>
            <a:ext cx="1165225" cy="53975"/>
          </a:xfrm>
          <a:prstGeom prst="curvedConnector5">
            <a:avLst>
              <a:gd name="adj1" fmla="val 18528"/>
              <a:gd name="adj2" fmla="val 423528"/>
              <a:gd name="adj3" fmla="val 9713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4904" name="Text Box 24"/>
          <p:cNvSpPr txBox="1">
            <a:spLocks noChangeArrowheads="1"/>
          </p:cNvSpPr>
          <p:nvPr/>
        </p:nvSpPr>
        <p:spPr bwMode="auto">
          <a:xfrm>
            <a:off x="6096000" y="4906963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</a:p>
        </p:txBody>
      </p:sp>
      <p:sp>
        <p:nvSpPr>
          <p:cNvPr id="634905" name="Text Box 25"/>
          <p:cNvSpPr txBox="1">
            <a:spLocks noChangeArrowheads="1"/>
          </p:cNvSpPr>
          <p:nvPr/>
        </p:nvSpPr>
        <p:spPr bwMode="auto">
          <a:xfrm>
            <a:off x="6477000" y="4906963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</a:p>
        </p:txBody>
      </p:sp>
      <p:sp>
        <p:nvSpPr>
          <p:cNvPr id="634906" name="Text Box 26"/>
          <p:cNvSpPr txBox="1">
            <a:spLocks noChangeArrowheads="1"/>
          </p:cNvSpPr>
          <p:nvPr/>
        </p:nvSpPr>
        <p:spPr bwMode="auto">
          <a:xfrm>
            <a:off x="6858000" y="4906963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3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3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3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3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3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4" grpId="0" autoUpdateAnimBg="0"/>
      <p:bldP spid="634905" grpId="0" autoUpdateAnimBg="0"/>
      <p:bldP spid="63490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2AA101-16C3-4A87-B7BC-0E8A4045B597}" type="slidenum">
              <a:rPr lang="en-US"/>
              <a:pPr/>
              <a:t>15</a:t>
            </a:fld>
            <a:endParaRPr lang="en-US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OAI22 Logic Graph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1006475" y="3900488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</a:t>
            </a:r>
          </a:p>
        </p:txBody>
      </p:sp>
      <p:grpSp>
        <p:nvGrpSpPr>
          <p:cNvPr id="29701" name="Group 4"/>
          <p:cNvGrpSpPr>
            <a:grpSpLocks/>
          </p:cNvGrpSpPr>
          <p:nvPr/>
        </p:nvGrpSpPr>
        <p:grpSpPr bwMode="auto">
          <a:xfrm>
            <a:off x="1311275" y="1843088"/>
            <a:ext cx="533400" cy="762000"/>
            <a:chOff x="2928" y="1584"/>
            <a:chExt cx="336" cy="480"/>
          </a:xfrm>
        </p:grpSpPr>
        <p:sp>
          <p:nvSpPr>
            <p:cNvPr id="29825" name="Line 5"/>
            <p:cNvSpPr>
              <a:spLocks noChangeShapeType="1"/>
            </p:cNvSpPr>
            <p:nvPr/>
          </p:nvSpPr>
          <p:spPr bwMode="auto">
            <a:xfrm>
              <a:off x="3120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826" name="Line 6"/>
            <p:cNvSpPr>
              <a:spLocks noChangeShapeType="1"/>
            </p:cNvSpPr>
            <p:nvPr/>
          </p:nvSpPr>
          <p:spPr bwMode="auto">
            <a:xfrm>
              <a:off x="3120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827" name="Line 7"/>
            <p:cNvSpPr>
              <a:spLocks noChangeShapeType="1"/>
            </p:cNvSpPr>
            <p:nvPr/>
          </p:nvSpPr>
          <p:spPr bwMode="auto">
            <a:xfrm>
              <a:off x="3120" y="192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828" name="Line 8"/>
            <p:cNvSpPr>
              <a:spLocks noChangeShapeType="1"/>
            </p:cNvSpPr>
            <p:nvPr/>
          </p:nvSpPr>
          <p:spPr bwMode="auto">
            <a:xfrm>
              <a:off x="3072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829" name="Line 9"/>
            <p:cNvSpPr>
              <a:spLocks noChangeShapeType="1"/>
            </p:cNvSpPr>
            <p:nvPr/>
          </p:nvSpPr>
          <p:spPr bwMode="auto">
            <a:xfrm>
              <a:off x="3264" y="19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830" name="Line 10"/>
            <p:cNvSpPr>
              <a:spLocks noChangeShapeType="1"/>
            </p:cNvSpPr>
            <p:nvPr/>
          </p:nvSpPr>
          <p:spPr bwMode="auto">
            <a:xfrm>
              <a:off x="292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831" name="Line 11"/>
            <p:cNvSpPr>
              <a:spLocks noChangeShapeType="1"/>
            </p:cNvSpPr>
            <p:nvPr/>
          </p:nvSpPr>
          <p:spPr bwMode="auto">
            <a:xfrm>
              <a:off x="3264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832" name="Oval 12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29702" name="Group 13"/>
          <p:cNvGrpSpPr>
            <a:grpSpLocks/>
          </p:cNvGrpSpPr>
          <p:nvPr/>
        </p:nvGrpSpPr>
        <p:grpSpPr bwMode="auto">
          <a:xfrm>
            <a:off x="1311275" y="4510088"/>
            <a:ext cx="533400" cy="762000"/>
            <a:chOff x="1008" y="2880"/>
            <a:chExt cx="336" cy="480"/>
          </a:xfrm>
        </p:grpSpPr>
        <p:grpSp>
          <p:nvGrpSpPr>
            <p:cNvPr id="29817" name="Group 14"/>
            <p:cNvGrpSpPr>
              <a:grpSpLocks/>
            </p:cNvGrpSpPr>
            <p:nvPr/>
          </p:nvGrpSpPr>
          <p:grpSpPr bwMode="auto">
            <a:xfrm>
              <a:off x="1008" y="3024"/>
              <a:ext cx="336" cy="336"/>
              <a:chOff x="1008" y="2016"/>
              <a:chExt cx="336" cy="336"/>
            </a:xfrm>
          </p:grpSpPr>
          <p:sp>
            <p:nvSpPr>
              <p:cNvPr id="29819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20" name="Line 1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21" name="Line 1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22" name="Line 1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23" name="Line 1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24" name="Line 2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29818" name="Line 21"/>
            <p:cNvSpPr>
              <a:spLocks noChangeShapeType="1"/>
            </p:cNvSpPr>
            <p:nvPr/>
          </p:nvSpPr>
          <p:spPr bwMode="auto">
            <a:xfrm>
              <a:off x="1344" y="288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9703" name="Group 22"/>
          <p:cNvGrpSpPr>
            <a:grpSpLocks/>
          </p:cNvGrpSpPr>
          <p:nvPr/>
        </p:nvGrpSpPr>
        <p:grpSpPr bwMode="auto">
          <a:xfrm flipH="1">
            <a:off x="2301875" y="4510088"/>
            <a:ext cx="533400" cy="762000"/>
            <a:chOff x="1008" y="2880"/>
            <a:chExt cx="336" cy="480"/>
          </a:xfrm>
        </p:grpSpPr>
        <p:grpSp>
          <p:nvGrpSpPr>
            <p:cNvPr id="29809" name="Group 23"/>
            <p:cNvGrpSpPr>
              <a:grpSpLocks/>
            </p:cNvGrpSpPr>
            <p:nvPr/>
          </p:nvGrpSpPr>
          <p:grpSpPr bwMode="auto">
            <a:xfrm>
              <a:off x="1008" y="3024"/>
              <a:ext cx="336" cy="336"/>
              <a:chOff x="1008" y="2016"/>
              <a:chExt cx="336" cy="336"/>
            </a:xfrm>
          </p:grpSpPr>
          <p:sp>
            <p:nvSpPr>
              <p:cNvPr id="29811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12" name="Line 2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13" name="Line 2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14" name="Line 2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15" name="Line 2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16" name="Line 2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29810" name="Line 30"/>
            <p:cNvSpPr>
              <a:spLocks noChangeShapeType="1"/>
            </p:cNvSpPr>
            <p:nvPr/>
          </p:nvSpPr>
          <p:spPr bwMode="auto">
            <a:xfrm>
              <a:off x="1344" y="288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9704" name="Line 31"/>
          <p:cNvSpPr>
            <a:spLocks noChangeShapeType="1"/>
          </p:cNvSpPr>
          <p:nvPr/>
        </p:nvSpPr>
        <p:spPr bwMode="auto">
          <a:xfrm>
            <a:off x="1844675" y="52720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9705" name="Line 32"/>
          <p:cNvSpPr>
            <a:spLocks noChangeShapeType="1"/>
          </p:cNvSpPr>
          <p:nvPr/>
        </p:nvSpPr>
        <p:spPr bwMode="auto">
          <a:xfrm>
            <a:off x="1844675" y="45100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29706" name="Group 33"/>
          <p:cNvGrpSpPr>
            <a:grpSpLocks/>
          </p:cNvGrpSpPr>
          <p:nvPr/>
        </p:nvGrpSpPr>
        <p:grpSpPr bwMode="auto">
          <a:xfrm>
            <a:off x="1311275" y="3748088"/>
            <a:ext cx="533400" cy="762000"/>
            <a:chOff x="1008" y="2880"/>
            <a:chExt cx="336" cy="480"/>
          </a:xfrm>
        </p:grpSpPr>
        <p:grpSp>
          <p:nvGrpSpPr>
            <p:cNvPr id="29801" name="Group 34"/>
            <p:cNvGrpSpPr>
              <a:grpSpLocks/>
            </p:cNvGrpSpPr>
            <p:nvPr/>
          </p:nvGrpSpPr>
          <p:grpSpPr bwMode="auto">
            <a:xfrm>
              <a:off x="1008" y="3024"/>
              <a:ext cx="336" cy="336"/>
              <a:chOff x="1008" y="2016"/>
              <a:chExt cx="336" cy="336"/>
            </a:xfrm>
          </p:grpSpPr>
          <p:sp>
            <p:nvSpPr>
              <p:cNvPr id="29803" name="Line 3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04" name="Line 3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05" name="Line 3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06" name="Line 3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07" name="Line 3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08" name="Line 4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29802" name="Line 41"/>
            <p:cNvSpPr>
              <a:spLocks noChangeShapeType="1"/>
            </p:cNvSpPr>
            <p:nvPr/>
          </p:nvSpPr>
          <p:spPr bwMode="auto">
            <a:xfrm>
              <a:off x="1344" y="288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9707" name="Group 42"/>
          <p:cNvGrpSpPr>
            <a:grpSpLocks/>
          </p:cNvGrpSpPr>
          <p:nvPr/>
        </p:nvGrpSpPr>
        <p:grpSpPr bwMode="auto">
          <a:xfrm>
            <a:off x="1920875" y="5272088"/>
            <a:ext cx="304800" cy="228600"/>
            <a:chOff x="1584" y="3504"/>
            <a:chExt cx="192" cy="144"/>
          </a:xfrm>
        </p:grpSpPr>
        <p:grpSp>
          <p:nvGrpSpPr>
            <p:cNvPr id="29797" name="Group 43"/>
            <p:cNvGrpSpPr>
              <a:grpSpLocks/>
            </p:cNvGrpSpPr>
            <p:nvPr/>
          </p:nvGrpSpPr>
          <p:grpSpPr bwMode="auto">
            <a:xfrm>
              <a:off x="1584" y="3600"/>
              <a:ext cx="192" cy="48"/>
              <a:chOff x="1200" y="3072"/>
              <a:chExt cx="192" cy="48"/>
            </a:xfrm>
          </p:grpSpPr>
          <p:sp>
            <p:nvSpPr>
              <p:cNvPr id="29799" name="Line 44"/>
              <p:cNvSpPr>
                <a:spLocks noChangeShapeType="1"/>
              </p:cNvSpPr>
              <p:nvPr/>
            </p:nvSpPr>
            <p:spPr bwMode="auto">
              <a:xfrm>
                <a:off x="1200" y="3072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800" name="Line 45"/>
              <p:cNvSpPr>
                <a:spLocks noChangeShapeType="1"/>
              </p:cNvSpPr>
              <p:nvPr/>
            </p:nvSpPr>
            <p:spPr bwMode="auto">
              <a:xfrm>
                <a:off x="1248" y="3120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29798" name="Line 46"/>
            <p:cNvSpPr>
              <a:spLocks noChangeShapeType="1"/>
            </p:cNvSpPr>
            <p:nvPr/>
          </p:nvSpPr>
          <p:spPr bwMode="auto">
            <a:xfrm>
              <a:off x="1680" y="350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9708" name="Text Box 47"/>
          <p:cNvSpPr txBox="1">
            <a:spLocks noChangeArrowheads="1"/>
          </p:cNvSpPr>
          <p:nvPr/>
        </p:nvSpPr>
        <p:spPr bwMode="auto">
          <a:xfrm>
            <a:off x="1006475" y="473868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</a:p>
        </p:txBody>
      </p:sp>
      <p:sp>
        <p:nvSpPr>
          <p:cNvPr id="29709" name="Text Box 48"/>
          <p:cNvSpPr txBox="1">
            <a:spLocks noChangeArrowheads="1"/>
          </p:cNvSpPr>
          <p:nvPr/>
        </p:nvSpPr>
        <p:spPr bwMode="auto">
          <a:xfrm>
            <a:off x="2759075" y="473868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</a:p>
        </p:txBody>
      </p:sp>
      <p:grpSp>
        <p:nvGrpSpPr>
          <p:cNvPr id="29710" name="Group 49"/>
          <p:cNvGrpSpPr>
            <a:grpSpLocks/>
          </p:cNvGrpSpPr>
          <p:nvPr/>
        </p:nvGrpSpPr>
        <p:grpSpPr bwMode="auto">
          <a:xfrm>
            <a:off x="1311275" y="2452688"/>
            <a:ext cx="533400" cy="762000"/>
            <a:chOff x="2928" y="1584"/>
            <a:chExt cx="336" cy="480"/>
          </a:xfrm>
        </p:grpSpPr>
        <p:sp>
          <p:nvSpPr>
            <p:cNvPr id="29789" name="Line 50"/>
            <p:cNvSpPr>
              <a:spLocks noChangeShapeType="1"/>
            </p:cNvSpPr>
            <p:nvPr/>
          </p:nvSpPr>
          <p:spPr bwMode="auto">
            <a:xfrm>
              <a:off x="3120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90" name="Line 51"/>
            <p:cNvSpPr>
              <a:spLocks noChangeShapeType="1"/>
            </p:cNvSpPr>
            <p:nvPr/>
          </p:nvSpPr>
          <p:spPr bwMode="auto">
            <a:xfrm>
              <a:off x="3120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91" name="Line 52"/>
            <p:cNvSpPr>
              <a:spLocks noChangeShapeType="1"/>
            </p:cNvSpPr>
            <p:nvPr/>
          </p:nvSpPr>
          <p:spPr bwMode="auto">
            <a:xfrm>
              <a:off x="3120" y="192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92" name="Line 53"/>
            <p:cNvSpPr>
              <a:spLocks noChangeShapeType="1"/>
            </p:cNvSpPr>
            <p:nvPr/>
          </p:nvSpPr>
          <p:spPr bwMode="auto">
            <a:xfrm>
              <a:off x="3072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93" name="Line 54"/>
            <p:cNvSpPr>
              <a:spLocks noChangeShapeType="1"/>
            </p:cNvSpPr>
            <p:nvPr/>
          </p:nvSpPr>
          <p:spPr bwMode="auto">
            <a:xfrm>
              <a:off x="3264" y="19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94" name="Line 55"/>
            <p:cNvSpPr>
              <a:spLocks noChangeShapeType="1"/>
            </p:cNvSpPr>
            <p:nvPr/>
          </p:nvSpPr>
          <p:spPr bwMode="auto">
            <a:xfrm>
              <a:off x="292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95" name="Line 56"/>
            <p:cNvSpPr>
              <a:spLocks noChangeShapeType="1"/>
            </p:cNvSpPr>
            <p:nvPr/>
          </p:nvSpPr>
          <p:spPr bwMode="auto">
            <a:xfrm>
              <a:off x="3264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96" name="Oval 57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29711" name="Group 58"/>
          <p:cNvGrpSpPr>
            <a:grpSpLocks/>
          </p:cNvGrpSpPr>
          <p:nvPr/>
        </p:nvGrpSpPr>
        <p:grpSpPr bwMode="auto">
          <a:xfrm flipH="1">
            <a:off x="2301875" y="1843088"/>
            <a:ext cx="533400" cy="762000"/>
            <a:chOff x="2928" y="1584"/>
            <a:chExt cx="336" cy="480"/>
          </a:xfrm>
        </p:grpSpPr>
        <p:sp>
          <p:nvSpPr>
            <p:cNvPr id="29781" name="Line 59"/>
            <p:cNvSpPr>
              <a:spLocks noChangeShapeType="1"/>
            </p:cNvSpPr>
            <p:nvPr/>
          </p:nvSpPr>
          <p:spPr bwMode="auto">
            <a:xfrm>
              <a:off x="3120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82" name="Line 60"/>
            <p:cNvSpPr>
              <a:spLocks noChangeShapeType="1"/>
            </p:cNvSpPr>
            <p:nvPr/>
          </p:nvSpPr>
          <p:spPr bwMode="auto">
            <a:xfrm>
              <a:off x="3120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83" name="Line 61"/>
            <p:cNvSpPr>
              <a:spLocks noChangeShapeType="1"/>
            </p:cNvSpPr>
            <p:nvPr/>
          </p:nvSpPr>
          <p:spPr bwMode="auto">
            <a:xfrm>
              <a:off x="3120" y="192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84" name="Line 62"/>
            <p:cNvSpPr>
              <a:spLocks noChangeShapeType="1"/>
            </p:cNvSpPr>
            <p:nvPr/>
          </p:nvSpPr>
          <p:spPr bwMode="auto">
            <a:xfrm>
              <a:off x="3072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85" name="Line 63"/>
            <p:cNvSpPr>
              <a:spLocks noChangeShapeType="1"/>
            </p:cNvSpPr>
            <p:nvPr/>
          </p:nvSpPr>
          <p:spPr bwMode="auto">
            <a:xfrm>
              <a:off x="3264" y="19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86" name="Line 64"/>
            <p:cNvSpPr>
              <a:spLocks noChangeShapeType="1"/>
            </p:cNvSpPr>
            <p:nvPr/>
          </p:nvSpPr>
          <p:spPr bwMode="auto">
            <a:xfrm>
              <a:off x="292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87" name="Line 65"/>
            <p:cNvSpPr>
              <a:spLocks noChangeShapeType="1"/>
            </p:cNvSpPr>
            <p:nvPr/>
          </p:nvSpPr>
          <p:spPr bwMode="auto">
            <a:xfrm>
              <a:off x="3264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88" name="Oval 66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29712" name="Line 67"/>
          <p:cNvSpPr>
            <a:spLocks noChangeShapeType="1"/>
          </p:cNvSpPr>
          <p:nvPr/>
        </p:nvSpPr>
        <p:spPr bwMode="auto">
          <a:xfrm>
            <a:off x="1844675" y="32146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9713" name="Line 68"/>
          <p:cNvSpPr>
            <a:spLocks noChangeShapeType="1"/>
          </p:cNvSpPr>
          <p:nvPr/>
        </p:nvSpPr>
        <p:spPr bwMode="auto">
          <a:xfrm>
            <a:off x="1844675" y="18430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9714" name="Line 69"/>
          <p:cNvSpPr>
            <a:spLocks noChangeShapeType="1"/>
          </p:cNvSpPr>
          <p:nvPr/>
        </p:nvSpPr>
        <p:spPr bwMode="auto">
          <a:xfrm>
            <a:off x="2073275" y="161448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9715" name="Line 70"/>
          <p:cNvSpPr>
            <a:spLocks noChangeShapeType="1"/>
          </p:cNvSpPr>
          <p:nvPr/>
        </p:nvSpPr>
        <p:spPr bwMode="auto">
          <a:xfrm>
            <a:off x="1920875" y="161448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9716" name="Line 71"/>
          <p:cNvSpPr>
            <a:spLocks noChangeShapeType="1"/>
          </p:cNvSpPr>
          <p:nvPr/>
        </p:nvSpPr>
        <p:spPr bwMode="auto">
          <a:xfrm>
            <a:off x="2073275" y="321468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9717" name="Line 72"/>
          <p:cNvSpPr>
            <a:spLocks noChangeShapeType="1"/>
          </p:cNvSpPr>
          <p:nvPr/>
        </p:nvSpPr>
        <p:spPr bwMode="auto">
          <a:xfrm>
            <a:off x="2073275" y="35194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9718" name="Text Box 73"/>
          <p:cNvSpPr txBox="1">
            <a:spLocks noChangeArrowheads="1"/>
          </p:cNvSpPr>
          <p:nvPr/>
        </p:nvSpPr>
        <p:spPr bwMode="auto">
          <a:xfrm>
            <a:off x="2454275" y="3367088"/>
            <a:ext cx="20701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X = (A+B)•(C+D)</a:t>
            </a:r>
          </a:p>
        </p:txBody>
      </p:sp>
      <p:sp>
        <p:nvSpPr>
          <p:cNvPr id="29719" name="Text Box 74"/>
          <p:cNvSpPr txBox="1">
            <a:spLocks noChangeArrowheads="1"/>
          </p:cNvSpPr>
          <p:nvPr/>
        </p:nvSpPr>
        <p:spPr bwMode="auto">
          <a:xfrm>
            <a:off x="1006475" y="260508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</a:p>
        </p:txBody>
      </p:sp>
      <p:sp>
        <p:nvSpPr>
          <p:cNvPr id="29720" name="Text Box 75"/>
          <p:cNvSpPr txBox="1">
            <a:spLocks noChangeArrowheads="1"/>
          </p:cNvSpPr>
          <p:nvPr/>
        </p:nvSpPr>
        <p:spPr bwMode="auto">
          <a:xfrm>
            <a:off x="1006475" y="199548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</a:p>
        </p:txBody>
      </p:sp>
      <p:sp>
        <p:nvSpPr>
          <p:cNvPr id="29721" name="Text Box 76"/>
          <p:cNvSpPr txBox="1">
            <a:spLocks noChangeArrowheads="1"/>
          </p:cNvSpPr>
          <p:nvPr/>
        </p:nvSpPr>
        <p:spPr bwMode="auto">
          <a:xfrm>
            <a:off x="2835275" y="2605088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D</a:t>
            </a:r>
          </a:p>
        </p:txBody>
      </p:sp>
      <p:sp>
        <p:nvSpPr>
          <p:cNvPr id="29722" name="Oval 77"/>
          <p:cNvSpPr>
            <a:spLocks noChangeArrowheads="1"/>
          </p:cNvSpPr>
          <p:nvPr/>
        </p:nvSpPr>
        <p:spPr bwMode="auto">
          <a:xfrm>
            <a:off x="5502275" y="3367088"/>
            <a:ext cx="152400" cy="152400"/>
          </a:xfrm>
          <a:prstGeom prst="ellipse">
            <a:avLst/>
          </a:prstGeom>
          <a:solidFill>
            <a:srgbClr val="F08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9723" name="Oval 78"/>
          <p:cNvSpPr>
            <a:spLocks noChangeArrowheads="1"/>
          </p:cNvSpPr>
          <p:nvPr/>
        </p:nvSpPr>
        <p:spPr bwMode="auto">
          <a:xfrm>
            <a:off x="8093075" y="3367088"/>
            <a:ext cx="152400" cy="152400"/>
          </a:xfrm>
          <a:prstGeom prst="ellipse">
            <a:avLst/>
          </a:prstGeom>
          <a:solidFill>
            <a:srgbClr val="F08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cxnSp>
        <p:nvCxnSpPr>
          <p:cNvPr id="29724" name="AutoShape 79"/>
          <p:cNvCxnSpPr>
            <a:cxnSpLocks noChangeShapeType="1"/>
            <a:stCxn id="29722" idx="0"/>
            <a:endCxn id="29723" idx="1"/>
          </p:cNvCxnSpPr>
          <p:nvPr/>
        </p:nvCxnSpPr>
        <p:spPr bwMode="auto">
          <a:xfrm rot="5400000" flipV="1">
            <a:off x="6835775" y="2109788"/>
            <a:ext cx="22225" cy="2536825"/>
          </a:xfrm>
          <a:prstGeom prst="curvedConnector3">
            <a:avLst>
              <a:gd name="adj1" fmla="val -2171431"/>
            </a:avLst>
          </a:prstGeom>
          <a:noFill/>
          <a:ln w="28575">
            <a:solidFill>
              <a:srgbClr val="F08F00"/>
            </a:solidFill>
            <a:round/>
            <a:headEnd/>
            <a:tailEnd/>
          </a:ln>
        </p:spPr>
      </p:cxnSp>
      <p:sp>
        <p:nvSpPr>
          <p:cNvPr id="29725" name="Oval 80"/>
          <p:cNvSpPr>
            <a:spLocks noChangeArrowheads="1"/>
          </p:cNvSpPr>
          <p:nvPr/>
        </p:nvSpPr>
        <p:spPr bwMode="auto">
          <a:xfrm>
            <a:off x="6721475" y="4052888"/>
            <a:ext cx="152400" cy="152400"/>
          </a:xfrm>
          <a:prstGeom prst="ellipse">
            <a:avLst/>
          </a:prstGeom>
          <a:solidFill>
            <a:srgbClr val="F08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cxnSp>
        <p:nvCxnSpPr>
          <p:cNvPr id="29726" name="AutoShape 81"/>
          <p:cNvCxnSpPr>
            <a:cxnSpLocks noChangeShapeType="1"/>
            <a:stCxn id="29723" idx="5"/>
            <a:endCxn id="29725" idx="5"/>
          </p:cNvCxnSpPr>
          <p:nvPr/>
        </p:nvCxnSpPr>
        <p:spPr bwMode="auto">
          <a:xfrm rot="5400000">
            <a:off x="7194550" y="3154363"/>
            <a:ext cx="685800" cy="1371600"/>
          </a:xfrm>
          <a:prstGeom prst="curvedConnector3">
            <a:avLst>
              <a:gd name="adj1" fmla="val 86106"/>
            </a:avLst>
          </a:prstGeom>
          <a:noFill/>
          <a:ln w="28575">
            <a:solidFill>
              <a:srgbClr val="F08F00"/>
            </a:solidFill>
            <a:round/>
            <a:headEnd/>
            <a:tailEnd/>
          </a:ln>
        </p:spPr>
      </p:cxnSp>
      <p:cxnSp>
        <p:nvCxnSpPr>
          <p:cNvPr id="29727" name="AutoShape 82"/>
          <p:cNvCxnSpPr>
            <a:cxnSpLocks noChangeShapeType="1"/>
            <a:stCxn id="29725" idx="5"/>
            <a:endCxn id="29722" idx="3"/>
          </p:cNvCxnSpPr>
          <p:nvPr/>
        </p:nvCxnSpPr>
        <p:spPr bwMode="auto">
          <a:xfrm rot="16200000" flipV="1">
            <a:off x="5845175" y="3176588"/>
            <a:ext cx="685800" cy="1327150"/>
          </a:xfrm>
          <a:prstGeom prst="curvedConnector3">
            <a:avLst>
              <a:gd name="adj1" fmla="val 13426"/>
            </a:avLst>
          </a:prstGeom>
          <a:noFill/>
          <a:ln w="28575">
            <a:solidFill>
              <a:srgbClr val="F08F00"/>
            </a:solidFill>
            <a:round/>
            <a:headEnd/>
            <a:tailEnd/>
          </a:ln>
        </p:spPr>
      </p:cxnSp>
      <p:sp>
        <p:nvSpPr>
          <p:cNvPr id="29728" name="Text Box 83"/>
          <p:cNvSpPr txBox="1">
            <a:spLocks noChangeArrowheads="1"/>
          </p:cNvSpPr>
          <p:nvPr/>
        </p:nvSpPr>
        <p:spPr bwMode="auto">
          <a:xfrm>
            <a:off x="8245475" y="3214688"/>
            <a:ext cx="592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V</a:t>
            </a:r>
            <a:r>
              <a:rPr lang="en-US" sz="2000" i="0" baseline="-25000"/>
              <a:t>DD</a:t>
            </a:r>
          </a:p>
        </p:txBody>
      </p:sp>
      <p:sp>
        <p:nvSpPr>
          <p:cNvPr id="29729" name="Text Box 84"/>
          <p:cNvSpPr txBox="1">
            <a:spLocks noChangeArrowheads="1"/>
          </p:cNvSpPr>
          <p:nvPr/>
        </p:nvSpPr>
        <p:spPr bwMode="auto">
          <a:xfrm>
            <a:off x="5121275" y="329088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X</a:t>
            </a:r>
          </a:p>
        </p:txBody>
      </p:sp>
      <p:sp>
        <p:nvSpPr>
          <p:cNvPr id="29730" name="Oval 85"/>
          <p:cNvSpPr>
            <a:spLocks noChangeArrowheads="1"/>
          </p:cNvSpPr>
          <p:nvPr/>
        </p:nvSpPr>
        <p:spPr bwMode="auto">
          <a:xfrm>
            <a:off x="6721475" y="2224088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9731" name="Oval 86"/>
          <p:cNvSpPr>
            <a:spLocks noChangeArrowheads="1"/>
          </p:cNvSpPr>
          <p:nvPr/>
        </p:nvSpPr>
        <p:spPr bwMode="auto">
          <a:xfrm>
            <a:off x="6721475" y="3367088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9732" name="Oval 87"/>
          <p:cNvSpPr>
            <a:spLocks noChangeArrowheads="1"/>
          </p:cNvSpPr>
          <p:nvPr/>
        </p:nvSpPr>
        <p:spPr bwMode="auto">
          <a:xfrm>
            <a:off x="6721475" y="4814888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cxnSp>
        <p:nvCxnSpPr>
          <p:cNvPr id="29733" name="AutoShape 88"/>
          <p:cNvCxnSpPr>
            <a:cxnSpLocks noChangeShapeType="1"/>
            <a:stCxn id="29730" idx="6"/>
            <a:endCxn id="29731" idx="6"/>
          </p:cNvCxnSpPr>
          <p:nvPr/>
        </p:nvCxnSpPr>
        <p:spPr bwMode="auto">
          <a:xfrm>
            <a:off x="6873875" y="2300288"/>
            <a:ext cx="1588" cy="1143000"/>
          </a:xfrm>
          <a:prstGeom prst="curvedConnector3">
            <a:avLst>
              <a:gd name="adj1" fmla="val 14400005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</p:cxnSp>
      <p:cxnSp>
        <p:nvCxnSpPr>
          <p:cNvPr id="29734" name="AutoShape 89"/>
          <p:cNvCxnSpPr>
            <a:cxnSpLocks noChangeShapeType="1"/>
            <a:stCxn id="29731" idx="6"/>
            <a:endCxn id="29732" idx="6"/>
          </p:cNvCxnSpPr>
          <p:nvPr/>
        </p:nvCxnSpPr>
        <p:spPr bwMode="auto">
          <a:xfrm>
            <a:off x="6873875" y="3443288"/>
            <a:ext cx="1588" cy="1447800"/>
          </a:xfrm>
          <a:prstGeom prst="curvedConnector3">
            <a:avLst>
              <a:gd name="adj1" fmla="val 14400005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</p:cxnSp>
      <p:cxnSp>
        <p:nvCxnSpPr>
          <p:cNvPr id="29735" name="AutoShape 90"/>
          <p:cNvCxnSpPr>
            <a:cxnSpLocks noChangeShapeType="1"/>
            <a:stCxn id="29731" idx="6"/>
            <a:endCxn id="29732" idx="1"/>
          </p:cNvCxnSpPr>
          <p:nvPr/>
        </p:nvCxnSpPr>
        <p:spPr bwMode="auto">
          <a:xfrm flipH="1">
            <a:off x="6743700" y="3443288"/>
            <a:ext cx="130175" cy="1393825"/>
          </a:xfrm>
          <a:prstGeom prst="curvedConnector4">
            <a:avLst>
              <a:gd name="adj1" fmla="val 273167"/>
              <a:gd name="adj2" fmla="val 98745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</p:cxnSp>
      <p:sp>
        <p:nvSpPr>
          <p:cNvPr id="29736" name="Text Box 91"/>
          <p:cNvSpPr txBox="1">
            <a:spLocks noChangeArrowheads="1"/>
          </p:cNvSpPr>
          <p:nvPr/>
        </p:nvSpPr>
        <p:spPr bwMode="auto">
          <a:xfrm>
            <a:off x="6645275" y="184308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X</a:t>
            </a:r>
          </a:p>
        </p:txBody>
      </p:sp>
      <p:sp>
        <p:nvSpPr>
          <p:cNvPr id="29737" name="Text Box 92"/>
          <p:cNvSpPr txBox="1">
            <a:spLocks noChangeArrowheads="1"/>
          </p:cNvSpPr>
          <p:nvPr/>
        </p:nvSpPr>
        <p:spPr bwMode="auto">
          <a:xfrm>
            <a:off x="6416675" y="4967288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GND</a:t>
            </a:r>
          </a:p>
        </p:txBody>
      </p:sp>
      <p:sp>
        <p:nvSpPr>
          <p:cNvPr id="29738" name="Text Box 93"/>
          <p:cNvSpPr txBox="1">
            <a:spLocks noChangeArrowheads="1"/>
          </p:cNvSpPr>
          <p:nvPr/>
        </p:nvSpPr>
        <p:spPr bwMode="auto">
          <a:xfrm>
            <a:off x="7102475" y="405288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</a:p>
        </p:txBody>
      </p:sp>
      <p:sp>
        <p:nvSpPr>
          <p:cNvPr id="29739" name="Text Box 94"/>
          <p:cNvSpPr txBox="1">
            <a:spLocks noChangeArrowheads="1"/>
          </p:cNvSpPr>
          <p:nvPr/>
        </p:nvSpPr>
        <p:spPr bwMode="auto">
          <a:xfrm>
            <a:off x="6111875" y="405288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</a:p>
        </p:txBody>
      </p:sp>
      <p:sp>
        <p:nvSpPr>
          <p:cNvPr id="29740" name="Text Box 95"/>
          <p:cNvSpPr txBox="1">
            <a:spLocks noChangeArrowheads="1"/>
          </p:cNvSpPr>
          <p:nvPr/>
        </p:nvSpPr>
        <p:spPr bwMode="auto">
          <a:xfrm>
            <a:off x="7102475" y="2528888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C</a:t>
            </a:r>
          </a:p>
        </p:txBody>
      </p:sp>
      <p:sp>
        <p:nvSpPr>
          <p:cNvPr id="29741" name="Text Box 96"/>
          <p:cNvSpPr txBox="1">
            <a:spLocks noChangeArrowheads="1"/>
          </p:cNvSpPr>
          <p:nvPr/>
        </p:nvSpPr>
        <p:spPr bwMode="auto">
          <a:xfrm>
            <a:off x="7712075" y="1919288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rgbClr val="F08F00"/>
                </a:solidFill>
              </a:rPr>
              <a:t>PUN</a:t>
            </a:r>
          </a:p>
        </p:txBody>
      </p:sp>
      <p:sp>
        <p:nvSpPr>
          <p:cNvPr id="29742" name="Text Box 97"/>
          <p:cNvSpPr txBox="1">
            <a:spLocks noChangeArrowheads="1"/>
          </p:cNvSpPr>
          <p:nvPr/>
        </p:nvSpPr>
        <p:spPr bwMode="auto">
          <a:xfrm>
            <a:off x="7712075" y="4738688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hlink"/>
                </a:solidFill>
              </a:rPr>
              <a:t>PDN</a:t>
            </a:r>
          </a:p>
        </p:txBody>
      </p:sp>
      <p:grpSp>
        <p:nvGrpSpPr>
          <p:cNvPr id="29743" name="Group 98"/>
          <p:cNvGrpSpPr>
            <a:grpSpLocks/>
          </p:cNvGrpSpPr>
          <p:nvPr/>
        </p:nvGrpSpPr>
        <p:grpSpPr bwMode="auto">
          <a:xfrm flipH="1">
            <a:off x="2301875" y="2452688"/>
            <a:ext cx="533400" cy="762000"/>
            <a:chOff x="2928" y="1584"/>
            <a:chExt cx="336" cy="480"/>
          </a:xfrm>
        </p:grpSpPr>
        <p:sp>
          <p:nvSpPr>
            <p:cNvPr id="29773" name="Line 99"/>
            <p:cNvSpPr>
              <a:spLocks noChangeShapeType="1"/>
            </p:cNvSpPr>
            <p:nvPr/>
          </p:nvSpPr>
          <p:spPr bwMode="auto">
            <a:xfrm>
              <a:off x="3120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74" name="Line 100"/>
            <p:cNvSpPr>
              <a:spLocks noChangeShapeType="1"/>
            </p:cNvSpPr>
            <p:nvPr/>
          </p:nvSpPr>
          <p:spPr bwMode="auto">
            <a:xfrm>
              <a:off x="3120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75" name="Line 101"/>
            <p:cNvSpPr>
              <a:spLocks noChangeShapeType="1"/>
            </p:cNvSpPr>
            <p:nvPr/>
          </p:nvSpPr>
          <p:spPr bwMode="auto">
            <a:xfrm>
              <a:off x="3120" y="192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76" name="Line 102"/>
            <p:cNvSpPr>
              <a:spLocks noChangeShapeType="1"/>
            </p:cNvSpPr>
            <p:nvPr/>
          </p:nvSpPr>
          <p:spPr bwMode="auto">
            <a:xfrm>
              <a:off x="3072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77" name="Line 103"/>
            <p:cNvSpPr>
              <a:spLocks noChangeShapeType="1"/>
            </p:cNvSpPr>
            <p:nvPr/>
          </p:nvSpPr>
          <p:spPr bwMode="auto">
            <a:xfrm>
              <a:off x="3264" y="19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78" name="Line 104"/>
            <p:cNvSpPr>
              <a:spLocks noChangeShapeType="1"/>
            </p:cNvSpPr>
            <p:nvPr/>
          </p:nvSpPr>
          <p:spPr bwMode="auto">
            <a:xfrm>
              <a:off x="292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79" name="Line 105"/>
            <p:cNvSpPr>
              <a:spLocks noChangeShapeType="1"/>
            </p:cNvSpPr>
            <p:nvPr/>
          </p:nvSpPr>
          <p:spPr bwMode="auto">
            <a:xfrm>
              <a:off x="3264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780" name="Oval 106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29744" name="Text Box 107"/>
          <p:cNvSpPr txBox="1">
            <a:spLocks noChangeArrowheads="1"/>
          </p:cNvSpPr>
          <p:nvPr/>
        </p:nvSpPr>
        <p:spPr bwMode="auto">
          <a:xfrm>
            <a:off x="2835275" y="2071688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</a:t>
            </a:r>
          </a:p>
        </p:txBody>
      </p:sp>
      <p:grpSp>
        <p:nvGrpSpPr>
          <p:cNvPr id="29745" name="Group 108"/>
          <p:cNvGrpSpPr>
            <a:grpSpLocks/>
          </p:cNvGrpSpPr>
          <p:nvPr/>
        </p:nvGrpSpPr>
        <p:grpSpPr bwMode="auto">
          <a:xfrm flipH="1">
            <a:off x="2301875" y="3748088"/>
            <a:ext cx="533400" cy="762000"/>
            <a:chOff x="1008" y="2880"/>
            <a:chExt cx="336" cy="480"/>
          </a:xfrm>
        </p:grpSpPr>
        <p:grpSp>
          <p:nvGrpSpPr>
            <p:cNvPr id="29765" name="Group 109"/>
            <p:cNvGrpSpPr>
              <a:grpSpLocks/>
            </p:cNvGrpSpPr>
            <p:nvPr/>
          </p:nvGrpSpPr>
          <p:grpSpPr bwMode="auto">
            <a:xfrm>
              <a:off x="1008" y="3024"/>
              <a:ext cx="336" cy="336"/>
              <a:chOff x="1008" y="2016"/>
              <a:chExt cx="336" cy="336"/>
            </a:xfrm>
          </p:grpSpPr>
          <p:sp>
            <p:nvSpPr>
              <p:cNvPr id="29767" name="Line 110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768" name="Line 111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769" name="Line 112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770" name="Line 113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771" name="Line 114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9772" name="Line 115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29766" name="Line 116"/>
            <p:cNvSpPr>
              <a:spLocks noChangeShapeType="1"/>
            </p:cNvSpPr>
            <p:nvPr/>
          </p:nvSpPr>
          <p:spPr bwMode="auto">
            <a:xfrm>
              <a:off x="1344" y="288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9746" name="Line 117"/>
          <p:cNvSpPr>
            <a:spLocks noChangeShapeType="1"/>
          </p:cNvSpPr>
          <p:nvPr/>
        </p:nvSpPr>
        <p:spPr bwMode="auto">
          <a:xfrm>
            <a:off x="1844675" y="374808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9747" name="Text Box 118"/>
          <p:cNvSpPr txBox="1">
            <a:spLocks noChangeArrowheads="1"/>
          </p:cNvSpPr>
          <p:nvPr/>
        </p:nvSpPr>
        <p:spPr bwMode="auto">
          <a:xfrm>
            <a:off x="2835275" y="3900488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D</a:t>
            </a:r>
          </a:p>
        </p:txBody>
      </p:sp>
      <p:sp>
        <p:nvSpPr>
          <p:cNvPr id="29748" name="Text Box 119"/>
          <p:cNvSpPr txBox="1">
            <a:spLocks noChangeArrowheads="1"/>
          </p:cNvSpPr>
          <p:nvPr/>
        </p:nvSpPr>
        <p:spPr bwMode="auto">
          <a:xfrm>
            <a:off x="6111875" y="2528888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D</a:t>
            </a:r>
          </a:p>
        </p:txBody>
      </p:sp>
      <p:sp>
        <p:nvSpPr>
          <p:cNvPr id="29749" name="Oval 120"/>
          <p:cNvSpPr>
            <a:spLocks noChangeArrowheads="1"/>
          </p:cNvSpPr>
          <p:nvPr/>
        </p:nvSpPr>
        <p:spPr bwMode="auto">
          <a:xfrm>
            <a:off x="6721475" y="2833688"/>
            <a:ext cx="152400" cy="152400"/>
          </a:xfrm>
          <a:prstGeom prst="ellipse">
            <a:avLst/>
          </a:prstGeom>
          <a:solidFill>
            <a:srgbClr val="F08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cxnSp>
        <p:nvCxnSpPr>
          <p:cNvPr id="29750" name="AutoShape 121"/>
          <p:cNvCxnSpPr>
            <a:cxnSpLocks noChangeShapeType="1"/>
            <a:stCxn id="29730" idx="2"/>
          </p:cNvCxnSpPr>
          <p:nvPr/>
        </p:nvCxnSpPr>
        <p:spPr bwMode="auto">
          <a:xfrm rot="10800000" flipH="1" flipV="1">
            <a:off x="6721475" y="2300288"/>
            <a:ext cx="76200" cy="1241425"/>
          </a:xfrm>
          <a:prstGeom prst="curvedConnector4">
            <a:avLst>
              <a:gd name="adj1" fmla="val -300000"/>
              <a:gd name="adj2" fmla="val 89894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</p:cxnSp>
      <p:sp>
        <p:nvSpPr>
          <p:cNvPr id="29751" name="AutoShape 122"/>
          <p:cNvSpPr>
            <a:spLocks noChangeArrowheads="1"/>
          </p:cNvSpPr>
          <p:nvPr/>
        </p:nvSpPr>
        <p:spPr bwMode="auto">
          <a:xfrm>
            <a:off x="4283075" y="5119688"/>
            <a:ext cx="457200" cy="609600"/>
          </a:xfrm>
          <a:prstGeom prst="flowChartDelay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9752" name="AutoShape 123"/>
          <p:cNvSpPr>
            <a:spLocks noChangeArrowheads="1"/>
          </p:cNvSpPr>
          <p:nvPr/>
        </p:nvSpPr>
        <p:spPr bwMode="auto">
          <a:xfrm flipH="1">
            <a:off x="3825875" y="5043488"/>
            <a:ext cx="457200" cy="381000"/>
          </a:xfrm>
          <a:prstGeom prst="moon">
            <a:avLst>
              <a:gd name="adj" fmla="val 7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9753" name="AutoShape 124"/>
          <p:cNvSpPr>
            <a:spLocks noChangeArrowheads="1"/>
          </p:cNvSpPr>
          <p:nvPr/>
        </p:nvSpPr>
        <p:spPr bwMode="auto">
          <a:xfrm flipH="1">
            <a:off x="3825875" y="5424488"/>
            <a:ext cx="457200" cy="381000"/>
          </a:xfrm>
          <a:prstGeom prst="moon">
            <a:avLst>
              <a:gd name="adj" fmla="val 7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9754" name="Line 125"/>
          <p:cNvSpPr>
            <a:spLocks noChangeShapeType="1"/>
          </p:cNvSpPr>
          <p:nvPr/>
        </p:nvSpPr>
        <p:spPr bwMode="auto">
          <a:xfrm>
            <a:off x="3597275" y="511968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9755" name="Line 126"/>
          <p:cNvSpPr>
            <a:spLocks noChangeShapeType="1"/>
          </p:cNvSpPr>
          <p:nvPr/>
        </p:nvSpPr>
        <p:spPr bwMode="auto">
          <a:xfrm>
            <a:off x="3597275" y="534828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9756" name="Line 127"/>
          <p:cNvSpPr>
            <a:spLocks noChangeShapeType="1"/>
          </p:cNvSpPr>
          <p:nvPr/>
        </p:nvSpPr>
        <p:spPr bwMode="auto">
          <a:xfrm>
            <a:off x="3597275" y="550068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9757" name="Line 128"/>
          <p:cNvSpPr>
            <a:spLocks noChangeShapeType="1"/>
          </p:cNvSpPr>
          <p:nvPr/>
        </p:nvSpPr>
        <p:spPr bwMode="auto">
          <a:xfrm>
            <a:off x="3597275" y="572928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9758" name="Line 129"/>
          <p:cNvSpPr>
            <a:spLocks noChangeShapeType="1"/>
          </p:cNvSpPr>
          <p:nvPr/>
        </p:nvSpPr>
        <p:spPr bwMode="auto">
          <a:xfrm>
            <a:off x="4892675" y="542448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9759" name="Text Box 130"/>
          <p:cNvSpPr txBox="1">
            <a:spLocks noChangeArrowheads="1"/>
          </p:cNvSpPr>
          <p:nvPr/>
        </p:nvSpPr>
        <p:spPr bwMode="auto">
          <a:xfrm>
            <a:off x="3216275" y="489108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</a:p>
        </p:txBody>
      </p:sp>
      <p:sp>
        <p:nvSpPr>
          <p:cNvPr id="29760" name="Text Box 131"/>
          <p:cNvSpPr txBox="1">
            <a:spLocks noChangeArrowheads="1"/>
          </p:cNvSpPr>
          <p:nvPr/>
        </p:nvSpPr>
        <p:spPr bwMode="auto">
          <a:xfrm>
            <a:off x="3216275" y="511968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</a:p>
        </p:txBody>
      </p:sp>
      <p:sp>
        <p:nvSpPr>
          <p:cNvPr id="29761" name="Text Box 132"/>
          <p:cNvSpPr txBox="1">
            <a:spLocks noChangeArrowheads="1"/>
          </p:cNvSpPr>
          <p:nvPr/>
        </p:nvSpPr>
        <p:spPr bwMode="auto">
          <a:xfrm>
            <a:off x="3216275" y="5348288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</a:t>
            </a:r>
          </a:p>
        </p:txBody>
      </p:sp>
      <p:sp>
        <p:nvSpPr>
          <p:cNvPr id="29762" name="Text Box 133"/>
          <p:cNvSpPr txBox="1">
            <a:spLocks noChangeArrowheads="1"/>
          </p:cNvSpPr>
          <p:nvPr/>
        </p:nvSpPr>
        <p:spPr bwMode="auto">
          <a:xfrm>
            <a:off x="3216275" y="5576888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D</a:t>
            </a:r>
          </a:p>
        </p:txBody>
      </p:sp>
      <p:sp>
        <p:nvSpPr>
          <p:cNvPr id="29763" name="Oval 134"/>
          <p:cNvSpPr>
            <a:spLocks noChangeArrowheads="1"/>
          </p:cNvSpPr>
          <p:nvPr/>
        </p:nvSpPr>
        <p:spPr bwMode="auto">
          <a:xfrm>
            <a:off x="4740275" y="5348288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9764" name="Line 135"/>
          <p:cNvSpPr>
            <a:spLocks noChangeShapeType="1"/>
          </p:cNvSpPr>
          <p:nvPr/>
        </p:nvSpPr>
        <p:spPr bwMode="auto">
          <a:xfrm>
            <a:off x="2987675" y="3367088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C7EC80-50C3-46B7-8196-B514D4EB0511}" type="slidenum">
              <a:rPr lang="en-US"/>
              <a:pPr/>
              <a:t>16</a:t>
            </a:fld>
            <a:endParaRPr lang="en-US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CMOS Properties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0825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Full rail-to-rail swing; </a:t>
            </a:r>
            <a:r>
              <a:rPr lang="en-US" sz="2800" dirty="0" smtClean="0">
                <a:solidFill>
                  <a:schemeClr val="accent1"/>
                </a:solidFill>
              </a:rPr>
              <a:t>high noise margins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Logic levels not dependent upon the relative device sizes;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ratioless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Always a path to </a:t>
            </a:r>
            <a:r>
              <a:rPr lang="en-US" sz="2800" dirty="0" err="1" smtClean="0"/>
              <a:t>Vdd</a:t>
            </a:r>
            <a:r>
              <a:rPr lang="en-US" sz="2800" dirty="0" smtClean="0"/>
              <a:t> or </a:t>
            </a:r>
            <a:r>
              <a:rPr lang="en-US" sz="2800" dirty="0" err="1" smtClean="0"/>
              <a:t>Gnd</a:t>
            </a:r>
            <a:r>
              <a:rPr lang="en-US" sz="2800" dirty="0" smtClean="0"/>
              <a:t> in steady state; </a:t>
            </a:r>
            <a:r>
              <a:rPr lang="en-US" sz="2800" dirty="0" smtClean="0">
                <a:solidFill>
                  <a:schemeClr val="accent1"/>
                </a:solidFill>
              </a:rPr>
              <a:t>low output impedance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Extremely </a:t>
            </a:r>
            <a:r>
              <a:rPr lang="en-US" sz="2800" dirty="0" smtClean="0">
                <a:solidFill>
                  <a:schemeClr val="accent1"/>
                </a:solidFill>
              </a:rPr>
              <a:t>high input resistance</a:t>
            </a:r>
            <a:r>
              <a:rPr lang="en-US" sz="2800" dirty="0" smtClean="0"/>
              <a:t>; nearly zero steady-state input current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 direct path </a:t>
            </a:r>
            <a:r>
              <a:rPr lang="sl-SI" sz="2800" smtClean="0"/>
              <a:t>in </a:t>
            </a:r>
            <a:r>
              <a:rPr lang="en-US" sz="2800" smtClean="0"/>
              <a:t>steady </a:t>
            </a:r>
            <a:r>
              <a:rPr lang="en-US" sz="2800" smtClean="0"/>
              <a:t>state between power and ground; </a:t>
            </a:r>
            <a:r>
              <a:rPr lang="en-US" sz="2800" smtClean="0">
                <a:solidFill>
                  <a:schemeClr val="accent1"/>
                </a:solidFill>
              </a:rPr>
              <a:t>no static power dissipation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Propagation delay function of load capacitance and resistance of transistors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877965F-3DB6-4AE7-912F-00DB8CC035FA}" type="slidenum">
              <a:rPr lang="en-US"/>
              <a:pPr/>
              <a:t>17</a:t>
            </a:fld>
            <a:endParaRPr lang="en-US"/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Switch Delay Model</a:t>
            </a:r>
          </a:p>
        </p:txBody>
      </p:sp>
      <p:grpSp>
        <p:nvGrpSpPr>
          <p:cNvPr id="34820" name="Group 3"/>
          <p:cNvGrpSpPr>
            <a:grpSpLocks/>
          </p:cNvGrpSpPr>
          <p:nvPr/>
        </p:nvGrpSpPr>
        <p:grpSpPr bwMode="auto">
          <a:xfrm>
            <a:off x="5172075" y="1371600"/>
            <a:ext cx="177800" cy="454025"/>
            <a:chOff x="864" y="2448"/>
            <a:chExt cx="192" cy="480"/>
          </a:xfrm>
        </p:grpSpPr>
        <p:sp>
          <p:nvSpPr>
            <p:cNvPr id="35079" name="Line 4"/>
            <p:cNvSpPr>
              <a:spLocks noChangeShapeType="1"/>
            </p:cNvSpPr>
            <p:nvPr/>
          </p:nvSpPr>
          <p:spPr bwMode="auto">
            <a:xfrm>
              <a:off x="960" y="2448"/>
              <a:ext cx="96" cy="4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80" name="Line 5"/>
            <p:cNvSpPr>
              <a:spLocks noChangeShapeType="1"/>
            </p:cNvSpPr>
            <p:nvPr/>
          </p:nvSpPr>
          <p:spPr bwMode="auto">
            <a:xfrm flipH="1">
              <a:off x="864" y="2496"/>
              <a:ext cx="192" cy="9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81" name="Line 6"/>
            <p:cNvSpPr>
              <a:spLocks noChangeShapeType="1"/>
            </p:cNvSpPr>
            <p:nvPr/>
          </p:nvSpPr>
          <p:spPr bwMode="auto">
            <a:xfrm>
              <a:off x="864" y="2592"/>
              <a:ext cx="192" cy="4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82" name="Line 7"/>
            <p:cNvSpPr>
              <a:spLocks noChangeShapeType="1"/>
            </p:cNvSpPr>
            <p:nvPr/>
          </p:nvSpPr>
          <p:spPr bwMode="auto">
            <a:xfrm flipH="1">
              <a:off x="864" y="2640"/>
              <a:ext cx="192" cy="9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83" name="Line 8"/>
            <p:cNvSpPr>
              <a:spLocks noChangeShapeType="1"/>
            </p:cNvSpPr>
            <p:nvPr/>
          </p:nvSpPr>
          <p:spPr bwMode="auto">
            <a:xfrm>
              <a:off x="864" y="2736"/>
              <a:ext cx="192" cy="4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84" name="Line 9"/>
            <p:cNvSpPr>
              <a:spLocks noChangeShapeType="1"/>
            </p:cNvSpPr>
            <p:nvPr/>
          </p:nvSpPr>
          <p:spPr bwMode="auto">
            <a:xfrm flipH="1">
              <a:off x="864" y="2784"/>
              <a:ext cx="192" cy="9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85" name="Line 10"/>
            <p:cNvSpPr>
              <a:spLocks noChangeShapeType="1"/>
            </p:cNvSpPr>
            <p:nvPr/>
          </p:nvSpPr>
          <p:spPr bwMode="auto">
            <a:xfrm>
              <a:off x="864" y="2880"/>
              <a:ext cx="96" cy="4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4821" name="Oval 11"/>
          <p:cNvSpPr>
            <a:spLocks noChangeArrowheads="1"/>
          </p:cNvSpPr>
          <p:nvPr/>
        </p:nvSpPr>
        <p:spPr bwMode="auto">
          <a:xfrm>
            <a:off x="5199063" y="2103438"/>
            <a:ext cx="58737" cy="65087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4822" name="Line 12"/>
          <p:cNvSpPr>
            <a:spLocks noChangeShapeType="1"/>
          </p:cNvSpPr>
          <p:nvPr/>
        </p:nvSpPr>
        <p:spPr bwMode="auto">
          <a:xfrm>
            <a:off x="5080000" y="1890713"/>
            <a:ext cx="177800" cy="258762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4823" name="Line 13"/>
          <p:cNvSpPr>
            <a:spLocks noChangeShapeType="1"/>
          </p:cNvSpPr>
          <p:nvPr/>
        </p:nvSpPr>
        <p:spPr bwMode="auto">
          <a:xfrm flipV="1">
            <a:off x="5257800" y="1177925"/>
            <a:ext cx="0" cy="193675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4824" name="Line 14"/>
          <p:cNvSpPr>
            <a:spLocks noChangeShapeType="1"/>
          </p:cNvSpPr>
          <p:nvPr/>
        </p:nvSpPr>
        <p:spPr bwMode="auto">
          <a:xfrm>
            <a:off x="5257800" y="2146300"/>
            <a:ext cx="0" cy="25876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4825" name="Text Box 15"/>
          <p:cNvSpPr txBox="1">
            <a:spLocks noChangeArrowheads="1"/>
          </p:cNvSpPr>
          <p:nvPr/>
        </p:nvSpPr>
        <p:spPr bwMode="auto">
          <a:xfrm>
            <a:off x="4876800" y="1825625"/>
            <a:ext cx="2746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34826" name="Text Box 16"/>
          <p:cNvSpPr txBox="1">
            <a:spLocks noChangeArrowheads="1"/>
          </p:cNvSpPr>
          <p:nvPr/>
        </p:nvSpPr>
        <p:spPr bwMode="auto">
          <a:xfrm>
            <a:off x="5292725" y="13716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R</a:t>
            </a:r>
            <a:r>
              <a:rPr lang="en-US" sz="2000" i="0" baseline="-25000">
                <a:solidFill>
                  <a:schemeClr val="accent1"/>
                </a:solidFill>
              </a:rPr>
              <a:t>eq</a:t>
            </a:r>
            <a:endParaRPr lang="en-US" sz="2000" i="0">
              <a:solidFill>
                <a:schemeClr val="accent1"/>
              </a:solidFill>
            </a:endParaRPr>
          </a:p>
        </p:txBody>
      </p:sp>
      <p:grpSp>
        <p:nvGrpSpPr>
          <p:cNvPr id="34827" name="Group 17"/>
          <p:cNvGrpSpPr>
            <a:grpSpLocks/>
          </p:cNvGrpSpPr>
          <p:nvPr/>
        </p:nvGrpSpPr>
        <p:grpSpPr bwMode="auto">
          <a:xfrm>
            <a:off x="2895600" y="1330325"/>
            <a:ext cx="533400" cy="762000"/>
            <a:chOff x="2784" y="3264"/>
            <a:chExt cx="336" cy="480"/>
          </a:xfrm>
        </p:grpSpPr>
        <p:grpSp>
          <p:nvGrpSpPr>
            <p:cNvPr id="35071" name="Group 18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35073" name="Line 19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74" name="Line 20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75" name="Line 21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76" name="Line 22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77" name="Line 23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78" name="Line 24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5072" name="Line 25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4828" name="AutoShape 26"/>
          <p:cNvSpPr>
            <a:spLocks noChangeArrowheads="1"/>
          </p:cNvSpPr>
          <p:nvPr/>
        </p:nvSpPr>
        <p:spPr bwMode="auto">
          <a:xfrm>
            <a:off x="4038600" y="1635125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34829" name="Group 27"/>
          <p:cNvGrpSpPr>
            <a:grpSpLocks/>
          </p:cNvGrpSpPr>
          <p:nvPr/>
        </p:nvGrpSpPr>
        <p:grpSpPr bwMode="auto">
          <a:xfrm>
            <a:off x="4114800" y="2895600"/>
            <a:ext cx="876300" cy="1295400"/>
            <a:chOff x="672" y="1344"/>
            <a:chExt cx="711" cy="960"/>
          </a:xfrm>
        </p:grpSpPr>
        <p:grpSp>
          <p:nvGrpSpPr>
            <p:cNvPr id="35057" name="Group 28"/>
            <p:cNvGrpSpPr>
              <a:grpSpLocks/>
            </p:cNvGrpSpPr>
            <p:nvPr/>
          </p:nvGrpSpPr>
          <p:grpSpPr bwMode="auto">
            <a:xfrm>
              <a:off x="912" y="1488"/>
              <a:ext cx="144" cy="336"/>
              <a:chOff x="864" y="2448"/>
              <a:chExt cx="192" cy="480"/>
            </a:xfrm>
          </p:grpSpPr>
          <p:sp>
            <p:nvSpPr>
              <p:cNvPr id="35064" name="Line 29"/>
              <p:cNvSpPr>
                <a:spLocks noChangeShapeType="1"/>
              </p:cNvSpPr>
              <p:nvPr/>
            </p:nvSpPr>
            <p:spPr bwMode="auto">
              <a:xfrm>
                <a:off x="960" y="2448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65" name="Line 30"/>
              <p:cNvSpPr>
                <a:spLocks noChangeShapeType="1"/>
              </p:cNvSpPr>
              <p:nvPr/>
            </p:nvSpPr>
            <p:spPr bwMode="auto">
              <a:xfrm flipH="1">
                <a:off x="864" y="2496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66" name="Line 31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67" name="Line 32"/>
              <p:cNvSpPr>
                <a:spLocks noChangeShapeType="1"/>
              </p:cNvSpPr>
              <p:nvPr/>
            </p:nvSpPr>
            <p:spPr bwMode="auto">
              <a:xfrm flipH="1">
                <a:off x="864" y="264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68" name="Line 33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69" name="Line 34"/>
              <p:cNvSpPr>
                <a:spLocks noChangeShapeType="1"/>
              </p:cNvSpPr>
              <p:nvPr/>
            </p:nvSpPr>
            <p:spPr bwMode="auto">
              <a:xfrm flipH="1">
                <a:off x="864" y="2784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70" name="Line 35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5058" name="Oval 36"/>
            <p:cNvSpPr>
              <a:spLocks noChangeArrowheads="1"/>
            </p:cNvSpPr>
            <p:nvPr/>
          </p:nvSpPr>
          <p:spPr bwMode="auto">
            <a:xfrm>
              <a:off x="960" y="2064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5059" name="Line 37"/>
            <p:cNvSpPr>
              <a:spLocks noChangeShapeType="1"/>
            </p:cNvSpPr>
            <p:nvPr/>
          </p:nvSpPr>
          <p:spPr bwMode="auto">
            <a:xfrm>
              <a:off x="816" y="1872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60" name="Line 38"/>
            <p:cNvSpPr>
              <a:spLocks noChangeShapeType="1"/>
            </p:cNvSpPr>
            <p:nvPr/>
          </p:nvSpPr>
          <p:spPr bwMode="auto">
            <a:xfrm flipV="1">
              <a:off x="960" y="13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61" name="Line 39"/>
            <p:cNvSpPr>
              <a:spLocks noChangeShapeType="1"/>
            </p:cNvSpPr>
            <p:nvPr/>
          </p:nvSpPr>
          <p:spPr bwMode="auto">
            <a:xfrm>
              <a:off x="960" y="211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62" name="Text Box 40"/>
            <p:cNvSpPr txBox="1">
              <a:spLocks noChangeArrowheads="1"/>
            </p:cNvSpPr>
            <p:nvPr/>
          </p:nvSpPr>
          <p:spPr bwMode="auto">
            <a:xfrm>
              <a:off x="672" y="1824"/>
              <a:ext cx="223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0"/>
                <a:t>A</a:t>
              </a:r>
            </a:p>
          </p:txBody>
        </p:sp>
        <p:sp>
          <p:nvSpPr>
            <p:cNvPr id="35063" name="Text Box 41"/>
            <p:cNvSpPr txBox="1">
              <a:spLocks noChangeArrowheads="1"/>
            </p:cNvSpPr>
            <p:nvPr/>
          </p:nvSpPr>
          <p:spPr bwMode="auto">
            <a:xfrm>
              <a:off x="1009" y="1488"/>
              <a:ext cx="374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R</a:t>
              </a:r>
              <a:r>
                <a:rPr lang="en-US" sz="2000" i="0" baseline="-25000"/>
                <a:t>p</a:t>
              </a:r>
              <a:endParaRPr lang="en-US" sz="2000" i="0"/>
            </a:p>
          </p:txBody>
        </p:sp>
      </p:grpSp>
      <p:grpSp>
        <p:nvGrpSpPr>
          <p:cNvPr id="34830" name="Group 42"/>
          <p:cNvGrpSpPr>
            <a:grpSpLocks/>
          </p:cNvGrpSpPr>
          <p:nvPr/>
        </p:nvGrpSpPr>
        <p:grpSpPr bwMode="auto">
          <a:xfrm>
            <a:off x="4114800" y="2895600"/>
            <a:ext cx="876300" cy="1295400"/>
            <a:chOff x="672" y="1344"/>
            <a:chExt cx="711" cy="960"/>
          </a:xfrm>
        </p:grpSpPr>
        <p:grpSp>
          <p:nvGrpSpPr>
            <p:cNvPr id="35043" name="Group 43"/>
            <p:cNvGrpSpPr>
              <a:grpSpLocks/>
            </p:cNvGrpSpPr>
            <p:nvPr/>
          </p:nvGrpSpPr>
          <p:grpSpPr bwMode="auto">
            <a:xfrm>
              <a:off x="912" y="1488"/>
              <a:ext cx="144" cy="336"/>
              <a:chOff x="864" y="2448"/>
              <a:chExt cx="192" cy="480"/>
            </a:xfrm>
          </p:grpSpPr>
          <p:sp>
            <p:nvSpPr>
              <p:cNvPr id="35050" name="Line 44"/>
              <p:cNvSpPr>
                <a:spLocks noChangeShapeType="1"/>
              </p:cNvSpPr>
              <p:nvPr/>
            </p:nvSpPr>
            <p:spPr bwMode="auto">
              <a:xfrm>
                <a:off x="960" y="2448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51" name="Line 45"/>
              <p:cNvSpPr>
                <a:spLocks noChangeShapeType="1"/>
              </p:cNvSpPr>
              <p:nvPr/>
            </p:nvSpPr>
            <p:spPr bwMode="auto">
              <a:xfrm flipH="1">
                <a:off x="864" y="2496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52" name="Line 46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53" name="Line 47"/>
              <p:cNvSpPr>
                <a:spLocks noChangeShapeType="1"/>
              </p:cNvSpPr>
              <p:nvPr/>
            </p:nvSpPr>
            <p:spPr bwMode="auto">
              <a:xfrm flipH="1">
                <a:off x="864" y="264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54" name="Line 48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55" name="Line 49"/>
              <p:cNvSpPr>
                <a:spLocks noChangeShapeType="1"/>
              </p:cNvSpPr>
              <p:nvPr/>
            </p:nvSpPr>
            <p:spPr bwMode="auto">
              <a:xfrm flipH="1">
                <a:off x="864" y="2784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56" name="Line 50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5044" name="Oval 51"/>
            <p:cNvSpPr>
              <a:spLocks noChangeArrowheads="1"/>
            </p:cNvSpPr>
            <p:nvPr/>
          </p:nvSpPr>
          <p:spPr bwMode="auto">
            <a:xfrm>
              <a:off x="960" y="2064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5045" name="Line 52"/>
            <p:cNvSpPr>
              <a:spLocks noChangeShapeType="1"/>
            </p:cNvSpPr>
            <p:nvPr/>
          </p:nvSpPr>
          <p:spPr bwMode="auto">
            <a:xfrm>
              <a:off x="816" y="1872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46" name="Line 53"/>
            <p:cNvSpPr>
              <a:spLocks noChangeShapeType="1"/>
            </p:cNvSpPr>
            <p:nvPr/>
          </p:nvSpPr>
          <p:spPr bwMode="auto">
            <a:xfrm flipV="1">
              <a:off x="960" y="13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47" name="Line 54"/>
            <p:cNvSpPr>
              <a:spLocks noChangeShapeType="1"/>
            </p:cNvSpPr>
            <p:nvPr/>
          </p:nvSpPr>
          <p:spPr bwMode="auto">
            <a:xfrm>
              <a:off x="960" y="211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48" name="Text Box 55"/>
            <p:cNvSpPr txBox="1">
              <a:spLocks noChangeArrowheads="1"/>
            </p:cNvSpPr>
            <p:nvPr/>
          </p:nvSpPr>
          <p:spPr bwMode="auto">
            <a:xfrm>
              <a:off x="672" y="1824"/>
              <a:ext cx="223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0"/>
                <a:t>A</a:t>
              </a:r>
            </a:p>
          </p:txBody>
        </p:sp>
        <p:sp>
          <p:nvSpPr>
            <p:cNvPr id="35049" name="Text Box 56"/>
            <p:cNvSpPr txBox="1">
              <a:spLocks noChangeArrowheads="1"/>
            </p:cNvSpPr>
            <p:nvPr/>
          </p:nvSpPr>
          <p:spPr bwMode="auto">
            <a:xfrm>
              <a:off x="1009" y="1488"/>
              <a:ext cx="374" cy="2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R</a:t>
              </a:r>
              <a:r>
                <a:rPr lang="en-US" sz="2000" i="0" baseline="-25000"/>
                <a:t>p</a:t>
              </a:r>
              <a:endParaRPr lang="en-US" sz="2000" i="0"/>
            </a:p>
          </p:txBody>
        </p:sp>
      </p:grpSp>
      <p:sp>
        <p:nvSpPr>
          <p:cNvPr id="34831" name="Line 57"/>
          <p:cNvSpPr>
            <a:spLocks noChangeShapeType="1"/>
          </p:cNvSpPr>
          <p:nvPr/>
        </p:nvSpPr>
        <p:spPr bwMode="auto">
          <a:xfrm>
            <a:off x="4114800" y="3581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4832" name="Line 58"/>
          <p:cNvSpPr>
            <a:spLocks noChangeShapeType="1"/>
          </p:cNvSpPr>
          <p:nvPr/>
        </p:nvSpPr>
        <p:spPr bwMode="auto">
          <a:xfrm>
            <a:off x="4495800" y="4038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4833" name="Group 59"/>
          <p:cNvGrpSpPr>
            <a:grpSpLocks/>
          </p:cNvGrpSpPr>
          <p:nvPr/>
        </p:nvGrpSpPr>
        <p:grpSpPr bwMode="auto">
          <a:xfrm>
            <a:off x="4038600" y="4038600"/>
            <a:ext cx="609600" cy="1371600"/>
            <a:chOff x="1008" y="2448"/>
            <a:chExt cx="384" cy="864"/>
          </a:xfrm>
        </p:grpSpPr>
        <p:grpSp>
          <p:nvGrpSpPr>
            <p:cNvPr id="35026" name="Group 60"/>
            <p:cNvGrpSpPr>
              <a:grpSpLocks/>
            </p:cNvGrpSpPr>
            <p:nvPr/>
          </p:nvGrpSpPr>
          <p:grpSpPr bwMode="auto">
            <a:xfrm>
              <a:off x="1242" y="2570"/>
              <a:ext cx="112" cy="286"/>
              <a:chOff x="864" y="2448"/>
              <a:chExt cx="192" cy="480"/>
            </a:xfrm>
          </p:grpSpPr>
          <p:sp>
            <p:nvSpPr>
              <p:cNvPr id="35036" name="Line 61"/>
              <p:cNvSpPr>
                <a:spLocks noChangeShapeType="1"/>
              </p:cNvSpPr>
              <p:nvPr/>
            </p:nvSpPr>
            <p:spPr bwMode="auto">
              <a:xfrm>
                <a:off x="960" y="2448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37" name="Line 62"/>
              <p:cNvSpPr>
                <a:spLocks noChangeShapeType="1"/>
              </p:cNvSpPr>
              <p:nvPr/>
            </p:nvSpPr>
            <p:spPr bwMode="auto">
              <a:xfrm flipH="1">
                <a:off x="864" y="2496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38" name="Line 63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39" name="Line 64"/>
              <p:cNvSpPr>
                <a:spLocks noChangeShapeType="1"/>
              </p:cNvSpPr>
              <p:nvPr/>
            </p:nvSpPr>
            <p:spPr bwMode="auto">
              <a:xfrm flipH="1">
                <a:off x="864" y="264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40" name="Line 65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41" name="Line 66"/>
              <p:cNvSpPr>
                <a:spLocks noChangeShapeType="1"/>
              </p:cNvSpPr>
              <p:nvPr/>
            </p:nvSpPr>
            <p:spPr bwMode="auto">
              <a:xfrm flipH="1">
                <a:off x="864" y="2784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42" name="Line 67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5027" name="Oval 68"/>
            <p:cNvSpPr>
              <a:spLocks noChangeArrowheads="1"/>
            </p:cNvSpPr>
            <p:nvPr/>
          </p:nvSpPr>
          <p:spPr bwMode="auto">
            <a:xfrm>
              <a:off x="1280" y="3060"/>
              <a:ext cx="37" cy="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5028" name="Line 69"/>
            <p:cNvSpPr>
              <a:spLocks noChangeShapeType="1"/>
            </p:cNvSpPr>
            <p:nvPr/>
          </p:nvSpPr>
          <p:spPr bwMode="auto">
            <a:xfrm>
              <a:off x="1168" y="2897"/>
              <a:ext cx="112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29" name="Line 70"/>
            <p:cNvSpPr>
              <a:spLocks noChangeShapeType="1"/>
            </p:cNvSpPr>
            <p:nvPr/>
          </p:nvSpPr>
          <p:spPr bwMode="auto">
            <a:xfrm flipV="1">
              <a:off x="1280" y="2448"/>
              <a:ext cx="0" cy="1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30" name="Line 71"/>
            <p:cNvSpPr>
              <a:spLocks noChangeShapeType="1"/>
            </p:cNvSpPr>
            <p:nvPr/>
          </p:nvSpPr>
          <p:spPr bwMode="auto">
            <a:xfrm>
              <a:off x="1280" y="3101"/>
              <a:ext cx="0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31" name="Text Box 72"/>
            <p:cNvSpPr txBox="1">
              <a:spLocks noChangeArrowheads="1"/>
            </p:cNvSpPr>
            <p:nvPr/>
          </p:nvSpPr>
          <p:spPr bwMode="auto">
            <a:xfrm>
              <a:off x="1056" y="2856"/>
              <a:ext cx="17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0"/>
                <a:t>A</a:t>
              </a:r>
            </a:p>
          </p:txBody>
        </p:sp>
        <p:sp>
          <p:nvSpPr>
            <p:cNvPr id="35032" name="Text Box 73"/>
            <p:cNvSpPr txBox="1">
              <a:spLocks noChangeArrowheads="1"/>
            </p:cNvSpPr>
            <p:nvPr/>
          </p:nvSpPr>
          <p:spPr bwMode="auto">
            <a:xfrm>
              <a:off x="1008" y="2544"/>
              <a:ext cx="29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R</a:t>
              </a:r>
              <a:r>
                <a:rPr lang="en-US" sz="2000" i="0" baseline="-25000"/>
                <a:t>n</a:t>
              </a:r>
              <a:endParaRPr lang="en-US" sz="2000" i="0"/>
            </a:p>
          </p:txBody>
        </p:sp>
        <p:grpSp>
          <p:nvGrpSpPr>
            <p:cNvPr id="35033" name="Group 74"/>
            <p:cNvGrpSpPr>
              <a:grpSpLocks/>
            </p:cNvGrpSpPr>
            <p:nvPr/>
          </p:nvGrpSpPr>
          <p:grpSpPr bwMode="auto">
            <a:xfrm>
              <a:off x="1200" y="3264"/>
              <a:ext cx="192" cy="48"/>
              <a:chOff x="2592" y="3504"/>
              <a:chExt cx="192" cy="48"/>
            </a:xfrm>
          </p:grpSpPr>
          <p:sp>
            <p:nvSpPr>
              <p:cNvPr id="35034" name="Line 75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35" name="Line 76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</p:grpSp>
      <p:grpSp>
        <p:nvGrpSpPr>
          <p:cNvPr id="34834" name="Group 78"/>
          <p:cNvGrpSpPr>
            <a:grpSpLocks/>
          </p:cNvGrpSpPr>
          <p:nvPr/>
        </p:nvGrpSpPr>
        <p:grpSpPr bwMode="auto">
          <a:xfrm>
            <a:off x="4876800" y="4038600"/>
            <a:ext cx="754063" cy="619125"/>
            <a:chOff x="1488" y="2304"/>
            <a:chExt cx="616" cy="536"/>
          </a:xfrm>
        </p:grpSpPr>
        <p:grpSp>
          <p:nvGrpSpPr>
            <p:cNvPr id="35018" name="Group 79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35024" name="Line 80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25" name="Line 81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5019" name="Line 82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20" name="Line 83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21" name="Line 84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22" name="Line 85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023" name="Text Box 86"/>
            <p:cNvSpPr txBox="1">
              <a:spLocks noChangeArrowheads="1"/>
            </p:cNvSpPr>
            <p:nvPr/>
          </p:nvSpPr>
          <p:spPr bwMode="auto">
            <a:xfrm>
              <a:off x="1728" y="2497"/>
              <a:ext cx="376" cy="3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  <a:endParaRPr lang="en-US" sz="2000" i="0"/>
            </a:p>
          </p:txBody>
        </p:sp>
      </p:grpSp>
      <p:sp>
        <p:nvSpPr>
          <p:cNvPr id="34835" name="Line 87"/>
          <p:cNvSpPr>
            <a:spLocks noChangeShapeType="1"/>
          </p:cNvSpPr>
          <p:nvPr/>
        </p:nvSpPr>
        <p:spPr bwMode="auto">
          <a:xfrm>
            <a:off x="4316413" y="289401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4836" name="Line 88"/>
          <p:cNvSpPr>
            <a:spLocks noChangeShapeType="1"/>
          </p:cNvSpPr>
          <p:nvPr/>
        </p:nvSpPr>
        <p:spPr bwMode="auto">
          <a:xfrm>
            <a:off x="4114800" y="3581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4837" name="Text Box 89"/>
          <p:cNvSpPr txBox="1">
            <a:spLocks noChangeArrowheads="1"/>
          </p:cNvSpPr>
          <p:nvPr/>
        </p:nvSpPr>
        <p:spPr bwMode="auto">
          <a:xfrm>
            <a:off x="2590800" y="1482725"/>
            <a:ext cx="2746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A</a:t>
            </a:r>
          </a:p>
        </p:txBody>
      </p:sp>
      <p:grpSp>
        <p:nvGrpSpPr>
          <p:cNvPr id="34838" name="Group 90"/>
          <p:cNvGrpSpPr>
            <a:grpSpLocks/>
          </p:cNvGrpSpPr>
          <p:nvPr/>
        </p:nvGrpSpPr>
        <p:grpSpPr bwMode="auto">
          <a:xfrm>
            <a:off x="762000" y="2362200"/>
            <a:ext cx="2055813" cy="3733800"/>
            <a:chOff x="480" y="1488"/>
            <a:chExt cx="1295" cy="2352"/>
          </a:xfrm>
        </p:grpSpPr>
        <p:grpSp>
          <p:nvGrpSpPr>
            <p:cNvPr id="34932" name="Group 91"/>
            <p:cNvGrpSpPr>
              <a:grpSpLocks/>
            </p:cNvGrpSpPr>
            <p:nvPr/>
          </p:nvGrpSpPr>
          <p:grpSpPr bwMode="auto">
            <a:xfrm>
              <a:off x="1248" y="2256"/>
              <a:ext cx="475" cy="390"/>
              <a:chOff x="1488" y="2304"/>
              <a:chExt cx="616" cy="536"/>
            </a:xfrm>
          </p:grpSpPr>
          <p:grpSp>
            <p:nvGrpSpPr>
              <p:cNvPr id="35010" name="Group 92"/>
              <p:cNvGrpSpPr>
                <a:grpSpLocks/>
              </p:cNvGrpSpPr>
              <p:nvPr/>
            </p:nvGrpSpPr>
            <p:grpSpPr bwMode="auto">
              <a:xfrm>
                <a:off x="1488" y="2784"/>
                <a:ext cx="288" cy="48"/>
                <a:chOff x="1248" y="3216"/>
                <a:chExt cx="288" cy="48"/>
              </a:xfrm>
            </p:grpSpPr>
            <p:sp>
              <p:nvSpPr>
                <p:cNvPr id="35016" name="Line 93"/>
                <p:cNvSpPr>
                  <a:spLocks noChangeShapeType="1"/>
                </p:cNvSpPr>
                <p:nvPr/>
              </p:nvSpPr>
              <p:spPr bwMode="auto">
                <a:xfrm>
                  <a:off x="1248" y="321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017" name="Line 94"/>
                <p:cNvSpPr>
                  <a:spLocks noChangeShapeType="1"/>
                </p:cNvSpPr>
                <p:nvPr/>
              </p:nvSpPr>
              <p:spPr bwMode="auto">
                <a:xfrm>
                  <a:off x="1296" y="326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5011" name="Line 95"/>
              <p:cNvSpPr>
                <a:spLocks noChangeShapeType="1"/>
              </p:cNvSpPr>
              <p:nvPr/>
            </p:nvSpPr>
            <p:spPr bwMode="auto">
              <a:xfrm>
                <a:off x="1632" y="2304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12" name="Line 96"/>
              <p:cNvSpPr>
                <a:spLocks noChangeShapeType="1"/>
              </p:cNvSpPr>
              <p:nvPr/>
            </p:nvSpPr>
            <p:spPr bwMode="auto">
              <a:xfrm>
                <a:off x="1488" y="25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13" name="Line 97"/>
              <p:cNvSpPr>
                <a:spLocks noChangeShapeType="1"/>
              </p:cNvSpPr>
              <p:nvPr/>
            </p:nvSpPr>
            <p:spPr bwMode="auto">
              <a:xfrm>
                <a:off x="1488" y="259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14" name="Line 98"/>
              <p:cNvSpPr>
                <a:spLocks noChangeShapeType="1"/>
              </p:cNvSpPr>
              <p:nvPr/>
            </p:nvSpPr>
            <p:spPr bwMode="auto">
              <a:xfrm>
                <a:off x="1632" y="25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15" name="Text Box 99"/>
              <p:cNvSpPr txBox="1">
                <a:spLocks noChangeArrowheads="1"/>
              </p:cNvSpPr>
              <p:nvPr/>
            </p:nvSpPr>
            <p:spPr bwMode="auto">
              <a:xfrm>
                <a:off x="1728" y="2497"/>
                <a:ext cx="376" cy="34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C</a:t>
                </a:r>
                <a:r>
                  <a:rPr lang="en-US" sz="2000" i="0" baseline="-25000"/>
                  <a:t>L</a:t>
                </a:r>
                <a:endParaRPr lang="en-US" sz="2000" i="0"/>
              </a:p>
            </p:txBody>
          </p:sp>
        </p:grpSp>
        <p:grpSp>
          <p:nvGrpSpPr>
            <p:cNvPr id="34933" name="Group 100"/>
            <p:cNvGrpSpPr>
              <a:grpSpLocks/>
            </p:cNvGrpSpPr>
            <p:nvPr/>
          </p:nvGrpSpPr>
          <p:grpSpPr bwMode="auto">
            <a:xfrm>
              <a:off x="1002" y="2378"/>
              <a:ext cx="112" cy="286"/>
              <a:chOff x="864" y="2448"/>
              <a:chExt cx="192" cy="480"/>
            </a:xfrm>
          </p:grpSpPr>
          <p:sp>
            <p:nvSpPr>
              <p:cNvPr id="35003" name="Line 101"/>
              <p:cNvSpPr>
                <a:spLocks noChangeShapeType="1"/>
              </p:cNvSpPr>
              <p:nvPr/>
            </p:nvSpPr>
            <p:spPr bwMode="auto">
              <a:xfrm>
                <a:off x="960" y="2448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04" name="Line 102"/>
              <p:cNvSpPr>
                <a:spLocks noChangeShapeType="1"/>
              </p:cNvSpPr>
              <p:nvPr/>
            </p:nvSpPr>
            <p:spPr bwMode="auto">
              <a:xfrm flipH="1">
                <a:off x="864" y="2496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05" name="Line 103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06" name="Line 104"/>
              <p:cNvSpPr>
                <a:spLocks noChangeShapeType="1"/>
              </p:cNvSpPr>
              <p:nvPr/>
            </p:nvSpPr>
            <p:spPr bwMode="auto">
              <a:xfrm flipH="1">
                <a:off x="864" y="264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07" name="Line 105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08" name="Line 106"/>
              <p:cNvSpPr>
                <a:spLocks noChangeShapeType="1"/>
              </p:cNvSpPr>
              <p:nvPr/>
            </p:nvSpPr>
            <p:spPr bwMode="auto">
              <a:xfrm flipH="1">
                <a:off x="864" y="2784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009" name="Line 107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4934" name="Oval 108"/>
            <p:cNvSpPr>
              <a:spLocks noChangeArrowheads="1"/>
            </p:cNvSpPr>
            <p:nvPr/>
          </p:nvSpPr>
          <p:spPr bwMode="auto">
            <a:xfrm>
              <a:off x="1040" y="2868"/>
              <a:ext cx="37" cy="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4935" name="Line 109"/>
            <p:cNvSpPr>
              <a:spLocks noChangeShapeType="1"/>
            </p:cNvSpPr>
            <p:nvPr/>
          </p:nvSpPr>
          <p:spPr bwMode="auto">
            <a:xfrm>
              <a:off x="928" y="2705"/>
              <a:ext cx="112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4936" name="Line 110"/>
            <p:cNvSpPr>
              <a:spLocks noChangeShapeType="1"/>
            </p:cNvSpPr>
            <p:nvPr/>
          </p:nvSpPr>
          <p:spPr bwMode="auto">
            <a:xfrm flipV="1">
              <a:off x="1040" y="2256"/>
              <a:ext cx="0" cy="1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4937" name="Line 111"/>
            <p:cNvSpPr>
              <a:spLocks noChangeShapeType="1"/>
            </p:cNvSpPr>
            <p:nvPr/>
          </p:nvSpPr>
          <p:spPr bwMode="auto">
            <a:xfrm>
              <a:off x="1040" y="2909"/>
              <a:ext cx="0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4938" name="Text Box 112"/>
            <p:cNvSpPr txBox="1">
              <a:spLocks noChangeArrowheads="1"/>
            </p:cNvSpPr>
            <p:nvPr/>
          </p:nvSpPr>
          <p:spPr bwMode="auto">
            <a:xfrm>
              <a:off x="816" y="2664"/>
              <a:ext cx="17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0"/>
                <a:t>B</a:t>
              </a:r>
            </a:p>
          </p:txBody>
        </p:sp>
        <p:sp>
          <p:nvSpPr>
            <p:cNvPr id="34939" name="Text Box 113"/>
            <p:cNvSpPr txBox="1">
              <a:spLocks noChangeArrowheads="1"/>
            </p:cNvSpPr>
            <p:nvPr/>
          </p:nvSpPr>
          <p:spPr bwMode="auto">
            <a:xfrm>
              <a:off x="768" y="2352"/>
              <a:ext cx="29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R</a:t>
              </a:r>
              <a:r>
                <a:rPr lang="en-US" sz="2000" i="0" baseline="-25000"/>
                <a:t>n</a:t>
              </a:r>
              <a:endParaRPr lang="en-US" sz="2000" i="0"/>
            </a:p>
          </p:txBody>
        </p:sp>
        <p:grpSp>
          <p:nvGrpSpPr>
            <p:cNvPr id="34940" name="Group 114"/>
            <p:cNvGrpSpPr>
              <a:grpSpLocks/>
            </p:cNvGrpSpPr>
            <p:nvPr/>
          </p:nvGrpSpPr>
          <p:grpSpPr bwMode="auto">
            <a:xfrm>
              <a:off x="480" y="1488"/>
              <a:ext cx="552" cy="746"/>
              <a:chOff x="2208" y="1632"/>
              <a:chExt cx="552" cy="746"/>
            </a:xfrm>
          </p:grpSpPr>
          <p:grpSp>
            <p:nvGrpSpPr>
              <p:cNvPr id="34987" name="Group 115"/>
              <p:cNvGrpSpPr>
                <a:grpSpLocks/>
              </p:cNvGrpSpPr>
              <p:nvPr/>
            </p:nvGrpSpPr>
            <p:grpSpPr bwMode="auto">
              <a:xfrm>
                <a:off x="2394" y="1754"/>
                <a:ext cx="112" cy="286"/>
                <a:chOff x="864" y="2448"/>
                <a:chExt cx="192" cy="480"/>
              </a:xfrm>
            </p:grpSpPr>
            <p:sp>
              <p:nvSpPr>
                <p:cNvPr id="34996" name="Line 116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97" name="Line 117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98" name="Line 118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99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000" name="Line 120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001" name="Line 121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5002" name="Line 122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4988" name="Oval 123"/>
              <p:cNvSpPr>
                <a:spLocks noChangeArrowheads="1"/>
              </p:cNvSpPr>
              <p:nvPr/>
            </p:nvSpPr>
            <p:spPr bwMode="auto">
              <a:xfrm>
                <a:off x="2432" y="2244"/>
                <a:ext cx="37" cy="4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4989" name="Line 124"/>
              <p:cNvSpPr>
                <a:spLocks noChangeShapeType="1"/>
              </p:cNvSpPr>
              <p:nvPr/>
            </p:nvSpPr>
            <p:spPr bwMode="auto">
              <a:xfrm>
                <a:off x="2320" y="2081"/>
                <a:ext cx="112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90" name="Line 125"/>
              <p:cNvSpPr>
                <a:spLocks noChangeShapeType="1"/>
              </p:cNvSpPr>
              <p:nvPr/>
            </p:nvSpPr>
            <p:spPr bwMode="auto">
              <a:xfrm flipV="1">
                <a:off x="2432" y="1632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91" name="Text Box 126"/>
              <p:cNvSpPr txBox="1">
                <a:spLocks noChangeArrowheads="1"/>
              </p:cNvSpPr>
              <p:nvPr/>
            </p:nvSpPr>
            <p:spPr bwMode="auto">
              <a:xfrm>
                <a:off x="2208" y="2040"/>
                <a:ext cx="17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A</a:t>
                </a:r>
              </a:p>
            </p:txBody>
          </p:sp>
          <p:sp>
            <p:nvSpPr>
              <p:cNvPr id="34992" name="Text Box 127"/>
              <p:cNvSpPr txBox="1">
                <a:spLocks noChangeArrowheads="1"/>
              </p:cNvSpPr>
              <p:nvPr/>
            </p:nvSpPr>
            <p:spPr bwMode="auto">
              <a:xfrm>
                <a:off x="2470" y="1754"/>
                <a:ext cx="29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p</a:t>
                </a:r>
                <a:endParaRPr lang="en-US" sz="2000" i="0"/>
              </a:p>
            </p:txBody>
          </p:sp>
          <p:sp>
            <p:nvSpPr>
              <p:cNvPr id="34993" name="Line 128"/>
              <p:cNvSpPr>
                <a:spLocks noChangeShapeType="1"/>
              </p:cNvSpPr>
              <p:nvPr/>
            </p:nvSpPr>
            <p:spPr bwMode="auto">
              <a:xfrm>
                <a:off x="2208" y="206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94" name="Line 129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95" name="Line 130"/>
              <p:cNvSpPr>
                <a:spLocks noChangeShapeType="1"/>
              </p:cNvSpPr>
              <p:nvPr/>
            </p:nvSpPr>
            <p:spPr bwMode="auto">
              <a:xfrm>
                <a:off x="2352" y="1632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34941" name="Group 131"/>
            <p:cNvGrpSpPr>
              <a:grpSpLocks/>
            </p:cNvGrpSpPr>
            <p:nvPr/>
          </p:nvGrpSpPr>
          <p:grpSpPr bwMode="auto">
            <a:xfrm>
              <a:off x="1056" y="1488"/>
              <a:ext cx="552" cy="746"/>
              <a:chOff x="2208" y="1632"/>
              <a:chExt cx="552" cy="746"/>
            </a:xfrm>
          </p:grpSpPr>
          <p:grpSp>
            <p:nvGrpSpPr>
              <p:cNvPr id="34971" name="Group 132"/>
              <p:cNvGrpSpPr>
                <a:grpSpLocks/>
              </p:cNvGrpSpPr>
              <p:nvPr/>
            </p:nvGrpSpPr>
            <p:grpSpPr bwMode="auto">
              <a:xfrm>
                <a:off x="2394" y="1754"/>
                <a:ext cx="112" cy="286"/>
                <a:chOff x="864" y="2448"/>
                <a:chExt cx="192" cy="480"/>
              </a:xfrm>
            </p:grpSpPr>
            <p:sp>
              <p:nvSpPr>
                <p:cNvPr id="34980" name="Line 133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81" name="Line 134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82" name="Line 135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83" name="Line 136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84" name="Line 137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85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86" name="Line 139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4972" name="Oval 140"/>
              <p:cNvSpPr>
                <a:spLocks noChangeArrowheads="1"/>
              </p:cNvSpPr>
              <p:nvPr/>
            </p:nvSpPr>
            <p:spPr bwMode="auto">
              <a:xfrm>
                <a:off x="2432" y="2244"/>
                <a:ext cx="37" cy="4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4973" name="Line 141"/>
              <p:cNvSpPr>
                <a:spLocks noChangeShapeType="1"/>
              </p:cNvSpPr>
              <p:nvPr/>
            </p:nvSpPr>
            <p:spPr bwMode="auto">
              <a:xfrm>
                <a:off x="2320" y="2081"/>
                <a:ext cx="112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74" name="Line 142"/>
              <p:cNvSpPr>
                <a:spLocks noChangeShapeType="1"/>
              </p:cNvSpPr>
              <p:nvPr/>
            </p:nvSpPr>
            <p:spPr bwMode="auto">
              <a:xfrm flipV="1">
                <a:off x="2432" y="1632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75" name="Text Box 143"/>
              <p:cNvSpPr txBox="1">
                <a:spLocks noChangeArrowheads="1"/>
              </p:cNvSpPr>
              <p:nvPr/>
            </p:nvSpPr>
            <p:spPr bwMode="auto">
              <a:xfrm>
                <a:off x="2208" y="2040"/>
                <a:ext cx="17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B</a:t>
                </a:r>
              </a:p>
            </p:txBody>
          </p:sp>
          <p:sp>
            <p:nvSpPr>
              <p:cNvPr id="34976" name="Text Box 144"/>
              <p:cNvSpPr txBox="1">
                <a:spLocks noChangeArrowheads="1"/>
              </p:cNvSpPr>
              <p:nvPr/>
            </p:nvSpPr>
            <p:spPr bwMode="auto">
              <a:xfrm>
                <a:off x="2470" y="1754"/>
                <a:ext cx="29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p</a:t>
                </a:r>
                <a:endParaRPr lang="en-US" sz="2000" i="0"/>
              </a:p>
            </p:txBody>
          </p:sp>
          <p:sp>
            <p:nvSpPr>
              <p:cNvPr id="34977" name="Line 145"/>
              <p:cNvSpPr>
                <a:spLocks noChangeShapeType="1"/>
              </p:cNvSpPr>
              <p:nvPr/>
            </p:nvSpPr>
            <p:spPr bwMode="auto">
              <a:xfrm>
                <a:off x="2208" y="206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78" name="Line 146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79" name="Line 147"/>
              <p:cNvSpPr>
                <a:spLocks noChangeShapeType="1"/>
              </p:cNvSpPr>
              <p:nvPr/>
            </p:nvSpPr>
            <p:spPr bwMode="auto">
              <a:xfrm>
                <a:off x="2352" y="1632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4942" name="Line 148"/>
            <p:cNvSpPr>
              <a:spLocks noChangeShapeType="1"/>
            </p:cNvSpPr>
            <p:nvPr/>
          </p:nvSpPr>
          <p:spPr bwMode="auto">
            <a:xfrm>
              <a:off x="720" y="225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34943" name="Group 149"/>
            <p:cNvGrpSpPr>
              <a:grpSpLocks/>
            </p:cNvGrpSpPr>
            <p:nvPr/>
          </p:nvGrpSpPr>
          <p:grpSpPr bwMode="auto">
            <a:xfrm>
              <a:off x="768" y="2976"/>
              <a:ext cx="384" cy="864"/>
              <a:chOff x="1008" y="2448"/>
              <a:chExt cx="384" cy="864"/>
            </a:xfrm>
          </p:grpSpPr>
          <p:grpSp>
            <p:nvGrpSpPr>
              <p:cNvPr id="34954" name="Group 150"/>
              <p:cNvGrpSpPr>
                <a:grpSpLocks/>
              </p:cNvGrpSpPr>
              <p:nvPr/>
            </p:nvGrpSpPr>
            <p:grpSpPr bwMode="auto">
              <a:xfrm>
                <a:off x="1242" y="2570"/>
                <a:ext cx="112" cy="286"/>
                <a:chOff x="864" y="2448"/>
                <a:chExt cx="192" cy="480"/>
              </a:xfrm>
            </p:grpSpPr>
            <p:sp>
              <p:nvSpPr>
                <p:cNvPr id="34964" name="Line 151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65" name="Line 152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66" name="Line 153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67" name="Line 154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68" name="Line 155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69" name="Line 156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70" name="Line 157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4955" name="Oval 158"/>
              <p:cNvSpPr>
                <a:spLocks noChangeArrowheads="1"/>
              </p:cNvSpPr>
              <p:nvPr/>
            </p:nvSpPr>
            <p:spPr bwMode="auto">
              <a:xfrm>
                <a:off x="1280" y="3060"/>
                <a:ext cx="37" cy="4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4956" name="Line 159"/>
              <p:cNvSpPr>
                <a:spLocks noChangeShapeType="1"/>
              </p:cNvSpPr>
              <p:nvPr/>
            </p:nvSpPr>
            <p:spPr bwMode="auto">
              <a:xfrm>
                <a:off x="1168" y="2897"/>
                <a:ext cx="112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57" name="Line 160"/>
              <p:cNvSpPr>
                <a:spLocks noChangeShapeType="1"/>
              </p:cNvSpPr>
              <p:nvPr/>
            </p:nvSpPr>
            <p:spPr bwMode="auto">
              <a:xfrm flipV="1">
                <a:off x="1280" y="2448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58" name="Line 161"/>
              <p:cNvSpPr>
                <a:spLocks noChangeShapeType="1"/>
              </p:cNvSpPr>
              <p:nvPr/>
            </p:nvSpPr>
            <p:spPr bwMode="auto">
              <a:xfrm>
                <a:off x="1280" y="3101"/>
                <a:ext cx="0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59" name="Text Box 162"/>
              <p:cNvSpPr txBox="1">
                <a:spLocks noChangeArrowheads="1"/>
              </p:cNvSpPr>
              <p:nvPr/>
            </p:nvSpPr>
            <p:spPr bwMode="auto">
              <a:xfrm>
                <a:off x="1056" y="2856"/>
                <a:ext cx="17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A</a:t>
                </a:r>
              </a:p>
            </p:txBody>
          </p:sp>
          <p:sp>
            <p:nvSpPr>
              <p:cNvPr id="34960" name="Text Box 163"/>
              <p:cNvSpPr txBox="1">
                <a:spLocks noChangeArrowheads="1"/>
              </p:cNvSpPr>
              <p:nvPr/>
            </p:nvSpPr>
            <p:spPr bwMode="auto">
              <a:xfrm>
                <a:off x="1008" y="2544"/>
                <a:ext cx="29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n</a:t>
                </a:r>
                <a:endParaRPr lang="en-US" sz="2000" i="0"/>
              </a:p>
            </p:txBody>
          </p:sp>
          <p:grpSp>
            <p:nvGrpSpPr>
              <p:cNvPr id="34961" name="Group 164"/>
              <p:cNvGrpSpPr>
                <a:grpSpLocks/>
              </p:cNvGrpSpPr>
              <p:nvPr/>
            </p:nvGrpSpPr>
            <p:grpSpPr bwMode="auto">
              <a:xfrm>
                <a:off x="1200" y="3264"/>
                <a:ext cx="192" cy="48"/>
                <a:chOff x="2592" y="3504"/>
                <a:chExt cx="192" cy="48"/>
              </a:xfrm>
            </p:grpSpPr>
            <p:sp>
              <p:nvSpPr>
                <p:cNvPr id="34962" name="Line 165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63" name="Line 166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grpSp>
          <p:nvGrpSpPr>
            <p:cNvPr id="34944" name="Group 167"/>
            <p:cNvGrpSpPr>
              <a:grpSpLocks/>
            </p:cNvGrpSpPr>
            <p:nvPr/>
          </p:nvGrpSpPr>
          <p:grpSpPr bwMode="auto">
            <a:xfrm>
              <a:off x="1056" y="3024"/>
              <a:ext cx="719" cy="390"/>
              <a:chOff x="1056" y="3024"/>
              <a:chExt cx="719" cy="390"/>
            </a:xfrm>
          </p:grpSpPr>
          <p:grpSp>
            <p:nvGrpSpPr>
              <p:cNvPr id="34945" name="Group 168"/>
              <p:cNvGrpSpPr>
                <a:grpSpLocks/>
              </p:cNvGrpSpPr>
              <p:nvPr/>
            </p:nvGrpSpPr>
            <p:grpSpPr bwMode="auto">
              <a:xfrm>
                <a:off x="1248" y="3373"/>
                <a:ext cx="222" cy="35"/>
                <a:chOff x="1248" y="3216"/>
                <a:chExt cx="288" cy="48"/>
              </a:xfrm>
            </p:grpSpPr>
            <p:sp>
              <p:nvSpPr>
                <p:cNvPr id="34952" name="Line 169"/>
                <p:cNvSpPr>
                  <a:spLocks noChangeShapeType="1"/>
                </p:cNvSpPr>
                <p:nvPr/>
              </p:nvSpPr>
              <p:spPr bwMode="auto">
                <a:xfrm>
                  <a:off x="1248" y="321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53" name="Line 170"/>
                <p:cNvSpPr>
                  <a:spLocks noChangeShapeType="1"/>
                </p:cNvSpPr>
                <p:nvPr/>
              </p:nvSpPr>
              <p:spPr bwMode="auto">
                <a:xfrm>
                  <a:off x="1296" y="326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4946" name="Line 171"/>
              <p:cNvSpPr>
                <a:spLocks noChangeShapeType="1"/>
              </p:cNvSpPr>
              <p:nvPr/>
            </p:nvSpPr>
            <p:spPr bwMode="auto">
              <a:xfrm>
                <a:off x="1359" y="3024"/>
                <a:ext cx="0" cy="175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47" name="Line 172"/>
              <p:cNvSpPr>
                <a:spLocks noChangeShapeType="1"/>
              </p:cNvSpPr>
              <p:nvPr/>
            </p:nvSpPr>
            <p:spPr bwMode="auto">
              <a:xfrm>
                <a:off x="1248" y="3199"/>
                <a:ext cx="222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48" name="Line 173"/>
              <p:cNvSpPr>
                <a:spLocks noChangeShapeType="1"/>
              </p:cNvSpPr>
              <p:nvPr/>
            </p:nvSpPr>
            <p:spPr bwMode="auto">
              <a:xfrm>
                <a:off x="1248" y="3234"/>
                <a:ext cx="222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49" name="Line 174"/>
              <p:cNvSpPr>
                <a:spLocks noChangeShapeType="1"/>
              </p:cNvSpPr>
              <p:nvPr/>
            </p:nvSpPr>
            <p:spPr bwMode="auto">
              <a:xfrm>
                <a:off x="1359" y="3234"/>
                <a:ext cx="0" cy="139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50" name="Text Box 175"/>
              <p:cNvSpPr txBox="1">
                <a:spLocks noChangeArrowheads="1"/>
              </p:cNvSpPr>
              <p:nvPr/>
            </p:nvSpPr>
            <p:spPr bwMode="auto">
              <a:xfrm>
                <a:off x="1433" y="3164"/>
                <a:ext cx="34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>
                    <a:solidFill>
                      <a:schemeClr val="folHlink"/>
                    </a:solidFill>
                  </a:rPr>
                  <a:t>C</a:t>
                </a:r>
                <a:r>
                  <a:rPr lang="en-US" sz="2000" i="0" baseline="-25000">
                    <a:solidFill>
                      <a:schemeClr val="folHlink"/>
                    </a:solidFill>
                  </a:rPr>
                  <a:t>int</a:t>
                </a:r>
                <a:endParaRPr lang="en-US" sz="2000" i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951" name="Line 176"/>
              <p:cNvSpPr>
                <a:spLocks noChangeShapeType="1"/>
              </p:cNvSpPr>
              <p:nvPr/>
            </p:nvSpPr>
            <p:spPr bwMode="auto">
              <a:xfrm>
                <a:off x="1056" y="302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</p:grpSp>
      <p:grpSp>
        <p:nvGrpSpPr>
          <p:cNvPr id="34839" name="Group 177"/>
          <p:cNvGrpSpPr>
            <a:grpSpLocks/>
          </p:cNvGrpSpPr>
          <p:nvPr/>
        </p:nvGrpSpPr>
        <p:grpSpPr bwMode="auto">
          <a:xfrm>
            <a:off x="6324600" y="2209800"/>
            <a:ext cx="2430463" cy="3733800"/>
            <a:chOff x="3984" y="1392"/>
            <a:chExt cx="1531" cy="2352"/>
          </a:xfrm>
        </p:grpSpPr>
        <p:grpSp>
          <p:nvGrpSpPr>
            <p:cNvPr id="34843" name="Group 178"/>
            <p:cNvGrpSpPr>
              <a:grpSpLocks/>
            </p:cNvGrpSpPr>
            <p:nvPr/>
          </p:nvGrpSpPr>
          <p:grpSpPr bwMode="auto">
            <a:xfrm>
              <a:off x="4320" y="1392"/>
              <a:ext cx="552" cy="816"/>
              <a:chOff x="672" y="1344"/>
              <a:chExt cx="711" cy="960"/>
            </a:xfrm>
          </p:grpSpPr>
          <p:grpSp>
            <p:nvGrpSpPr>
              <p:cNvPr id="34918" name="Group 179"/>
              <p:cNvGrpSpPr>
                <a:grpSpLocks/>
              </p:cNvGrpSpPr>
              <p:nvPr/>
            </p:nvGrpSpPr>
            <p:grpSpPr bwMode="auto">
              <a:xfrm>
                <a:off x="912" y="1488"/>
                <a:ext cx="144" cy="336"/>
                <a:chOff x="864" y="2448"/>
                <a:chExt cx="192" cy="480"/>
              </a:xfrm>
            </p:grpSpPr>
            <p:sp>
              <p:nvSpPr>
                <p:cNvPr id="34925" name="Line 180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26" name="Line 181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27" name="Line 182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28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29" name="Line 184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30" name="Line 185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31" name="Line 186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4919" name="Oval 187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4920" name="Line 188"/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14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21" name="Line 189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22" name="Line 190"/>
              <p:cNvSpPr>
                <a:spLocks noChangeShapeType="1"/>
              </p:cNvSpPr>
              <p:nvPr/>
            </p:nvSpPr>
            <p:spPr bwMode="auto">
              <a:xfrm>
                <a:off x="960" y="211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23" name="Text Box 191"/>
              <p:cNvSpPr txBox="1">
                <a:spLocks noChangeArrowheads="1"/>
              </p:cNvSpPr>
              <p:nvPr/>
            </p:nvSpPr>
            <p:spPr bwMode="auto">
              <a:xfrm>
                <a:off x="672" y="1824"/>
                <a:ext cx="223" cy="2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B</a:t>
                </a:r>
              </a:p>
            </p:txBody>
          </p:sp>
          <p:sp>
            <p:nvSpPr>
              <p:cNvPr id="34924" name="Text Box 192"/>
              <p:cNvSpPr txBox="1">
                <a:spLocks noChangeArrowheads="1"/>
              </p:cNvSpPr>
              <p:nvPr/>
            </p:nvSpPr>
            <p:spPr bwMode="auto">
              <a:xfrm>
                <a:off x="1009" y="1488"/>
                <a:ext cx="374" cy="2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p</a:t>
                </a:r>
                <a:endParaRPr lang="en-US" sz="2000" i="0"/>
              </a:p>
            </p:txBody>
          </p:sp>
        </p:grpSp>
        <p:grpSp>
          <p:nvGrpSpPr>
            <p:cNvPr id="34844" name="Group 193"/>
            <p:cNvGrpSpPr>
              <a:grpSpLocks/>
            </p:cNvGrpSpPr>
            <p:nvPr/>
          </p:nvGrpSpPr>
          <p:grpSpPr bwMode="auto">
            <a:xfrm>
              <a:off x="4320" y="2064"/>
              <a:ext cx="552" cy="816"/>
              <a:chOff x="672" y="1344"/>
              <a:chExt cx="711" cy="960"/>
            </a:xfrm>
          </p:grpSpPr>
          <p:grpSp>
            <p:nvGrpSpPr>
              <p:cNvPr id="34904" name="Group 194"/>
              <p:cNvGrpSpPr>
                <a:grpSpLocks/>
              </p:cNvGrpSpPr>
              <p:nvPr/>
            </p:nvGrpSpPr>
            <p:grpSpPr bwMode="auto">
              <a:xfrm>
                <a:off x="912" y="1488"/>
                <a:ext cx="144" cy="336"/>
                <a:chOff x="864" y="2448"/>
                <a:chExt cx="192" cy="480"/>
              </a:xfrm>
            </p:grpSpPr>
            <p:sp>
              <p:nvSpPr>
                <p:cNvPr id="34911" name="Line 195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12" name="Line 196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13" name="Line 197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14" name="Line 198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15" name="Line 199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16" name="Line 200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17" name="Line 201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4905" name="Oval 202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4906" name="Line 203"/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14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07" name="Line 204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08" name="Line 205"/>
              <p:cNvSpPr>
                <a:spLocks noChangeShapeType="1"/>
              </p:cNvSpPr>
              <p:nvPr/>
            </p:nvSpPr>
            <p:spPr bwMode="auto">
              <a:xfrm>
                <a:off x="960" y="211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909" name="Text Box 206"/>
              <p:cNvSpPr txBox="1">
                <a:spLocks noChangeArrowheads="1"/>
              </p:cNvSpPr>
              <p:nvPr/>
            </p:nvSpPr>
            <p:spPr bwMode="auto">
              <a:xfrm>
                <a:off x="672" y="1824"/>
                <a:ext cx="223" cy="2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A</a:t>
                </a:r>
              </a:p>
            </p:txBody>
          </p:sp>
          <p:sp>
            <p:nvSpPr>
              <p:cNvPr id="34910" name="Text Box 207"/>
              <p:cNvSpPr txBox="1">
                <a:spLocks noChangeArrowheads="1"/>
              </p:cNvSpPr>
              <p:nvPr/>
            </p:nvSpPr>
            <p:spPr bwMode="auto">
              <a:xfrm>
                <a:off x="1009" y="1488"/>
                <a:ext cx="374" cy="2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p</a:t>
                </a:r>
                <a:endParaRPr lang="en-US" sz="2000" i="0"/>
              </a:p>
            </p:txBody>
          </p:sp>
        </p:grpSp>
        <p:sp>
          <p:nvSpPr>
            <p:cNvPr id="34845" name="Line 208"/>
            <p:cNvSpPr>
              <a:spLocks noChangeShapeType="1"/>
            </p:cNvSpPr>
            <p:nvPr/>
          </p:nvSpPr>
          <p:spPr bwMode="auto">
            <a:xfrm>
              <a:off x="4464" y="13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34846" name="Group 209"/>
            <p:cNvGrpSpPr>
              <a:grpSpLocks/>
            </p:cNvGrpSpPr>
            <p:nvPr/>
          </p:nvGrpSpPr>
          <p:grpSpPr bwMode="auto">
            <a:xfrm>
              <a:off x="3984" y="2880"/>
              <a:ext cx="384" cy="864"/>
              <a:chOff x="1008" y="2448"/>
              <a:chExt cx="384" cy="864"/>
            </a:xfrm>
          </p:grpSpPr>
          <p:grpSp>
            <p:nvGrpSpPr>
              <p:cNvPr id="34887" name="Group 210"/>
              <p:cNvGrpSpPr>
                <a:grpSpLocks/>
              </p:cNvGrpSpPr>
              <p:nvPr/>
            </p:nvGrpSpPr>
            <p:grpSpPr bwMode="auto">
              <a:xfrm>
                <a:off x="1242" y="2570"/>
                <a:ext cx="112" cy="286"/>
                <a:chOff x="864" y="2448"/>
                <a:chExt cx="192" cy="480"/>
              </a:xfrm>
            </p:grpSpPr>
            <p:sp>
              <p:nvSpPr>
                <p:cNvPr id="34897" name="Line 211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898" name="Line 212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899" name="Line 213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00" name="Line 214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01" name="Line 215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02" name="Line 216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903" name="Line 217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4888" name="Oval 218"/>
              <p:cNvSpPr>
                <a:spLocks noChangeArrowheads="1"/>
              </p:cNvSpPr>
              <p:nvPr/>
            </p:nvSpPr>
            <p:spPr bwMode="auto">
              <a:xfrm>
                <a:off x="1280" y="3060"/>
                <a:ext cx="37" cy="4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4889" name="Line 219"/>
              <p:cNvSpPr>
                <a:spLocks noChangeShapeType="1"/>
              </p:cNvSpPr>
              <p:nvPr/>
            </p:nvSpPr>
            <p:spPr bwMode="auto">
              <a:xfrm>
                <a:off x="1168" y="2897"/>
                <a:ext cx="112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90" name="Line 220"/>
              <p:cNvSpPr>
                <a:spLocks noChangeShapeType="1"/>
              </p:cNvSpPr>
              <p:nvPr/>
            </p:nvSpPr>
            <p:spPr bwMode="auto">
              <a:xfrm flipV="1">
                <a:off x="1280" y="2448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91" name="Line 221"/>
              <p:cNvSpPr>
                <a:spLocks noChangeShapeType="1"/>
              </p:cNvSpPr>
              <p:nvPr/>
            </p:nvSpPr>
            <p:spPr bwMode="auto">
              <a:xfrm>
                <a:off x="1280" y="3101"/>
                <a:ext cx="0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92" name="Text Box 222"/>
              <p:cNvSpPr txBox="1">
                <a:spLocks noChangeArrowheads="1"/>
              </p:cNvSpPr>
              <p:nvPr/>
            </p:nvSpPr>
            <p:spPr bwMode="auto">
              <a:xfrm>
                <a:off x="1056" y="2856"/>
                <a:ext cx="17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A</a:t>
                </a:r>
              </a:p>
            </p:txBody>
          </p:sp>
          <p:sp>
            <p:nvSpPr>
              <p:cNvPr id="34893" name="Text Box 223"/>
              <p:cNvSpPr txBox="1">
                <a:spLocks noChangeArrowheads="1"/>
              </p:cNvSpPr>
              <p:nvPr/>
            </p:nvSpPr>
            <p:spPr bwMode="auto">
              <a:xfrm>
                <a:off x="1008" y="2544"/>
                <a:ext cx="29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n</a:t>
                </a:r>
                <a:endParaRPr lang="en-US" sz="2000" i="0"/>
              </a:p>
            </p:txBody>
          </p:sp>
          <p:grpSp>
            <p:nvGrpSpPr>
              <p:cNvPr id="34894" name="Group 224"/>
              <p:cNvGrpSpPr>
                <a:grpSpLocks/>
              </p:cNvGrpSpPr>
              <p:nvPr/>
            </p:nvGrpSpPr>
            <p:grpSpPr bwMode="auto">
              <a:xfrm>
                <a:off x="1200" y="3264"/>
                <a:ext cx="192" cy="48"/>
                <a:chOff x="2592" y="3504"/>
                <a:chExt cx="192" cy="48"/>
              </a:xfrm>
            </p:grpSpPr>
            <p:sp>
              <p:nvSpPr>
                <p:cNvPr id="34895" name="Line 225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896" name="Line 226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grpSp>
          <p:nvGrpSpPr>
            <p:cNvPr id="34847" name="Group 227"/>
            <p:cNvGrpSpPr>
              <a:grpSpLocks/>
            </p:cNvGrpSpPr>
            <p:nvPr/>
          </p:nvGrpSpPr>
          <p:grpSpPr bwMode="auto">
            <a:xfrm>
              <a:off x="4608" y="2880"/>
              <a:ext cx="384" cy="864"/>
              <a:chOff x="1008" y="2448"/>
              <a:chExt cx="384" cy="864"/>
            </a:xfrm>
          </p:grpSpPr>
          <p:grpSp>
            <p:nvGrpSpPr>
              <p:cNvPr id="34870" name="Group 228"/>
              <p:cNvGrpSpPr>
                <a:grpSpLocks/>
              </p:cNvGrpSpPr>
              <p:nvPr/>
            </p:nvGrpSpPr>
            <p:grpSpPr bwMode="auto">
              <a:xfrm>
                <a:off x="1242" y="2570"/>
                <a:ext cx="112" cy="286"/>
                <a:chOff x="864" y="2448"/>
                <a:chExt cx="192" cy="480"/>
              </a:xfrm>
            </p:grpSpPr>
            <p:sp>
              <p:nvSpPr>
                <p:cNvPr id="34880" name="Line 229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881" name="Line 230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882" name="Line 231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883" name="Line 232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884" name="Line 233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885" name="Line 234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886" name="Line 235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4871" name="Oval 236"/>
              <p:cNvSpPr>
                <a:spLocks noChangeArrowheads="1"/>
              </p:cNvSpPr>
              <p:nvPr/>
            </p:nvSpPr>
            <p:spPr bwMode="auto">
              <a:xfrm>
                <a:off x="1280" y="3060"/>
                <a:ext cx="37" cy="4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4872" name="Line 237"/>
              <p:cNvSpPr>
                <a:spLocks noChangeShapeType="1"/>
              </p:cNvSpPr>
              <p:nvPr/>
            </p:nvSpPr>
            <p:spPr bwMode="auto">
              <a:xfrm>
                <a:off x="1168" y="2897"/>
                <a:ext cx="112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73" name="Line 238"/>
              <p:cNvSpPr>
                <a:spLocks noChangeShapeType="1"/>
              </p:cNvSpPr>
              <p:nvPr/>
            </p:nvSpPr>
            <p:spPr bwMode="auto">
              <a:xfrm flipV="1">
                <a:off x="1280" y="2448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74" name="Line 239"/>
              <p:cNvSpPr>
                <a:spLocks noChangeShapeType="1"/>
              </p:cNvSpPr>
              <p:nvPr/>
            </p:nvSpPr>
            <p:spPr bwMode="auto">
              <a:xfrm>
                <a:off x="1280" y="3101"/>
                <a:ext cx="0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75" name="Text Box 240"/>
              <p:cNvSpPr txBox="1">
                <a:spLocks noChangeArrowheads="1"/>
              </p:cNvSpPr>
              <p:nvPr/>
            </p:nvSpPr>
            <p:spPr bwMode="auto">
              <a:xfrm>
                <a:off x="1056" y="2856"/>
                <a:ext cx="17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B</a:t>
                </a:r>
              </a:p>
            </p:txBody>
          </p:sp>
          <p:sp>
            <p:nvSpPr>
              <p:cNvPr id="34876" name="Text Box 241"/>
              <p:cNvSpPr txBox="1">
                <a:spLocks noChangeArrowheads="1"/>
              </p:cNvSpPr>
              <p:nvPr/>
            </p:nvSpPr>
            <p:spPr bwMode="auto">
              <a:xfrm>
                <a:off x="1008" y="2544"/>
                <a:ext cx="29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n</a:t>
                </a:r>
                <a:endParaRPr lang="en-US" sz="2000" i="0"/>
              </a:p>
            </p:txBody>
          </p:sp>
          <p:grpSp>
            <p:nvGrpSpPr>
              <p:cNvPr id="34877" name="Group 242"/>
              <p:cNvGrpSpPr>
                <a:grpSpLocks/>
              </p:cNvGrpSpPr>
              <p:nvPr/>
            </p:nvGrpSpPr>
            <p:grpSpPr bwMode="auto">
              <a:xfrm>
                <a:off x="1200" y="3264"/>
                <a:ext cx="192" cy="48"/>
                <a:chOff x="2592" y="3504"/>
                <a:chExt cx="192" cy="48"/>
              </a:xfrm>
            </p:grpSpPr>
            <p:sp>
              <p:nvSpPr>
                <p:cNvPr id="34878" name="Line 243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879" name="Line 244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sp>
          <p:nvSpPr>
            <p:cNvPr id="34848" name="Line 245"/>
            <p:cNvSpPr>
              <a:spLocks noChangeShapeType="1"/>
            </p:cNvSpPr>
            <p:nvPr/>
          </p:nvSpPr>
          <p:spPr bwMode="auto">
            <a:xfrm>
              <a:off x="4272" y="2880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34849" name="Group 246"/>
            <p:cNvGrpSpPr>
              <a:grpSpLocks/>
            </p:cNvGrpSpPr>
            <p:nvPr/>
          </p:nvGrpSpPr>
          <p:grpSpPr bwMode="auto">
            <a:xfrm>
              <a:off x="5040" y="2880"/>
              <a:ext cx="475" cy="390"/>
              <a:chOff x="1488" y="2304"/>
              <a:chExt cx="616" cy="536"/>
            </a:xfrm>
          </p:grpSpPr>
          <p:grpSp>
            <p:nvGrpSpPr>
              <p:cNvPr id="34862" name="Group 247"/>
              <p:cNvGrpSpPr>
                <a:grpSpLocks/>
              </p:cNvGrpSpPr>
              <p:nvPr/>
            </p:nvGrpSpPr>
            <p:grpSpPr bwMode="auto">
              <a:xfrm>
                <a:off x="1488" y="2784"/>
                <a:ext cx="288" cy="48"/>
                <a:chOff x="1248" y="3216"/>
                <a:chExt cx="288" cy="48"/>
              </a:xfrm>
            </p:grpSpPr>
            <p:sp>
              <p:nvSpPr>
                <p:cNvPr id="34868" name="Line 248"/>
                <p:cNvSpPr>
                  <a:spLocks noChangeShapeType="1"/>
                </p:cNvSpPr>
                <p:nvPr/>
              </p:nvSpPr>
              <p:spPr bwMode="auto">
                <a:xfrm>
                  <a:off x="1248" y="321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869" name="Line 249"/>
                <p:cNvSpPr>
                  <a:spLocks noChangeShapeType="1"/>
                </p:cNvSpPr>
                <p:nvPr/>
              </p:nvSpPr>
              <p:spPr bwMode="auto">
                <a:xfrm>
                  <a:off x="1296" y="326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4863" name="Line 250"/>
              <p:cNvSpPr>
                <a:spLocks noChangeShapeType="1"/>
              </p:cNvSpPr>
              <p:nvPr/>
            </p:nvSpPr>
            <p:spPr bwMode="auto">
              <a:xfrm>
                <a:off x="1632" y="2304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64" name="Line 251"/>
              <p:cNvSpPr>
                <a:spLocks noChangeShapeType="1"/>
              </p:cNvSpPr>
              <p:nvPr/>
            </p:nvSpPr>
            <p:spPr bwMode="auto">
              <a:xfrm>
                <a:off x="1488" y="25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65" name="Line 252"/>
              <p:cNvSpPr>
                <a:spLocks noChangeShapeType="1"/>
              </p:cNvSpPr>
              <p:nvPr/>
            </p:nvSpPr>
            <p:spPr bwMode="auto">
              <a:xfrm>
                <a:off x="1488" y="259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66" name="Line 253"/>
              <p:cNvSpPr>
                <a:spLocks noChangeShapeType="1"/>
              </p:cNvSpPr>
              <p:nvPr/>
            </p:nvSpPr>
            <p:spPr bwMode="auto">
              <a:xfrm>
                <a:off x="1632" y="25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67" name="Text Box 254"/>
              <p:cNvSpPr txBox="1">
                <a:spLocks noChangeArrowheads="1"/>
              </p:cNvSpPr>
              <p:nvPr/>
            </p:nvSpPr>
            <p:spPr bwMode="auto">
              <a:xfrm>
                <a:off x="1728" y="2497"/>
                <a:ext cx="376" cy="34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C</a:t>
                </a:r>
                <a:r>
                  <a:rPr lang="en-US" sz="2000" i="0" baseline="-25000"/>
                  <a:t>L</a:t>
                </a:r>
                <a:endParaRPr lang="en-US" sz="2000" i="0"/>
              </a:p>
            </p:txBody>
          </p:sp>
        </p:grpSp>
        <p:sp>
          <p:nvSpPr>
            <p:cNvPr id="34850" name="Line 255"/>
            <p:cNvSpPr>
              <a:spLocks noChangeShapeType="1"/>
            </p:cNvSpPr>
            <p:nvPr/>
          </p:nvSpPr>
          <p:spPr bwMode="auto">
            <a:xfrm>
              <a:off x="4320" y="182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4851" name="Line 256"/>
            <p:cNvSpPr>
              <a:spLocks noChangeShapeType="1"/>
            </p:cNvSpPr>
            <p:nvPr/>
          </p:nvSpPr>
          <p:spPr bwMode="auto">
            <a:xfrm>
              <a:off x="4320" y="24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34852" name="Group 257"/>
            <p:cNvGrpSpPr>
              <a:grpSpLocks/>
            </p:cNvGrpSpPr>
            <p:nvPr/>
          </p:nvGrpSpPr>
          <p:grpSpPr bwMode="auto">
            <a:xfrm>
              <a:off x="4560" y="2112"/>
              <a:ext cx="815" cy="390"/>
              <a:chOff x="4560" y="2112"/>
              <a:chExt cx="815" cy="390"/>
            </a:xfrm>
          </p:grpSpPr>
          <p:grpSp>
            <p:nvGrpSpPr>
              <p:cNvPr id="34853" name="Group 258"/>
              <p:cNvGrpSpPr>
                <a:grpSpLocks/>
              </p:cNvGrpSpPr>
              <p:nvPr/>
            </p:nvGrpSpPr>
            <p:grpSpPr bwMode="auto">
              <a:xfrm>
                <a:off x="4848" y="2461"/>
                <a:ext cx="222" cy="35"/>
                <a:chOff x="1248" y="3216"/>
                <a:chExt cx="288" cy="48"/>
              </a:xfrm>
            </p:grpSpPr>
            <p:sp>
              <p:nvSpPr>
                <p:cNvPr id="34860" name="Line 259"/>
                <p:cNvSpPr>
                  <a:spLocks noChangeShapeType="1"/>
                </p:cNvSpPr>
                <p:nvPr/>
              </p:nvSpPr>
              <p:spPr bwMode="auto">
                <a:xfrm>
                  <a:off x="1248" y="321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4861" name="Line 260"/>
                <p:cNvSpPr>
                  <a:spLocks noChangeShapeType="1"/>
                </p:cNvSpPr>
                <p:nvPr/>
              </p:nvSpPr>
              <p:spPr bwMode="auto">
                <a:xfrm>
                  <a:off x="1296" y="326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4854" name="Line 261"/>
              <p:cNvSpPr>
                <a:spLocks noChangeShapeType="1"/>
              </p:cNvSpPr>
              <p:nvPr/>
            </p:nvSpPr>
            <p:spPr bwMode="auto">
              <a:xfrm>
                <a:off x="4959" y="2112"/>
                <a:ext cx="0" cy="175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55" name="Line 262"/>
              <p:cNvSpPr>
                <a:spLocks noChangeShapeType="1"/>
              </p:cNvSpPr>
              <p:nvPr/>
            </p:nvSpPr>
            <p:spPr bwMode="auto">
              <a:xfrm>
                <a:off x="4848" y="2287"/>
                <a:ext cx="222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56" name="Line 263"/>
              <p:cNvSpPr>
                <a:spLocks noChangeShapeType="1"/>
              </p:cNvSpPr>
              <p:nvPr/>
            </p:nvSpPr>
            <p:spPr bwMode="auto">
              <a:xfrm>
                <a:off x="4848" y="2322"/>
                <a:ext cx="222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57" name="Line 264"/>
              <p:cNvSpPr>
                <a:spLocks noChangeShapeType="1"/>
              </p:cNvSpPr>
              <p:nvPr/>
            </p:nvSpPr>
            <p:spPr bwMode="auto">
              <a:xfrm>
                <a:off x="4959" y="2322"/>
                <a:ext cx="0" cy="139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4858" name="Text Box 265"/>
              <p:cNvSpPr txBox="1">
                <a:spLocks noChangeArrowheads="1"/>
              </p:cNvSpPr>
              <p:nvPr/>
            </p:nvSpPr>
            <p:spPr bwMode="auto">
              <a:xfrm>
                <a:off x="5033" y="2252"/>
                <a:ext cx="34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>
                    <a:solidFill>
                      <a:schemeClr val="folHlink"/>
                    </a:solidFill>
                  </a:rPr>
                  <a:t>C</a:t>
                </a:r>
                <a:r>
                  <a:rPr lang="en-US" sz="2000" i="0" baseline="-25000">
                    <a:solidFill>
                      <a:schemeClr val="folHlink"/>
                    </a:solidFill>
                  </a:rPr>
                  <a:t>int</a:t>
                </a:r>
                <a:endParaRPr lang="en-US" sz="2000" i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859" name="Line 266"/>
              <p:cNvSpPr>
                <a:spLocks noChangeShapeType="1"/>
              </p:cNvSpPr>
              <p:nvPr/>
            </p:nvSpPr>
            <p:spPr bwMode="auto">
              <a:xfrm>
                <a:off x="4560" y="211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34840" name="Text Box 267"/>
          <p:cNvSpPr txBox="1">
            <a:spLocks noChangeArrowheads="1"/>
          </p:cNvSpPr>
          <p:nvPr/>
        </p:nvSpPr>
        <p:spPr bwMode="auto">
          <a:xfrm>
            <a:off x="295275" y="5759450"/>
            <a:ext cx="1047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46"/>
                </a:solidFill>
              </a:rPr>
              <a:t>NAND2</a:t>
            </a:r>
          </a:p>
        </p:txBody>
      </p:sp>
      <p:sp>
        <p:nvSpPr>
          <p:cNvPr id="34841" name="Text Box 268"/>
          <p:cNvSpPr txBox="1">
            <a:spLocks noChangeArrowheads="1"/>
          </p:cNvSpPr>
          <p:nvPr/>
        </p:nvSpPr>
        <p:spPr bwMode="auto">
          <a:xfrm>
            <a:off x="3938588" y="5656263"/>
            <a:ext cx="608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46"/>
                </a:solidFill>
              </a:rPr>
              <a:t>INV</a:t>
            </a:r>
          </a:p>
        </p:txBody>
      </p:sp>
      <p:sp>
        <p:nvSpPr>
          <p:cNvPr id="34842" name="Text Box 269"/>
          <p:cNvSpPr txBox="1">
            <a:spLocks noChangeArrowheads="1"/>
          </p:cNvSpPr>
          <p:nvPr/>
        </p:nvSpPr>
        <p:spPr bwMode="auto">
          <a:xfrm>
            <a:off x="8032750" y="5511800"/>
            <a:ext cx="8905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46"/>
                </a:solidFill>
              </a:rPr>
              <a:t>NOR2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F9A1142-3AE0-4C66-8D6E-762FA5C544B3}" type="slidenum">
              <a:rPr lang="en-US"/>
              <a:pPr/>
              <a:t>18</a:t>
            </a:fld>
            <a:endParaRPr lang="en-US"/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Input Pattern Effects on Delay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752600"/>
            <a:ext cx="4495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Delay is dependent on the</a:t>
            </a:r>
            <a:r>
              <a:rPr lang="en-US" sz="2800" smtClean="0">
                <a:solidFill>
                  <a:schemeClr val="accent1"/>
                </a:solidFill>
              </a:rPr>
              <a:t> pattern</a:t>
            </a:r>
            <a:r>
              <a:rPr lang="en-US" sz="2800" smtClean="0"/>
              <a:t> of inputs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Low to high transition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both inputs go low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delay is 0.69 R</a:t>
            </a:r>
            <a:r>
              <a:rPr lang="en-US" sz="2000" baseline="-25000" smtClean="0"/>
              <a:t>p</a:t>
            </a:r>
            <a:r>
              <a:rPr lang="en-US" sz="2000" smtClean="0">
                <a:solidFill>
                  <a:schemeClr val="accent1"/>
                </a:solidFill>
              </a:rPr>
              <a:t>/2</a:t>
            </a:r>
            <a:r>
              <a:rPr lang="en-US" sz="2000" smtClean="0"/>
              <a:t> C</a:t>
            </a:r>
            <a:r>
              <a:rPr lang="en-US" sz="2000" baseline="-25000" smtClean="0"/>
              <a:t>L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one input goes low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delay is 0.69 R</a:t>
            </a:r>
            <a:r>
              <a:rPr lang="en-US" sz="2000" baseline="-25000" smtClean="0"/>
              <a:t>p</a:t>
            </a:r>
            <a:r>
              <a:rPr lang="en-US" sz="2000" smtClean="0"/>
              <a:t> C</a:t>
            </a:r>
            <a:r>
              <a:rPr lang="en-US" sz="2000" baseline="-25000" smtClean="0"/>
              <a:t>L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High to low transition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both inputs go high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delay is 0.69 </a:t>
            </a:r>
            <a:r>
              <a:rPr lang="en-US" sz="2000" smtClean="0">
                <a:solidFill>
                  <a:schemeClr val="accent1"/>
                </a:solidFill>
              </a:rPr>
              <a:t>2</a:t>
            </a:r>
            <a:r>
              <a:rPr lang="en-US" sz="2000" smtClean="0"/>
              <a:t>R</a:t>
            </a:r>
            <a:r>
              <a:rPr lang="en-US" sz="2000" baseline="-25000" smtClean="0"/>
              <a:t>n</a:t>
            </a:r>
            <a:r>
              <a:rPr lang="en-US" sz="2000" smtClean="0"/>
              <a:t> C</a:t>
            </a:r>
            <a:r>
              <a:rPr lang="en-US" sz="2000" baseline="-25000" smtClean="0"/>
              <a:t>L</a:t>
            </a:r>
          </a:p>
        </p:txBody>
      </p:sp>
      <p:grpSp>
        <p:nvGrpSpPr>
          <p:cNvPr id="35845" name="Group 4"/>
          <p:cNvGrpSpPr>
            <a:grpSpLocks/>
          </p:cNvGrpSpPr>
          <p:nvPr/>
        </p:nvGrpSpPr>
        <p:grpSpPr bwMode="auto">
          <a:xfrm>
            <a:off x="2055813" y="3176588"/>
            <a:ext cx="722312" cy="600075"/>
            <a:chOff x="1488" y="2304"/>
            <a:chExt cx="675" cy="565"/>
          </a:xfrm>
        </p:grpSpPr>
        <p:grpSp>
          <p:nvGrpSpPr>
            <p:cNvPr id="35923" name="Group 5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35929" name="Line 6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30" name="Line 7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5924" name="Line 8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25" name="Line 9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26" name="Line 10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27" name="Line 11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28" name="Text Box 12"/>
            <p:cNvSpPr txBox="1">
              <a:spLocks noChangeArrowheads="1"/>
            </p:cNvSpPr>
            <p:nvPr/>
          </p:nvSpPr>
          <p:spPr bwMode="auto">
            <a:xfrm>
              <a:off x="1732" y="2495"/>
              <a:ext cx="431" cy="3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  <a:endParaRPr lang="en-US" sz="2000" i="0"/>
            </a:p>
          </p:txBody>
        </p:sp>
      </p:grpSp>
      <p:grpSp>
        <p:nvGrpSpPr>
          <p:cNvPr id="35846" name="Group 13"/>
          <p:cNvGrpSpPr>
            <a:grpSpLocks/>
          </p:cNvGrpSpPr>
          <p:nvPr/>
        </p:nvGrpSpPr>
        <p:grpSpPr bwMode="auto">
          <a:xfrm>
            <a:off x="1714500" y="3354388"/>
            <a:ext cx="155575" cy="417512"/>
            <a:chOff x="864" y="2448"/>
            <a:chExt cx="192" cy="480"/>
          </a:xfrm>
        </p:grpSpPr>
        <p:sp>
          <p:nvSpPr>
            <p:cNvPr id="35916" name="Line 14"/>
            <p:cNvSpPr>
              <a:spLocks noChangeShapeType="1"/>
            </p:cNvSpPr>
            <p:nvPr/>
          </p:nvSpPr>
          <p:spPr bwMode="auto">
            <a:xfrm>
              <a:off x="960" y="2448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17" name="Line 15"/>
            <p:cNvSpPr>
              <a:spLocks noChangeShapeType="1"/>
            </p:cNvSpPr>
            <p:nvPr/>
          </p:nvSpPr>
          <p:spPr bwMode="auto">
            <a:xfrm flipH="1">
              <a:off x="864" y="2496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18" name="Line 16"/>
            <p:cNvSpPr>
              <a:spLocks noChangeShapeType="1"/>
            </p:cNvSpPr>
            <p:nvPr/>
          </p:nvSpPr>
          <p:spPr bwMode="auto">
            <a:xfrm>
              <a:off x="864" y="2592"/>
              <a:ext cx="192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19" name="Line 17"/>
            <p:cNvSpPr>
              <a:spLocks noChangeShapeType="1"/>
            </p:cNvSpPr>
            <p:nvPr/>
          </p:nvSpPr>
          <p:spPr bwMode="auto">
            <a:xfrm flipH="1">
              <a:off x="864" y="2640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20" name="Line 18"/>
            <p:cNvSpPr>
              <a:spLocks noChangeShapeType="1"/>
            </p:cNvSpPr>
            <p:nvPr/>
          </p:nvSpPr>
          <p:spPr bwMode="auto">
            <a:xfrm>
              <a:off x="864" y="2736"/>
              <a:ext cx="192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21" name="Line 19"/>
            <p:cNvSpPr>
              <a:spLocks noChangeShapeType="1"/>
            </p:cNvSpPr>
            <p:nvPr/>
          </p:nvSpPr>
          <p:spPr bwMode="auto">
            <a:xfrm flipH="1">
              <a:off x="864" y="2784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22" name="Line 20"/>
            <p:cNvSpPr>
              <a:spLocks noChangeShapeType="1"/>
            </p:cNvSpPr>
            <p:nvPr/>
          </p:nvSpPr>
          <p:spPr bwMode="auto">
            <a:xfrm>
              <a:off x="864" y="2880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5847" name="Oval 21"/>
          <p:cNvSpPr>
            <a:spLocks noChangeArrowheads="1"/>
          </p:cNvSpPr>
          <p:nvPr/>
        </p:nvSpPr>
        <p:spPr bwMode="auto">
          <a:xfrm>
            <a:off x="1768475" y="4068763"/>
            <a:ext cx="50800" cy="603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5848" name="Line 22"/>
          <p:cNvSpPr>
            <a:spLocks noChangeShapeType="1"/>
          </p:cNvSpPr>
          <p:nvPr/>
        </p:nvSpPr>
        <p:spPr bwMode="auto">
          <a:xfrm>
            <a:off x="1612900" y="3832225"/>
            <a:ext cx="155575" cy="23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5849" name="Line 23"/>
          <p:cNvSpPr>
            <a:spLocks noChangeShapeType="1"/>
          </p:cNvSpPr>
          <p:nvPr/>
        </p:nvSpPr>
        <p:spPr bwMode="auto">
          <a:xfrm flipV="1">
            <a:off x="1768475" y="3176588"/>
            <a:ext cx="0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5850" name="Line 24"/>
          <p:cNvSpPr>
            <a:spLocks noChangeShapeType="1"/>
          </p:cNvSpPr>
          <p:nvPr/>
        </p:nvSpPr>
        <p:spPr bwMode="auto">
          <a:xfrm>
            <a:off x="1768475" y="4129088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5851" name="Text Box 25"/>
          <p:cNvSpPr txBox="1">
            <a:spLocks noChangeArrowheads="1"/>
          </p:cNvSpPr>
          <p:nvPr/>
        </p:nvSpPr>
        <p:spPr bwMode="auto">
          <a:xfrm>
            <a:off x="1457325" y="3771900"/>
            <a:ext cx="2397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B</a:t>
            </a:r>
          </a:p>
        </p:txBody>
      </p:sp>
      <p:sp>
        <p:nvSpPr>
          <p:cNvPr id="35852" name="Text Box 26"/>
          <p:cNvSpPr txBox="1">
            <a:spLocks noChangeArrowheads="1"/>
          </p:cNvSpPr>
          <p:nvPr/>
        </p:nvSpPr>
        <p:spPr bwMode="auto">
          <a:xfrm>
            <a:off x="1389063" y="3316288"/>
            <a:ext cx="4603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R</a:t>
            </a:r>
            <a:r>
              <a:rPr lang="en-US" sz="2000" i="0" baseline="-25000"/>
              <a:t>n</a:t>
            </a:r>
            <a:endParaRPr lang="en-US" sz="2000" i="0"/>
          </a:p>
        </p:txBody>
      </p:sp>
      <p:grpSp>
        <p:nvGrpSpPr>
          <p:cNvPr id="35853" name="Group 27"/>
          <p:cNvGrpSpPr>
            <a:grpSpLocks/>
          </p:cNvGrpSpPr>
          <p:nvPr/>
        </p:nvGrpSpPr>
        <p:grpSpPr bwMode="auto">
          <a:xfrm>
            <a:off x="990600" y="2057400"/>
            <a:ext cx="825500" cy="1087438"/>
            <a:chOff x="2208" y="1632"/>
            <a:chExt cx="595" cy="746"/>
          </a:xfrm>
        </p:grpSpPr>
        <p:grpSp>
          <p:nvGrpSpPr>
            <p:cNvPr id="35900" name="Group 28"/>
            <p:cNvGrpSpPr>
              <a:grpSpLocks/>
            </p:cNvGrpSpPr>
            <p:nvPr/>
          </p:nvGrpSpPr>
          <p:grpSpPr bwMode="auto">
            <a:xfrm>
              <a:off x="2394" y="1754"/>
              <a:ext cx="112" cy="286"/>
              <a:chOff x="864" y="2448"/>
              <a:chExt cx="192" cy="480"/>
            </a:xfrm>
          </p:grpSpPr>
          <p:sp>
            <p:nvSpPr>
              <p:cNvPr id="35909" name="Line 29"/>
              <p:cNvSpPr>
                <a:spLocks noChangeShapeType="1"/>
              </p:cNvSpPr>
              <p:nvPr/>
            </p:nvSpPr>
            <p:spPr bwMode="auto">
              <a:xfrm>
                <a:off x="960" y="2448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10" name="Line 30"/>
              <p:cNvSpPr>
                <a:spLocks noChangeShapeType="1"/>
              </p:cNvSpPr>
              <p:nvPr/>
            </p:nvSpPr>
            <p:spPr bwMode="auto">
              <a:xfrm flipH="1">
                <a:off x="864" y="2496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11" name="Line 31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12" name="Line 32"/>
              <p:cNvSpPr>
                <a:spLocks noChangeShapeType="1"/>
              </p:cNvSpPr>
              <p:nvPr/>
            </p:nvSpPr>
            <p:spPr bwMode="auto">
              <a:xfrm flipH="1">
                <a:off x="864" y="264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13" name="Line 33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14" name="Line 34"/>
              <p:cNvSpPr>
                <a:spLocks noChangeShapeType="1"/>
              </p:cNvSpPr>
              <p:nvPr/>
            </p:nvSpPr>
            <p:spPr bwMode="auto">
              <a:xfrm flipH="1">
                <a:off x="864" y="2784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915" name="Line 35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5901" name="Oval 36"/>
            <p:cNvSpPr>
              <a:spLocks noChangeArrowheads="1"/>
            </p:cNvSpPr>
            <p:nvPr/>
          </p:nvSpPr>
          <p:spPr bwMode="auto">
            <a:xfrm>
              <a:off x="2432" y="2244"/>
              <a:ext cx="37" cy="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5902" name="Line 37"/>
            <p:cNvSpPr>
              <a:spLocks noChangeShapeType="1"/>
            </p:cNvSpPr>
            <p:nvPr/>
          </p:nvSpPr>
          <p:spPr bwMode="auto">
            <a:xfrm>
              <a:off x="2320" y="2081"/>
              <a:ext cx="112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03" name="Line 38"/>
            <p:cNvSpPr>
              <a:spLocks noChangeShapeType="1"/>
            </p:cNvSpPr>
            <p:nvPr/>
          </p:nvSpPr>
          <p:spPr bwMode="auto">
            <a:xfrm flipV="1">
              <a:off x="2432" y="1632"/>
              <a:ext cx="0" cy="1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04" name="Text Box 39"/>
            <p:cNvSpPr txBox="1">
              <a:spLocks noChangeArrowheads="1"/>
            </p:cNvSpPr>
            <p:nvPr/>
          </p:nvSpPr>
          <p:spPr bwMode="auto">
            <a:xfrm>
              <a:off x="2208" y="2040"/>
              <a:ext cx="172" cy="2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0"/>
                <a:t>A</a:t>
              </a:r>
            </a:p>
          </p:txBody>
        </p:sp>
        <p:sp>
          <p:nvSpPr>
            <p:cNvPr id="35905" name="Text Box 40"/>
            <p:cNvSpPr txBox="1">
              <a:spLocks noChangeArrowheads="1"/>
            </p:cNvSpPr>
            <p:nvPr/>
          </p:nvSpPr>
          <p:spPr bwMode="auto">
            <a:xfrm>
              <a:off x="2471" y="1755"/>
              <a:ext cx="332" cy="2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R</a:t>
              </a:r>
              <a:r>
                <a:rPr lang="en-US" sz="2000" i="0" baseline="-25000"/>
                <a:t>p</a:t>
              </a:r>
              <a:endParaRPr lang="en-US" sz="2000" i="0"/>
            </a:p>
          </p:txBody>
        </p:sp>
        <p:sp>
          <p:nvSpPr>
            <p:cNvPr id="35906" name="Line 41"/>
            <p:cNvSpPr>
              <a:spLocks noChangeShapeType="1"/>
            </p:cNvSpPr>
            <p:nvPr/>
          </p:nvSpPr>
          <p:spPr bwMode="auto">
            <a:xfrm>
              <a:off x="2208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07" name="Line 42"/>
            <p:cNvSpPr>
              <a:spLocks noChangeShapeType="1"/>
            </p:cNvSpPr>
            <p:nvPr/>
          </p:nvSpPr>
          <p:spPr bwMode="auto">
            <a:xfrm flipV="1">
              <a:off x="2448" y="2256"/>
              <a:ext cx="0" cy="1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908" name="Line 43"/>
            <p:cNvSpPr>
              <a:spLocks noChangeShapeType="1"/>
            </p:cNvSpPr>
            <p:nvPr/>
          </p:nvSpPr>
          <p:spPr bwMode="auto">
            <a:xfrm>
              <a:off x="2352" y="163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35854" name="Group 44"/>
          <p:cNvGrpSpPr>
            <a:grpSpLocks/>
          </p:cNvGrpSpPr>
          <p:nvPr/>
        </p:nvGrpSpPr>
        <p:grpSpPr bwMode="auto">
          <a:xfrm>
            <a:off x="1789113" y="2057400"/>
            <a:ext cx="827087" cy="1087438"/>
            <a:chOff x="2207" y="1632"/>
            <a:chExt cx="596" cy="746"/>
          </a:xfrm>
        </p:grpSpPr>
        <p:grpSp>
          <p:nvGrpSpPr>
            <p:cNvPr id="35884" name="Group 45"/>
            <p:cNvGrpSpPr>
              <a:grpSpLocks/>
            </p:cNvGrpSpPr>
            <p:nvPr/>
          </p:nvGrpSpPr>
          <p:grpSpPr bwMode="auto">
            <a:xfrm>
              <a:off x="2394" y="1754"/>
              <a:ext cx="112" cy="286"/>
              <a:chOff x="864" y="2448"/>
              <a:chExt cx="192" cy="480"/>
            </a:xfrm>
          </p:grpSpPr>
          <p:sp>
            <p:nvSpPr>
              <p:cNvPr id="35893" name="Line 46"/>
              <p:cNvSpPr>
                <a:spLocks noChangeShapeType="1"/>
              </p:cNvSpPr>
              <p:nvPr/>
            </p:nvSpPr>
            <p:spPr bwMode="auto">
              <a:xfrm>
                <a:off x="960" y="2448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94" name="Line 47"/>
              <p:cNvSpPr>
                <a:spLocks noChangeShapeType="1"/>
              </p:cNvSpPr>
              <p:nvPr/>
            </p:nvSpPr>
            <p:spPr bwMode="auto">
              <a:xfrm flipH="1">
                <a:off x="864" y="2496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95" name="Line 48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96" name="Line 49"/>
              <p:cNvSpPr>
                <a:spLocks noChangeShapeType="1"/>
              </p:cNvSpPr>
              <p:nvPr/>
            </p:nvSpPr>
            <p:spPr bwMode="auto">
              <a:xfrm flipH="1">
                <a:off x="864" y="264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97" name="Line 50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98" name="Line 51"/>
              <p:cNvSpPr>
                <a:spLocks noChangeShapeType="1"/>
              </p:cNvSpPr>
              <p:nvPr/>
            </p:nvSpPr>
            <p:spPr bwMode="auto">
              <a:xfrm flipH="1">
                <a:off x="864" y="2784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99" name="Line 52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5885" name="Oval 53"/>
            <p:cNvSpPr>
              <a:spLocks noChangeArrowheads="1"/>
            </p:cNvSpPr>
            <p:nvPr/>
          </p:nvSpPr>
          <p:spPr bwMode="auto">
            <a:xfrm>
              <a:off x="2432" y="2244"/>
              <a:ext cx="37" cy="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5886" name="Line 54"/>
            <p:cNvSpPr>
              <a:spLocks noChangeShapeType="1"/>
            </p:cNvSpPr>
            <p:nvPr/>
          </p:nvSpPr>
          <p:spPr bwMode="auto">
            <a:xfrm>
              <a:off x="2320" y="2081"/>
              <a:ext cx="112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887" name="Line 55"/>
            <p:cNvSpPr>
              <a:spLocks noChangeShapeType="1"/>
            </p:cNvSpPr>
            <p:nvPr/>
          </p:nvSpPr>
          <p:spPr bwMode="auto">
            <a:xfrm flipV="1">
              <a:off x="2432" y="1632"/>
              <a:ext cx="0" cy="1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888" name="Text Box 56"/>
            <p:cNvSpPr txBox="1">
              <a:spLocks noChangeArrowheads="1"/>
            </p:cNvSpPr>
            <p:nvPr/>
          </p:nvSpPr>
          <p:spPr bwMode="auto">
            <a:xfrm>
              <a:off x="2207" y="2040"/>
              <a:ext cx="172" cy="2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0"/>
                <a:t>B</a:t>
              </a:r>
            </a:p>
          </p:txBody>
        </p:sp>
        <p:sp>
          <p:nvSpPr>
            <p:cNvPr id="35889" name="Text Box 57"/>
            <p:cNvSpPr txBox="1">
              <a:spLocks noChangeArrowheads="1"/>
            </p:cNvSpPr>
            <p:nvPr/>
          </p:nvSpPr>
          <p:spPr bwMode="auto">
            <a:xfrm>
              <a:off x="2472" y="1755"/>
              <a:ext cx="331" cy="2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R</a:t>
              </a:r>
              <a:r>
                <a:rPr lang="en-US" sz="2000" i="0" baseline="-25000"/>
                <a:t>p</a:t>
              </a:r>
              <a:endParaRPr lang="en-US" sz="2000" i="0"/>
            </a:p>
          </p:txBody>
        </p:sp>
        <p:sp>
          <p:nvSpPr>
            <p:cNvPr id="35890" name="Line 58"/>
            <p:cNvSpPr>
              <a:spLocks noChangeShapeType="1"/>
            </p:cNvSpPr>
            <p:nvPr/>
          </p:nvSpPr>
          <p:spPr bwMode="auto">
            <a:xfrm>
              <a:off x="2208" y="206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891" name="Line 59"/>
            <p:cNvSpPr>
              <a:spLocks noChangeShapeType="1"/>
            </p:cNvSpPr>
            <p:nvPr/>
          </p:nvSpPr>
          <p:spPr bwMode="auto">
            <a:xfrm flipV="1">
              <a:off x="2448" y="2256"/>
              <a:ext cx="0" cy="1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892" name="Line 60"/>
            <p:cNvSpPr>
              <a:spLocks noChangeShapeType="1"/>
            </p:cNvSpPr>
            <p:nvPr/>
          </p:nvSpPr>
          <p:spPr bwMode="auto">
            <a:xfrm>
              <a:off x="2352" y="163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5855" name="Line 61"/>
          <p:cNvSpPr>
            <a:spLocks noChangeShapeType="1"/>
          </p:cNvSpPr>
          <p:nvPr/>
        </p:nvSpPr>
        <p:spPr bwMode="auto">
          <a:xfrm>
            <a:off x="1323975" y="3176588"/>
            <a:ext cx="1065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5856" name="Group 62"/>
          <p:cNvGrpSpPr>
            <a:grpSpLocks/>
          </p:cNvGrpSpPr>
          <p:nvPr/>
        </p:nvGrpSpPr>
        <p:grpSpPr bwMode="auto">
          <a:xfrm>
            <a:off x="1389063" y="4227513"/>
            <a:ext cx="534987" cy="1258887"/>
            <a:chOff x="1007" y="2448"/>
            <a:chExt cx="385" cy="864"/>
          </a:xfrm>
        </p:grpSpPr>
        <p:grpSp>
          <p:nvGrpSpPr>
            <p:cNvPr id="35867" name="Group 63"/>
            <p:cNvGrpSpPr>
              <a:grpSpLocks/>
            </p:cNvGrpSpPr>
            <p:nvPr/>
          </p:nvGrpSpPr>
          <p:grpSpPr bwMode="auto">
            <a:xfrm>
              <a:off x="1242" y="2570"/>
              <a:ext cx="112" cy="286"/>
              <a:chOff x="864" y="2448"/>
              <a:chExt cx="192" cy="480"/>
            </a:xfrm>
          </p:grpSpPr>
          <p:sp>
            <p:nvSpPr>
              <p:cNvPr id="35877" name="Line 64"/>
              <p:cNvSpPr>
                <a:spLocks noChangeShapeType="1"/>
              </p:cNvSpPr>
              <p:nvPr/>
            </p:nvSpPr>
            <p:spPr bwMode="auto">
              <a:xfrm>
                <a:off x="960" y="2448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78" name="Line 65"/>
              <p:cNvSpPr>
                <a:spLocks noChangeShapeType="1"/>
              </p:cNvSpPr>
              <p:nvPr/>
            </p:nvSpPr>
            <p:spPr bwMode="auto">
              <a:xfrm flipH="1">
                <a:off x="864" y="2496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79" name="Line 66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80" name="Line 67"/>
              <p:cNvSpPr>
                <a:spLocks noChangeShapeType="1"/>
              </p:cNvSpPr>
              <p:nvPr/>
            </p:nvSpPr>
            <p:spPr bwMode="auto">
              <a:xfrm flipH="1">
                <a:off x="864" y="264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81" name="Line 68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82" name="Line 69"/>
              <p:cNvSpPr>
                <a:spLocks noChangeShapeType="1"/>
              </p:cNvSpPr>
              <p:nvPr/>
            </p:nvSpPr>
            <p:spPr bwMode="auto">
              <a:xfrm flipH="1">
                <a:off x="864" y="2784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83" name="Line 70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5868" name="Oval 71"/>
            <p:cNvSpPr>
              <a:spLocks noChangeArrowheads="1"/>
            </p:cNvSpPr>
            <p:nvPr/>
          </p:nvSpPr>
          <p:spPr bwMode="auto">
            <a:xfrm>
              <a:off x="1280" y="3060"/>
              <a:ext cx="37" cy="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5869" name="Line 72"/>
            <p:cNvSpPr>
              <a:spLocks noChangeShapeType="1"/>
            </p:cNvSpPr>
            <p:nvPr/>
          </p:nvSpPr>
          <p:spPr bwMode="auto">
            <a:xfrm>
              <a:off x="1168" y="2897"/>
              <a:ext cx="112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870" name="Line 73"/>
            <p:cNvSpPr>
              <a:spLocks noChangeShapeType="1"/>
            </p:cNvSpPr>
            <p:nvPr/>
          </p:nvSpPr>
          <p:spPr bwMode="auto">
            <a:xfrm flipV="1">
              <a:off x="1280" y="2448"/>
              <a:ext cx="0" cy="1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871" name="Line 74"/>
            <p:cNvSpPr>
              <a:spLocks noChangeShapeType="1"/>
            </p:cNvSpPr>
            <p:nvPr/>
          </p:nvSpPr>
          <p:spPr bwMode="auto">
            <a:xfrm>
              <a:off x="1280" y="3101"/>
              <a:ext cx="0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872" name="Text Box 75"/>
            <p:cNvSpPr txBox="1">
              <a:spLocks noChangeArrowheads="1"/>
            </p:cNvSpPr>
            <p:nvPr/>
          </p:nvSpPr>
          <p:spPr bwMode="auto">
            <a:xfrm>
              <a:off x="1057" y="2856"/>
              <a:ext cx="172" cy="2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0"/>
                <a:t>A</a:t>
              </a:r>
            </a:p>
          </p:txBody>
        </p:sp>
        <p:sp>
          <p:nvSpPr>
            <p:cNvPr id="35873" name="Text Box 76"/>
            <p:cNvSpPr txBox="1">
              <a:spLocks noChangeArrowheads="1"/>
            </p:cNvSpPr>
            <p:nvPr/>
          </p:nvSpPr>
          <p:spPr bwMode="auto">
            <a:xfrm>
              <a:off x="1007" y="2544"/>
              <a:ext cx="332" cy="2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R</a:t>
              </a:r>
              <a:r>
                <a:rPr lang="en-US" sz="2000" i="0" baseline="-25000"/>
                <a:t>n</a:t>
              </a:r>
              <a:endParaRPr lang="en-US" sz="2000" i="0"/>
            </a:p>
          </p:txBody>
        </p:sp>
        <p:grpSp>
          <p:nvGrpSpPr>
            <p:cNvPr id="35874" name="Group 77"/>
            <p:cNvGrpSpPr>
              <a:grpSpLocks/>
            </p:cNvGrpSpPr>
            <p:nvPr/>
          </p:nvGrpSpPr>
          <p:grpSpPr bwMode="auto">
            <a:xfrm>
              <a:off x="1200" y="3264"/>
              <a:ext cx="192" cy="48"/>
              <a:chOff x="2592" y="3504"/>
              <a:chExt cx="192" cy="48"/>
            </a:xfrm>
          </p:grpSpPr>
          <p:sp>
            <p:nvSpPr>
              <p:cNvPr id="35875" name="Line 78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76" name="Line 79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</p:grpSp>
      <p:grpSp>
        <p:nvGrpSpPr>
          <p:cNvPr id="35857" name="Group 80"/>
          <p:cNvGrpSpPr>
            <a:grpSpLocks/>
          </p:cNvGrpSpPr>
          <p:nvPr/>
        </p:nvGrpSpPr>
        <p:grpSpPr bwMode="auto">
          <a:xfrm>
            <a:off x="2055813" y="4297363"/>
            <a:ext cx="800100" cy="598487"/>
            <a:chOff x="1488" y="2304"/>
            <a:chExt cx="747" cy="565"/>
          </a:xfrm>
        </p:grpSpPr>
        <p:grpSp>
          <p:nvGrpSpPr>
            <p:cNvPr id="35859" name="Group 81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35865" name="Line 82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5866" name="Line 83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5860" name="Line 84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861" name="Line 85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862" name="Line 86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863" name="Line 87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864" name="Text Box 88"/>
            <p:cNvSpPr txBox="1">
              <a:spLocks noChangeArrowheads="1"/>
            </p:cNvSpPr>
            <p:nvPr/>
          </p:nvSpPr>
          <p:spPr bwMode="auto">
            <a:xfrm>
              <a:off x="1728" y="2495"/>
              <a:ext cx="507" cy="3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int</a:t>
              </a:r>
              <a:endParaRPr lang="en-US" sz="2000" i="0"/>
            </a:p>
          </p:txBody>
        </p:sp>
      </p:grpSp>
      <p:sp>
        <p:nvSpPr>
          <p:cNvPr id="35858" name="Line 89"/>
          <p:cNvSpPr>
            <a:spLocks noChangeShapeType="1"/>
          </p:cNvSpPr>
          <p:nvPr/>
        </p:nvSpPr>
        <p:spPr bwMode="auto">
          <a:xfrm>
            <a:off x="1790700" y="4297363"/>
            <a:ext cx="398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CAF300-93F4-4973-8B62-E89D102860C2}" type="slidenum">
              <a:rPr lang="en-US"/>
              <a:pPr/>
              <a:t>19</a:t>
            </a:fld>
            <a:endParaRPr 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7620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Delay Dependence on Input Patterns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04800" y="1752600"/>
          <a:ext cx="59436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4" imgW="9180000" imgH="5310000" progId="">
                  <p:embed followColorScheme="full"/>
                </p:oleObj>
              </mc:Choice>
              <mc:Fallback>
                <p:oleObj name="Chart" r:id="rId4" imgW="9180000" imgH="5310000" progId="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5943600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868" name="Text Box 4"/>
          <p:cNvSpPr txBox="1">
            <a:spLocks noChangeArrowheads="1"/>
          </p:cNvSpPr>
          <p:nvPr/>
        </p:nvSpPr>
        <p:spPr bwMode="auto">
          <a:xfrm>
            <a:off x="3352800" y="2209800"/>
            <a:ext cx="1676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rgbClr val="0000BA"/>
                </a:solidFill>
              </a:rPr>
              <a:t>A=B=1</a:t>
            </a:r>
            <a:r>
              <a:rPr lang="en-US" sz="2000" i="0">
                <a:solidFill>
                  <a:srgbClr val="0000BA"/>
                </a:solidFill>
                <a:sym typeface="Symbol" pitchFamily="18" charset="2"/>
              </a:rPr>
              <a:t>0</a:t>
            </a:r>
            <a:endParaRPr lang="en-US" sz="2000" i="0">
              <a:solidFill>
                <a:srgbClr val="0000BA"/>
              </a:solidFill>
            </a:endParaRPr>
          </a:p>
        </p:txBody>
      </p:sp>
      <p:sp>
        <p:nvSpPr>
          <p:cNvPr id="676869" name="Text Box 5"/>
          <p:cNvSpPr txBox="1">
            <a:spLocks noChangeArrowheads="1"/>
          </p:cNvSpPr>
          <p:nvPr/>
        </p:nvSpPr>
        <p:spPr bwMode="auto">
          <a:xfrm>
            <a:off x="3124200" y="3581400"/>
            <a:ext cx="1676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hlink"/>
                </a:solidFill>
              </a:rPr>
              <a:t>A=1, B=1</a:t>
            </a:r>
            <a:r>
              <a:rPr lang="en-US" sz="2000" i="0">
                <a:solidFill>
                  <a:schemeClr val="hlink"/>
                </a:solidFill>
                <a:sym typeface="Symbol" pitchFamily="18" charset="2"/>
              </a:rPr>
              <a:t>0</a:t>
            </a:r>
            <a:endParaRPr lang="en-US" sz="2000" i="0">
              <a:solidFill>
                <a:schemeClr val="hlink"/>
              </a:solidFill>
            </a:endParaRPr>
          </a:p>
        </p:txBody>
      </p:sp>
      <p:sp>
        <p:nvSpPr>
          <p:cNvPr id="676870" name="Text Box 6"/>
          <p:cNvSpPr txBox="1">
            <a:spLocks noChangeArrowheads="1"/>
          </p:cNvSpPr>
          <p:nvPr/>
        </p:nvSpPr>
        <p:spPr bwMode="auto">
          <a:xfrm>
            <a:off x="4114800" y="2895600"/>
            <a:ext cx="1905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folHlink"/>
                </a:solidFill>
              </a:rPr>
              <a:t>A=1 </a:t>
            </a:r>
            <a:r>
              <a:rPr lang="en-US" sz="2000" i="0">
                <a:solidFill>
                  <a:schemeClr val="folHlink"/>
                </a:solidFill>
                <a:sym typeface="Symbol" pitchFamily="18" charset="2"/>
              </a:rPr>
              <a:t>0</a:t>
            </a:r>
            <a:r>
              <a:rPr lang="en-US" sz="2000" i="0">
                <a:solidFill>
                  <a:schemeClr val="folHlink"/>
                </a:solidFill>
              </a:rPr>
              <a:t>, B=1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2438400" y="5486400"/>
            <a:ext cx="1676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time [ps]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 rot="-5400000">
            <a:off x="-563562" y="3611562"/>
            <a:ext cx="1676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Voltage [V]</a:t>
            </a:r>
          </a:p>
        </p:txBody>
      </p:sp>
      <p:graphicFrame>
        <p:nvGraphicFramePr>
          <p:cNvPr id="676873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984453"/>
              </p:ext>
            </p:extLst>
          </p:nvPr>
        </p:nvGraphicFramePr>
        <p:xfrm>
          <a:off x="6248400" y="2057400"/>
          <a:ext cx="2743200" cy="3428619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Input Data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Delay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(psec)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A=B=0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152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A=1, B=0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A= 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1,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 B=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A=B=1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A=1, B=1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A= 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0,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</a:rPr>
                        <a:t> B=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5263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526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08" name="Text Box 35"/>
          <p:cNvSpPr txBox="1">
            <a:spLocks noChangeArrowheads="1"/>
          </p:cNvSpPr>
          <p:nvPr/>
        </p:nvSpPr>
        <p:spPr bwMode="auto">
          <a:xfrm>
            <a:off x="5791200" y="5486400"/>
            <a:ext cx="31242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NMOS = 0.5</a:t>
            </a:r>
            <a:r>
              <a:rPr lang="en-US" sz="2000" i="0">
                <a:sym typeface="Symbol" pitchFamily="18" charset="2"/>
              </a:rPr>
              <a:t>m/0.25 m</a:t>
            </a:r>
          </a:p>
          <a:p>
            <a:r>
              <a:rPr lang="en-US" sz="2000" i="0">
                <a:sym typeface="Symbol" pitchFamily="18" charset="2"/>
              </a:rPr>
              <a:t>PMOS = 0</a:t>
            </a:r>
            <a:r>
              <a:rPr lang="en-US" sz="2000" i="0"/>
              <a:t>.75</a:t>
            </a:r>
            <a:r>
              <a:rPr lang="en-US" sz="2000" i="0">
                <a:sym typeface="Symbol" pitchFamily="18" charset="2"/>
              </a:rPr>
              <a:t>m/0.25 m</a:t>
            </a:r>
          </a:p>
          <a:p>
            <a:r>
              <a:rPr lang="en-US" sz="2000" i="0">
                <a:sym typeface="Symbol" pitchFamily="18" charset="2"/>
              </a:rPr>
              <a:t>C</a:t>
            </a:r>
            <a:r>
              <a:rPr lang="en-US" sz="2000" i="0" baseline="-25000">
                <a:sym typeface="Symbol" pitchFamily="18" charset="2"/>
              </a:rPr>
              <a:t>L</a:t>
            </a:r>
            <a:r>
              <a:rPr lang="en-US" sz="2000" i="0">
                <a:sym typeface="Symbol" pitchFamily="18" charset="2"/>
              </a:rPr>
              <a:t> = 100 fF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8" grpId="0" autoUpdateAnimBg="0"/>
      <p:bldP spid="676869" grpId="0" autoUpdateAnimBg="0"/>
      <p:bldP spid="6768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371280-E388-42B4-A3A1-B8ABC26F361D}" type="slidenum">
              <a:rPr lang="en-US"/>
              <a:pPr/>
              <a:t>2</a:t>
            </a:fld>
            <a:endParaRPr lang="en-US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Combinational vs. Sequential Logic</a:t>
            </a:r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4" name="Rectangle 14"/>
          <p:cNvSpPr>
            <a:spLocks noChangeArrowheads="1"/>
          </p:cNvSpPr>
          <p:nvPr/>
        </p:nvSpPr>
        <p:spPr bwMode="auto">
          <a:xfrm>
            <a:off x="1193800" y="2592388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45" name="Rectangle 15"/>
          <p:cNvSpPr>
            <a:spLocks noChangeArrowheads="1"/>
          </p:cNvSpPr>
          <p:nvPr/>
        </p:nvSpPr>
        <p:spPr bwMode="auto">
          <a:xfrm>
            <a:off x="1727200" y="2592388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46" name="Rectangle 20"/>
          <p:cNvSpPr>
            <a:spLocks noChangeArrowheads="1"/>
          </p:cNvSpPr>
          <p:nvPr/>
        </p:nvSpPr>
        <p:spPr bwMode="auto">
          <a:xfrm>
            <a:off x="1193800" y="3113088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47" name="Rectangle 21"/>
          <p:cNvSpPr>
            <a:spLocks noChangeArrowheads="1"/>
          </p:cNvSpPr>
          <p:nvPr/>
        </p:nvSpPr>
        <p:spPr bwMode="auto">
          <a:xfrm>
            <a:off x="1727200" y="3113088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48" name="Rectangle 26"/>
          <p:cNvSpPr>
            <a:spLocks noChangeArrowheads="1"/>
          </p:cNvSpPr>
          <p:nvPr/>
        </p:nvSpPr>
        <p:spPr bwMode="auto">
          <a:xfrm>
            <a:off x="1193800" y="2082800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49" name="Rectangle 27"/>
          <p:cNvSpPr>
            <a:spLocks noChangeArrowheads="1"/>
          </p:cNvSpPr>
          <p:nvPr/>
        </p:nvSpPr>
        <p:spPr bwMode="auto">
          <a:xfrm>
            <a:off x="1727200" y="2082800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50" name="Rectangle 32"/>
          <p:cNvSpPr>
            <a:spLocks noChangeArrowheads="1"/>
          </p:cNvSpPr>
          <p:nvPr/>
        </p:nvSpPr>
        <p:spPr bwMode="auto">
          <a:xfrm>
            <a:off x="3478213" y="2247900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51" name="Rectangle 38"/>
          <p:cNvSpPr>
            <a:spLocks noChangeArrowheads="1"/>
          </p:cNvSpPr>
          <p:nvPr/>
        </p:nvSpPr>
        <p:spPr bwMode="auto">
          <a:xfrm>
            <a:off x="3478213" y="2935288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52" name="Rectangle 51"/>
          <p:cNvSpPr>
            <a:spLocks noChangeArrowheads="1"/>
          </p:cNvSpPr>
          <p:nvPr/>
        </p:nvSpPr>
        <p:spPr bwMode="auto">
          <a:xfrm>
            <a:off x="5256213" y="2324100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53" name="Rectangle 52"/>
          <p:cNvSpPr>
            <a:spLocks noChangeArrowheads="1"/>
          </p:cNvSpPr>
          <p:nvPr/>
        </p:nvSpPr>
        <p:spPr bwMode="auto">
          <a:xfrm>
            <a:off x="5802313" y="2324100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54" name="Rectangle 57"/>
          <p:cNvSpPr>
            <a:spLocks noChangeArrowheads="1"/>
          </p:cNvSpPr>
          <p:nvPr/>
        </p:nvSpPr>
        <p:spPr bwMode="auto">
          <a:xfrm>
            <a:off x="5256213" y="2592388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55" name="Rectangle 58"/>
          <p:cNvSpPr>
            <a:spLocks noChangeArrowheads="1"/>
          </p:cNvSpPr>
          <p:nvPr/>
        </p:nvSpPr>
        <p:spPr bwMode="auto">
          <a:xfrm>
            <a:off x="5802313" y="2592388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56" name="Rectangle 63"/>
          <p:cNvSpPr>
            <a:spLocks noChangeArrowheads="1"/>
          </p:cNvSpPr>
          <p:nvPr/>
        </p:nvSpPr>
        <p:spPr bwMode="auto">
          <a:xfrm>
            <a:off x="5256213" y="2082800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57" name="Rectangle 64"/>
          <p:cNvSpPr>
            <a:spLocks noChangeArrowheads="1"/>
          </p:cNvSpPr>
          <p:nvPr/>
        </p:nvSpPr>
        <p:spPr bwMode="auto">
          <a:xfrm>
            <a:off x="5802313" y="2082800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58" name="Rectangle 70"/>
          <p:cNvSpPr>
            <a:spLocks noChangeArrowheads="1"/>
          </p:cNvSpPr>
          <p:nvPr/>
        </p:nvSpPr>
        <p:spPr bwMode="auto">
          <a:xfrm>
            <a:off x="8099425" y="2082800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59" name="Rectangle 76"/>
          <p:cNvSpPr>
            <a:spLocks noChangeArrowheads="1"/>
          </p:cNvSpPr>
          <p:nvPr/>
        </p:nvSpPr>
        <p:spPr bwMode="auto">
          <a:xfrm>
            <a:off x="8099425" y="2425700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60" name="Rectangle 86"/>
          <p:cNvSpPr>
            <a:spLocks noChangeArrowheads="1"/>
          </p:cNvSpPr>
          <p:nvPr/>
        </p:nvSpPr>
        <p:spPr bwMode="auto">
          <a:xfrm>
            <a:off x="5802313" y="3113088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61" name="Rectangle 96"/>
          <p:cNvSpPr>
            <a:spLocks noChangeArrowheads="1"/>
          </p:cNvSpPr>
          <p:nvPr/>
        </p:nvSpPr>
        <p:spPr bwMode="auto">
          <a:xfrm>
            <a:off x="5802313" y="2935288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262" name="Rectangle 102"/>
          <p:cNvSpPr>
            <a:spLocks noChangeArrowheads="1"/>
          </p:cNvSpPr>
          <p:nvPr/>
        </p:nvSpPr>
        <p:spPr bwMode="auto">
          <a:xfrm>
            <a:off x="1562100" y="4778375"/>
            <a:ext cx="1570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0">
                <a:solidFill>
                  <a:srgbClr val="000000"/>
                </a:solidFill>
                <a:latin typeface="Times New Roman" pitchFamily="18" charset="0"/>
              </a:rPr>
              <a:t>Combinational </a:t>
            </a:r>
            <a:endParaRPr lang="en-US"/>
          </a:p>
        </p:txBody>
      </p:sp>
      <p:sp>
        <p:nvSpPr>
          <p:cNvPr id="10263" name="Rectangle 103"/>
          <p:cNvSpPr>
            <a:spLocks noChangeArrowheads="1"/>
          </p:cNvSpPr>
          <p:nvPr/>
        </p:nvSpPr>
        <p:spPr bwMode="auto">
          <a:xfrm>
            <a:off x="5840413" y="4778375"/>
            <a:ext cx="106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0">
                <a:solidFill>
                  <a:srgbClr val="000000"/>
                </a:solidFill>
                <a:latin typeface="Times New Roman" pitchFamily="18" charset="0"/>
              </a:rPr>
              <a:t>Sequential</a:t>
            </a:r>
            <a:endParaRPr lang="en-US"/>
          </a:p>
        </p:txBody>
      </p:sp>
      <p:sp>
        <p:nvSpPr>
          <p:cNvPr id="10264" name="Rectangle 110"/>
          <p:cNvSpPr>
            <a:spLocks noChangeArrowheads="1"/>
          </p:cNvSpPr>
          <p:nvPr/>
        </p:nvSpPr>
        <p:spPr bwMode="auto">
          <a:xfrm>
            <a:off x="1790700" y="5630863"/>
            <a:ext cx="1143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0">
                <a:solidFill>
                  <a:srgbClr val="000000"/>
                </a:solidFill>
                <a:latin typeface="Times New Roman" pitchFamily="18" charset="0"/>
              </a:rPr>
              <a:t>Output = </a:t>
            </a:r>
            <a:endParaRPr lang="en-US"/>
          </a:p>
        </p:txBody>
      </p:sp>
      <p:sp>
        <p:nvSpPr>
          <p:cNvPr id="10265" name="Rectangle 111"/>
          <p:cNvSpPr>
            <a:spLocks noChangeArrowheads="1"/>
          </p:cNvSpPr>
          <p:nvPr/>
        </p:nvSpPr>
        <p:spPr bwMode="auto">
          <a:xfrm>
            <a:off x="2855913" y="5643563"/>
            <a:ext cx="190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10266" name="Rectangle 112"/>
          <p:cNvSpPr>
            <a:spLocks noChangeArrowheads="1"/>
          </p:cNvSpPr>
          <p:nvPr/>
        </p:nvSpPr>
        <p:spPr bwMode="auto">
          <a:xfrm>
            <a:off x="2932113" y="5630863"/>
            <a:ext cx="203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0">
                <a:solidFill>
                  <a:srgbClr val="000000"/>
                </a:solidFill>
                <a:latin typeface="Times New Roman" pitchFamily="18" charset="0"/>
              </a:rPr>
              <a:t>(</a:t>
            </a:r>
            <a:endParaRPr lang="en-US"/>
          </a:p>
        </p:txBody>
      </p:sp>
      <p:sp>
        <p:nvSpPr>
          <p:cNvPr id="10267" name="Rectangle 113"/>
          <p:cNvSpPr>
            <a:spLocks noChangeArrowheads="1"/>
          </p:cNvSpPr>
          <p:nvPr/>
        </p:nvSpPr>
        <p:spPr bwMode="auto">
          <a:xfrm>
            <a:off x="3021013" y="5643563"/>
            <a:ext cx="342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In</a:t>
            </a:r>
            <a:endParaRPr lang="en-US"/>
          </a:p>
        </p:txBody>
      </p:sp>
      <p:sp>
        <p:nvSpPr>
          <p:cNvPr id="10268" name="Rectangle 114"/>
          <p:cNvSpPr>
            <a:spLocks noChangeArrowheads="1"/>
          </p:cNvSpPr>
          <p:nvPr/>
        </p:nvSpPr>
        <p:spPr bwMode="auto">
          <a:xfrm>
            <a:off x="3262313" y="5630863"/>
            <a:ext cx="203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US"/>
          </a:p>
        </p:txBody>
      </p:sp>
      <p:sp>
        <p:nvSpPr>
          <p:cNvPr id="10269" name="Rectangle 115"/>
          <p:cNvSpPr>
            <a:spLocks noChangeArrowheads="1"/>
          </p:cNvSpPr>
          <p:nvPr/>
        </p:nvSpPr>
        <p:spPr bwMode="auto">
          <a:xfrm>
            <a:off x="5408613" y="5605463"/>
            <a:ext cx="1143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0">
                <a:solidFill>
                  <a:srgbClr val="000000"/>
                </a:solidFill>
                <a:latin typeface="Times New Roman" pitchFamily="18" charset="0"/>
              </a:rPr>
              <a:t>Output = </a:t>
            </a:r>
            <a:endParaRPr lang="en-US"/>
          </a:p>
        </p:txBody>
      </p:sp>
      <p:sp>
        <p:nvSpPr>
          <p:cNvPr id="10270" name="Rectangle 116"/>
          <p:cNvSpPr>
            <a:spLocks noChangeArrowheads="1"/>
          </p:cNvSpPr>
          <p:nvPr/>
        </p:nvSpPr>
        <p:spPr bwMode="auto">
          <a:xfrm>
            <a:off x="6475413" y="5618163"/>
            <a:ext cx="190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10271" name="Rectangle 117"/>
          <p:cNvSpPr>
            <a:spLocks noChangeArrowheads="1"/>
          </p:cNvSpPr>
          <p:nvPr/>
        </p:nvSpPr>
        <p:spPr bwMode="auto">
          <a:xfrm>
            <a:off x="6564313" y="5605463"/>
            <a:ext cx="203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0">
                <a:solidFill>
                  <a:srgbClr val="000000"/>
                </a:solidFill>
                <a:latin typeface="Times New Roman" pitchFamily="18" charset="0"/>
              </a:rPr>
              <a:t>(</a:t>
            </a:r>
            <a:endParaRPr lang="en-US"/>
          </a:p>
        </p:txBody>
      </p:sp>
      <p:sp>
        <p:nvSpPr>
          <p:cNvPr id="10272" name="Rectangle 118"/>
          <p:cNvSpPr>
            <a:spLocks noChangeArrowheads="1"/>
          </p:cNvSpPr>
          <p:nvPr/>
        </p:nvSpPr>
        <p:spPr bwMode="auto">
          <a:xfrm>
            <a:off x="6638925" y="5618163"/>
            <a:ext cx="1689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In, Previous In</a:t>
            </a:r>
            <a:endParaRPr lang="en-US"/>
          </a:p>
        </p:txBody>
      </p:sp>
      <p:sp>
        <p:nvSpPr>
          <p:cNvPr id="10273" name="Rectangle 119"/>
          <p:cNvSpPr>
            <a:spLocks noChangeArrowheads="1"/>
          </p:cNvSpPr>
          <p:nvPr/>
        </p:nvSpPr>
        <p:spPr bwMode="auto">
          <a:xfrm>
            <a:off x="8226425" y="5605463"/>
            <a:ext cx="203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US"/>
          </a:p>
        </p:txBody>
      </p:sp>
      <p:pic>
        <p:nvPicPr>
          <p:cNvPr id="10274" name="Picture 1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" y="2260600"/>
            <a:ext cx="8281988" cy="200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65C4B4-1EC6-4AB2-B35A-DB40396311D8}" type="slidenum">
              <a:rPr lang="en-US"/>
              <a:pPr/>
              <a:t>20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Transistor Sizing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grpSp>
        <p:nvGrpSpPr>
          <p:cNvPr id="36869" name="Group 4"/>
          <p:cNvGrpSpPr>
            <a:grpSpLocks/>
          </p:cNvGrpSpPr>
          <p:nvPr/>
        </p:nvGrpSpPr>
        <p:grpSpPr bwMode="auto">
          <a:xfrm>
            <a:off x="1524000" y="1828800"/>
            <a:ext cx="2055813" cy="3733800"/>
            <a:chOff x="480" y="1488"/>
            <a:chExt cx="1295" cy="2352"/>
          </a:xfrm>
        </p:grpSpPr>
        <p:grpSp>
          <p:nvGrpSpPr>
            <p:cNvPr id="36968" name="Group 5"/>
            <p:cNvGrpSpPr>
              <a:grpSpLocks/>
            </p:cNvGrpSpPr>
            <p:nvPr/>
          </p:nvGrpSpPr>
          <p:grpSpPr bwMode="auto">
            <a:xfrm>
              <a:off x="1248" y="2256"/>
              <a:ext cx="475" cy="390"/>
              <a:chOff x="1488" y="2304"/>
              <a:chExt cx="616" cy="536"/>
            </a:xfrm>
          </p:grpSpPr>
          <p:grpSp>
            <p:nvGrpSpPr>
              <p:cNvPr id="37046" name="Group 6"/>
              <p:cNvGrpSpPr>
                <a:grpSpLocks/>
              </p:cNvGrpSpPr>
              <p:nvPr/>
            </p:nvGrpSpPr>
            <p:grpSpPr bwMode="auto">
              <a:xfrm>
                <a:off x="1488" y="2784"/>
                <a:ext cx="288" cy="48"/>
                <a:chOff x="1248" y="3216"/>
                <a:chExt cx="288" cy="48"/>
              </a:xfrm>
            </p:grpSpPr>
            <p:sp>
              <p:nvSpPr>
                <p:cNvPr id="37052" name="Line 7"/>
                <p:cNvSpPr>
                  <a:spLocks noChangeShapeType="1"/>
                </p:cNvSpPr>
                <p:nvPr/>
              </p:nvSpPr>
              <p:spPr bwMode="auto">
                <a:xfrm>
                  <a:off x="1248" y="321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53" name="Line 8"/>
                <p:cNvSpPr>
                  <a:spLocks noChangeShapeType="1"/>
                </p:cNvSpPr>
                <p:nvPr/>
              </p:nvSpPr>
              <p:spPr bwMode="auto">
                <a:xfrm>
                  <a:off x="1296" y="326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7047" name="Line 9"/>
              <p:cNvSpPr>
                <a:spLocks noChangeShapeType="1"/>
              </p:cNvSpPr>
              <p:nvPr/>
            </p:nvSpPr>
            <p:spPr bwMode="auto">
              <a:xfrm>
                <a:off x="1632" y="2304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48" name="Line 10"/>
              <p:cNvSpPr>
                <a:spLocks noChangeShapeType="1"/>
              </p:cNvSpPr>
              <p:nvPr/>
            </p:nvSpPr>
            <p:spPr bwMode="auto">
              <a:xfrm>
                <a:off x="1488" y="25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49" name="Line 11"/>
              <p:cNvSpPr>
                <a:spLocks noChangeShapeType="1"/>
              </p:cNvSpPr>
              <p:nvPr/>
            </p:nvSpPr>
            <p:spPr bwMode="auto">
              <a:xfrm>
                <a:off x="1488" y="259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50" name="Line 12"/>
              <p:cNvSpPr>
                <a:spLocks noChangeShapeType="1"/>
              </p:cNvSpPr>
              <p:nvPr/>
            </p:nvSpPr>
            <p:spPr bwMode="auto">
              <a:xfrm>
                <a:off x="1632" y="25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51" name="Text Box 13"/>
              <p:cNvSpPr txBox="1">
                <a:spLocks noChangeArrowheads="1"/>
              </p:cNvSpPr>
              <p:nvPr/>
            </p:nvSpPr>
            <p:spPr bwMode="auto">
              <a:xfrm>
                <a:off x="1728" y="2497"/>
                <a:ext cx="376" cy="34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C</a:t>
                </a:r>
                <a:r>
                  <a:rPr lang="en-US" sz="2000" i="0" baseline="-25000"/>
                  <a:t>L</a:t>
                </a:r>
                <a:endParaRPr lang="en-US" sz="2000" i="0"/>
              </a:p>
            </p:txBody>
          </p:sp>
        </p:grpSp>
        <p:grpSp>
          <p:nvGrpSpPr>
            <p:cNvPr id="36969" name="Group 14"/>
            <p:cNvGrpSpPr>
              <a:grpSpLocks/>
            </p:cNvGrpSpPr>
            <p:nvPr/>
          </p:nvGrpSpPr>
          <p:grpSpPr bwMode="auto">
            <a:xfrm>
              <a:off x="1002" y="2378"/>
              <a:ext cx="112" cy="286"/>
              <a:chOff x="864" y="2448"/>
              <a:chExt cx="192" cy="480"/>
            </a:xfrm>
          </p:grpSpPr>
          <p:sp>
            <p:nvSpPr>
              <p:cNvPr id="37039" name="Line 15"/>
              <p:cNvSpPr>
                <a:spLocks noChangeShapeType="1"/>
              </p:cNvSpPr>
              <p:nvPr/>
            </p:nvSpPr>
            <p:spPr bwMode="auto">
              <a:xfrm>
                <a:off x="960" y="2448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40" name="Line 16"/>
              <p:cNvSpPr>
                <a:spLocks noChangeShapeType="1"/>
              </p:cNvSpPr>
              <p:nvPr/>
            </p:nvSpPr>
            <p:spPr bwMode="auto">
              <a:xfrm flipH="1">
                <a:off x="864" y="2496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41" name="Line 17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42" name="Line 18"/>
              <p:cNvSpPr>
                <a:spLocks noChangeShapeType="1"/>
              </p:cNvSpPr>
              <p:nvPr/>
            </p:nvSpPr>
            <p:spPr bwMode="auto">
              <a:xfrm flipH="1">
                <a:off x="864" y="2640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43" name="Line 1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44" name="Line 20"/>
              <p:cNvSpPr>
                <a:spLocks noChangeShapeType="1"/>
              </p:cNvSpPr>
              <p:nvPr/>
            </p:nvSpPr>
            <p:spPr bwMode="auto">
              <a:xfrm flipH="1">
                <a:off x="864" y="2784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45" name="Line 21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6970" name="Oval 22"/>
            <p:cNvSpPr>
              <a:spLocks noChangeArrowheads="1"/>
            </p:cNvSpPr>
            <p:nvPr/>
          </p:nvSpPr>
          <p:spPr bwMode="auto">
            <a:xfrm>
              <a:off x="1040" y="2868"/>
              <a:ext cx="37" cy="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6971" name="Line 23"/>
            <p:cNvSpPr>
              <a:spLocks noChangeShapeType="1"/>
            </p:cNvSpPr>
            <p:nvPr/>
          </p:nvSpPr>
          <p:spPr bwMode="auto">
            <a:xfrm>
              <a:off x="928" y="2705"/>
              <a:ext cx="112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6972" name="Line 24"/>
            <p:cNvSpPr>
              <a:spLocks noChangeShapeType="1"/>
            </p:cNvSpPr>
            <p:nvPr/>
          </p:nvSpPr>
          <p:spPr bwMode="auto">
            <a:xfrm flipV="1">
              <a:off x="1040" y="2256"/>
              <a:ext cx="0" cy="1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6973" name="Line 25"/>
            <p:cNvSpPr>
              <a:spLocks noChangeShapeType="1"/>
            </p:cNvSpPr>
            <p:nvPr/>
          </p:nvSpPr>
          <p:spPr bwMode="auto">
            <a:xfrm>
              <a:off x="1040" y="2909"/>
              <a:ext cx="0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6974" name="Text Box 26"/>
            <p:cNvSpPr txBox="1">
              <a:spLocks noChangeArrowheads="1"/>
            </p:cNvSpPr>
            <p:nvPr/>
          </p:nvSpPr>
          <p:spPr bwMode="auto">
            <a:xfrm>
              <a:off x="816" y="2664"/>
              <a:ext cx="17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0"/>
                <a:t>B</a:t>
              </a:r>
            </a:p>
          </p:txBody>
        </p:sp>
        <p:sp>
          <p:nvSpPr>
            <p:cNvPr id="36975" name="Text Box 27"/>
            <p:cNvSpPr txBox="1">
              <a:spLocks noChangeArrowheads="1"/>
            </p:cNvSpPr>
            <p:nvPr/>
          </p:nvSpPr>
          <p:spPr bwMode="auto">
            <a:xfrm>
              <a:off x="768" y="2352"/>
              <a:ext cx="29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R</a:t>
              </a:r>
              <a:r>
                <a:rPr lang="en-US" sz="2000" i="0" baseline="-25000"/>
                <a:t>n</a:t>
              </a:r>
              <a:endParaRPr lang="en-US" sz="2000" i="0"/>
            </a:p>
          </p:txBody>
        </p:sp>
        <p:grpSp>
          <p:nvGrpSpPr>
            <p:cNvPr id="36976" name="Group 28"/>
            <p:cNvGrpSpPr>
              <a:grpSpLocks/>
            </p:cNvGrpSpPr>
            <p:nvPr/>
          </p:nvGrpSpPr>
          <p:grpSpPr bwMode="auto">
            <a:xfrm>
              <a:off x="480" y="1488"/>
              <a:ext cx="552" cy="746"/>
              <a:chOff x="2208" y="1632"/>
              <a:chExt cx="552" cy="746"/>
            </a:xfrm>
          </p:grpSpPr>
          <p:grpSp>
            <p:nvGrpSpPr>
              <p:cNvPr id="37023" name="Group 29"/>
              <p:cNvGrpSpPr>
                <a:grpSpLocks/>
              </p:cNvGrpSpPr>
              <p:nvPr/>
            </p:nvGrpSpPr>
            <p:grpSpPr bwMode="auto">
              <a:xfrm>
                <a:off x="2394" y="1754"/>
                <a:ext cx="112" cy="286"/>
                <a:chOff x="864" y="2448"/>
                <a:chExt cx="192" cy="480"/>
              </a:xfrm>
            </p:grpSpPr>
            <p:sp>
              <p:nvSpPr>
                <p:cNvPr id="37032" name="Line 30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33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34" name="Line 32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35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36" name="Line 34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37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38" name="Line 36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7024" name="Oval 37"/>
              <p:cNvSpPr>
                <a:spLocks noChangeArrowheads="1"/>
              </p:cNvSpPr>
              <p:nvPr/>
            </p:nvSpPr>
            <p:spPr bwMode="auto">
              <a:xfrm>
                <a:off x="2432" y="2244"/>
                <a:ext cx="37" cy="4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7025" name="Line 38"/>
              <p:cNvSpPr>
                <a:spLocks noChangeShapeType="1"/>
              </p:cNvSpPr>
              <p:nvPr/>
            </p:nvSpPr>
            <p:spPr bwMode="auto">
              <a:xfrm>
                <a:off x="2320" y="2081"/>
                <a:ext cx="112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26" name="Line 39"/>
              <p:cNvSpPr>
                <a:spLocks noChangeShapeType="1"/>
              </p:cNvSpPr>
              <p:nvPr/>
            </p:nvSpPr>
            <p:spPr bwMode="auto">
              <a:xfrm flipV="1">
                <a:off x="2432" y="1632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27" name="Text Box 40"/>
              <p:cNvSpPr txBox="1">
                <a:spLocks noChangeArrowheads="1"/>
              </p:cNvSpPr>
              <p:nvPr/>
            </p:nvSpPr>
            <p:spPr bwMode="auto">
              <a:xfrm>
                <a:off x="2208" y="2040"/>
                <a:ext cx="17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A</a:t>
                </a:r>
              </a:p>
            </p:txBody>
          </p:sp>
          <p:sp>
            <p:nvSpPr>
              <p:cNvPr id="37028" name="Text Box 41"/>
              <p:cNvSpPr txBox="1">
                <a:spLocks noChangeArrowheads="1"/>
              </p:cNvSpPr>
              <p:nvPr/>
            </p:nvSpPr>
            <p:spPr bwMode="auto">
              <a:xfrm>
                <a:off x="2470" y="1754"/>
                <a:ext cx="29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p</a:t>
                </a:r>
                <a:endParaRPr lang="en-US" sz="2000" i="0"/>
              </a:p>
            </p:txBody>
          </p:sp>
          <p:sp>
            <p:nvSpPr>
              <p:cNvPr id="37029" name="Line 42"/>
              <p:cNvSpPr>
                <a:spLocks noChangeShapeType="1"/>
              </p:cNvSpPr>
              <p:nvPr/>
            </p:nvSpPr>
            <p:spPr bwMode="auto">
              <a:xfrm>
                <a:off x="2208" y="206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30" name="Line 43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31" name="Line 44"/>
              <p:cNvSpPr>
                <a:spLocks noChangeShapeType="1"/>
              </p:cNvSpPr>
              <p:nvPr/>
            </p:nvSpPr>
            <p:spPr bwMode="auto">
              <a:xfrm>
                <a:off x="2352" y="1632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36977" name="Group 45"/>
            <p:cNvGrpSpPr>
              <a:grpSpLocks/>
            </p:cNvGrpSpPr>
            <p:nvPr/>
          </p:nvGrpSpPr>
          <p:grpSpPr bwMode="auto">
            <a:xfrm>
              <a:off x="1056" y="1488"/>
              <a:ext cx="552" cy="746"/>
              <a:chOff x="2208" y="1632"/>
              <a:chExt cx="552" cy="746"/>
            </a:xfrm>
          </p:grpSpPr>
          <p:grpSp>
            <p:nvGrpSpPr>
              <p:cNvPr id="37007" name="Group 46"/>
              <p:cNvGrpSpPr>
                <a:grpSpLocks/>
              </p:cNvGrpSpPr>
              <p:nvPr/>
            </p:nvGrpSpPr>
            <p:grpSpPr bwMode="auto">
              <a:xfrm>
                <a:off x="2394" y="1754"/>
                <a:ext cx="112" cy="286"/>
                <a:chOff x="864" y="2448"/>
                <a:chExt cx="192" cy="480"/>
              </a:xfrm>
            </p:grpSpPr>
            <p:sp>
              <p:nvSpPr>
                <p:cNvPr id="37016" name="Line 47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17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18" name="Line 49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19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20" name="Line 51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21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22" name="Line 53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7008" name="Oval 54"/>
              <p:cNvSpPr>
                <a:spLocks noChangeArrowheads="1"/>
              </p:cNvSpPr>
              <p:nvPr/>
            </p:nvSpPr>
            <p:spPr bwMode="auto">
              <a:xfrm>
                <a:off x="2432" y="2244"/>
                <a:ext cx="37" cy="4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7009" name="Line 55"/>
              <p:cNvSpPr>
                <a:spLocks noChangeShapeType="1"/>
              </p:cNvSpPr>
              <p:nvPr/>
            </p:nvSpPr>
            <p:spPr bwMode="auto">
              <a:xfrm>
                <a:off x="2320" y="2081"/>
                <a:ext cx="112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10" name="Line 56"/>
              <p:cNvSpPr>
                <a:spLocks noChangeShapeType="1"/>
              </p:cNvSpPr>
              <p:nvPr/>
            </p:nvSpPr>
            <p:spPr bwMode="auto">
              <a:xfrm flipV="1">
                <a:off x="2432" y="1632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11" name="Text Box 57"/>
              <p:cNvSpPr txBox="1">
                <a:spLocks noChangeArrowheads="1"/>
              </p:cNvSpPr>
              <p:nvPr/>
            </p:nvSpPr>
            <p:spPr bwMode="auto">
              <a:xfrm>
                <a:off x="2208" y="2040"/>
                <a:ext cx="17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B</a:t>
                </a:r>
              </a:p>
            </p:txBody>
          </p:sp>
          <p:sp>
            <p:nvSpPr>
              <p:cNvPr id="37012" name="Text Box 58"/>
              <p:cNvSpPr txBox="1">
                <a:spLocks noChangeArrowheads="1"/>
              </p:cNvSpPr>
              <p:nvPr/>
            </p:nvSpPr>
            <p:spPr bwMode="auto">
              <a:xfrm>
                <a:off x="2470" y="1754"/>
                <a:ext cx="29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p</a:t>
                </a:r>
                <a:endParaRPr lang="en-US" sz="2000" i="0"/>
              </a:p>
            </p:txBody>
          </p:sp>
          <p:sp>
            <p:nvSpPr>
              <p:cNvPr id="37013" name="Line 59"/>
              <p:cNvSpPr>
                <a:spLocks noChangeShapeType="1"/>
              </p:cNvSpPr>
              <p:nvPr/>
            </p:nvSpPr>
            <p:spPr bwMode="auto">
              <a:xfrm>
                <a:off x="2208" y="206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14" name="Line 60"/>
              <p:cNvSpPr>
                <a:spLocks noChangeShapeType="1"/>
              </p:cNvSpPr>
              <p:nvPr/>
            </p:nvSpPr>
            <p:spPr bwMode="auto">
              <a:xfrm flipV="1">
                <a:off x="2448" y="2256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015" name="Line 61"/>
              <p:cNvSpPr>
                <a:spLocks noChangeShapeType="1"/>
              </p:cNvSpPr>
              <p:nvPr/>
            </p:nvSpPr>
            <p:spPr bwMode="auto">
              <a:xfrm>
                <a:off x="2352" y="1632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6978" name="Line 62"/>
            <p:cNvSpPr>
              <a:spLocks noChangeShapeType="1"/>
            </p:cNvSpPr>
            <p:nvPr/>
          </p:nvSpPr>
          <p:spPr bwMode="auto">
            <a:xfrm>
              <a:off x="720" y="225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36979" name="Group 63"/>
            <p:cNvGrpSpPr>
              <a:grpSpLocks/>
            </p:cNvGrpSpPr>
            <p:nvPr/>
          </p:nvGrpSpPr>
          <p:grpSpPr bwMode="auto">
            <a:xfrm>
              <a:off x="768" y="2976"/>
              <a:ext cx="384" cy="864"/>
              <a:chOff x="1008" y="2448"/>
              <a:chExt cx="384" cy="864"/>
            </a:xfrm>
          </p:grpSpPr>
          <p:grpSp>
            <p:nvGrpSpPr>
              <p:cNvPr id="36990" name="Group 64"/>
              <p:cNvGrpSpPr>
                <a:grpSpLocks/>
              </p:cNvGrpSpPr>
              <p:nvPr/>
            </p:nvGrpSpPr>
            <p:grpSpPr bwMode="auto">
              <a:xfrm>
                <a:off x="1242" y="2570"/>
                <a:ext cx="112" cy="286"/>
                <a:chOff x="864" y="2448"/>
                <a:chExt cx="192" cy="480"/>
              </a:xfrm>
            </p:grpSpPr>
            <p:sp>
              <p:nvSpPr>
                <p:cNvPr id="37000" name="Line 65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01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02" name="Line 67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03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04" name="Line 69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05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006" name="Line 71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6991" name="Oval 72"/>
              <p:cNvSpPr>
                <a:spLocks noChangeArrowheads="1"/>
              </p:cNvSpPr>
              <p:nvPr/>
            </p:nvSpPr>
            <p:spPr bwMode="auto">
              <a:xfrm>
                <a:off x="1280" y="3060"/>
                <a:ext cx="37" cy="4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6992" name="Line 73"/>
              <p:cNvSpPr>
                <a:spLocks noChangeShapeType="1"/>
              </p:cNvSpPr>
              <p:nvPr/>
            </p:nvSpPr>
            <p:spPr bwMode="auto">
              <a:xfrm>
                <a:off x="1168" y="2897"/>
                <a:ext cx="112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93" name="Line 74"/>
              <p:cNvSpPr>
                <a:spLocks noChangeShapeType="1"/>
              </p:cNvSpPr>
              <p:nvPr/>
            </p:nvSpPr>
            <p:spPr bwMode="auto">
              <a:xfrm flipV="1">
                <a:off x="1280" y="2448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94" name="Line 75"/>
              <p:cNvSpPr>
                <a:spLocks noChangeShapeType="1"/>
              </p:cNvSpPr>
              <p:nvPr/>
            </p:nvSpPr>
            <p:spPr bwMode="auto">
              <a:xfrm>
                <a:off x="1280" y="3101"/>
                <a:ext cx="0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95" name="Text Box 76"/>
              <p:cNvSpPr txBox="1">
                <a:spLocks noChangeArrowheads="1"/>
              </p:cNvSpPr>
              <p:nvPr/>
            </p:nvSpPr>
            <p:spPr bwMode="auto">
              <a:xfrm>
                <a:off x="1056" y="2856"/>
                <a:ext cx="17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A</a:t>
                </a:r>
              </a:p>
            </p:txBody>
          </p:sp>
          <p:sp>
            <p:nvSpPr>
              <p:cNvPr id="36996" name="Text Box 77"/>
              <p:cNvSpPr txBox="1">
                <a:spLocks noChangeArrowheads="1"/>
              </p:cNvSpPr>
              <p:nvPr/>
            </p:nvSpPr>
            <p:spPr bwMode="auto">
              <a:xfrm>
                <a:off x="1008" y="2544"/>
                <a:ext cx="29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n</a:t>
                </a:r>
                <a:endParaRPr lang="en-US" sz="2000" i="0"/>
              </a:p>
            </p:txBody>
          </p:sp>
          <p:grpSp>
            <p:nvGrpSpPr>
              <p:cNvPr id="36997" name="Group 78"/>
              <p:cNvGrpSpPr>
                <a:grpSpLocks/>
              </p:cNvGrpSpPr>
              <p:nvPr/>
            </p:nvGrpSpPr>
            <p:grpSpPr bwMode="auto">
              <a:xfrm>
                <a:off x="1200" y="3264"/>
                <a:ext cx="192" cy="48"/>
                <a:chOff x="2592" y="3504"/>
                <a:chExt cx="192" cy="48"/>
              </a:xfrm>
            </p:grpSpPr>
            <p:sp>
              <p:nvSpPr>
                <p:cNvPr id="36998" name="Line 79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99" name="Line 80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grpSp>
          <p:nvGrpSpPr>
            <p:cNvPr id="36980" name="Group 81"/>
            <p:cNvGrpSpPr>
              <a:grpSpLocks/>
            </p:cNvGrpSpPr>
            <p:nvPr/>
          </p:nvGrpSpPr>
          <p:grpSpPr bwMode="auto">
            <a:xfrm>
              <a:off x="1248" y="3024"/>
              <a:ext cx="527" cy="390"/>
              <a:chOff x="1488" y="2304"/>
              <a:chExt cx="684" cy="536"/>
            </a:xfrm>
          </p:grpSpPr>
          <p:grpSp>
            <p:nvGrpSpPr>
              <p:cNvPr id="36982" name="Group 82"/>
              <p:cNvGrpSpPr>
                <a:grpSpLocks/>
              </p:cNvGrpSpPr>
              <p:nvPr/>
            </p:nvGrpSpPr>
            <p:grpSpPr bwMode="auto">
              <a:xfrm>
                <a:off x="1488" y="2784"/>
                <a:ext cx="288" cy="48"/>
                <a:chOff x="1248" y="3216"/>
                <a:chExt cx="288" cy="48"/>
              </a:xfrm>
            </p:grpSpPr>
            <p:sp>
              <p:nvSpPr>
                <p:cNvPr id="36988" name="Line 83"/>
                <p:cNvSpPr>
                  <a:spLocks noChangeShapeType="1"/>
                </p:cNvSpPr>
                <p:nvPr/>
              </p:nvSpPr>
              <p:spPr bwMode="auto">
                <a:xfrm>
                  <a:off x="1248" y="321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89" name="Line 84"/>
                <p:cNvSpPr>
                  <a:spLocks noChangeShapeType="1"/>
                </p:cNvSpPr>
                <p:nvPr/>
              </p:nvSpPr>
              <p:spPr bwMode="auto">
                <a:xfrm>
                  <a:off x="1296" y="326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6983" name="Line 85"/>
              <p:cNvSpPr>
                <a:spLocks noChangeShapeType="1"/>
              </p:cNvSpPr>
              <p:nvPr/>
            </p:nvSpPr>
            <p:spPr bwMode="auto">
              <a:xfrm>
                <a:off x="1632" y="2304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84" name="Line 86"/>
              <p:cNvSpPr>
                <a:spLocks noChangeShapeType="1"/>
              </p:cNvSpPr>
              <p:nvPr/>
            </p:nvSpPr>
            <p:spPr bwMode="auto">
              <a:xfrm>
                <a:off x="1488" y="25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85" name="Line 87"/>
              <p:cNvSpPr>
                <a:spLocks noChangeShapeType="1"/>
              </p:cNvSpPr>
              <p:nvPr/>
            </p:nvSpPr>
            <p:spPr bwMode="auto">
              <a:xfrm>
                <a:off x="1488" y="259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86" name="Line 88"/>
              <p:cNvSpPr>
                <a:spLocks noChangeShapeType="1"/>
              </p:cNvSpPr>
              <p:nvPr/>
            </p:nvSpPr>
            <p:spPr bwMode="auto">
              <a:xfrm>
                <a:off x="1632" y="25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87" name="Text Box 89"/>
              <p:cNvSpPr txBox="1">
                <a:spLocks noChangeArrowheads="1"/>
              </p:cNvSpPr>
              <p:nvPr/>
            </p:nvSpPr>
            <p:spPr bwMode="auto">
              <a:xfrm>
                <a:off x="1728" y="2496"/>
                <a:ext cx="444" cy="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C</a:t>
                </a:r>
                <a:r>
                  <a:rPr lang="en-US" sz="2000" i="0" baseline="-25000"/>
                  <a:t>int</a:t>
                </a:r>
                <a:endParaRPr lang="en-US" sz="2000" i="0"/>
              </a:p>
            </p:txBody>
          </p:sp>
        </p:grpSp>
        <p:sp>
          <p:nvSpPr>
            <p:cNvPr id="36981" name="Line 90"/>
            <p:cNvSpPr>
              <a:spLocks noChangeShapeType="1"/>
            </p:cNvSpPr>
            <p:nvPr/>
          </p:nvSpPr>
          <p:spPr bwMode="auto">
            <a:xfrm>
              <a:off x="1056" y="302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36870" name="Group 91"/>
          <p:cNvGrpSpPr>
            <a:grpSpLocks/>
          </p:cNvGrpSpPr>
          <p:nvPr/>
        </p:nvGrpSpPr>
        <p:grpSpPr bwMode="auto">
          <a:xfrm>
            <a:off x="5257800" y="1828800"/>
            <a:ext cx="2430463" cy="3733800"/>
            <a:chOff x="3984" y="1392"/>
            <a:chExt cx="1531" cy="2352"/>
          </a:xfrm>
        </p:grpSpPr>
        <p:grpSp>
          <p:nvGrpSpPr>
            <p:cNvPr id="36879" name="Group 92"/>
            <p:cNvGrpSpPr>
              <a:grpSpLocks/>
            </p:cNvGrpSpPr>
            <p:nvPr/>
          </p:nvGrpSpPr>
          <p:grpSpPr bwMode="auto">
            <a:xfrm>
              <a:off x="4320" y="1392"/>
              <a:ext cx="552" cy="816"/>
              <a:chOff x="672" y="1344"/>
              <a:chExt cx="711" cy="960"/>
            </a:xfrm>
          </p:grpSpPr>
          <p:grpSp>
            <p:nvGrpSpPr>
              <p:cNvPr id="36954" name="Group 93"/>
              <p:cNvGrpSpPr>
                <a:grpSpLocks/>
              </p:cNvGrpSpPr>
              <p:nvPr/>
            </p:nvGrpSpPr>
            <p:grpSpPr bwMode="auto">
              <a:xfrm>
                <a:off x="912" y="1488"/>
                <a:ext cx="144" cy="336"/>
                <a:chOff x="864" y="2448"/>
                <a:chExt cx="192" cy="480"/>
              </a:xfrm>
            </p:grpSpPr>
            <p:sp>
              <p:nvSpPr>
                <p:cNvPr id="36961" name="Line 94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62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63" name="Line 96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64" name="Line 97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65" name="Line 98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66" name="Line 99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67" name="Line 100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6955" name="Oval 101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6956" name="Line 102"/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14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57" name="Line 103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58" name="Line 104"/>
              <p:cNvSpPr>
                <a:spLocks noChangeShapeType="1"/>
              </p:cNvSpPr>
              <p:nvPr/>
            </p:nvSpPr>
            <p:spPr bwMode="auto">
              <a:xfrm>
                <a:off x="960" y="211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59" name="Text Box 105"/>
              <p:cNvSpPr txBox="1">
                <a:spLocks noChangeArrowheads="1"/>
              </p:cNvSpPr>
              <p:nvPr/>
            </p:nvSpPr>
            <p:spPr bwMode="auto">
              <a:xfrm>
                <a:off x="672" y="1824"/>
                <a:ext cx="223" cy="2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B</a:t>
                </a:r>
              </a:p>
            </p:txBody>
          </p:sp>
          <p:sp>
            <p:nvSpPr>
              <p:cNvPr id="36960" name="Text Box 106"/>
              <p:cNvSpPr txBox="1">
                <a:spLocks noChangeArrowheads="1"/>
              </p:cNvSpPr>
              <p:nvPr/>
            </p:nvSpPr>
            <p:spPr bwMode="auto">
              <a:xfrm>
                <a:off x="1009" y="1488"/>
                <a:ext cx="374" cy="2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p</a:t>
                </a:r>
                <a:endParaRPr lang="en-US" sz="2000" i="0"/>
              </a:p>
            </p:txBody>
          </p:sp>
        </p:grpSp>
        <p:grpSp>
          <p:nvGrpSpPr>
            <p:cNvPr id="36880" name="Group 107"/>
            <p:cNvGrpSpPr>
              <a:grpSpLocks/>
            </p:cNvGrpSpPr>
            <p:nvPr/>
          </p:nvGrpSpPr>
          <p:grpSpPr bwMode="auto">
            <a:xfrm>
              <a:off x="4320" y="2064"/>
              <a:ext cx="552" cy="816"/>
              <a:chOff x="672" y="1344"/>
              <a:chExt cx="711" cy="960"/>
            </a:xfrm>
          </p:grpSpPr>
          <p:grpSp>
            <p:nvGrpSpPr>
              <p:cNvPr id="36940" name="Group 108"/>
              <p:cNvGrpSpPr>
                <a:grpSpLocks/>
              </p:cNvGrpSpPr>
              <p:nvPr/>
            </p:nvGrpSpPr>
            <p:grpSpPr bwMode="auto">
              <a:xfrm>
                <a:off x="912" y="1488"/>
                <a:ext cx="144" cy="336"/>
                <a:chOff x="864" y="2448"/>
                <a:chExt cx="192" cy="480"/>
              </a:xfrm>
            </p:grpSpPr>
            <p:sp>
              <p:nvSpPr>
                <p:cNvPr id="36947" name="Line 109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48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49" name="Line 111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50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51" name="Line 113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52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53" name="Line 115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6941" name="Oval 116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6942" name="Line 117"/>
              <p:cNvSpPr>
                <a:spLocks noChangeShapeType="1"/>
              </p:cNvSpPr>
              <p:nvPr/>
            </p:nvSpPr>
            <p:spPr bwMode="auto">
              <a:xfrm>
                <a:off x="816" y="1872"/>
                <a:ext cx="14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43" name="Line 118"/>
              <p:cNvSpPr>
                <a:spLocks noChangeShapeType="1"/>
              </p:cNvSpPr>
              <p:nvPr/>
            </p:nvSpPr>
            <p:spPr bwMode="auto">
              <a:xfrm flipV="1">
                <a:off x="960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44" name="Line 119"/>
              <p:cNvSpPr>
                <a:spLocks noChangeShapeType="1"/>
              </p:cNvSpPr>
              <p:nvPr/>
            </p:nvSpPr>
            <p:spPr bwMode="auto">
              <a:xfrm>
                <a:off x="960" y="211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45" name="Text Box 120"/>
              <p:cNvSpPr txBox="1">
                <a:spLocks noChangeArrowheads="1"/>
              </p:cNvSpPr>
              <p:nvPr/>
            </p:nvSpPr>
            <p:spPr bwMode="auto">
              <a:xfrm>
                <a:off x="672" y="1824"/>
                <a:ext cx="223" cy="2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A</a:t>
                </a:r>
              </a:p>
            </p:txBody>
          </p:sp>
          <p:sp>
            <p:nvSpPr>
              <p:cNvPr id="36946" name="Text Box 121"/>
              <p:cNvSpPr txBox="1">
                <a:spLocks noChangeArrowheads="1"/>
              </p:cNvSpPr>
              <p:nvPr/>
            </p:nvSpPr>
            <p:spPr bwMode="auto">
              <a:xfrm>
                <a:off x="1009" y="1488"/>
                <a:ext cx="374" cy="2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p</a:t>
                </a:r>
                <a:endParaRPr lang="en-US" sz="2000" i="0"/>
              </a:p>
            </p:txBody>
          </p:sp>
        </p:grpSp>
        <p:sp>
          <p:nvSpPr>
            <p:cNvPr id="36881" name="Line 122"/>
            <p:cNvSpPr>
              <a:spLocks noChangeShapeType="1"/>
            </p:cNvSpPr>
            <p:nvPr/>
          </p:nvSpPr>
          <p:spPr bwMode="auto">
            <a:xfrm>
              <a:off x="4464" y="13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36882" name="Group 123"/>
            <p:cNvGrpSpPr>
              <a:grpSpLocks/>
            </p:cNvGrpSpPr>
            <p:nvPr/>
          </p:nvGrpSpPr>
          <p:grpSpPr bwMode="auto">
            <a:xfrm>
              <a:off x="3984" y="2880"/>
              <a:ext cx="384" cy="864"/>
              <a:chOff x="1008" y="2448"/>
              <a:chExt cx="384" cy="864"/>
            </a:xfrm>
          </p:grpSpPr>
          <p:grpSp>
            <p:nvGrpSpPr>
              <p:cNvPr id="36923" name="Group 124"/>
              <p:cNvGrpSpPr>
                <a:grpSpLocks/>
              </p:cNvGrpSpPr>
              <p:nvPr/>
            </p:nvGrpSpPr>
            <p:grpSpPr bwMode="auto">
              <a:xfrm>
                <a:off x="1242" y="2570"/>
                <a:ext cx="112" cy="286"/>
                <a:chOff x="864" y="2448"/>
                <a:chExt cx="192" cy="480"/>
              </a:xfrm>
            </p:grpSpPr>
            <p:sp>
              <p:nvSpPr>
                <p:cNvPr id="36933" name="Line 125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34" name="Line 126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35" name="Line 127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36" name="Line 128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37" name="Line 129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38" name="Line 130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39" name="Line 131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6924" name="Oval 132"/>
              <p:cNvSpPr>
                <a:spLocks noChangeArrowheads="1"/>
              </p:cNvSpPr>
              <p:nvPr/>
            </p:nvSpPr>
            <p:spPr bwMode="auto">
              <a:xfrm>
                <a:off x="1280" y="3060"/>
                <a:ext cx="37" cy="4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6925" name="Line 133"/>
              <p:cNvSpPr>
                <a:spLocks noChangeShapeType="1"/>
              </p:cNvSpPr>
              <p:nvPr/>
            </p:nvSpPr>
            <p:spPr bwMode="auto">
              <a:xfrm>
                <a:off x="1168" y="2897"/>
                <a:ext cx="112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6" name="Line 134"/>
              <p:cNvSpPr>
                <a:spLocks noChangeShapeType="1"/>
              </p:cNvSpPr>
              <p:nvPr/>
            </p:nvSpPr>
            <p:spPr bwMode="auto">
              <a:xfrm flipV="1">
                <a:off x="1280" y="2448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7" name="Line 135"/>
              <p:cNvSpPr>
                <a:spLocks noChangeShapeType="1"/>
              </p:cNvSpPr>
              <p:nvPr/>
            </p:nvSpPr>
            <p:spPr bwMode="auto">
              <a:xfrm>
                <a:off x="1280" y="3101"/>
                <a:ext cx="0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28" name="Text Box 136"/>
              <p:cNvSpPr txBox="1">
                <a:spLocks noChangeArrowheads="1"/>
              </p:cNvSpPr>
              <p:nvPr/>
            </p:nvSpPr>
            <p:spPr bwMode="auto">
              <a:xfrm>
                <a:off x="1056" y="2856"/>
                <a:ext cx="17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A</a:t>
                </a:r>
              </a:p>
            </p:txBody>
          </p:sp>
          <p:sp>
            <p:nvSpPr>
              <p:cNvPr id="36929" name="Text Box 137"/>
              <p:cNvSpPr txBox="1">
                <a:spLocks noChangeArrowheads="1"/>
              </p:cNvSpPr>
              <p:nvPr/>
            </p:nvSpPr>
            <p:spPr bwMode="auto">
              <a:xfrm>
                <a:off x="1008" y="2544"/>
                <a:ext cx="29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n</a:t>
                </a:r>
                <a:endParaRPr lang="en-US" sz="2000" i="0"/>
              </a:p>
            </p:txBody>
          </p:sp>
          <p:grpSp>
            <p:nvGrpSpPr>
              <p:cNvPr id="36930" name="Group 138"/>
              <p:cNvGrpSpPr>
                <a:grpSpLocks/>
              </p:cNvGrpSpPr>
              <p:nvPr/>
            </p:nvGrpSpPr>
            <p:grpSpPr bwMode="auto">
              <a:xfrm>
                <a:off x="1200" y="3264"/>
                <a:ext cx="192" cy="48"/>
                <a:chOff x="2592" y="3504"/>
                <a:chExt cx="192" cy="48"/>
              </a:xfrm>
            </p:grpSpPr>
            <p:sp>
              <p:nvSpPr>
                <p:cNvPr id="36931" name="Line 139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32" name="Line 140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grpSp>
          <p:nvGrpSpPr>
            <p:cNvPr id="36883" name="Group 141"/>
            <p:cNvGrpSpPr>
              <a:grpSpLocks/>
            </p:cNvGrpSpPr>
            <p:nvPr/>
          </p:nvGrpSpPr>
          <p:grpSpPr bwMode="auto">
            <a:xfrm>
              <a:off x="4608" y="2880"/>
              <a:ext cx="384" cy="864"/>
              <a:chOff x="1008" y="2448"/>
              <a:chExt cx="384" cy="864"/>
            </a:xfrm>
          </p:grpSpPr>
          <p:grpSp>
            <p:nvGrpSpPr>
              <p:cNvPr id="36906" name="Group 142"/>
              <p:cNvGrpSpPr>
                <a:grpSpLocks/>
              </p:cNvGrpSpPr>
              <p:nvPr/>
            </p:nvGrpSpPr>
            <p:grpSpPr bwMode="auto">
              <a:xfrm>
                <a:off x="1242" y="2570"/>
                <a:ext cx="112" cy="286"/>
                <a:chOff x="864" y="2448"/>
                <a:chExt cx="192" cy="480"/>
              </a:xfrm>
            </p:grpSpPr>
            <p:sp>
              <p:nvSpPr>
                <p:cNvPr id="36916" name="Line 143"/>
                <p:cNvSpPr>
                  <a:spLocks noChangeShapeType="1"/>
                </p:cNvSpPr>
                <p:nvPr/>
              </p:nvSpPr>
              <p:spPr bwMode="auto">
                <a:xfrm>
                  <a:off x="960" y="2448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7" name="Line 144"/>
                <p:cNvSpPr>
                  <a:spLocks noChangeShapeType="1"/>
                </p:cNvSpPr>
                <p:nvPr/>
              </p:nvSpPr>
              <p:spPr bwMode="auto">
                <a:xfrm flipH="1">
                  <a:off x="864" y="2496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8" name="Line 145"/>
                <p:cNvSpPr>
                  <a:spLocks noChangeShapeType="1"/>
                </p:cNvSpPr>
                <p:nvPr/>
              </p:nvSpPr>
              <p:spPr bwMode="auto">
                <a:xfrm>
                  <a:off x="864" y="2592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9" name="Line 146"/>
                <p:cNvSpPr>
                  <a:spLocks noChangeShapeType="1"/>
                </p:cNvSpPr>
                <p:nvPr/>
              </p:nvSpPr>
              <p:spPr bwMode="auto">
                <a:xfrm flipH="1">
                  <a:off x="864" y="2640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20" name="Line 147"/>
                <p:cNvSpPr>
                  <a:spLocks noChangeShapeType="1"/>
                </p:cNvSpPr>
                <p:nvPr/>
              </p:nvSpPr>
              <p:spPr bwMode="auto">
                <a:xfrm>
                  <a:off x="864" y="2736"/>
                  <a:ext cx="192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21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864" y="2784"/>
                  <a:ext cx="192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22" name="Line 149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96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6907" name="Oval 150"/>
              <p:cNvSpPr>
                <a:spLocks noChangeArrowheads="1"/>
              </p:cNvSpPr>
              <p:nvPr/>
            </p:nvSpPr>
            <p:spPr bwMode="auto">
              <a:xfrm>
                <a:off x="1280" y="3060"/>
                <a:ext cx="37" cy="4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6908" name="Line 151"/>
              <p:cNvSpPr>
                <a:spLocks noChangeShapeType="1"/>
              </p:cNvSpPr>
              <p:nvPr/>
            </p:nvSpPr>
            <p:spPr bwMode="auto">
              <a:xfrm>
                <a:off x="1168" y="2897"/>
                <a:ext cx="112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09" name="Line 152"/>
              <p:cNvSpPr>
                <a:spLocks noChangeShapeType="1"/>
              </p:cNvSpPr>
              <p:nvPr/>
            </p:nvSpPr>
            <p:spPr bwMode="auto">
              <a:xfrm flipV="1">
                <a:off x="1280" y="2448"/>
                <a:ext cx="0" cy="1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10" name="Line 153"/>
              <p:cNvSpPr>
                <a:spLocks noChangeShapeType="1"/>
              </p:cNvSpPr>
              <p:nvPr/>
            </p:nvSpPr>
            <p:spPr bwMode="auto">
              <a:xfrm>
                <a:off x="1280" y="3101"/>
                <a:ext cx="0" cy="1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11" name="Text Box 154"/>
              <p:cNvSpPr txBox="1">
                <a:spLocks noChangeArrowheads="1"/>
              </p:cNvSpPr>
              <p:nvPr/>
            </p:nvSpPr>
            <p:spPr bwMode="auto">
              <a:xfrm>
                <a:off x="1056" y="2856"/>
                <a:ext cx="17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/>
                  <a:t>B</a:t>
                </a:r>
              </a:p>
            </p:txBody>
          </p:sp>
          <p:sp>
            <p:nvSpPr>
              <p:cNvPr id="36912" name="Text Box 155"/>
              <p:cNvSpPr txBox="1">
                <a:spLocks noChangeArrowheads="1"/>
              </p:cNvSpPr>
              <p:nvPr/>
            </p:nvSpPr>
            <p:spPr bwMode="auto">
              <a:xfrm>
                <a:off x="1008" y="2544"/>
                <a:ext cx="29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R</a:t>
                </a:r>
                <a:r>
                  <a:rPr lang="en-US" sz="2000" i="0" baseline="-25000"/>
                  <a:t>n</a:t>
                </a:r>
                <a:endParaRPr lang="en-US" sz="2000" i="0"/>
              </a:p>
            </p:txBody>
          </p:sp>
          <p:grpSp>
            <p:nvGrpSpPr>
              <p:cNvPr id="36913" name="Group 156"/>
              <p:cNvGrpSpPr>
                <a:grpSpLocks/>
              </p:cNvGrpSpPr>
              <p:nvPr/>
            </p:nvGrpSpPr>
            <p:grpSpPr bwMode="auto">
              <a:xfrm>
                <a:off x="1200" y="3264"/>
                <a:ext cx="192" cy="48"/>
                <a:chOff x="2592" y="3504"/>
                <a:chExt cx="192" cy="48"/>
              </a:xfrm>
            </p:grpSpPr>
            <p:sp>
              <p:nvSpPr>
                <p:cNvPr id="36914" name="Line 157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15" name="Line 158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sp>
          <p:nvSpPr>
            <p:cNvPr id="36884" name="Line 159"/>
            <p:cNvSpPr>
              <a:spLocks noChangeShapeType="1"/>
            </p:cNvSpPr>
            <p:nvPr/>
          </p:nvSpPr>
          <p:spPr bwMode="auto">
            <a:xfrm>
              <a:off x="4272" y="2880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36885" name="Group 160"/>
            <p:cNvGrpSpPr>
              <a:grpSpLocks/>
            </p:cNvGrpSpPr>
            <p:nvPr/>
          </p:nvGrpSpPr>
          <p:grpSpPr bwMode="auto">
            <a:xfrm>
              <a:off x="5040" y="2880"/>
              <a:ext cx="475" cy="390"/>
              <a:chOff x="1488" y="2304"/>
              <a:chExt cx="616" cy="536"/>
            </a:xfrm>
          </p:grpSpPr>
          <p:grpSp>
            <p:nvGrpSpPr>
              <p:cNvPr id="36898" name="Group 161"/>
              <p:cNvGrpSpPr>
                <a:grpSpLocks/>
              </p:cNvGrpSpPr>
              <p:nvPr/>
            </p:nvGrpSpPr>
            <p:grpSpPr bwMode="auto">
              <a:xfrm>
                <a:off x="1488" y="2784"/>
                <a:ext cx="288" cy="48"/>
                <a:chOff x="1248" y="3216"/>
                <a:chExt cx="288" cy="48"/>
              </a:xfrm>
            </p:grpSpPr>
            <p:sp>
              <p:nvSpPr>
                <p:cNvPr id="36904" name="Line 162"/>
                <p:cNvSpPr>
                  <a:spLocks noChangeShapeType="1"/>
                </p:cNvSpPr>
                <p:nvPr/>
              </p:nvSpPr>
              <p:spPr bwMode="auto">
                <a:xfrm>
                  <a:off x="1248" y="321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905" name="Line 163"/>
                <p:cNvSpPr>
                  <a:spLocks noChangeShapeType="1"/>
                </p:cNvSpPr>
                <p:nvPr/>
              </p:nvSpPr>
              <p:spPr bwMode="auto">
                <a:xfrm>
                  <a:off x="1296" y="326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6899" name="Line 164"/>
              <p:cNvSpPr>
                <a:spLocks noChangeShapeType="1"/>
              </p:cNvSpPr>
              <p:nvPr/>
            </p:nvSpPr>
            <p:spPr bwMode="auto">
              <a:xfrm>
                <a:off x="1632" y="2304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00" name="Line 165"/>
              <p:cNvSpPr>
                <a:spLocks noChangeShapeType="1"/>
              </p:cNvSpPr>
              <p:nvPr/>
            </p:nvSpPr>
            <p:spPr bwMode="auto">
              <a:xfrm>
                <a:off x="1488" y="25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01" name="Line 166"/>
              <p:cNvSpPr>
                <a:spLocks noChangeShapeType="1"/>
              </p:cNvSpPr>
              <p:nvPr/>
            </p:nvSpPr>
            <p:spPr bwMode="auto">
              <a:xfrm>
                <a:off x="1488" y="259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02" name="Line 167"/>
              <p:cNvSpPr>
                <a:spLocks noChangeShapeType="1"/>
              </p:cNvSpPr>
              <p:nvPr/>
            </p:nvSpPr>
            <p:spPr bwMode="auto">
              <a:xfrm>
                <a:off x="1632" y="25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903" name="Text Box 168"/>
              <p:cNvSpPr txBox="1">
                <a:spLocks noChangeArrowheads="1"/>
              </p:cNvSpPr>
              <p:nvPr/>
            </p:nvSpPr>
            <p:spPr bwMode="auto">
              <a:xfrm>
                <a:off x="1728" y="2497"/>
                <a:ext cx="376" cy="34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C</a:t>
                </a:r>
                <a:r>
                  <a:rPr lang="en-US" sz="2000" i="0" baseline="-25000"/>
                  <a:t>L</a:t>
                </a:r>
                <a:endParaRPr lang="en-US" sz="2000" i="0"/>
              </a:p>
            </p:txBody>
          </p:sp>
        </p:grpSp>
        <p:sp>
          <p:nvSpPr>
            <p:cNvPr id="36886" name="Line 169"/>
            <p:cNvSpPr>
              <a:spLocks noChangeShapeType="1"/>
            </p:cNvSpPr>
            <p:nvPr/>
          </p:nvSpPr>
          <p:spPr bwMode="auto">
            <a:xfrm>
              <a:off x="4320" y="182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6887" name="Line 170"/>
            <p:cNvSpPr>
              <a:spLocks noChangeShapeType="1"/>
            </p:cNvSpPr>
            <p:nvPr/>
          </p:nvSpPr>
          <p:spPr bwMode="auto">
            <a:xfrm>
              <a:off x="4320" y="24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36888" name="Group 171"/>
            <p:cNvGrpSpPr>
              <a:grpSpLocks/>
            </p:cNvGrpSpPr>
            <p:nvPr/>
          </p:nvGrpSpPr>
          <p:grpSpPr bwMode="auto">
            <a:xfrm>
              <a:off x="4848" y="2112"/>
              <a:ext cx="527" cy="390"/>
              <a:chOff x="1488" y="2304"/>
              <a:chExt cx="684" cy="536"/>
            </a:xfrm>
          </p:grpSpPr>
          <p:grpSp>
            <p:nvGrpSpPr>
              <p:cNvPr id="36890" name="Group 172"/>
              <p:cNvGrpSpPr>
                <a:grpSpLocks/>
              </p:cNvGrpSpPr>
              <p:nvPr/>
            </p:nvGrpSpPr>
            <p:grpSpPr bwMode="auto">
              <a:xfrm>
                <a:off x="1488" y="2784"/>
                <a:ext cx="288" cy="48"/>
                <a:chOff x="1248" y="3216"/>
                <a:chExt cx="288" cy="48"/>
              </a:xfrm>
            </p:grpSpPr>
            <p:sp>
              <p:nvSpPr>
                <p:cNvPr id="36896" name="Line 173"/>
                <p:cNvSpPr>
                  <a:spLocks noChangeShapeType="1"/>
                </p:cNvSpPr>
                <p:nvPr/>
              </p:nvSpPr>
              <p:spPr bwMode="auto">
                <a:xfrm>
                  <a:off x="1248" y="321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6897" name="Line 174"/>
                <p:cNvSpPr>
                  <a:spLocks noChangeShapeType="1"/>
                </p:cNvSpPr>
                <p:nvPr/>
              </p:nvSpPr>
              <p:spPr bwMode="auto">
                <a:xfrm>
                  <a:off x="1296" y="326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36891" name="Line 175"/>
              <p:cNvSpPr>
                <a:spLocks noChangeShapeType="1"/>
              </p:cNvSpPr>
              <p:nvPr/>
            </p:nvSpPr>
            <p:spPr bwMode="auto">
              <a:xfrm>
                <a:off x="1632" y="2304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92" name="Line 176"/>
              <p:cNvSpPr>
                <a:spLocks noChangeShapeType="1"/>
              </p:cNvSpPr>
              <p:nvPr/>
            </p:nvSpPr>
            <p:spPr bwMode="auto">
              <a:xfrm>
                <a:off x="1488" y="25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93" name="Line 177"/>
              <p:cNvSpPr>
                <a:spLocks noChangeShapeType="1"/>
              </p:cNvSpPr>
              <p:nvPr/>
            </p:nvSpPr>
            <p:spPr bwMode="auto">
              <a:xfrm>
                <a:off x="1488" y="259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94" name="Line 178"/>
              <p:cNvSpPr>
                <a:spLocks noChangeShapeType="1"/>
              </p:cNvSpPr>
              <p:nvPr/>
            </p:nvSpPr>
            <p:spPr bwMode="auto">
              <a:xfrm>
                <a:off x="1632" y="25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6895" name="Text Box 179"/>
              <p:cNvSpPr txBox="1">
                <a:spLocks noChangeArrowheads="1"/>
              </p:cNvSpPr>
              <p:nvPr/>
            </p:nvSpPr>
            <p:spPr bwMode="auto">
              <a:xfrm>
                <a:off x="1728" y="2496"/>
                <a:ext cx="444" cy="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C</a:t>
                </a:r>
                <a:r>
                  <a:rPr lang="en-US" sz="2000" i="0" baseline="-25000"/>
                  <a:t>int</a:t>
                </a:r>
                <a:endParaRPr lang="en-US" sz="2000" i="0"/>
              </a:p>
            </p:txBody>
          </p:sp>
        </p:grpSp>
        <p:sp>
          <p:nvSpPr>
            <p:cNvPr id="36889" name="Line 180"/>
            <p:cNvSpPr>
              <a:spLocks noChangeShapeType="1"/>
            </p:cNvSpPr>
            <p:nvPr/>
          </p:nvSpPr>
          <p:spPr bwMode="auto">
            <a:xfrm>
              <a:off x="4560" y="2112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79093" name="Text Box 181"/>
          <p:cNvSpPr txBox="1">
            <a:spLocks noChangeArrowheads="1"/>
          </p:cNvSpPr>
          <p:nvPr/>
        </p:nvSpPr>
        <p:spPr bwMode="auto">
          <a:xfrm>
            <a:off x="1600200" y="3581400"/>
            <a:ext cx="325438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2</a:t>
            </a:r>
          </a:p>
          <a:p>
            <a:endParaRPr lang="en-US" sz="2000" i="0">
              <a:solidFill>
                <a:schemeClr val="accent1"/>
              </a:solidFill>
            </a:endParaRPr>
          </a:p>
          <a:p>
            <a:endParaRPr lang="en-US" sz="2000" i="0">
              <a:solidFill>
                <a:schemeClr val="accent1"/>
              </a:solidFill>
            </a:endParaRPr>
          </a:p>
          <a:p>
            <a:r>
              <a:rPr lang="en-US" sz="2000" i="0">
                <a:solidFill>
                  <a:schemeClr val="accent1"/>
                </a:solidFill>
              </a:rPr>
              <a:t>2</a:t>
            </a:r>
          </a:p>
        </p:txBody>
      </p:sp>
      <p:grpSp>
        <p:nvGrpSpPr>
          <p:cNvPr id="30" name="Group 182"/>
          <p:cNvGrpSpPr>
            <a:grpSpLocks/>
          </p:cNvGrpSpPr>
          <p:nvPr/>
        </p:nvGrpSpPr>
        <p:grpSpPr bwMode="auto">
          <a:xfrm>
            <a:off x="1143000" y="2438400"/>
            <a:ext cx="2230438" cy="396875"/>
            <a:chOff x="720" y="1536"/>
            <a:chExt cx="1405" cy="250"/>
          </a:xfrm>
        </p:grpSpPr>
        <p:sp>
          <p:nvSpPr>
            <p:cNvPr id="36877" name="Text Box 183"/>
            <p:cNvSpPr txBox="1">
              <a:spLocks noChangeArrowheads="1"/>
            </p:cNvSpPr>
            <p:nvPr/>
          </p:nvSpPr>
          <p:spPr bwMode="auto">
            <a:xfrm>
              <a:off x="720" y="1536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36878" name="Text Box 184"/>
            <p:cNvSpPr txBox="1">
              <a:spLocks noChangeArrowheads="1"/>
            </p:cNvSpPr>
            <p:nvPr/>
          </p:nvSpPr>
          <p:spPr bwMode="auto">
            <a:xfrm>
              <a:off x="1920" y="1536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>
                  <a:solidFill>
                    <a:schemeClr val="accent1"/>
                  </a:solidFill>
                </a:rPr>
                <a:t>2</a:t>
              </a:r>
            </a:p>
          </p:txBody>
        </p:sp>
      </p:grpSp>
      <p:grpSp>
        <p:nvGrpSpPr>
          <p:cNvPr id="31" name="Group 185"/>
          <p:cNvGrpSpPr>
            <a:grpSpLocks/>
          </p:cNvGrpSpPr>
          <p:nvPr/>
        </p:nvGrpSpPr>
        <p:grpSpPr bwMode="auto">
          <a:xfrm>
            <a:off x="4953000" y="4648200"/>
            <a:ext cx="2230438" cy="625475"/>
            <a:chOff x="3120" y="2928"/>
            <a:chExt cx="1405" cy="394"/>
          </a:xfrm>
        </p:grpSpPr>
        <p:sp>
          <p:nvSpPr>
            <p:cNvPr id="36875" name="Text Box 186"/>
            <p:cNvSpPr txBox="1">
              <a:spLocks noChangeArrowheads="1"/>
            </p:cNvSpPr>
            <p:nvPr/>
          </p:nvSpPr>
          <p:spPr bwMode="auto">
            <a:xfrm>
              <a:off x="3120" y="2928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36876" name="Text Box 187"/>
            <p:cNvSpPr txBox="1">
              <a:spLocks noChangeArrowheads="1"/>
            </p:cNvSpPr>
            <p:nvPr/>
          </p:nvSpPr>
          <p:spPr bwMode="auto">
            <a:xfrm>
              <a:off x="4320" y="3072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>
                  <a:solidFill>
                    <a:schemeClr val="accent1"/>
                  </a:solidFill>
                </a:rPr>
                <a:t>1</a:t>
              </a:r>
            </a:p>
          </p:txBody>
        </p:sp>
      </p:grpSp>
      <p:sp>
        <p:nvSpPr>
          <p:cNvPr id="679100" name="Text Box 188"/>
          <p:cNvSpPr txBox="1">
            <a:spLocks noChangeArrowheads="1"/>
          </p:cNvSpPr>
          <p:nvPr/>
        </p:nvSpPr>
        <p:spPr bwMode="auto">
          <a:xfrm>
            <a:off x="5410200" y="2362200"/>
            <a:ext cx="325438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4</a:t>
            </a:r>
          </a:p>
          <a:p>
            <a:endParaRPr lang="en-US" sz="2000" i="0">
              <a:solidFill>
                <a:schemeClr val="accent1"/>
              </a:solidFill>
            </a:endParaRPr>
          </a:p>
          <a:p>
            <a:endParaRPr lang="en-US" sz="2000" i="0">
              <a:solidFill>
                <a:schemeClr val="accent1"/>
              </a:solidFill>
            </a:endParaRPr>
          </a:p>
          <a:p>
            <a:r>
              <a:rPr lang="en-US" sz="2000" i="0">
                <a:solidFill>
                  <a:schemeClr val="accent1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093" grpId="0" autoUpdateAnimBg="0"/>
      <p:bldP spid="67910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8AC9B97-E552-4505-A8A4-0348A1A93F92}" type="slidenum">
              <a:rPr lang="en-US"/>
              <a:pPr/>
              <a:t>21</a:t>
            </a:fld>
            <a:endParaRPr lang="en-US"/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0075" y="762000"/>
            <a:ext cx="7772400" cy="715963"/>
          </a:xfrm>
        </p:spPr>
        <p:txBody>
          <a:bodyPr/>
          <a:lstStyle/>
          <a:p>
            <a:pPr>
              <a:defRPr/>
            </a:pPr>
            <a:r>
              <a:rPr lang="en-US" smtClean="0"/>
              <a:t>Transistor Sizing a Complex CMOS Gate</a:t>
            </a:r>
          </a:p>
        </p:txBody>
      </p:sp>
      <p:grpSp>
        <p:nvGrpSpPr>
          <p:cNvPr id="37892" name="Group 3"/>
          <p:cNvGrpSpPr>
            <a:grpSpLocks/>
          </p:cNvGrpSpPr>
          <p:nvPr/>
        </p:nvGrpSpPr>
        <p:grpSpPr bwMode="auto">
          <a:xfrm>
            <a:off x="2438400" y="4857750"/>
            <a:ext cx="533400" cy="533400"/>
            <a:chOff x="1008" y="2016"/>
            <a:chExt cx="336" cy="336"/>
          </a:xfrm>
        </p:grpSpPr>
        <p:sp>
          <p:nvSpPr>
            <p:cNvPr id="37994" name="Line 4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95" name="Line 5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96" name="Line 6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97" name="Line 7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98" name="Line 8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99" name="Line 9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37893" name="Group 10"/>
          <p:cNvGrpSpPr>
            <a:grpSpLocks/>
          </p:cNvGrpSpPr>
          <p:nvPr/>
        </p:nvGrpSpPr>
        <p:grpSpPr bwMode="auto">
          <a:xfrm>
            <a:off x="3810000" y="6076950"/>
            <a:ext cx="304800" cy="76200"/>
            <a:chOff x="2592" y="3504"/>
            <a:chExt cx="192" cy="48"/>
          </a:xfrm>
        </p:grpSpPr>
        <p:sp>
          <p:nvSpPr>
            <p:cNvPr id="37992" name="Line 11"/>
            <p:cNvSpPr>
              <a:spLocks noChangeShapeType="1"/>
            </p:cNvSpPr>
            <p:nvPr/>
          </p:nvSpPr>
          <p:spPr bwMode="auto">
            <a:xfrm>
              <a:off x="2592" y="350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93" name="Line 12"/>
            <p:cNvSpPr>
              <a:spLocks noChangeShapeType="1"/>
            </p:cNvSpPr>
            <p:nvPr/>
          </p:nvSpPr>
          <p:spPr bwMode="auto">
            <a:xfrm>
              <a:off x="2640" y="35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37894" name="Group 13"/>
          <p:cNvGrpSpPr>
            <a:grpSpLocks/>
          </p:cNvGrpSpPr>
          <p:nvPr/>
        </p:nvGrpSpPr>
        <p:grpSpPr bwMode="auto">
          <a:xfrm>
            <a:off x="3505200" y="5314950"/>
            <a:ext cx="533400" cy="533400"/>
            <a:chOff x="1008" y="2016"/>
            <a:chExt cx="336" cy="336"/>
          </a:xfrm>
        </p:grpSpPr>
        <p:sp>
          <p:nvSpPr>
            <p:cNvPr id="37986" name="Line 14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87" name="Line 15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88" name="Line 16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89" name="Line 17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90" name="Line 18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91" name="Line 19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37895" name="Group 20"/>
          <p:cNvGrpSpPr>
            <a:grpSpLocks/>
          </p:cNvGrpSpPr>
          <p:nvPr/>
        </p:nvGrpSpPr>
        <p:grpSpPr bwMode="auto">
          <a:xfrm>
            <a:off x="4419600" y="5314950"/>
            <a:ext cx="533400" cy="533400"/>
            <a:chOff x="1008" y="2016"/>
            <a:chExt cx="336" cy="336"/>
          </a:xfrm>
        </p:grpSpPr>
        <p:sp>
          <p:nvSpPr>
            <p:cNvPr id="37980" name="Line 21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81" name="Line 22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82" name="Line 23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83" name="Line 24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84" name="Line 25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85" name="Line 26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7896" name="Line 27"/>
          <p:cNvSpPr>
            <a:spLocks noChangeShapeType="1"/>
          </p:cNvSpPr>
          <p:nvPr/>
        </p:nvSpPr>
        <p:spPr bwMode="auto">
          <a:xfrm>
            <a:off x="2971800" y="584835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7897" name="Line 28"/>
          <p:cNvSpPr>
            <a:spLocks noChangeShapeType="1"/>
          </p:cNvSpPr>
          <p:nvPr/>
        </p:nvSpPr>
        <p:spPr bwMode="auto">
          <a:xfrm>
            <a:off x="2971800" y="516255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7898" name="Line 29"/>
          <p:cNvSpPr>
            <a:spLocks noChangeShapeType="1"/>
          </p:cNvSpPr>
          <p:nvPr/>
        </p:nvSpPr>
        <p:spPr bwMode="auto">
          <a:xfrm>
            <a:off x="4038600" y="50101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7899" name="Line 30"/>
          <p:cNvSpPr>
            <a:spLocks noChangeShapeType="1"/>
          </p:cNvSpPr>
          <p:nvPr/>
        </p:nvSpPr>
        <p:spPr bwMode="auto">
          <a:xfrm>
            <a:off x="4953000" y="50101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7900" name="Line 31"/>
          <p:cNvSpPr>
            <a:spLocks noChangeShapeType="1"/>
          </p:cNvSpPr>
          <p:nvPr/>
        </p:nvSpPr>
        <p:spPr bwMode="auto">
          <a:xfrm>
            <a:off x="4038600" y="501015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7901" name="Group 32"/>
          <p:cNvGrpSpPr>
            <a:grpSpLocks/>
          </p:cNvGrpSpPr>
          <p:nvPr/>
        </p:nvGrpSpPr>
        <p:grpSpPr bwMode="auto">
          <a:xfrm>
            <a:off x="3962400" y="4476750"/>
            <a:ext cx="533400" cy="533400"/>
            <a:chOff x="1008" y="2016"/>
            <a:chExt cx="336" cy="336"/>
          </a:xfrm>
        </p:grpSpPr>
        <p:sp>
          <p:nvSpPr>
            <p:cNvPr id="37974" name="Line 33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75" name="Line 34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76" name="Line 35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77" name="Line 36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78" name="Line 37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79" name="Line 38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7902" name="Line 39"/>
          <p:cNvSpPr>
            <a:spLocks noChangeShapeType="1"/>
          </p:cNvSpPr>
          <p:nvPr/>
        </p:nvSpPr>
        <p:spPr bwMode="auto">
          <a:xfrm>
            <a:off x="4495800" y="41719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7903" name="Line 40"/>
          <p:cNvSpPr>
            <a:spLocks noChangeShapeType="1"/>
          </p:cNvSpPr>
          <p:nvPr/>
        </p:nvSpPr>
        <p:spPr bwMode="auto">
          <a:xfrm>
            <a:off x="2971800" y="417195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7904" name="Line 41"/>
          <p:cNvSpPr>
            <a:spLocks noChangeShapeType="1"/>
          </p:cNvSpPr>
          <p:nvPr/>
        </p:nvSpPr>
        <p:spPr bwMode="auto">
          <a:xfrm>
            <a:off x="2971800" y="417195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7905" name="Text Box 42"/>
          <p:cNvSpPr txBox="1">
            <a:spLocks noChangeArrowheads="1"/>
          </p:cNvSpPr>
          <p:nvPr/>
        </p:nvSpPr>
        <p:spPr bwMode="auto">
          <a:xfrm>
            <a:off x="5257800" y="4019550"/>
            <a:ext cx="26876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 = D + A • (B + C)</a:t>
            </a:r>
          </a:p>
        </p:txBody>
      </p:sp>
      <p:sp>
        <p:nvSpPr>
          <p:cNvPr id="37906" name="Line 43"/>
          <p:cNvSpPr>
            <a:spLocks noChangeShapeType="1"/>
          </p:cNvSpPr>
          <p:nvPr/>
        </p:nvSpPr>
        <p:spPr bwMode="auto">
          <a:xfrm>
            <a:off x="3962400" y="58483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7907" name="Text Box 44"/>
          <p:cNvSpPr txBox="1">
            <a:spLocks noChangeArrowheads="1"/>
          </p:cNvSpPr>
          <p:nvPr/>
        </p:nvSpPr>
        <p:spPr bwMode="auto">
          <a:xfrm>
            <a:off x="2133600" y="478155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D</a:t>
            </a:r>
          </a:p>
        </p:txBody>
      </p:sp>
      <p:sp>
        <p:nvSpPr>
          <p:cNvPr id="37908" name="Text Box 45"/>
          <p:cNvSpPr txBox="1">
            <a:spLocks noChangeArrowheads="1"/>
          </p:cNvSpPr>
          <p:nvPr/>
        </p:nvSpPr>
        <p:spPr bwMode="auto">
          <a:xfrm>
            <a:off x="3581400" y="440055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</a:p>
        </p:txBody>
      </p:sp>
      <p:sp>
        <p:nvSpPr>
          <p:cNvPr id="37909" name="Text Box 46"/>
          <p:cNvSpPr txBox="1">
            <a:spLocks noChangeArrowheads="1"/>
          </p:cNvSpPr>
          <p:nvPr/>
        </p:nvSpPr>
        <p:spPr bwMode="auto">
          <a:xfrm>
            <a:off x="3124200" y="523875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</a:p>
        </p:txBody>
      </p:sp>
      <p:sp>
        <p:nvSpPr>
          <p:cNvPr id="37910" name="Text Box 47"/>
          <p:cNvSpPr txBox="1">
            <a:spLocks noChangeArrowheads="1"/>
          </p:cNvSpPr>
          <p:nvPr/>
        </p:nvSpPr>
        <p:spPr bwMode="auto">
          <a:xfrm>
            <a:off x="4114800" y="523875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</a:t>
            </a:r>
          </a:p>
        </p:txBody>
      </p:sp>
      <p:grpSp>
        <p:nvGrpSpPr>
          <p:cNvPr id="37911" name="Group 48"/>
          <p:cNvGrpSpPr>
            <a:grpSpLocks/>
          </p:cNvGrpSpPr>
          <p:nvPr/>
        </p:nvGrpSpPr>
        <p:grpSpPr bwMode="auto">
          <a:xfrm>
            <a:off x="2971800" y="3409950"/>
            <a:ext cx="838200" cy="762000"/>
            <a:chOff x="1872" y="2208"/>
            <a:chExt cx="528" cy="480"/>
          </a:xfrm>
        </p:grpSpPr>
        <p:grpSp>
          <p:nvGrpSpPr>
            <p:cNvPr id="37964" name="Group 49"/>
            <p:cNvGrpSpPr>
              <a:grpSpLocks/>
            </p:cNvGrpSpPr>
            <p:nvPr/>
          </p:nvGrpSpPr>
          <p:grpSpPr bwMode="auto">
            <a:xfrm>
              <a:off x="2064" y="2208"/>
              <a:ext cx="336" cy="480"/>
              <a:chOff x="2928" y="1584"/>
              <a:chExt cx="336" cy="480"/>
            </a:xfrm>
          </p:grpSpPr>
          <p:sp>
            <p:nvSpPr>
              <p:cNvPr id="37966" name="Line 50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967" name="Line 51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968" name="Line 52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969" name="Line 53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970" name="Line 54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971" name="Line 55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972" name="Line 56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973" name="Oval 57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37965" name="Text Box 58"/>
            <p:cNvSpPr txBox="1">
              <a:spLocks noChangeArrowheads="1"/>
            </p:cNvSpPr>
            <p:nvPr/>
          </p:nvSpPr>
          <p:spPr bwMode="auto">
            <a:xfrm>
              <a:off x="1872" y="2304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D</a:t>
              </a:r>
            </a:p>
          </p:txBody>
        </p:sp>
      </p:grpSp>
      <p:grpSp>
        <p:nvGrpSpPr>
          <p:cNvPr id="37912" name="Group 59"/>
          <p:cNvGrpSpPr>
            <a:grpSpLocks/>
          </p:cNvGrpSpPr>
          <p:nvPr/>
        </p:nvGrpSpPr>
        <p:grpSpPr bwMode="auto">
          <a:xfrm>
            <a:off x="2133600" y="1962150"/>
            <a:ext cx="838200" cy="1447800"/>
            <a:chOff x="1344" y="1296"/>
            <a:chExt cx="528" cy="912"/>
          </a:xfrm>
        </p:grpSpPr>
        <p:grpSp>
          <p:nvGrpSpPr>
            <p:cNvPr id="37951" name="Group 60"/>
            <p:cNvGrpSpPr>
              <a:grpSpLocks/>
            </p:cNvGrpSpPr>
            <p:nvPr/>
          </p:nvGrpSpPr>
          <p:grpSpPr bwMode="auto">
            <a:xfrm>
              <a:off x="1536" y="1296"/>
              <a:ext cx="336" cy="912"/>
              <a:chOff x="1536" y="1296"/>
              <a:chExt cx="336" cy="912"/>
            </a:xfrm>
          </p:grpSpPr>
          <p:grpSp>
            <p:nvGrpSpPr>
              <p:cNvPr id="37953" name="Group 61"/>
              <p:cNvGrpSpPr>
                <a:grpSpLocks/>
              </p:cNvGrpSpPr>
              <p:nvPr/>
            </p:nvGrpSpPr>
            <p:grpSpPr bwMode="auto">
              <a:xfrm>
                <a:off x="1536" y="1536"/>
                <a:ext cx="336" cy="480"/>
                <a:chOff x="2928" y="1584"/>
                <a:chExt cx="336" cy="480"/>
              </a:xfrm>
            </p:grpSpPr>
            <p:sp>
              <p:nvSpPr>
                <p:cNvPr id="37956" name="Line 62"/>
                <p:cNvSpPr>
                  <a:spLocks noChangeShapeType="1"/>
                </p:cNvSpPr>
                <p:nvPr/>
              </p:nvSpPr>
              <p:spPr bwMode="auto">
                <a:xfrm>
                  <a:off x="3120" y="172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957" name="Line 63"/>
                <p:cNvSpPr>
                  <a:spLocks noChangeShapeType="1"/>
                </p:cNvSpPr>
                <p:nvPr/>
              </p:nvSpPr>
              <p:spPr bwMode="auto">
                <a:xfrm>
                  <a:off x="3120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958" name="Line 64"/>
                <p:cNvSpPr>
                  <a:spLocks noChangeShapeType="1"/>
                </p:cNvSpPr>
                <p:nvPr/>
              </p:nvSpPr>
              <p:spPr bwMode="auto">
                <a:xfrm>
                  <a:off x="3120" y="1920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959" name="Line 65"/>
                <p:cNvSpPr>
                  <a:spLocks noChangeShapeType="1"/>
                </p:cNvSpPr>
                <p:nvPr/>
              </p:nvSpPr>
              <p:spPr bwMode="auto">
                <a:xfrm>
                  <a:off x="3072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960" name="Line 66"/>
                <p:cNvSpPr>
                  <a:spLocks noChangeShapeType="1"/>
                </p:cNvSpPr>
                <p:nvPr/>
              </p:nvSpPr>
              <p:spPr bwMode="auto">
                <a:xfrm>
                  <a:off x="3264" y="192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961" name="Line 67"/>
                <p:cNvSpPr>
                  <a:spLocks noChangeShapeType="1"/>
                </p:cNvSpPr>
                <p:nvPr/>
              </p:nvSpPr>
              <p:spPr bwMode="auto">
                <a:xfrm>
                  <a:off x="2928" y="18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962" name="Line 68"/>
                <p:cNvSpPr>
                  <a:spLocks noChangeShapeType="1"/>
                </p:cNvSpPr>
                <p:nvPr/>
              </p:nvSpPr>
              <p:spPr bwMode="auto">
                <a:xfrm>
                  <a:off x="3264" y="158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37963" name="Oval 69"/>
                <p:cNvSpPr>
                  <a:spLocks noChangeArrowheads="1"/>
                </p:cNvSpPr>
                <p:nvPr/>
              </p:nvSpPr>
              <p:spPr bwMode="auto">
                <a:xfrm>
                  <a:off x="3024" y="182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sp>
            <p:nvSpPr>
              <p:cNvPr id="37954" name="Line 70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7955" name="Line 71"/>
              <p:cNvSpPr>
                <a:spLocks noChangeShapeType="1"/>
              </p:cNvSpPr>
              <p:nvPr/>
            </p:nvSpPr>
            <p:spPr bwMode="auto">
              <a:xfrm>
                <a:off x="1872" y="12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7952" name="Text Box 72"/>
            <p:cNvSpPr txBox="1">
              <a:spLocks noChangeArrowheads="1"/>
            </p:cNvSpPr>
            <p:nvPr/>
          </p:nvSpPr>
          <p:spPr bwMode="auto">
            <a:xfrm>
              <a:off x="1344" y="1632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A</a:t>
              </a:r>
            </a:p>
          </p:txBody>
        </p:sp>
      </p:grpSp>
      <p:grpSp>
        <p:nvGrpSpPr>
          <p:cNvPr id="37913" name="Group 73"/>
          <p:cNvGrpSpPr>
            <a:grpSpLocks/>
          </p:cNvGrpSpPr>
          <p:nvPr/>
        </p:nvGrpSpPr>
        <p:grpSpPr bwMode="auto">
          <a:xfrm>
            <a:off x="3810000" y="1962150"/>
            <a:ext cx="533400" cy="762000"/>
            <a:chOff x="2928" y="1584"/>
            <a:chExt cx="336" cy="480"/>
          </a:xfrm>
        </p:grpSpPr>
        <p:sp>
          <p:nvSpPr>
            <p:cNvPr id="37943" name="Line 74"/>
            <p:cNvSpPr>
              <a:spLocks noChangeShapeType="1"/>
            </p:cNvSpPr>
            <p:nvPr/>
          </p:nvSpPr>
          <p:spPr bwMode="auto">
            <a:xfrm>
              <a:off x="3120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44" name="Line 75"/>
            <p:cNvSpPr>
              <a:spLocks noChangeShapeType="1"/>
            </p:cNvSpPr>
            <p:nvPr/>
          </p:nvSpPr>
          <p:spPr bwMode="auto">
            <a:xfrm>
              <a:off x="3120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45" name="Line 76"/>
            <p:cNvSpPr>
              <a:spLocks noChangeShapeType="1"/>
            </p:cNvSpPr>
            <p:nvPr/>
          </p:nvSpPr>
          <p:spPr bwMode="auto">
            <a:xfrm>
              <a:off x="3120" y="192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46" name="Line 77"/>
            <p:cNvSpPr>
              <a:spLocks noChangeShapeType="1"/>
            </p:cNvSpPr>
            <p:nvPr/>
          </p:nvSpPr>
          <p:spPr bwMode="auto">
            <a:xfrm>
              <a:off x="3072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47" name="Line 78"/>
            <p:cNvSpPr>
              <a:spLocks noChangeShapeType="1"/>
            </p:cNvSpPr>
            <p:nvPr/>
          </p:nvSpPr>
          <p:spPr bwMode="auto">
            <a:xfrm>
              <a:off x="3264" y="19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48" name="Line 79"/>
            <p:cNvSpPr>
              <a:spLocks noChangeShapeType="1"/>
            </p:cNvSpPr>
            <p:nvPr/>
          </p:nvSpPr>
          <p:spPr bwMode="auto">
            <a:xfrm>
              <a:off x="292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49" name="Line 80"/>
            <p:cNvSpPr>
              <a:spLocks noChangeShapeType="1"/>
            </p:cNvSpPr>
            <p:nvPr/>
          </p:nvSpPr>
          <p:spPr bwMode="auto">
            <a:xfrm>
              <a:off x="3264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50" name="Oval 81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37914" name="Group 82"/>
          <p:cNvGrpSpPr>
            <a:grpSpLocks/>
          </p:cNvGrpSpPr>
          <p:nvPr/>
        </p:nvGrpSpPr>
        <p:grpSpPr bwMode="auto">
          <a:xfrm>
            <a:off x="3810000" y="2647950"/>
            <a:ext cx="533400" cy="762000"/>
            <a:chOff x="2928" y="1584"/>
            <a:chExt cx="336" cy="480"/>
          </a:xfrm>
        </p:grpSpPr>
        <p:sp>
          <p:nvSpPr>
            <p:cNvPr id="37935" name="Line 83"/>
            <p:cNvSpPr>
              <a:spLocks noChangeShapeType="1"/>
            </p:cNvSpPr>
            <p:nvPr/>
          </p:nvSpPr>
          <p:spPr bwMode="auto">
            <a:xfrm>
              <a:off x="3120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36" name="Line 84"/>
            <p:cNvSpPr>
              <a:spLocks noChangeShapeType="1"/>
            </p:cNvSpPr>
            <p:nvPr/>
          </p:nvSpPr>
          <p:spPr bwMode="auto">
            <a:xfrm>
              <a:off x="3120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37" name="Line 85"/>
            <p:cNvSpPr>
              <a:spLocks noChangeShapeType="1"/>
            </p:cNvSpPr>
            <p:nvPr/>
          </p:nvSpPr>
          <p:spPr bwMode="auto">
            <a:xfrm>
              <a:off x="3120" y="192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38" name="Line 86"/>
            <p:cNvSpPr>
              <a:spLocks noChangeShapeType="1"/>
            </p:cNvSpPr>
            <p:nvPr/>
          </p:nvSpPr>
          <p:spPr bwMode="auto">
            <a:xfrm>
              <a:off x="3072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39" name="Line 87"/>
            <p:cNvSpPr>
              <a:spLocks noChangeShapeType="1"/>
            </p:cNvSpPr>
            <p:nvPr/>
          </p:nvSpPr>
          <p:spPr bwMode="auto">
            <a:xfrm>
              <a:off x="3264" y="192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40" name="Line 88"/>
            <p:cNvSpPr>
              <a:spLocks noChangeShapeType="1"/>
            </p:cNvSpPr>
            <p:nvPr/>
          </p:nvSpPr>
          <p:spPr bwMode="auto">
            <a:xfrm>
              <a:off x="292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41" name="Line 89"/>
            <p:cNvSpPr>
              <a:spLocks noChangeShapeType="1"/>
            </p:cNvSpPr>
            <p:nvPr/>
          </p:nvSpPr>
          <p:spPr bwMode="auto">
            <a:xfrm>
              <a:off x="3264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42" name="Oval 90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37915" name="Line 91"/>
          <p:cNvSpPr>
            <a:spLocks noChangeShapeType="1"/>
          </p:cNvSpPr>
          <p:nvPr/>
        </p:nvSpPr>
        <p:spPr bwMode="auto">
          <a:xfrm>
            <a:off x="2971800" y="340995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7916" name="Line 92"/>
          <p:cNvSpPr>
            <a:spLocks noChangeShapeType="1"/>
          </p:cNvSpPr>
          <p:nvPr/>
        </p:nvSpPr>
        <p:spPr bwMode="auto">
          <a:xfrm>
            <a:off x="2971800" y="196215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7917" name="Group 93"/>
          <p:cNvGrpSpPr>
            <a:grpSpLocks/>
          </p:cNvGrpSpPr>
          <p:nvPr/>
        </p:nvGrpSpPr>
        <p:grpSpPr bwMode="auto">
          <a:xfrm>
            <a:off x="3429000" y="1733550"/>
            <a:ext cx="304800" cy="228600"/>
            <a:chOff x="2160" y="1152"/>
            <a:chExt cx="192" cy="144"/>
          </a:xfrm>
        </p:grpSpPr>
        <p:sp>
          <p:nvSpPr>
            <p:cNvPr id="37933" name="Line 94"/>
            <p:cNvSpPr>
              <a:spLocks noChangeShapeType="1"/>
            </p:cNvSpPr>
            <p:nvPr/>
          </p:nvSpPr>
          <p:spPr bwMode="auto">
            <a:xfrm>
              <a:off x="2256" y="115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934" name="Line 95"/>
            <p:cNvSpPr>
              <a:spLocks noChangeShapeType="1"/>
            </p:cNvSpPr>
            <p:nvPr/>
          </p:nvSpPr>
          <p:spPr bwMode="auto">
            <a:xfrm>
              <a:off x="2160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37918" name="Text Box 96"/>
          <p:cNvSpPr txBox="1">
            <a:spLocks noChangeArrowheads="1"/>
          </p:cNvSpPr>
          <p:nvPr/>
        </p:nvSpPr>
        <p:spPr bwMode="auto">
          <a:xfrm>
            <a:off x="3505200" y="211455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</a:p>
        </p:txBody>
      </p:sp>
      <p:sp>
        <p:nvSpPr>
          <p:cNvPr id="37919" name="Text Box 97"/>
          <p:cNvSpPr txBox="1">
            <a:spLocks noChangeArrowheads="1"/>
          </p:cNvSpPr>
          <p:nvPr/>
        </p:nvSpPr>
        <p:spPr bwMode="auto">
          <a:xfrm>
            <a:off x="3505200" y="280035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</a:t>
            </a:r>
          </a:p>
        </p:txBody>
      </p:sp>
      <p:sp>
        <p:nvSpPr>
          <p:cNvPr id="681058" name="Text Box 98"/>
          <p:cNvSpPr txBox="1">
            <a:spLocks noChangeArrowheads="1"/>
          </p:cNvSpPr>
          <p:nvPr/>
        </p:nvSpPr>
        <p:spPr bwMode="auto">
          <a:xfrm>
            <a:off x="2743200" y="4857750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681059" name="Text Box 99"/>
          <p:cNvSpPr txBox="1">
            <a:spLocks noChangeArrowheads="1"/>
          </p:cNvSpPr>
          <p:nvPr/>
        </p:nvSpPr>
        <p:spPr bwMode="auto">
          <a:xfrm>
            <a:off x="4343400" y="4400550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681060" name="Text Box 100"/>
          <p:cNvSpPr txBox="1">
            <a:spLocks noChangeArrowheads="1"/>
          </p:cNvSpPr>
          <p:nvPr/>
        </p:nvSpPr>
        <p:spPr bwMode="auto">
          <a:xfrm>
            <a:off x="3886200" y="5238750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681061" name="Text Box 101"/>
          <p:cNvSpPr txBox="1">
            <a:spLocks noChangeArrowheads="1"/>
          </p:cNvSpPr>
          <p:nvPr/>
        </p:nvSpPr>
        <p:spPr bwMode="auto">
          <a:xfrm>
            <a:off x="4800600" y="5238750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681062" name="Text Box 102"/>
          <p:cNvSpPr txBox="1">
            <a:spLocks noChangeArrowheads="1"/>
          </p:cNvSpPr>
          <p:nvPr/>
        </p:nvSpPr>
        <p:spPr bwMode="auto">
          <a:xfrm>
            <a:off x="3581400" y="3562350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81063" name="Text Box 103"/>
          <p:cNvSpPr txBox="1">
            <a:spLocks noChangeArrowheads="1"/>
          </p:cNvSpPr>
          <p:nvPr/>
        </p:nvSpPr>
        <p:spPr bwMode="auto">
          <a:xfrm>
            <a:off x="2819400" y="2495550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81064" name="Text Box 104"/>
          <p:cNvSpPr txBox="1">
            <a:spLocks noChangeArrowheads="1"/>
          </p:cNvSpPr>
          <p:nvPr/>
        </p:nvSpPr>
        <p:spPr bwMode="auto">
          <a:xfrm>
            <a:off x="4191000" y="2876550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681065" name="Text Box 105"/>
          <p:cNvSpPr txBox="1">
            <a:spLocks noChangeArrowheads="1"/>
          </p:cNvSpPr>
          <p:nvPr/>
        </p:nvSpPr>
        <p:spPr bwMode="auto">
          <a:xfrm>
            <a:off x="4191000" y="2114550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37928" name="Line 106"/>
          <p:cNvSpPr>
            <a:spLocks noChangeShapeType="1"/>
          </p:cNvSpPr>
          <p:nvPr/>
        </p:nvSpPr>
        <p:spPr bwMode="auto">
          <a:xfrm>
            <a:off x="6172200" y="401955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81067" name="Text Box 107"/>
          <p:cNvSpPr txBox="1">
            <a:spLocks noChangeArrowheads="1"/>
          </p:cNvSpPr>
          <p:nvPr/>
        </p:nvSpPr>
        <p:spPr bwMode="auto">
          <a:xfrm>
            <a:off x="3836988" y="357505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rgbClr val="000046"/>
                </a:solidFill>
              </a:rPr>
              <a:t>6</a:t>
            </a:r>
          </a:p>
        </p:txBody>
      </p:sp>
      <p:sp>
        <p:nvSpPr>
          <p:cNvPr id="681068" name="Text Box 108"/>
          <p:cNvSpPr txBox="1">
            <a:spLocks noChangeArrowheads="1"/>
          </p:cNvSpPr>
          <p:nvPr/>
        </p:nvSpPr>
        <p:spPr bwMode="auto">
          <a:xfrm>
            <a:off x="3074988" y="250825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rgbClr val="000046"/>
                </a:solidFill>
              </a:rPr>
              <a:t>3</a:t>
            </a:r>
          </a:p>
        </p:txBody>
      </p:sp>
      <p:sp>
        <p:nvSpPr>
          <p:cNvPr id="681069" name="Text Box 109"/>
          <p:cNvSpPr txBox="1">
            <a:spLocks noChangeArrowheads="1"/>
          </p:cNvSpPr>
          <p:nvPr/>
        </p:nvSpPr>
        <p:spPr bwMode="auto">
          <a:xfrm>
            <a:off x="4446588" y="288925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rgbClr val="000046"/>
                </a:solidFill>
              </a:rPr>
              <a:t>6</a:t>
            </a:r>
          </a:p>
        </p:txBody>
      </p:sp>
      <p:sp>
        <p:nvSpPr>
          <p:cNvPr id="681070" name="Text Box 110"/>
          <p:cNvSpPr txBox="1">
            <a:spLocks noChangeArrowheads="1"/>
          </p:cNvSpPr>
          <p:nvPr/>
        </p:nvSpPr>
        <p:spPr bwMode="auto">
          <a:xfrm>
            <a:off x="4446588" y="2127250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rgbClr val="000046"/>
                </a:solidFill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058" grpId="0" autoUpdateAnimBg="0"/>
      <p:bldP spid="681059" grpId="0" autoUpdateAnimBg="0"/>
      <p:bldP spid="681060" grpId="0" autoUpdateAnimBg="0"/>
      <p:bldP spid="681061" grpId="0" autoUpdateAnimBg="0"/>
      <p:bldP spid="681062" grpId="0" autoUpdateAnimBg="0"/>
      <p:bldP spid="681063" grpId="0" autoUpdateAnimBg="0"/>
      <p:bldP spid="681064" grpId="0" autoUpdateAnimBg="0"/>
      <p:bldP spid="681065" grpId="0" autoUpdateAnimBg="0"/>
      <p:bldP spid="681067" grpId="0" autoUpdateAnimBg="0"/>
      <p:bldP spid="681068" grpId="0" autoUpdateAnimBg="0"/>
      <p:bldP spid="681069" grpId="0" autoUpdateAnimBg="0"/>
      <p:bldP spid="68107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F13463-5E2A-4809-8F00-D35AADB981B7}" type="slidenum">
              <a:rPr lang="en-US"/>
              <a:pPr/>
              <a:t>22</a:t>
            </a:fld>
            <a:endParaRPr lang="en-US"/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Fan-In Considerations</a:t>
            </a:r>
          </a:p>
        </p:txBody>
      </p:sp>
      <p:grpSp>
        <p:nvGrpSpPr>
          <p:cNvPr id="38916" name="Group 3"/>
          <p:cNvGrpSpPr>
            <a:grpSpLocks/>
          </p:cNvGrpSpPr>
          <p:nvPr/>
        </p:nvGrpSpPr>
        <p:grpSpPr bwMode="auto">
          <a:xfrm>
            <a:off x="2057400" y="4724400"/>
            <a:ext cx="533400" cy="533400"/>
            <a:chOff x="1008" y="2016"/>
            <a:chExt cx="336" cy="336"/>
          </a:xfrm>
        </p:grpSpPr>
        <p:sp>
          <p:nvSpPr>
            <p:cNvPr id="39043" name="Line 4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44" name="Line 5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45" name="Line 6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46" name="Line 7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47" name="Line 8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48" name="Line 9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38917" name="Group 10"/>
          <p:cNvGrpSpPr>
            <a:grpSpLocks/>
          </p:cNvGrpSpPr>
          <p:nvPr/>
        </p:nvGrpSpPr>
        <p:grpSpPr bwMode="auto">
          <a:xfrm>
            <a:off x="2057400" y="4191000"/>
            <a:ext cx="533400" cy="533400"/>
            <a:chOff x="1008" y="2016"/>
            <a:chExt cx="336" cy="336"/>
          </a:xfrm>
        </p:grpSpPr>
        <p:sp>
          <p:nvSpPr>
            <p:cNvPr id="39037" name="Line 11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38" name="Line 12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39" name="Line 13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40" name="Line 14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41" name="Line 15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42" name="Line 16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38918" name="Group 17"/>
          <p:cNvGrpSpPr>
            <a:grpSpLocks/>
          </p:cNvGrpSpPr>
          <p:nvPr/>
        </p:nvGrpSpPr>
        <p:grpSpPr bwMode="auto">
          <a:xfrm>
            <a:off x="2057400" y="3657600"/>
            <a:ext cx="533400" cy="533400"/>
            <a:chOff x="1008" y="2016"/>
            <a:chExt cx="336" cy="336"/>
          </a:xfrm>
        </p:grpSpPr>
        <p:sp>
          <p:nvSpPr>
            <p:cNvPr id="39031" name="Line 18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32" name="Line 19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33" name="Line 20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34" name="Line 21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35" name="Line 22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36" name="Line 23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38919" name="Group 24"/>
          <p:cNvGrpSpPr>
            <a:grpSpLocks/>
          </p:cNvGrpSpPr>
          <p:nvPr/>
        </p:nvGrpSpPr>
        <p:grpSpPr bwMode="auto">
          <a:xfrm>
            <a:off x="2057400" y="3124200"/>
            <a:ext cx="533400" cy="533400"/>
            <a:chOff x="1008" y="2016"/>
            <a:chExt cx="336" cy="336"/>
          </a:xfrm>
        </p:grpSpPr>
        <p:sp>
          <p:nvSpPr>
            <p:cNvPr id="39025" name="Line 25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26" name="Line 26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27" name="Line 27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28" name="Line 28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29" name="Line 29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30" name="Line 30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38920" name="Group 31"/>
          <p:cNvGrpSpPr>
            <a:grpSpLocks/>
          </p:cNvGrpSpPr>
          <p:nvPr/>
        </p:nvGrpSpPr>
        <p:grpSpPr bwMode="auto">
          <a:xfrm>
            <a:off x="2438400" y="5257800"/>
            <a:ext cx="304800" cy="76200"/>
            <a:chOff x="2592" y="3504"/>
            <a:chExt cx="192" cy="48"/>
          </a:xfrm>
        </p:grpSpPr>
        <p:sp>
          <p:nvSpPr>
            <p:cNvPr id="39023" name="Line 32"/>
            <p:cNvSpPr>
              <a:spLocks noChangeShapeType="1"/>
            </p:cNvSpPr>
            <p:nvPr/>
          </p:nvSpPr>
          <p:spPr bwMode="auto">
            <a:xfrm>
              <a:off x="2592" y="350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024" name="Line 33"/>
            <p:cNvSpPr>
              <a:spLocks noChangeShapeType="1"/>
            </p:cNvSpPr>
            <p:nvPr/>
          </p:nvSpPr>
          <p:spPr bwMode="auto">
            <a:xfrm>
              <a:off x="2640" y="35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38921" name="Group 34"/>
          <p:cNvGrpSpPr>
            <a:grpSpLocks/>
          </p:cNvGrpSpPr>
          <p:nvPr/>
        </p:nvGrpSpPr>
        <p:grpSpPr bwMode="auto">
          <a:xfrm>
            <a:off x="3124200" y="2133600"/>
            <a:ext cx="838200" cy="762000"/>
            <a:chOff x="1872" y="2208"/>
            <a:chExt cx="528" cy="480"/>
          </a:xfrm>
        </p:grpSpPr>
        <p:grpSp>
          <p:nvGrpSpPr>
            <p:cNvPr id="39013" name="Group 35"/>
            <p:cNvGrpSpPr>
              <a:grpSpLocks/>
            </p:cNvGrpSpPr>
            <p:nvPr/>
          </p:nvGrpSpPr>
          <p:grpSpPr bwMode="auto">
            <a:xfrm>
              <a:off x="2064" y="2208"/>
              <a:ext cx="336" cy="480"/>
              <a:chOff x="2928" y="1584"/>
              <a:chExt cx="336" cy="480"/>
            </a:xfrm>
          </p:grpSpPr>
          <p:sp>
            <p:nvSpPr>
              <p:cNvPr id="39015" name="Line 36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16" name="Line 37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17" name="Line 38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18" name="Line 39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19" name="Line 40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20" name="Line 41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21" name="Line 42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22" name="Oval 43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39014" name="Text Box 44"/>
            <p:cNvSpPr txBox="1">
              <a:spLocks noChangeArrowheads="1"/>
            </p:cNvSpPr>
            <p:nvPr/>
          </p:nvSpPr>
          <p:spPr bwMode="auto">
            <a:xfrm>
              <a:off x="1872" y="2304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D</a:t>
              </a:r>
            </a:p>
          </p:txBody>
        </p:sp>
      </p:grpSp>
      <p:grpSp>
        <p:nvGrpSpPr>
          <p:cNvPr id="38922" name="Group 45"/>
          <p:cNvGrpSpPr>
            <a:grpSpLocks/>
          </p:cNvGrpSpPr>
          <p:nvPr/>
        </p:nvGrpSpPr>
        <p:grpSpPr bwMode="auto">
          <a:xfrm>
            <a:off x="2209800" y="2133600"/>
            <a:ext cx="838200" cy="762000"/>
            <a:chOff x="1872" y="2208"/>
            <a:chExt cx="528" cy="480"/>
          </a:xfrm>
        </p:grpSpPr>
        <p:grpSp>
          <p:nvGrpSpPr>
            <p:cNvPr id="39003" name="Group 46"/>
            <p:cNvGrpSpPr>
              <a:grpSpLocks/>
            </p:cNvGrpSpPr>
            <p:nvPr/>
          </p:nvGrpSpPr>
          <p:grpSpPr bwMode="auto">
            <a:xfrm>
              <a:off x="2064" y="2208"/>
              <a:ext cx="336" cy="480"/>
              <a:chOff x="2928" y="1584"/>
              <a:chExt cx="336" cy="480"/>
            </a:xfrm>
          </p:grpSpPr>
          <p:sp>
            <p:nvSpPr>
              <p:cNvPr id="39005" name="Line 47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06" name="Line 48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07" name="Line 49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08" name="Line 50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09" name="Line 51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10" name="Line 52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11" name="Line 53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12" name="Oval 54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39004" name="Text Box 55"/>
            <p:cNvSpPr txBox="1">
              <a:spLocks noChangeArrowheads="1"/>
            </p:cNvSpPr>
            <p:nvPr/>
          </p:nvSpPr>
          <p:spPr bwMode="auto">
            <a:xfrm>
              <a:off x="1872" y="2304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</a:p>
          </p:txBody>
        </p:sp>
      </p:grpSp>
      <p:grpSp>
        <p:nvGrpSpPr>
          <p:cNvPr id="38923" name="Group 56"/>
          <p:cNvGrpSpPr>
            <a:grpSpLocks/>
          </p:cNvGrpSpPr>
          <p:nvPr/>
        </p:nvGrpSpPr>
        <p:grpSpPr bwMode="auto">
          <a:xfrm>
            <a:off x="1295400" y="2133600"/>
            <a:ext cx="838200" cy="762000"/>
            <a:chOff x="1872" y="2208"/>
            <a:chExt cx="528" cy="480"/>
          </a:xfrm>
        </p:grpSpPr>
        <p:grpSp>
          <p:nvGrpSpPr>
            <p:cNvPr id="38993" name="Group 57"/>
            <p:cNvGrpSpPr>
              <a:grpSpLocks/>
            </p:cNvGrpSpPr>
            <p:nvPr/>
          </p:nvGrpSpPr>
          <p:grpSpPr bwMode="auto">
            <a:xfrm>
              <a:off x="2064" y="2208"/>
              <a:ext cx="336" cy="480"/>
              <a:chOff x="2928" y="1584"/>
              <a:chExt cx="336" cy="480"/>
            </a:xfrm>
          </p:grpSpPr>
          <p:sp>
            <p:nvSpPr>
              <p:cNvPr id="38995" name="Line 58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96" name="Line 59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97" name="Line 60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98" name="Line 61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99" name="Line 62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00" name="Line 63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01" name="Line 64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9002" name="Oval 65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38994" name="Text Box 66"/>
            <p:cNvSpPr txBox="1">
              <a:spLocks noChangeArrowheads="1"/>
            </p:cNvSpPr>
            <p:nvPr/>
          </p:nvSpPr>
          <p:spPr bwMode="auto">
            <a:xfrm>
              <a:off x="1872" y="2304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B</a:t>
              </a:r>
            </a:p>
          </p:txBody>
        </p:sp>
      </p:grpSp>
      <p:grpSp>
        <p:nvGrpSpPr>
          <p:cNvPr id="38924" name="Group 67"/>
          <p:cNvGrpSpPr>
            <a:grpSpLocks/>
          </p:cNvGrpSpPr>
          <p:nvPr/>
        </p:nvGrpSpPr>
        <p:grpSpPr bwMode="auto">
          <a:xfrm>
            <a:off x="381000" y="2133600"/>
            <a:ext cx="838200" cy="762000"/>
            <a:chOff x="1872" y="2208"/>
            <a:chExt cx="528" cy="480"/>
          </a:xfrm>
        </p:grpSpPr>
        <p:grpSp>
          <p:nvGrpSpPr>
            <p:cNvPr id="38983" name="Group 68"/>
            <p:cNvGrpSpPr>
              <a:grpSpLocks/>
            </p:cNvGrpSpPr>
            <p:nvPr/>
          </p:nvGrpSpPr>
          <p:grpSpPr bwMode="auto">
            <a:xfrm>
              <a:off x="2064" y="2208"/>
              <a:ext cx="336" cy="480"/>
              <a:chOff x="2928" y="1584"/>
              <a:chExt cx="336" cy="480"/>
            </a:xfrm>
          </p:grpSpPr>
          <p:sp>
            <p:nvSpPr>
              <p:cNvPr id="38985" name="Line 69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86" name="Line 70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87" name="Line 71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88" name="Line 72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89" name="Line 73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90" name="Line 74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91" name="Line 75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92" name="Oval 76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38984" name="Text Box 77"/>
            <p:cNvSpPr txBox="1">
              <a:spLocks noChangeArrowheads="1"/>
            </p:cNvSpPr>
            <p:nvPr/>
          </p:nvSpPr>
          <p:spPr bwMode="auto">
            <a:xfrm>
              <a:off x="1872" y="2304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A</a:t>
              </a:r>
            </a:p>
          </p:txBody>
        </p:sp>
      </p:grpSp>
      <p:sp>
        <p:nvSpPr>
          <p:cNvPr id="38925" name="Line 78"/>
          <p:cNvSpPr>
            <a:spLocks noChangeShapeType="1"/>
          </p:cNvSpPr>
          <p:nvPr/>
        </p:nvSpPr>
        <p:spPr bwMode="auto">
          <a:xfrm>
            <a:off x="1219200" y="28956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8926" name="Line 79"/>
          <p:cNvSpPr>
            <a:spLocks noChangeShapeType="1"/>
          </p:cNvSpPr>
          <p:nvPr/>
        </p:nvSpPr>
        <p:spPr bwMode="auto">
          <a:xfrm>
            <a:off x="2590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8927" name="Text Box 80"/>
          <p:cNvSpPr txBox="1">
            <a:spLocks noChangeArrowheads="1"/>
          </p:cNvSpPr>
          <p:nvPr/>
        </p:nvSpPr>
        <p:spPr bwMode="auto">
          <a:xfrm>
            <a:off x="1676400" y="46482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D</a:t>
            </a:r>
          </a:p>
        </p:txBody>
      </p:sp>
      <p:sp>
        <p:nvSpPr>
          <p:cNvPr id="38928" name="Text Box 81"/>
          <p:cNvSpPr txBox="1">
            <a:spLocks noChangeArrowheads="1"/>
          </p:cNvSpPr>
          <p:nvPr/>
        </p:nvSpPr>
        <p:spPr bwMode="auto">
          <a:xfrm>
            <a:off x="1676400" y="41148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C</a:t>
            </a:r>
          </a:p>
        </p:txBody>
      </p:sp>
      <p:sp>
        <p:nvSpPr>
          <p:cNvPr id="38929" name="Text Box 82"/>
          <p:cNvSpPr txBox="1">
            <a:spLocks noChangeArrowheads="1"/>
          </p:cNvSpPr>
          <p:nvPr/>
        </p:nvSpPr>
        <p:spPr bwMode="auto">
          <a:xfrm>
            <a:off x="1676400" y="35814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B</a:t>
            </a:r>
          </a:p>
        </p:txBody>
      </p:sp>
      <p:sp>
        <p:nvSpPr>
          <p:cNvPr id="38930" name="Text Box 83"/>
          <p:cNvSpPr txBox="1">
            <a:spLocks noChangeArrowheads="1"/>
          </p:cNvSpPr>
          <p:nvPr/>
        </p:nvSpPr>
        <p:spPr bwMode="auto">
          <a:xfrm>
            <a:off x="1676400" y="30480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A</a:t>
            </a:r>
          </a:p>
        </p:txBody>
      </p:sp>
      <p:sp>
        <p:nvSpPr>
          <p:cNvPr id="38931" name="Line 84"/>
          <p:cNvSpPr>
            <a:spLocks noChangeShapeType="1"/>
          </p:cNvSpPr>
          <p:nvPr/>
        </p:nvSpPr>
        <p:spPr bwMode="auto">
          <a:xfrm>
            <a:off x="1219200" y="21336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8932" name="Group 85"/>
          <p:cNvGrpSpPr>
            <a:grpSpLocks/>
          </p:cNvGrpSpPr>
          <p:nvPr/>
        </p:nvGrpSpPr>
        <p:grpSpPr bwMode="auto">
          <a:xfrm>
            <a:off x="2362200" y="1905000"/>
            <a:ext cx="304800" cy="228600"/>
            <a:chOff x="2160" y="1152"/>
            <a:chExt cx="192" cy="144"/>
          </a:xfrm>
        </p:grpSpPr>
        <p:sp>
          <p:nvSpPr>
            <p:cNvPr id="38981" name="Line 86"/>
            <p:cNvSpPr>
              <a:spLocks noChangeShapeType="1"/>
            </p:cNvSpPr>
            <p:nvPr/>
          </p:nvSpPr>
          <p:spPr bwMode="auto">
            <a:xfrm>
              <a:off x="2256" y="115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82" name="Line 87"/>
            <p:cNvSpPr>
              <a:spLocks noChangeShapeType="1"/>
            </p:cNvSpPr>
            <p:nvPr/>
          </p:nvSpPr>
          <p:spPr bwMode="auto">
            <a:xfrm>
              <a:off x="2160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38933" name="Group 88"/>
          <p:cNvGrpSpPr>
            <a:grpSpLocks/>
          </p:cNvGrpSpPr>
          <p:nvPr/>
        </p:nvGrpSpPr>
        <p:grpSpPr bwMode="auto">
          <a:xfrm>
            <a:off x="3962400" y="2895600"/>
            <a:ext cx="722313" cy="600075"/>
            <a:chOff x="1488" y="2304"/>
            <a:chExt cx="675" cy="565"/>
          </a:xfrm>
        </p:grpSpPr>
        <p:grpSp>
          <p:nvGrpSpPr>
            <p:cNvPr id="38973" name="Group 89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38979" name="Line 90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80" name="Line 91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8974" name="Line 92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75" name="Line 93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76" name="Line 94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77" name="Line 95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78" name="Text Box 96"/>
            <p:cNvSpPr txBox="1">
              <a:spLocks noChangeArrowheads="1"/>
            </p:cNvSpPr>
            <p:nvPr/>
          </p:nvSpPr>
          <p:spPr bwMode="auto">
            <a:xfrm>
              <a:off x="1732" y="2495"/>
              <a:ext cx="431" cy="3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  <a:endParaRPr lang="en-US" sz="2000" i="0"/>
            </a:p>
          </p:txBody>
        </p:sp>
      </p:grpSp>
      <p:grpSp>
        <p:nvGrpSpPr>
          <p:cNvPr id="38934" name="Group 97"/>
          <p:cNvGrpSpPr>
            <a:grpSpLocks/>
          </p:cNvGrpSpPr>
          <p:nvPr/>
        </p:nvGrpSpPr>
        <p:grpSpPr bwMode="auto">
          <a:xfrm>
            <a:off x="2819400" y="3505200"/>
            <a:ext cx="620713" cy="546100"/>
            <a:chOff x="1488" y="2304"/>
            <a:chExt cx="921" cy="697"/>
          </a:xfrm>
        </p:grpSpPr>
        <p:grpSp>
          <p:nvGrpSpPr>
            <p:cNvPr id="38965" name="Group 98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38971" name="Line 99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72" name="Line 100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8966" name="Line 101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67" name="Line 102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68" name="Line 103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69" name="Line 104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70" name="Text Box 105"/>
            <p:cNvSpPr txBox="1">
              <a:spLocks noChangeArrowheads="1"/>
            </p:cNvSpPr>
            <p:nvPr/>
          </p:nvSpPr>
          <p:spPr bwMode="auto">
            <a:xfrm>
              <a:off x="1726" y="2494"/>
              <a:ext cx="683" cy="5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3</a:t>
              </a:r>
              <a:endParaRPr lang="en-US" sz="2000" i="0"/>
            </a:p>
          </p:txBody>
        </p:sp>
      </p:grpSp>
      <p:sp>
        <p:nvSpPr>
          <p:cNvPr id="38935" name="Line 106"/>
          <p:cNvSpPr>
            <a:spLocks noChangeShapeType="1"/>
          </p:cNvSpPr>
          <p:nvPr/>
        </p:nvSpPr>
        <p:spPr bwMode="auto">
          <a:xfrm>
            <a:off x="2590800" y="3505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8936" name="Group 107"/>
          <p:cNvGrpSpPr>
            <a:grpSpLocks/>
          </p:cNvGrpSpPr>
          <p:nvPr/>
        </p:nvGrpSpPr>
        <p:grpSpPr bwMode="auto">
          <a:xfrm>
            <a:off x="2819400" y="4038600"/>
            <a:ext cx="620713" cy="546100"/>
            <a:chOff x="1488" y="2304"/>
            <a:chExt cx="921" cy="697"/>
          </a:xfrm>
        </p:grpSpPr>
        <p:grpSp>
          <p:nvGrpSpPr>
            <p:cNvPr id="38957" name="Group 108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38963" name="Line 109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64" name="Line 110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8958" name="Line 111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59" name="Line 112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60" name="Line 113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61" name="Line 114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62" name="Text Box 115"/>
            <p:cNvSpPr txBox="1">
              <a:spLocks noChangeArrowheads="1"/>
            </p:cNvSpPr>
            <p:nvPr/>
          </p:nvSpPr>
          <p:spPr bwMode="auto">
            <a:xfrm>
              <a:off x="1726" y="2494"/>
              <a:ext cx="683" cy="5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2</a:t>
              </a:r>
              <a:endParaRPr lang="en-US" sz="2000" i="0"/>
            </a:p>
          </p:txBody>
        </p:sp>
      </p:grpSp>
      <p:sp>
        <p:nvSpPr>
          <p:cNvPr id="38937" name="Line 116"/>
          <p:cNvSpPr>
            <a:spLocks noChangeShapeType="1"/>
          </p:cNvSpPr>
          <p:nvPr/>
        </p:nvSpPr>
        <p:spPr bwMode="auto">
          <a:xfrm>
            <a:off x="2590800" y="4038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8938" name="Group 117"/>
          <p:cNvGrpSpPr>
            <a:grpSpLocks/>
          </p:cNvGrpSpPr>
          <p:nvPr/>
        </p:nvGrpSpPr>
        <p:grpSpPr bwMode="auto">
          <a:xfrm>
            <a:off x="2819400" y="4572000"/>
            <a:ext cx="620713" cy="546100"/>
            <a:chOff x="1488" y="2304"/>
            <a:chExt cx="922" cy="697"/>
          </a:xfrm>
        </p:grpSpPr>
        <p:grpSp>
          <p:nvGrpSpPr>
            <p:cNvPr id="38949" name="Group 118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38955" name="Line 119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38956" name="Line 120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38950" name="Line 121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51" name="Line 122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52" name="Line 123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53" name="Line 124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954" name="Text Box 125"/>
            <p:cNvSpPr txBox="1">
              <a:spLocks noChangeArrowheads="1"/>
            </p:cNvSpPr>
            <p:nvPr/>
          </p:nvSpPr>
          <p:spPr bwMode="auto">
            <a:xfrm>
              <a:off x="1726" y="2494"/>
              <a:ext cx="684" cy="5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1</a:t>
              </a:r>
              <a:endParaRPr lang="en-US" sz="2000" i="0"/>
            </a:p>
          </p:txBody>
        </p:sp>
      </p:grpSp>
      <p:sp>
        <p:nvSpPr>
          <p:cNvPr id="38939" name="Line 126"/>
          <p:cNvSpPr>
            <a:spLocks noChangeShapeType="1"/>
          </p:cNvSpPr>
          <p:nvPr/>
        </p:nvSpPr>
        <p:spPr bwMode="auto">
          <a:xfrm>
            <a:off x="2590800" y="4572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83135" name="Rectangle 127"/>
          <p:cNvSpPr>
            <a:spLocks noChangeArrowheads="1"/>
          </p:cNvSpPr>
          <p:nvPr/>
        </p:nvSpPr>
        <p:spPr bwMode="auto">
          <a:xfrm>
            <a:off x="4038600" y="3124200"/>
            <a:ext cx="4876800" cy="301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/>
              <a:t>         Distributed RC model</a:t>
            </a:r>
          </a:p>
          <a:p>
            <a:r>
              <a:rPr lang="en-US" i="0"/>
              <a:t>             (Elmore delay)</a:t>
            </a:r>
          </a:p>
          <a:p>
            <a:endParaRPr lang="en-US" i="0"/>
          </a:p>
          <a:p>
            <a:r>
              <a:rPr lang="en-US" i="0"/>
              <a:t>t</a:t>
            </a:r>
            <a:r>
              <a:rPr lang="en-US" i="0" baseline="-25000"/>
              <a:t>pHL</a:t>
            </a:r>
            <a:r>
              <a:rPr lang="en-US" i="0"/>
              <a:t> = 0.69 R</a:t>
            </a:r>
            <a:r>
              <a:rPr lang="en-US" i="0" baseline="-25000"/>
              <a:t>eqn</a:t>
            </a:r>
            <a:r>
              <a:rPr lang="en-US" i="0"/>
              <a:t>(C</a:t>
            </a:r>
            <a:r>
              <a:rPr lang="en-US" i="0" baseline="-25000"/>
              <a:t>1</a:t>
            </a:r>
            <a:r>
              <a:rPr lang="en-US" i="0"/>
              <a:t>+2C</a:t>
            </a:r>
            <a:r>
              <a:rPr lang="en-US" i="0" baseline="-25000"/>
              <a:t>2</a:t>
            </a:r>
            <a:r>
              <a:rPr lang="en-US" i="0"/>
              <a:t>+3C</a:t>
            </a:r>
            <a:r>
              <a:rPr lang="en-US" i="0" baseline="-25000"/>
              <a:t>3</a:t>
            </a:r>
            <a:r>
              <a:rPr lang="en-US" i="0"/>
              <a:t>+4C</a:t>
            </a:r>
            <a:r>
              <a:rPr lang="en-US" i="0" baseline="-25000"/>
              <a:t>L</a:t>
            </a:r>
            <a:r>
              <a:rPr lang="en-US" i="0"/>
              <a:t>)</a:t>
            </a:r>
          </a:p>
          <a:p>
            <a:endParaRPr lang="en-US" i="0"/>
          </a:p>
          <a:p>
            <a:r>
              <a:rPr lang="en-US" i="0"/>
              <a:t>Propagation delay deteriorates rapidly as a function of fan-in – </a:t>
            </a:r>
            <a:r>
              <a:rPr lang="en-US" i="0">
                <a:solidFill>
                  <a:schemeClr val="accent1"/>
                </a:solidFill>
              </a:rPr>
              <a:t>quadratically</a:t>
            </a:r>
            <a:r>
              <a:rPr lang="en-US" i="0"/>
              <a:t> in the worst case.</a:t>
            </a:r>
          </a:p>
        </p:txBody>
      </p:sp>
      <p:grpSp>
        <p:nvGrpSpPr>
          <p:cNvPr id="38941" name="Group 128"/>
          <p:cNvGrpSpPr>
            <a:grpSpLocks/>
          </p:cNvGrpSpPr>
          <p:nvPr/>
        </p:nvGrpSpPr>
        <p:grpSpPr bwMode="auto">
          <a:xfrm>
            <a:off x="6019800" y="1828800"/>
            <a:ext cx="685800" cy="609600"/>
            <a:chOff x="384" y="2784"/>
            <a:chExt cx="432" cy="384"/>
          </a:xfrm>
        </p:grpSpPr>
        <p:sp>
          <p:nvSpPr>
            <p:cNvPr id="38947" name="AutoShape 129"/>
            <p:cNvSpPr>
              <a:spLocks noChangeArrowheads="1"/>
            </p:cNvSpPr>
            <p:nvPr/>
          </p:nvSpPr>
          <p:spPr bwMode="auto">
            <a:xfrm>
              <a:off x="384" y="2784"/>
              <a:ext cx="336" cy="384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8948" name="Oval 130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38942" name="Line 131"/>
          <p:cNvSpPr>
            <a:spLocks noChangeShapeType="1"/>
          </p:cNvSpPr>
          <p:nvPr/>
        </p:nvSpPr>
        <p:spPr bwMode="auto">
          <a:xfrm>
            <a:off x="56388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8943" name="Line 132"/>
          <p:cNvSpPr>
            <a:spLocks noChangeShapeType="1"/>
          </p:cNvSpPr>
          <p:nvPr/>
        </p:nvSpPr>
        <p:spPr bwMode="auto">
          <a:xfrm>
            <a:off x="56388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8944" name="Line 133"/>
          <p:cNvSpPr>
            <a:spLocks noChangeShapeType="1"/>
          </p:cNvSpPr>
          <p:nvPr/>
        </p:nvSpPr>
        <p:spPr bwMode="auto">
          <a:xfrm>
            <a:off x="5638800" y="2209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8945" name="Line 134"/>
          <p:cNvSpPr>
            <a:spLocks noChangeShapeType="1"/>
          </p:cNvSpPr>
          <p:nvPr/>
        </p:nvSpPr>
        <p:spPr bwMode="auto">
          <a:xfrm>
            <a:off x="5638800" y="2362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8946" name="Line 135"/>
          <p:cNvSpPr>
            <a:spLocks noChangeShapeType="1"/>
          </p:cNvSpPr>
          <p:nvPr/>
        </p:nvSpPr>
        <p:spPr bwMode="auto">
          <a:xfrm>
            <a:off x="6705600" y="2133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13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E9A0E9-E5BD-4491-ABE5-E688BFF3403A}" type="slidenum">
              <a:rPr lang="en-US"/>
              <a:pPr/>
              <a:t>23</a:t>
            </a:fld>
            <a:endParaRPr 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</a:t>
            </a:r>
            <a:r>
              <a:rPr lang="en-US" baseline="-25000" smtClean="0"/>
              <a:t>p</a:t>
            </a:r>
            <a:r>
              <a:rPr lang="en-US" smtClean="0"/>
              <a:t> as a Function of Fan-In</a:t>
            </a:r>
          </a:p>
        </p:txBody>
      </p:sp>
      <p:sp>
        <p:nvSpPr>
          <p:cNvPr id="685059" name="Text Box 3"/>
          <p:cNvSpPr txBox="1">
            <a:spLocks noChangeArrowheads="1"/>
          </p:cNvSpPr>
          <p:nvPr/>
        </p:nvSpPr>
        <p:spPr bwMode="auto">
          <a:xfrm>
            <a:off x="5105400" y="4191000"/>
            <a:ext cx="5572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hlink"/>
                </a:solidFill>
              </a:rPr>
              <a:t>t</a:t>
            </a:r>
            <a:r>
              <a:rPr lang="en-US" sz="2000" i="0" baseline="-25000">
                <a:solidFill>
                  <a:schemeClr val="hlink"/>
                </a:solidFill>
              </a:rPr>
              <a:t>pLH</a:t>
            </a:r>
            <a:endParaRPr lang="en-US" sz="2000" i="0">
              <a:solidFill>
                <a:schemeClr val="hlink"/>
              </a:solidFill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 rot="-5400000">
            <a:off x="-258762" y="3154362"/>
            <a:ext cx="1676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t</a:t>
            </a:r>
            <a:r>
              <a:rPr lang="en-US" sz="2000" i="0" baseline="-25000"/>
              <a:t>p</a:t>
            </a:r>
            <a:r>
              <a:rPr lang="en-US" sz="2000" i="0"/>
              <a:t> (psec)</a:t>
            </a: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2819400" y="5410200"/>
            <a:ext cx="1676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fan-in</a:t>
            </a:r>
          </a:p>
        </p:txBody>
      </p:sp>
      <p:sp>
        <p:nvSpPr>
          <p:cNvPr id="685062" name="Text Box 6"/>
          <p:cNvSpPr txBox="1">
            <a:spLocks noChangeArrowheads="1"/>
          </p:cNvSpPr>
          <p:nvPr/>
        </p:nvSpPr>
        <p:spPr bwMode="auto">
          <a:xfrm>
            <a:off x="6629400" y="2590800"/>
            <a:ext cx="19812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/>
              <a:t>Gates with a fan-in greater than 4 should be avoided.</a:t>
            </a:r>
          </a:p>
        </p:txBody>
      </p:sp>
      <p:grpSp>
        <p:nvGrpSpPr>
          <p:cNvPr id="4105" name="Group 7"/>
          <p:cNvGrpSpPr>
            <a:grpSpLocks/>
          </p:cNvGrpSpPr>
          <p:nvPr/>
        </p:nvGrpSpPr>
        <p:grpSpPr bwMode="auto">
          <a:xfrm>
            <a:off x="609600" y="1524000"/>
            <a:ext cx="7162800" cy="4038600"/>
            <a:chOff x="384" y="960"/>
            <a:chExt cx="4512" cy="2544"/>
          </a:xfrm>
        </p:grpSpPr>
        <p:grpSp>
          <p:nvGrpSpPr>
            <p:cNvPr id="4106" name="Group 8"/>
            <p:cNvGrpSpPr>
              <a:grpSpLocks/>
            </p:cNvGrpSpPr>
            <p:nvPr/>
          </p:nvGrpSpPr>
          <p:grpSpPr bwMode="auto">
            <a:xfrm>
              <a:off x="384" y="960"/>
              <a:ext cx="4512" cy="2544"/>
              <a:chOff x="384" y="960"/>
              <a:chExt cx="4512" cy="2544"/>
            </a:xfrm>
          </p:grpSpPr>
          <p:grpSp>
            <p:nvGrpSpPr>
              <p:cNvPr id="4108" name="Group 9"/>
              <p:cNvGrpSpPr>
                <a:grpSpLocks/>
              </p:cNvGrpSpPr>
              <p:nvPr/>
            </p:nvGrpSpPr>
            <p:grpSpPr bwMode="auto">
              <a:xfrm>
                <a:off x="384" y="960"/>
                <a:ext cx="4464" cy="2544"/>
                <a:chOff x="384" y="960"/>
                <a:chExt cx="4464" cy="2544"/>
              </a:xfrm>
            </p:grpSpPr>
            <p:graphicFrame>
              <p:nvGraphicFramePr>
                <p:cNvPr id="4098" name="Object 10"/>
                <p:cNvGraphicFramePr>
                  <a:graphicFrameLocks noChangeAspect="1"/>
                </p:cNvGraphicFramePr>
                <p:nvPr/>
              </p:nvGraphicFramePr>
              <p:xfrm>
                <a:off x="384" y="960"/>
                <a:ext cx="3552" cy="254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07" name="Chart" r:id="rId4" imgW="9180000" imgH="5310000" progId="">
                        <p:embed followColorScheme="full"/>
                      </p:oleObj>
                    </mc:Choice>
                    <mc:Fallback>
                      <p:oleObj name="Chart" r:id="rId4" imgW="9180000" imgH="5310000" progId="">
                        <p:embed followColorScheme="full"/>
                        <p:pic>
                          <p:nvPicPr>
                            <p:cNvPr id="0" name="Object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4" y="960"/>
                              <a:ext cx="3552" cy="2544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11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592" y="2064"/>
                  <a:ext cx="384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000" i="0" dirty="0" err="1">
                      <a:solidFill>
                        <a:schemeClr val="accent1"/>
                      </a:solidFill>
                    </a:rPr>
                    <a:t>t</a:t>
                  </a:r>
                  <a:r>
                    <a:rPr lang="en-US" sz="2000" i="0" baseline="-25000" dirty="0" err="1">
                      <a:solidFill>
                        <a:schemeClr val="accent1"/>
                      </a:solidFill>
                    </a:rPr>
                    <a:t>pHL</a:t>
                  </a:r>
                  <a:endParaRPr lang="en-US" sz="2000" i="0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411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792" y="1200"/>
                  <a:ext cx="105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i="0">
                      <a:solidFill>
                        <a:schemeClr val="accent1"/>
                      </a:solidFill>
                    </a:rPr>
                    <a:t>quadratic</a:t>
                  </a:r>
                </a:p>
              </p:txBody>
            </p:sp>
          </p:grpSp>
          <p:sp>
            <p:nvSpPr>
              <p:cNvPr id="4109" name="Text Box 13"/>
              <p:cNvSpPr txBox="1">
                <a:spLocks noChangeArrowheads="1"/>
              </p:cNvSpPr>
              <p:nvPr/>
            </p:nvSpPr>
            <p:spPr bwMode="auto">
              <a:xfrm>
                <a:off x="3840" y="2832"/>
                <a:ext cx="10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i="0">
                    <a:solidFill>
                      <a:schemeClr val="hlink"/>
                    </a:solidFill>
                  </a:rPr>
                  <a:t>linear</a:t>
                </a:r>
              </a:p>
            </p:txBody>
          </p:sp>
        </p:grpSp>
        <p:sp>
          <p:nvSpPr>
            <p:cNvPr id="4107" name="Text Box 14"/>
            <p:cNvSpPr txBox="1">
              <a:spLocks noChangeArrowheads="1"/>
            </p:cNvSpPr>
            <p:nvPr/>
          </p:nvSpPr>
          <p:spPr bwMode="auto">
            <a:xfrm>
              <a:off x="3216" y="2112"/>
              <a:ext cx="35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0">
                  <a:solidFill>
                    <a:schemeClr val="accent2"/>
                  </a:solidFill>
                </a:rPr>
                <a:t>t</a:t>
              </a:r>
              <a:r>
                <a:rPr lang="en-US" sz="2000" i="0" baseline="-25000">
                  <a:solidFill>
                    <a:schemeClr val="accent2"/>
                  </a:solidFill>
                </a:rPr>
                <a:t>p</a:t>
              </a:r>
              <a:endParaRPr lang="en-US" sz="2000" i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9" grpId="0" autoUpdateAnimBg="0"/>
      <p:bldP spid="68506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BEFAB5-3DD7-4D86-86B9-9B2169D45F76}" type="slidenum">
              <a:rPr lang="en-US"/>
              <a:pPr/>
              <a:t>24</a:t>
            </a:fld>
            <a:endParaRPr 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17513" y="441325"/>
            <a:ext cx="8534400" cy="715963"/>
          </a:xfrm>
        </p:spPr>
        <p:txBody>
          <a:bodyPr/>
          <a:lstStyle/>
          <a:p>
            <a:pPr>
              <a:defRPr/>
            </a:pPr>
            <a:r>
              <a:rPr lang="en-US" smtClean="0"/>
              <a:t>t</a:t>
            </a:r>
            <a:r>
              <a:rPr lang="en-US" baseline="-25000" smtClean="0"/>
              <a:t>p</a:t>
            </a:r>
            <a:r>
              <a:rPr lang="en-US" smtClean="0"/>
              <a:t> as a Function of Fan-In and Fan-Out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Fan-in: </a:t>
            </a:r>
            <a:r>
              <a:rPr lang="en-US" smtClean="0">
                <a:solidFill>
                  <a:schemeClr val="accent1"/>
                </a:solidFill>
              </a:rPr>
              <a:t>quadratic</a:t>
            </a:r>
            <a:r>
              <a:rPr lang="en-US" smtClean="0"/>
              <a:t> due to increasing resistance and capacitance</a:t>
            </a:r>
          </a:p>
          <a:p>
            <a:r>
              <a:rPr lang="en-US" smtClean="0"/>
              <a:t>Fan-out: each additional fan-out gate adds </a:t>
            </a:r>
            <a:r>
              <a:rPr lang="en-US" smtClean="0">
                <a:solidFill>
                  <a:schemeClr val="accent1"/>
                </a:solidFill>
              </a:rPr>
              <a:t>two</a:t>
            </a:r>
            <a:r>
              <a:rPr lang="en-US" smtClean="0"/>
              <a:t> gate capacitances to C</a:t>
            </a:r>
            <a:r>
              <a:rPr lang="en-US" baseline="-25000" smtClean="0"/>
              <a:t>L</a:t>
            </a:r>
          </a:p>
          <a:p>
            <a:endParaRPr lang="en-US" baseline="-25000" smtClean="0"/>
          </a:p>
          <a:p>
            <a:endParaRPr lang="en-US" baseline="-25000" smtClean="0"/>
          </a:p>
          <a:p>
            <a:endParaRPr lang="en-US" baseline="-25000" smtClean="0"/>
          </a:p>
          <a:p>
            <a:pPr algn="ctr">
              <a:buFont typeface="Wingdings" pitchFamily="2" charset="2"/>
              <a:buNone/>
            </a:pPr>
            <a:r>
              <a:rPr lang="en-US" sz="2800" smtClean="0"/>
              <a:t>t</a:t>
            </a:r>
            <a:r>
              <a:rPr lang="en-US" sz="2800" baseline="-25000" smtClean="0"/>
              <a:t>p</a:t>
            </a:r>
            <a:r>
              <a:rPr lang="en-US" sz="2800" smtClean="0"/>
              <a:t> = a</a:t>
            </a:r>
            <a:r>
              <a:rPr lang="en-US" sz="2800" baseline="-25000" smtClean="0"/>
              <a:t>1</a:t>
            </a:r>
            <a:r>
              <a:rPr lang="en-US" sz="2800" smtClean="0"/>
              <a:t>FI + a</a:t>
            </a:r>
            <a:r>
              <a:rPr lang="en-US" sz="2800" baseline="-25000" smtClean="0"/>
              <a:t>2</a:t>
            </a:r>
            <a:r>
              <a:rPr lang="en-US" sz="2800" smtClean="0"/>
              <a:t>FI</a:t>
            </a:r>
            <a:r>
              <a:rPr lang="en-US" sz="2800" baseline="30000" smtClean="0"/>
              <a:t>2</a:t>
            </a:r>
            <a:r>
              <a:rPr lang="en-US" sz="2800" smtClean="0"/>
              <a:t> + a</a:t>
            </a:r>
            <a:r>
              <a:rPr lang="en-US" sz="2800" baseline="-25000" smtClean="0"/>
              <a:t>3</a:t>
            </a:r>
            <a:r>
              <a:rPr lang="en-US" sz="2800" smtClean="0"/>
              <a:t>FO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DE3C8C-F002-42B3-A824-C196577ED737}" type="slidenum">
              <a:rPr lang="en-US"/>
              <a:pPr/>
              <a:t>25</a:t>
            </a:fld>
            <a:endParaRPr 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623888"/>
            <a:ext cx="7772400" cy="715962"/>
          </a:xfrm>
        </p:spPr>
        <p:txBody>
          <a:bodyPr/>
          <a:lstStyle/>
          <a:p>
            <a:pPr>
              <a:defRPr/>
            </a:pPr>
            <a:r>
              <a:rPr lang="en-US" smtClean="0"/>
              <a:t>Fast Complex Gates:</a:t>
            </a:r>
            <a:br>
              <a:rPr lang="en-US" smtClean="0"/>
            </a:br>
            <a:r>
              <a:rPr lang="en-US" smtClean="0"/>
              <a:t>Design Technique 1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36700"/>
            <a:ext cx="7772400" cy="4495800"/>
          </a:xfrm>
        </p:spPr>
        <p:txBody>
          <a:bodyPr/>
          <a:lstStyle/>
          <a:p>
            <a:r>
              <a:rPr lang="en-US" smtClean="0"/>
              <a:t>Transistor sizing</a:t>
            </a:r>
          </a:p>
          <a:p>
            <a:pPr lvl="1"/>
            <a:r>
              <a:rPr lang="en-US" smtClean="0"/>
              <a:t>as long as fan-out capacitance dominates</a:t>
            </a:r>
          </a:p>
          <a:p>
            <a:r>
              <a:rPr lang="en-US" smtClean="0"/>
              <a:t>Progressive sizing</a:t>
            </a:r>
          </a:p>
        </p:txBody>
      </p:sp>
      <p:grpSp>
        <p:nvGrpSpPr>
          <p:cNvPr id="40965" name="Group 4"/>
          <p:cNvGrpSpPr>
            <a:grpSpLocks/>
          </p:cNvGrpSpPr>
          <p:nvPr/>
        </p:nvGrpSpPr>
        <p:grpSpPr bwMode="auto">
          <a:xfrm>
            <a:off x="2286000" y="5727700"/>
            <a:ext cx="533400" cy="533400"/>
            <a:chOff x="1008" y="2016"/>
            <a:chExt cx="336" cy="336"/>
          </a:xfrm>
        </p:grpSpPr>
        <p:sp>
          <p:nvSpPr>
            <p:cNvPr id="41043" name="Line 5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44" name="Line 6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45" name="Line 7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46" name="Line 8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47" name="Line 9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48" name="Line 10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40966" name="Group 11"/>
          <p:cNvGrpSpPr>
            <a:grpSpLocks/>
          </p:cNvGrpSpPr>
          <p:nvPr/>
        </p:nvGrpSpPr>
        <p:grpSpPr bwMode="auto">
          <a:xfrm>
            <a:off x="2286000" y="5194300"/>
            <a:ext cx="533400" cy="533400"/>
            <a:chOff x="1008" y="2016"/>
            <a:chExt cx="336" cy="336"/>
          </a:xfrm>
        </p:grpSpPr>
        <p:sp>
          <p:nvSpPr>
            <p:cNvPr id="41037" name="Line 12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38" name="Line 13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39" name="Line 14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40" name="Line 15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41" name="Line 16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42" name="Line 17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40967" name="Group 18"/>
          <p:cNvGrpSpPr>
            <a:grpSpLocks/>
          </p:cNvGrpSpPr>
          <p:nvPr/>
        </p:nvGrpSpPr>
        <p:grpSpPr bwMode="auto">
          <a:xfrm>
            <a:off x="2286000" y="4660900"/>
            <a:ext cx="533400" cy="533400"/>
            <a:chOff x="1008" y="2016"/>
            <a:chExt cx="336" cy="336"/>
          </a:xfrm>
        </p:grpSpPr>
        <p:sp>
          <p:nvSpPr>
            <p:cNvPr id="41031" name="Line 19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32" name="Line 20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33" name="Line 21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34" name="Line 22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35" name="Line 23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36" name="Line 24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40968" name="Group 25"/>
          <p:cNvGrpSpPr>
            <a:grpSpLocks/>
          </p:cNvGrpSpPr>
          <p:nvPr/>
        </p:nvGrpSpPr>
        <p:grpSpPr bwMode="auto">
          <a:xfrm>
            <a:off x="2286000" y="3594100"/>
            <a:ext cx="533400" cy="533400"/>
            <a:chOff x="1008" y="2016"/>
            <a:chExt cx="336" cy="336"/>
          </a:xfrm>
        </p:grpSpPr>
        <p:sp>
          <p:nvSpPr>
            <p:cNvPr id="41025" name="Line 26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26" name="Line 27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27" name="Line 28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28" name="Line 29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29" name="Line 30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30" name="Line 31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40969" name="Group 32"/>
          <p:cNvGrpSpPr>
            <a:grpSpLocks/>
          </p:cNvGrpSpPr>
          <p:nvPr/>
        </p:nvGrpSpPr>
        <p:grpSpPr bwMode="auto">
          <a:xfrm>
            <a:off x="2667000" y="6261100"/>
            <a:ext cx="304800" cy="76200"/>
            <a:chOff x="2592" y="3504"/>
            <a:chExt cx="192" cy="48"/>
          </a:xfrm>
        </p:grpSpPr>
        <p:sp>
          <p:nvSpPr>
            <p:cNvPr id="41023" name="Line 33"/>
            <p:cNvSpPr>
              <a:spLocks noChangeShapeType="1"/>
            </p:cNvSpPr>
            <p:nvPr/>
          </p:nvSpPr>
          <p:spPr bwMode="auto">
            <a:xfrm>
              <a:off x="2592" y="350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24" name="Line 34"/>
            <p:cNvSpPr>
              <a:spLocks noChangeShapeType="1"/>
            </p:cNvSpPr>
            <p:nvPr/>
          </p:nvSpPr>
          <p:spPr bwMode="auto">
            <a:xfrm>
              <a:off x="2640" y="35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40970" name="Line 35"/>
          <p:cNvSpPr>
            <a:spLocks noChangeShapeType="1"/>
          </p:cNvSpPr>
          <p:nvPr/>
        </p:nvSpPr>
        <p:spPr bwMode="auto">
          <a:xfrm>
            <a:off x="2819400" y="33655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0971" name="Line 36"/>
          <p:cNvSpPr>
            <a:spLocks noChangeShapeType="1"/>
          </p:cNvSpPr>
          <p:nvPr/>
        </p:nvSpPr>
        <p:spPr bwMode="auto">
          <a:xfrm>
            <a:off x="2819400" y="33655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0972" name="Text Box 37"/>
          <p:cNvSpPr txBox="1">
            <a:spLocks noChangeArrowheads="1"/>
          </p:cNvSpPr>
          <p:nvPr/>
        </p:nvSpPr>
        <p:spPr bwMode="auto">
          <a:xfrm>
            <a:off x="1752600" y="3517900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N</a:t>
            </a:r>
          </a:p>
        </p:txBody>
      </p:sp>
      <p:grpSp>
        <p:nvGrpSpPr>
          <p:cNvPr id="40973" name="Group 38"/>
          <p:cNvGrpSpPr>
            <a:grpSpLocks/>
          </p:cNvGrpSpPr>
          <p:nvPr/>
        </p:nvGrpSpPr>
        <p:grpSpPr bwMode="auto">
          <a:xfrm>
            <a:off x="3429000" y="3365500"/>
            <a:ext cx="722313" cy="600075"/>
            <a:chOff x="1488" y="2304"/>
            <a:chExt cx="675" cy="565"/>
          </a:xfrm>
        </p:grpSpPr>
        <p:grpSp>
          <p:nvGrpSpPr>
            <p:cNvPr id="41015" name="Group 39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41021" name="Line 40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22" name="Line 41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1016" name="Line 42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17" name="Line 43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18" name="Line 44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19" name="Line 45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20" name="Text Box 46"/>
            <p:cNvSpPr txBox="1">
              <a:spLocks noChangeArrowheads="1"/>
            </p:cNvSpPr>
            <p:nvPr/>
          </p:nvSpPr>
          <p:spPr bwMode="auto">
            <a:xfrm>
              <a:off x="1732" y="2495"/>
              <a:ext cx="431" cy="3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  <a:endParaRPr lang="en-US" sz="2000" i="0"/>
            </a:p>
          </p:txBody>
        </p:sp>
      </p:grpSp>
      <p:grpSp>
        <p:nvGrpSpPr>
          <p:cNvPr id="40974" name="Group 47"/>
          <p:cNvGrpSpPr>
            <a:grpSpLocks/>
          </p:cNvGrpSpPr>
          <p:nvPr/>
        </p:nvGrpSpPr>
        <p:grpSpPr bwMode="auto">
          <a:xfrm>
            <a:off x="3048000" y="4508500"/>
            <a:ext cx="620713" cy="546100"/>
            <a:chOff x="1488" y="2304"/>
            <a:chExt cx="921" cy="697"/>
          </a:xfrm>
        </p:grpSpPr>
        <p:grpSp>
          <p:nvGrpSpPr>
            <p:cNvPr id="41007" name="Group 48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41013" name="Line 49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14" name="Line 50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1008" name="Line 51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09" name="Line 52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10" name="Line 53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11" name="Line 54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12" name="Text Box 55"/>
            <p:cNvSpPr txBox="1">
              <a:spLocks noChangeArrowheads="1"/>
            </p:cNvSpPr>
            <p:nvPr/>
          </p:nvSpPr>
          <p:spPr bwMode="auto">
            <a:xfrm>
              <a:off x="1726" y="2494"/>
              <a:ext cx="683" cy="5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3</a:t>
              </a:r>
              <a:endParaRPr lang="en-US" sz="2000" i="0"/>
            </a:p>
          </p:txBody>
        </p:sp>
      </p:grpSp>
      <p:sp>
        <p:nvSpPr>
          <p:cNvPr id="40975" name="Line 56"/>
          <p:cNvSpPr>
            <a:spLocks noChangeShapeType="1"/>
          </p:cNvSpPr>
          <p:nvPr/>
        </p:nvSpPr>
        <p:spPr bwMode="auto">
          <a:xfrm>
            <a:off x="2819400" y="45085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40976" name="Group 57"/>
          <p:cNvGrpSpPr>
            <a:grpSpLocks/>
          </p:cNvGrpSpPr>
          <p:nvPr/>
        </p:nvGrpSpPr>
        <p:grpSpPr bwMode="auto">
          <a:xfrm>
            <a:off x="3048000" y="5041900"/>
            <a:ext cx="620713" cy="546100"/>
            <a:chOff x="1488" y="2304"/>
            <a:chExt cx="921" cy="697"/>
          </a:xfrm>
        </p:grpSpPr>
        <p:grpSp>
          <p:nvGrpSpPr>
            <p:cNvPr id="40999" name="Group 58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41005" name="Line 59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06" name="Line 60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1000" name="Line 61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01" name="Line 62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02" name="Line 63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03" name="Line 64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1004" name="Text Box 65"/>
            <p:cNvSpPr txBox="1">
              <a:spLocks noChangeArrowheads="1"/>
            </p:cNvSpPr>
            <p:nvPr/>
          </p:nvSpPr>
          <p:spPr bwMode="auto">
            <a:xfrm>
              <a:off x="1726" y="2494"/>
              <a:ext cx="683" cy="5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2</a:t>
              </a:r>
              <a:endParaRPr lang="en-US" sz="2000" i="0"/>
            </a:p>
          </p:txBody>
        </p:sp>
      </p:grpSp>
      <p:sp>
        <p:nvSpPr>
          <p:cNvPr id="40977" name="Line 66"/>
          <p:cNvSpPr>
            <a:spLocks noChangeShapeType="1"/>
          </p:cNvSpPr>
          <p:nvPr/>
        </p:nvSpPr>
        <p:spPr bwMode="auto">
          <a:xfrm>
            <a:off x="2819400" y="50419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40978" name="Group 67"/>
          <p:cNvGrpSpPr>
            <a:grpSpLocks/>
          </p:cNvGrpSpPr>
          <p:nvPr/>
        </p:nvGrpSpPr>
        <p:grpSpPr bwMode="auto">
          <a:xfrm>
            <a:off x="3048000" y="5575300"/>
            <a:ext cx="620713" cy="546100"/>
            <a:chOff x="1488" y="2304"/>
            <a:chExt cx="922" cy="697"/>
          </a:xfrm>
        </p:grpSpPr>
        <p:grpSp>
          <p:nvGrpSpPr>
            <p:cNvPr id="40991" name="Group 68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40997" name="Line 69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0998" name="Line 70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0992" name="Line 71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0993" name="Line 72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0994" name="Line 73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0995" name="Line 74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0996" name="Text Box 75"/>
            <p:cNvSpPr txBox="1">
              <a:spLocks noChangeArrowheads="1"/>
            </p:cNvSpPr>
            <p:nvPr/>
          </p:nvSpPr>
          <p:spPr bwMode="auto">
            <a:xfrm>
              <a:off x="1726" y="2494"/>
              <a:ext cx="684" cy="5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1</a:t>
              </a:r>
              <a:endParaRPr lang="en-US" sz="2000" i="0"/>
            </a:p>
          </p:txBody>
        </p:sp>
      </p:grpSp>
      <p:sp>
        <p:nvSpPr>
          <p:cNvPr id="40979" name="Line 76"/>
          <p:cNvSpPr>
            <a:spLocks noChangeShapeType="1"/>
          </p:cNvSpPr>
          <p:nvPr/>
        </p:nvSpPr>
        <p:spPr bwMode="auto">
          <a:xfrm>
            <a:off x="2819400" y="55753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0980" name="Line 77"/>
          <p:cNvSpPr>
            <a:spLocks noChangeShapeType="1"/>
          </p:cNvSpPr>
          <p:nvPr/>
        </p:nvSpPr>
        <p:spPr bwMode="auto">
          <a:xfrm flipV="1">
            <a:off x="2819400" y="4432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0981" name="Line 78"/>
          <p:cNvSpPr>
            <a:spLocks noChangeShapeType="1"/>
          </p:cNvSpPr>
          <p:nvPr/>
        </p:nvSpPr>
        <p:spPr bwMode="auto">
          <a:xfrm>
            <a:off x="2819400" y="4051300"/>
            <a:ext cx="0" cy="381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0982" name="Text Box 79"/>
          <p:cNvSpPr txBox="1">
            <a:spLocks noChangeArrowheads="1"/>
          </p:cNvSpPr>
          <p:nvPr/>
        </p:nvSpPr>
        <p:spPr bwMode="auto">
          <a:xfrm>
            <a:off x="1752600" y="5651500"/>
            <a:ext cx="609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1</a:t>
            </a:r>
          </a:p>
        </p:txBody>
      </p:sp>
      <p:sp>
        <p:nvSpPr>
          <p:cNvPr id="40983" name="Text Box 80"/>
          <p:cNvSpPr txBox="1">
            <a:spLocks noChangeArrowheads="1"/>
          </p:cNvSpPr>
          <p:nvPr/>
        </p:nvSpPr>
        <p:spPr bwMode="auto">
          <a:xfrm>
            <a:off x="1752600" y="5118100"/>
            <a:ext cx="609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2</a:t>
            </a:r>
          </a:p>
        </p:txBody>
      </p:sp>
      <p:sp>
        <p:nvSpPr>
          <p:cNvPr id="40984" name="Text Box 81"/>
          <p:cNvSpPr txBox="1">
            <a:spLocks noChangeArrowheads="1"/>
          </p:cNvSpPr>
          <p:nvPr/>
        </p:nvSpPr>
        <p:spPr bwMode="auto">
          <a:xfrm>
            <a:off x="1752600" y="4584700"/>
            <a:ext cx="609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3</a:t>
            </a:r>
          </a:p>
        </p:txBody>
      </p:sp>
      <p:sp>
        <p:nvSpPr>
          <p:cNvPr id="40985" name="Text Box 82"/>
          <p:cNvSpPr txBox="1">
            <a:spLocks noChangeArrowheads="1"/>
          </p:cNvSpPr>
          <p:nvPr/>
        </p:nvSpPr>
        <p:spPr bwMode="auto">
          <a:xfrm>
            <a:off x="2514600" y="57277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/>
              <a:t>M1</a:t>
            </a:r>
            <a:endParaRPr lang="en-US" sz="1800" i="0" baseline="-25000"/>
          </a:p>
        </p:txBody>
      </p:sp>
      <p:sp>
        <p:nvSpPr>
          <p:cNvPr id="40986" name="Text Box 83"/>
          <p:cNvSpPr txBox="1">
            <a:spLocks noChangeArrowheads="1"/>
          </p:cNvSpPr>
          <p:nvPr/>
        </p:nvSpPr>
        <p:spPr bwMode="auto">
          <a:xfrm>
            <a:off x="2514600" y="51943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/>
              <a:t>M2</a:t>
            </a:r>
            <a:endParaRPr lang="en-US" sz="1800" i="0" baseline="-25000"/>
          </a:p>
        </p:txBody>
      </p:sp>
      <p:sp>
        <p:nvSpPr>
          <p:cNvPr id="40987" name="Text Box 84"/>
          <p:cNvSpPr txBox="1">
            <a:spLocks noChangeArrowheads="1"/>
          </p:cNvSpPr>
          <p:nvPr/>
        </p:nvSpPr>
        <p:spPr bwMode="auto">
          <a:xfrm>
            <a:off x="2514600" y="46609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/>
              <a:t>M3</a:t>
            </a:r>
            <a:endParaRPr lang="en-US" sz="1800" i="0" baseline="-25000"/>
          </a:p>
        </p:txBody>
      </p:sp>
      <p:sp>
        <p:nvSpPr>
          <p:cNvPr id="40988" name="Text Box 85"/>
          <p:cNvSpPr txBox="1">
            <a:spLocks noChangeArrowheads="1"/>
          </p:cNvSpPr>
          <p:nvPr/>
        </p:nvSpPr>
        <p:spPr bwMode="auto">
          <a:xfrm>
            <a:off x="2514600" y="35941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/>
              <a:t>MN</a:t>
            </a:r>
            <a:endParaRPr lang="en-US" sz="1800" i="0" baseline="-25000"/>
          </a:p>
        </p:txBody>
      </p:sp>
      <p:sp>
        <p:nvSpPr>
          <p:cNvPr id="40989" name="Text Box 86"/>
          <p:cNvSpPr txBox="1">
            <a:spLocks noChangeArrowheads="1"/>
          </p:cNvSpPr>
          <p:nvPr/>
        </p:nvSpPr>
        <p:spPr bwMode="auto">
          <a:xfrm>
            <a:off x="4572000" y="3365500"/>
            <a:ext cx="3276600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Distributed RC line</a:t>
            </a:r>
          </a:p>
          <a:p>
            <a:endParaRPr lang="en-US" sz="2000" i="0"/>
          </a:p>
          <a:p>
            <a:r>
              <a:rPr lang="en-US" sz="2000" i="0"/>
              <a:t>M1 &gt; M2 &gt; M3 &gt; … &gt; MN</a:t>
            </a:r>
          </a:p>
          <a:p>
            <a:r>
              <a:rPr lang="en-US" sz="2000" i="0"/>
              <a:t>  (the fet closest to the</a:t>
            </a:r>
          </a:p>
          <a:p>
            <a:r>
              <a:rPr lang="en-US" sz="2000" i="0"/>
              <a:t>   output is the smallest)</a:t>
            </a:r>
          </a:p>
        </p:txBody>
      </p:sp>
      <p:sp>
        <p:nvSpPr>
          <p:cNvPr id="40990" name="Text Box 87"/>
          <p:cNvSpPr txBox="1">
            <a:spLocks noChangeArrowheads="1"/>
          </p:cNvSpPr>
          <p:nvPr/>
        </p:nvSpPr>
        <p:spPr bwMode="auto">
          <a:xfrm>
            <a:off x="4572000" y="5270500"/>
            <a:ext cx="37338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Can reduce delay by more than 20%; decreasing gains as technology shrinks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27CF5D-7A12-4AA5-8639-BB0D3D35171D}" type="slidenum">
              <a:rPr lang="en-US"/>
              <a:pPr/>
              <a:t>26</a:t>
            </a:fld>
            <a:endParaRPr lang="en-US"/>
          </a:p>
        </p:txBody>
      </p:sp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0075" y="715963"/>
            <a:ext cx="7772400" cy="715962"/>
          </a:xfrm>
        </p:spPr>
        <p:txBody>
          <a:bodyPr/>
          <a:lstStyle/>
          <a:p>
            <a:pPr>
              <a:defRPr/>
            </a:pPr>
            <a:r>
              <a:rPr lang="en-US" smtClean="0"/>
              <a:t>Fast Complex Gates:</a:t>
            </a:r>
            <a:br>
              <a:rPr lang="en-US" smtClean="0"/>
            </a:br>
            <a:r>
              <a:rPr lang="en-US" smtClean="0"/>
              <a:t>Design Technique 2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Transistor ordering</a:t>
            </a:r>
          </a:p>
        </p:txBody>
      </p:sp>
      <p:grpSp>
        <p:nvGrpSpPr>
          <p:cNvPr id="41989" name="Group 4"/>
          <p:cNvGrpSpPr>
            <a:grpSpLocks/>
          </p:cNvGrpSpPr>
          <p:nvPr/>
        </p:nvGrpSpPr>
        <p:grpSpPr bwMode="auto">
          <a:xfrm>
            <a:off x="1600200" y="4724400"/>
            <a:ext cx="533400" cy="533400"/>
            <a:chOff x="1008" y="2016"/>
            <a:chExt cx="336" cy="336"/>
          </a:xfrm>
        </p:grpSpPr>
        <p:sp>
          <p:nvSpPr>
            <p:cNvPr id="42132" name="Line 5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33" name="Line 6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34" name="Line 7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35" name="Line 8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36" name="Line 9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37" name="Line 10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41990" name="Group 11"/>
          <p:cNvGrpSpPr>
            <a:grpSpLocks/>
          </p:cNvGrpSpPr>
          <p:nvPr/>
        </p:nvGrpSpPr>
        <p:grpSpPr bwMode="auto">
          <a:xfrm>
            <a:off x="1600200" y="4191000"/>
            <a:ext cx="533400" cy="533400"/>
            <a:chOff x="1008" y="2016"/>
            <a:chExt cx="336" cy="336"/>
          </a:xfrm>
        </p:grpSpPr>
        <p:sp>
          <p:nvSpPr>
            <p:cNvPr id="42126" name="Line 12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27" name="Line 13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28" name="Line 14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29" name="Line 15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30" name="Line 16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31" name="Line 17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41991" name="Group 18"/>
          <p:cNvGrpSpPr>
            <a:grpSpLocks/>
          </p:cNvGrpSpPr>
          <p:nvPr/>
        </p:nvGrpSpPr>
        <p:grpSpPr bwMode="auto">
          <a:xfrm>
            <a:off x="1600200" y="3657600"/>
            <a:ext cx="533400" cy="533400"/>
            <a:chOff x="1008" y="2016"/>
            <a:chExt cx="336" cy="336"/>
          </a:xfrm>
        </p:grpSpPr>
        <p:sp>
          <p:nvSpPr>
            <p:cNvPr id="42120" name="Line 19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21" name="Line 20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22" name="Line 21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23" name="Line 22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24" name="Line 23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25" name="Line 24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41992" name="Group 25"/>
          <p:cNvGrpSpPr>
            <a:grpSpLocks/>
          </p:cNvGrpSpPr>
          <p:nvPr/>
        </p:nvGrpSpPr>
        <p:grpSpPr bwMode="auto">
          <a:xfrm>
            <a:off x="1981200" y="5257800"/>
            <a:ext cx="304800" cy="76200"/>
            <a:chOff x="2592" y="3504"/>
            <a:chExt cx="192" cy="48"/>
          </a:xfrm>
        </p:grpSpPr>
        <p:sp>
          <p:nvSpPr>
            <p:cNvPr id="42118" name="Line 26"/>
            <p:cNvSpPr>
              <a:spLocks noChangeShapeType="1"/>
            </p:cNvSpPr>
            <p:nvPr/>
          </p:nvSpPr>
          <p:spPr bwMode="auto">
            <a:xfrm>
              <a:off x="2592" y="350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19" name="Line 27"/>
            <p:cNvSpPr>
              <a:spLocks noChangeShapeType="1"/>
            </p:cNvSpPr>
            <p:nvPr/>
          </p:nvSpPr>
          <p:spPr bwMode="auto">
            <a:xfrm>
              <a:off x="2640" y="35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41993" name="Group 28"/>
          <p:cNvGrpSpPr>
            <a:grpSpLocks/>
          </p:cNvGrpSpPr>
          <p:nvPr/>
        </p:nvGrpSpPr>
        <p:grpSpPr bwMode="auto">
          <a:xfrm>
            <a:off x="2362200" y="4038600"/>
            <a:ext cx="620713" cy="546100"/>
            <a:chOff x="1488" y="2304"/>
            <a:chExt cx="921" cy="697"/>
          </a:xfrm>
        </p:grpSpPr>
        <p:grpSp>
          <p:nvGrpSpPr>
            <p:cNvPr id="42110" name="Group 29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42116" name="Line 30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2117" name="Line 31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2111" name="Line 32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12" name="Line 33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13" name="Line 34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14" name="Line 35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15" name="Text Box 36"/>
            <p:cNvSpPr txBox="1">
              <a:spLocks noChangeArrowheads="1"/>
            </p:cNvSpPr>
            <p:nvPr/>
          </p:nvSpPr>
          <p:spPr bwMode="auto">
            <a:xfrm>
              <a:off x="1726" y="2494"/>
              <a:ext cx="683" cy="5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2</a:t>
              </a:r>
              <a:endParaRPr lang="en-US" sz="2000" i="0"/>
            </a:p>
          </p:txBody>
        </p:sp>
      </p:grpSp>
      <p:sp>
        <p:nvSpPr>
          <p:cNvPr id="41994" name="Line 37"/>
          <p:cNvSpPr>
            <a:spLocks noChangeShapeType="1"/>
          </p:cNvSpPr>
          <p:nvPr/>
        </p:nvSpPr>
        <p:spPr bwMode="auto">
          <a:xfrm>
            <a:off x="2133600" y="4038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41995" name="Group 38"/>
          <p:cNvGrpSpPr>
            <a:grpSpLocks/>
          </p:cNvGrpSpPr>
          <p:nvPr/>
        </p:nvGrpSpPr>
        <p:grpSpPr bwMode="auto">
          <a:xfrm>
            <a:off x="2362200" y="4572000"/>
            <a:ext cx="620713" cy="546100"/>
            <a:chOff x="1488" y="2304"/>
            <a:chExt cx="922" cy="697"/>
          </a:xfrm>
        </p:grpSpPr>
        <p:grpSp>
          <p:nvGrpSpPr>
            <p:cNvPr id="42102" name="Group 39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42108" name="Line 40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2109" name="Line 41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2103" name="Line 42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04" name="Line 43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05" name="Line 44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06" name="Line 45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107" name="Text Box 46"/>
            <p:cNvSpPr txBox="1">
              <a:spLocks noChangeArrowheads="1"/>
            </p:cNvSpPr>
            <p:nvPr/>
          </p:nvSpPr>
          <p:spPr bwMode="auto">
            <a:xfrm>
              <a:off x="1726" y="2494"/>
              <a:ext cx="684" cy="5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1</a:t>
              </a:r>
              <a:endParaRPr lang="en-US" sz="2000" i="0"/>
            </a:p>
          </p:txBody>
        </p:sp>
      </p:grpSp>
      <p:sp>
        <p:nvSpPr>
          <p:cNvPr id="41996" name="Line 47"/>
          <p:cNvSpPr>
            <a:spLocks noChangeShapeType="1"/>
          </p:cNvSpPr>
          <p:nvPr/>
        </p:nvSpPr>
        <p:spPr bwMode="auto">
          <a:xfrm>
            <a:off x="2133600" y="4572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1997" name="Line 48"/>
          <p:cNvSpPr>
            <a:spLocks noChangeShapeType="1"/>
          </p:cNvSpPr>
          <p:nvPr/>
        </p:nvSpPr>
        <p:spPr bwMode="auto">
          <a:xfrm flipV="1">
            <a:off x="2133600" y="3429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1998" name="Text Box 49"/>
          <p:cNvSpPr txBox="1">
            <a:spLocks noChangeArrowheads="1"/>
          </p:cNvSpPr>
          <p:nvPr/>
        </p:nvSpPr>
        <p:spPr bwMode="auto">
          <a:xfrm>
            <a:off x="1066800" y="4648200"/>
            <a:ext cx="609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1</a:t>
            </a:r>
          </a:p>
        </p:txBody>
      </p:sp>
      <p:sp>
        <p:nvSpPr>
          <p:cNvPr id="41999" name="Text Box 50"/>
          <p:cNvSpPr txBox="1">
            <a:spLocks noChangeArrowheads="1"/>
          </p:cNvSpPr>
          <p:nvPr/>
        </p:nvSpPr>
        <p:spPr bwMode="auto">
          <a:xfrm>
            <a:off x="1066800" y="4114800"/>
            <a:ext cx="609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2</a:t>
            </a:r>
          </a:p>
        </p:txBody>
      </p:sp>
      <p:sp>
        <p:nvSpPr>
          <p:cNvPr id="42000" name="Text Box 51"/>
          <p:cNvSpPr txBox="1">
            <a:spLocks noChangeArrowheads="1"/>
          </p:cNvSpPr>
          <p:nvPr/>
        </p:nvSpPr>
        <p:spPr bwMode="auto">
          <a:xfrm>
            <a:off x="1066800" y="3581400"/>
            <a:ext cx="609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3</a:t>
            </a:r>
          </a:p>
        </p:txBody>
      </p:sp>
      <p:sp>
        <p:nvSpPr>
          <p:cNvPr id="42001" name="Text Box 52"/>
          <p:cNvSpPr txBox="1">
            <a:spLocks noChangeArrowheads="1"/>
          </p:cNvSpPr>
          <p:nvPr/>
        </p:nvSpPr>
        <p:spPr bwMode="auto">
          <a:xfrm>
            <a:off x="1828800" y="4724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/>
              <a:t>M1</a:t>
            </a:r>
            <a:endParaRPr lang="en-US" sz="1800" i="0" baseline="-25000"/>
          </a:p>
        </p:txBody>
      </p:sp>
      <p:sp>
        <p:nvSpPr>
          <p:cNvPr id="42002" name="Text Box 53"/>
          <p:cNvSpPr txBox="1">
            <a:spLocks noChangeArrowheads="1"/>
          </p:cNvSpPr>
          <p:nvPr/>
        </p:nvSpPr>
        <p:spPr bwMode="auto">
          <a:xfrm>
            <a:off x="1828800" y="41910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/>
              <a:t>M2</a:t>
            </a:r>
            <a:endParaRPr lang="en-US" sz="1800" i="0" baseline="-25000"/>
          </a:p>
        </p:txBody>
      </p:sp>
      <p:sp>
        <p:nvSpPr>
          <p:cNvPr id="42003" name="Text Box 54"/>
          <p:cNvSpPr txBox="1">
            <a:spLocks noChangeArrowheads="1"/>
          </p:cNvSpPr>
          <p:nvPr/>
        </p:nvSpPr>
        <p:spPr bwMode="auto">
          <a:xfrm>
            <a:off x="1828800" y="36576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/>
              <a:t>M3</a:t>
            </a:r>
            <a:endParaRPr lang="en-US" sz="1800" i="0" baseline="-25000"/>
          </a:p>
        </p:txBody>
      </p:sp>
      <p:sp>
        <p:nvSpPr>
          <p:cNvPr id="42004" name="Line 55"/>
          <p:cNvSpPr>
            <a:spLocks noChangeShapeType="1"/>
          </p:cNvSpPr>
          <p:nvPr/>
        </p:nvSpPr>
        <p:spPr bwMode="auto">
          <a:xfrm>
            <a:off x="2133600" y="3429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42005" name="Group 56"/>
          <p:cNvGrpSpPr>
            <a:grpSpLocks/>
          </p:cNvGrpSpPr>
          <p:nvPr/>
        </p:nvGrpSpPr>
        <p:grpSpPr bwMode="auto">
          <a:xfrm>
            <a:off x="2819400" y="3429000"/>
            <a:ext cx="722313" cy="600075"/>
            <a:chOff x="1488" y="2304"/>
            <a:chExt cx="675" cy="565"/>
          </a:xfrm>
        </p:grpSpPr>
        <p:grpSp>
          <p:nvGrpSpPr>
            <p:cNvPr id="42094" name="Group 57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42100" name="Line 58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2101" name="Line 59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2095" name="Line 60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96" name="Line 61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97" name="Line 62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98" name="Line 63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99" name="Text Box 64"/>
            <p:cNvSpPr txBox="1">
              <a:spLocks noChangeArrowheads="1"/>
            </p:cNvSpPr>
            <p:nvPr/>
          </p:nvSpPr>
          <p:spPr bwMode="auto">
            <a:xfrm>
              <a:off x="1732" y="2495"/>
              <a:ext cx="431" cy="3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  <a:endParaRPr lang="en-US" sz="2000" i="0"/>
            </a:p>
          </p:txBody>
        </p:sp>
      </p:grpSp>
      <p:grpSp>
        <p:nvGrpSpPr>
          <p:cNvPr id="42006" name="Group 65"/>
          <p:cNvGrpSpPr>
            <a:grpSpLocks/>
          </p:cNvGrpSpPr>
          <p:nvPr/>
        </p:nvGrpSpPr>
        <p:grpSpPr bwMode="auto">
          <a:xfrm>
            <a:off x="5943600" y="4648200"/>
            <a:ext cx="533400" cy="533400"/>
            <a:chOff x="1008" y="2016"/>
            <a:chExt cx="336" cy="336"/>
          </a:xfrm>
        </p:grpSpPr>
        <p:sp>
          <p:nvSpPr>
            <p:cNvPr id="42088" name="Line 66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89" name="Line 67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90" name="Line 68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91" name="Line 69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92" name="Line 70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93" name="Line 71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42007" name="Group 72"/>
          <p:cNvGrpSpPr>
            <a:grpSpLocks/>
          </p:cNvGrpSpPr>
          <p:nvPr/>
        </p:nvGrpSpPr>
        <p:grpSpPr bwMode="auto">
          <a:xfrm>
            <a:off x="5943600" y="4114800"/>
            <a:ext cx="533400" cy="533400"/>
            <a:chOff x="1008" y="2016"/>
            <a:chExt cx="336" cy="336"/>
          </a:xfrm>
        </p:grpSpPr>
        <p:sp>
          <p:nvSpPr>
            <p:cNvPr id="42082" name="Line 73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83" name="Line 74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84" name="Line 75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85" name="Line 76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86" name="Line 77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87" name="Line 78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42008" name="Group 79"/>
          <p:cNvGrpSpPr>
            <a:grpSpLocks/>
          </p:cNvGrpSpPr>
          <p:nvPr/>
        </p:nvGrpSpPr>
        <p:grpSpPr bwMode="auto">
          <a:xfrm>
            <a:off x="5943600" y="3581400"/>
            <a:ext cx="533400" cy="533400"/>
            <a:chOff x="1008" y="2016"/>
            <a:chExt cx="336" cy="336"/>
          </a:xfrm>
        </p:grpSpPr>
        <p:sp>
          <p:nvSpPr>
            <p:cNvPr id="42076" name="Line 80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77" name="Line 81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78" name="Line 82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79" name="Line 83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80" name="Line 84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81" name="Line 85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42009" name="Group 86"/>
          <p:cNvGrpSpPr>
            <a:grpSpLocks/>
          </p:cNvGrpSpPr>
          <p:nvPr/>
        </p:nvGrpSpPr>
        <p:grpSpPr bwMode="auto">
          <a:xfrm>
            <a:off x="6324600" y="5181600"/>
            <a:ext cx="304800" cy="76200"/>
            <a:chOff x="2592" y="3504"/>
            <a:chExt cx="192" cy="48"/>
          </a:xfrm>
        </p:grpSpPr>
        <p:sp>
          <p:nvSpPr>
            <p:cNvPr id="42074" name="Line 87"/>
            <p:cNvSpPr>
              <a:spLocks noChangeShapeType="1"/>
            </p:cNvSpPr>
            <p:nvPr/>
          </p:nvSpPr>
          <p:spPr bwMode="auto">
            <a:xfrm>
              <a:off x="2592" y="350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75" name="Line 88"/>
            <p:cNvSpPr>
              <a:spLocks noChangeShapeType="1"/>
            </p:cNvSpPr>
            <p:nvPr/>
          </p:nvSpPr>
          <p:spPr bwMode="auto">
            <a:xfrm>
              <a:off x="2640" y="35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42010" name="Group 89"/>
          <p:cNvGrpSpPr>
            <a:grpSpLocks/>
          </p:cNvGrpSpPr>
          <p:nvPr/>
        </p:nvGrpSpPr>
        <p:grpSpPr bwMode="auto">
          <a:xfrm>
            <a:off x="6705600" y="3962400"/>
            <a:ext cx="620713" cy="546100"/>
            <a:chOff x="1488" y="2304"/>
            <a:chExt cx="921" cy="697"/>
          </a:xfrm>
        </p:grpSpPr>
        <p:grpSp>
          <p:nvGrpSpPr>
            <p:cNvPr id="42066" name="Group 90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42072" name="Line 91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2073" name="Line 92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2067" name="Line 93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68" name="Line 94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69" name="Line 95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70" name="Line 96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71" name="Text Box 97"/>
            <p:cNvSpPr txBox="1">
              <a:spLocks noChangeArrowheads="1"/>
            </p:cNvSpPr>
            <p:nvPr/>
          </p:nvSpPr>
          <p:spPr bwMode="auto">
            <a:xfrm>
              <a:off x="1726" y="2494"/>
              <a:ext cx="683" cy="5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2</a:t>
              </a:r>
              <a:endParaRPr lang="en-US" sz="2000" i="0"/>
            </a:p>
          </p:txBody>
        </p:sp>
      </p:grpSp>
      <p:sp>
        <p:nvSpPr>
          <p:cNvPr id="42011" name="Line 98"/>
          <p:cNvSpPr>
            <a:spLocks noChangeShapeType="1"/>
          </p:cNvSpPr>
          <p:nvPr/>
        </p:nvSpPr>
        <p:spPr bwMode="auto">
          <a:xfrm>
            <a:off x="6477000" y="3962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42012" name="Group 99"/>
          <p:cNvGrpSpPr>
            <a:grpSpLocks/>
          </p:cNvGrpSpPr>
          <p:nvPr/>
        </p:nvGrpSpPr>
        <p:grpSpPr bwMode="auto">
          <a:xfrm>
            <a:off x="6705600" y="4495800"/>
            <a:ext cx="620713" cy="546100"/>
            <a:chOff x="1488" y="2304"/>
            <a:chExt cx="922" cy="697"/>
          </a:xfrm>
        </p:grpSpPr>
        <p:grpSp>
          <p:nvGrpSpPr>
            <p:cNvPr id="42058" name="Group 100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42064" name="Line 101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2065" name="Line 102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2059" name="Line 103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60" name="Line 104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61" name="Line 105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62" name="Line 106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63" name="Text Box 107"/>
            <p:cNvSpPr txBox="1">
              <a:spLocks noChangeArrowheads="1"/>
            </p:cNvSpPr>
            <p:nvPr/>
          </p:nvSpPr>
          <p:spPr bwMode="auto">
            <a:xfrm>
              <a:off x="1726" y="2494"/>
              <a:ext cx="684" cy="5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1</a:t>
              </a:r>
              <a:endParaRPr lang="en-US" sz="2000" i="0"/>
            </a:p>
          </p:txBody>
        </p:sp>
      </p:grpSp>
      <p:sp>
        <p:nvSpPr>
          <p:cNvPr id="42013" name="Line 108"/>
          <p:cNvSpPr>
            <a:spLocks noChangeShapeType="1"/>
          </p:cNvSpPr>
          <p:nvPr/>
        </p:nvSpPr>
        <p:spPr bwMode="auto">
          <a:xfrm>
            <a:off x="6477000" y="4495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2014" name="Line 109"/>
          <p:cNvSpPr>
            <a:spLocks noChangeShapeType="1"/>
          </p:cNvSpPr>
          <p:nvPr/>
        </p:nvSpPr>
        <p:spPr bwMode="auto">
          <a:xfrm flipV="1">
            <a:off x="6477000" y="3352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2015" name="Text Box 110"/>
          <p:cNvSpPr txBox="1">
            <a:spLocks noChangeArrowheads="1"/>
          </p:cNvSpPr>
          <p:nvPr/>
        </p:nvSpPr>
        <p:spPr bwMode="auto">
          <a:xfrm>
            <a:off x="5410200" y="4572000"/>
            <a:ext cx="609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3</a:t>
            </a:r>
          </a:p>
        </p:txBody>
      </p:sp>
      <p:sp>
        <p:nvSpPr>
          <p:cNvPr id="42016" name="Text Box 111"/>
          <p:cNvSpPr txBox="1">
            <a:spLocks noChangeArrowheads="1"/>
          </p:cNvSpPr>
          <p:nvPr/>
        </p:nvSpPr>
        <p:spPr bwMode="auto">
          <a:xfrm>
            <a:off x="5410200" y="4038600"/>
            <a:ext cx="609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2</a:t>
            </a:r>
          </a:p>
        </p:txBody>
      </p:sp>
      <p:sp>
        <p:nvSpPr>
          <p:cNvPr id="42017" name="Text Box 112"/>
          <p:cNvSpPr txBox="1">
            <a:spLocks noChangeArrowheads="1"/>
          </p:cNvSpPr>
          <p:nvPr/>
        </p:nvSpPr>
        <p:spPr bwMode="auto">
          <a:xfrm>
            <a:off x="5410200" y="3505200"/>
            <a:ext cx="609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1</a:t>
            </a:r>
          </a:p>
        </p:txBody>
      </p:sp>
      <p:sp>
        <p:nvSpPr>
          <p:cNvPr id="42018" name="Text Box 113"/>
          <p:cNvSpPr txBox="1">
            <a:spLocks noChangeArrowheads="1"/>
          </p:cNvSpPr>
          <p:nvPr/>
        </p:nvSpPr>
        <p:spPr bwMode="auto">
          <a:xfrm>
            <a:off x="6172200" y="46482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/>
              <a:t>M1</a:t>
            </a:r>
            <a:endParaRPr lang="en-US" sz="1800" i="0" baseline="-25000"/>
          </a:p>
        </p:txBody>
      </p:sp>
      <p:sp>
        <p:nvSpPr>
          <p:cNvPr id="42019" name="Text Box 114"/>
          <p:cNvSpPr txBox="1">
            <a:spLocks noChangeArrowheads="1"/>
          </p:cNvSpPr>
          <p:nvPr/>
        </p:nvSpPr>
        <p:spPr bwMode="auto">
          <a:xfrm>
            <a:off x="6172200" y="4114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/>
              <a:t>M2</a:t>
            </a:r>
            <a:endParaRPr lang="en-US" sz="1800" i="0" baseline="-25000"/>
          </a:p>
        </p:txBody>
      </p:sp>
      <p:sp>
        <p:nvSpPr>
          <p:cNvPr id="42020" name="Text Box 115"/>
          <p:cNvSpPr txBox="1">
            <a:spLocks noChangeArrowheads="1"/>
          </p:cNvSpPr>
          <p:nvPr/>
        </p:nvSpPr>
        <p:spPr bwMode="auto">
          <a:xfrm>
            <a:off x="6172200" y="3581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/>
              <a:t>M3</a:t>
            </a:r>
            <a:endParaRPr lang="en-US" sz="1800" i="0" baseline="-25000"/>
          </a:p>
        </p:txBody>
      </p:sp>
      <p:sp>
        <p:nvSpPr>
          <p:cNvPr id="42021" name="Line 116"/>
          <p:cNvSpPr>
            <a:spLocks noChangeShapeType="1"/>
          </p:cNvSpPr>
          <p:nvPr/>
        </p:nvSpPr>
        <p:spPr bwMode="auto">
          <a:xfrm>
            <a:off x="6477000" y="3352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42022" name="Group 117"/>
          <p:cNvGrpSpPr>
            <a:grpSpLocks/>
          </p:cNvGrpSpPr>
          <p:nvPr/>
        </p:nvGrpSpPr>
        <p:grpSpPr bwMode="auto">
          <a:xfrm>
            <a:off x="7162800" y="3352800"/>
            <a:ext cx="722313" cy="600075"/>
            <a:chOff x="1488" y="2304"/>
            <a:chExt cx="675" cy="565"/>
          </a:xfrm>
        </p:grpSpPr>
        <p:grpSp>
          <p:nvGrpSpPr>
            <p:cNvPr id="42050" name="Group 118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42056" name="Line 119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2057" name="Line 120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2051" name="Line 121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52" name="Line 122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53" name="Line 123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54" name="Line 124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2055" name="Text Box 125"/>
            <p:cNvSpPr txBox="1">
              <a:spLocks noChangeArrowheads="1"/>
            </p:cNvSpPr>
            <p:nvPr/>
          </p:nvSpPr>
          <p:spPr bwMode="auto">
            <a:xfrm>
              <a:off x="1732" y="2495"/>
              <a:ext cx="431" cy="3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  <a:endParaRPr lang="en-US" sz="2000" i="0"/>
            </a:p>
          </p:txBody>
        </p:sp>
      </p:grpSp>
      <p:sp>
        <p:nvSpPr>
          <p:cNvPr id="42023" name="Text Box 126"/>
          <p:cNvSpPr txBox="1">
            <a:spLocks noChangeArrowheads="1"/>
          </p:cNvSpPr>
          <p:nvPr/>
        </p:nvSpPr>
        <p:spPr bwMode="auto">
          <a:xfrm>
            <a:off x="1981200" y="2590800"/>
            <a:ext cx="1676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critical path</a:t>
            </a:r>
          </a:p>
        </p:txBody>
      </p:sp>
      <p:sp>
        <p:nvSpPr>
          <p:cNvPr id="42024" name="Text Box 127"/>
          <p:cNvSpPr txBox="1">
            <a:spLocks noChangeArrowheads="1"/>
          </p:cNvSpPr>
          <p:nvPr/>
        </p:nvSpPr>
        <p:spPr bwMode="auto">
          <a:xfrm>
            <a:off x="6172200" y="2590800"/>
            <a:ext cx="1676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critical path</a:t>
            </a:r>
          </a:p>
        </p:txBody>
      </p:sp>
      <p:sp>
        <p:nvSpPr>
          <p:cNvPr id="42025" name="Oval 128"/>
          <p:cNvSpPr>
            <a:spLocks noChangeArrowheads="1"/>
          </p:cNvSpPr>
          <p:nvPr/>
        </p:nvSpPr>
        <p:spPr bwMode="auto">
          <a:xfrm>
            <a:off x="914400" y="4724400"/>
            <a:ext cx="76200" cy="762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26" name="Oval 129"/>
          <p:cNvSpPr>
            <a:spLocks noChangeArrowheads="1"/>
          </p:cNvSpPr>
          <p:nvPr/>
        </p:nvSpPr>
        <p:spPr bwMode="auto">
          <a:xfrm>
            <a:off x="838200" y="3352800"/>
            <a:ext cx="76200" cy="762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27" name="Oval 130"/>
          <p:cNvSpPr>
            <a:spLocks noChangeArrowheads="1"/>
          </p:cNvSpPr>
          <p:nvPr/>
        </p:nvSpPr>
        <p:spPr bwMode="auto">
          <a:xfrm>
            <a:off x="3429000" y="3200400"/>
            <a:ext cx="76200" cy="762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28" name="Oval 131"/>
          <p:cNvSpPr>
            <a:spLocks noChangeArrowheads="1"/>
          </p:cNvSpPr>
          <p:nvPr/>
        </p:nvSpPr>
        <p:spPr bwMode="auto">
          <a:xfrm>
            <a:off x="5257800" y="3657600"/>
            <a:ext cx="76200" cy="762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29" name="Oval 132"/>
          <p:cNvSpPr>
            <a:spLocks noChangeArrowheads="1"/>
          </p:cNvSpPr>
          <p:nvPr/>
        </p:nvSpPr>
        <p:spPr bwMode="auto">
          <a:xfrm>
            <a:off x="5562600" y="3048000"/>
            <a:ext cx="76200" cy="762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30" name="Oval 133"/>
          <p:cNvSpPr>
            <a:spLocks noChangeArrowheads="1"/>
          </p:cNvSpPr>
          <p:nvPr/>
        </p:nvSpPr>
        <p:spPr bwMode="auto">
          <a:xfrm>
            <a:off x="7696200" y="3048000"/>
            <a:ext cx="76200" cy="762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cxnSp>
        <p:nvCxnSpPr>
          <p:cNvPr id="42031" name="AutoShape 134"/>
          <p:cNvCxnSpPr>
            <a:cxnSpLocks noChangeShapeType="1"/>
            <a:stCxn id="42025" idx="7"/>
            <a:endCxn id="42027" idx="0"/>
          </p:cNvCxnSpPr>
          <p:nvPr/>
        </p:nvCxnSpPr>
        <p:spPr bwMode="auto">
          <a:xfrm rot="-5400000">
            <a:off x="1455737" y="2724151"/>
            <a:ext cx="1535113" cy="2487612"/>
          </a:xfrm>
          <a:prstGeom prst="curvedConnector3">
            <a:avLst>
              <a:gd name="adj1" fmla="val 105273"/>
            </a:avLst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</p:cxnSp>
      <p:sp>
        <p:nvSpPr>
          <p:cNvPr id="42032" name="Oval 135"/>
          <p:cNvSpPr>
            <a:spLocks noChangeArrowheads="1"/>
          </p:cNvSpPr>
          <p:nvPr/>
        </p:nvSpPr>
        <p:spPr bwMode="auto">
          <a:xfrm>
            <a:off x="228600" y="4800600"/>
            <a:ext cx="76200" cy="762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cxnSp>
        <p:nvCxnSpPr>
          <p:cNvPr id="42033" name="AutoShape 136"/>
          <p:cNvCxnSpPr>
            <a:cxnSpLocks noChangeShapeType="1"/>
          </p:cNvCxnSpPr>
          <p:nvPr/>
        </p:nvCxnSpPr>
        <p:spPr bwMode="auto">
          <a:xfrm rot="5400000" flipH="1" flipV="1">
            <a:off x="4933950" y="3448050"/>
            <a:ext cx="141288" cy="560388"/>
          </a:xfrm>
          <a:prstGeom prst="curvedConnector5">
            <a:avLst>
              <a:gd name="adj1" fmla="val -19102"/>
              <a:gd name="adj2" fmla="val 47593"/>
              <a:gd name="adj3" fmla="val -20227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42034" name="AutoShape 137"/>
          <p:cNvCxnSpPr>
            <a:cxnSpLocks noChangeShapeType="1"/>
            <a:stCxn id="42028" idx="0"/>
            <a:endCxn id="42030" idx="2"/>
          </p:cNvCxnSpPr>
          <p:nvPr/>
        </p:nvCxnSpPr>
        <p:spPr bwMode="auto">
          <a:xfrm rot="-5400000">
            <a:off x="6210300" y="2171700"/>
            <a:ext cx="571500" cy="2400300"/>
          </a:xfrm>
          <a:prstGeom prst="curvedConnector2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</p:cxnSp>
      <p:sp>
        <p:nvSpPr>
          <p:cNvPr id="42035" name="Text Box 138"/>
          <p:cNvSpPr txBox="1">
            <a:spLocks noChangeArrowheads="1"/>
          </p:cNvSpPr>
          <p:nvPr/>
        </p:nvSpPr>
        <p:spPr bwMode="auto">
          <a:xfrm>
            <a:off x="2819400" y="4191000"/>
            <a:ext cx="1295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charged</a:t>
            </a:r>
          </a:p>
        </p:txBody>
      </p:sp>
      <p:cxnSp>
        <p:nvCxnSpPr>
          <p:cNvPr id="42036" name="AutoShape 139"/>
          <p:cNvCxnSpPr>
            <a:cxnSpLocks noChangeShapeType="1"/>
          </p:cNvCxnSpPr>
          <p:nvPr/>
        </p:nvCxnSpPr>
        <p:spPr bwMode="auto">
          <a:xfrm rot="5400000" flipH="1" flipV="1">
            <a:off x="590550" y="4514850"/>
            <a:ext cx="141288" cy="560388"/>
          </a:xfrm>
          <a:prstGeom prst="curvedConnector5">
            <a:avLst>
              <a:gd name="adj1" fmla="val -19102"/>
              <a:gd name="adj2" fmla="val 47593"/>
              <a:gd name="adj3" fmla="val -20227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42037" name="Text Box 140"/>
          <p:cNvSpPr txBox="1">
            <a:spLocks noChangeArrowheads="1"/>
          </p:cNvSpPr>
          <p:nvPr/>
        </p:nvSpPr>
        <p:spPr bwMode="auto">
          <a:xfrm>
            <a:off x="1524000" y="40386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2038" name="Text Box 141"/>
          <p:cNvSpPr txBox="1">
            <a:spLocks noChangeArrowheads="1"/>
          </p:cNvSpPr>
          <p:nvPr/>
        </p:nvSpPr>
        <p:spPr bwMode="auto">
          <a:xfrm>
            <a:off x="1143000" y="4876800"/>
            <a:ext cx="1066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0</a:t>
            </a:r>
            <a:r>
              <a:rPr lang="en-US" sz="2000" i="0">
                <a:solidFill>
                  <a:schemeClr val="accent1"/>
                </a:solidFill>
                <a:sym typeface="Symbol" pitchFamily="18" charset="2"/>
              </a:rPr>
              <a:t></a:t>
            </a:r>
            <a:r>
              <a:rPr lang="en-US" sz="2000" i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2039" name="Text Box 142"/>
          <p:cNvSpPr txBox="1">
            <a:spLocks noChangeArrowheads="1"/>
          </p:cNvSpPr>
          <p:nvPr/>
        </p:nvSpPr>
        <p:spPr bwMode="auto">
          <a:xfrm>
            <a:off x="2819400" y="4648200"/>
            <a:ext cx="1295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charged</a:t>
            </a:r>
          </a:p>
        </p:txBody>
      </p:sp>
      <p:sp>
        <p:nvSpPr>
          <p:cNvPr id="42040" name="Text Box 143"/>
          <p:cNvSpPr txBox="1">
            <a:spLocks noChangeArrowheads="1"/>
          </p:cNvSpPr>
          <p:nvPr/>
        </p:nvSpPr>
        <p:spPr bwMode="auto">
          <a:xfrm>
            <a:off x="3124200" y="3429000"/>
            <a:ext cx="1295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charged</a:t>
            </a:r>
          </a:p>
        </p:txBody>
      </p:sp>
      <p:sp>
        <p:nvSpPr>
          <p:cNvPr id="42041" name="Text Box 144"/>
          <p:cNvSpPr txBox="1">
            <a:spLocks noChangeArrowheads="1"/>
          </p:cNvSpPr>
          <p:nvPr/>
        </p:nvSpPr>
        <p:spPr bwMode="auto">
          <a:xfrm>
            <a:off x="1524000" y="35052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2042" name="Text Box 145"/>
          <p:cNvSpPr txBox="1">
            <a:spLocks noChangeArrowheads="1"/>
          </p:cNvSpPr>
          <p:nvPr/>
        </p:nvSpPr>
        <p:spPr bwMode="auto">
          <a:xfrm>
            <a:off x="685800" y="5410200"/>
            <a:ext cx="33528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delay determined by time to discharge C</a:t>
            </a:r>
            <a:r>
              <a:rPr lang="en-US" sz="2000" i="0" baseline="-25000"/>
              <a:t>L</a:t>
            </a:r>
            <a:r>
              <a:rPr lang="en-US" sz="2000" i="0"/>
              <a:t>, C</a:t>
            </a:r>
            <a:r>
              <a:rPr lang="en-US" sz="2000" i="0" baseline="-25000"/>
              <a:t>1</a:t>
            </a:r>
            <a:r>
              <a:rPr lang="en-US" sz="2000" i="0"/>
              <a:t> and C</a:t>
            </a:r>
            <a:r>
              <a:rPr lang="en-US" sz="2000" i="0" baseline="-25000"/>
              <a:t>2</a:t>
            </a:r>
          </a:p>
        </p:txBody>
      </p:sp>
      <p:sp>
        <p:nvSpPr>
          <p:cNvPr id="42043" name="Text Box 146"/>
          <p:cNvSpPr txBox="1">
            <a:spLocks noChangeArrowheads="1"/>
          </p:cNvSpPr>
          <p:nvPr/>
        </p:nvSpPr>
        <p:spPr bwMode="auto">
          <a:xfrm>
            <a:off x="4953000" y="5410200"/>
            <a:ext cx="33528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/>
              <a:t>delay determined by time to discharge C</a:t>
            </a:r>
            <a:r>
              <a:rPr lang="en-US" sz="2000" i="0" baseline="-25000"/>
              <a:t>L</a:t>
            </a:r>
          </a:p>
        </p:txBody>
      </p:sp>
      <p:sp>
        <p:nvSpPr>
          <p:cNvPr id="42044" name="Text Box 147"/>
          <p:cNvSpPr txBox="1">
            <a:spLocks noChangeArrowheads="1"/>
          </p:cNvSpPr>
          <p:nvPr/>
        </p:nvSpPr>
        <p:spPr bwMode="auto">
          <a:xfrm>
            <a:off x="5867400" y="44958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2045" name="Text Box 148"/>
          <p:cNvSpPr txBox="1">
            <a:spLocks noChangeArrowheads="1"/>
          </p:cNvSpPr>
          <p:nvPr/>
        </p:nvSpPr>
        <p:spPr bwMode="auto">
          <a:xfrm>
            <a:off x="5867400" y="3962400"/>
            <a:ext cx="457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2046" name="Text Box 149"/>
          <p:cNvSpPr txBox="1">
            <a:spLocks noChangeArrowheads="1"/>
          </p:cNvSpPr>
          <p:nvPr/>
        </p:nvSpPr>
        <p:spPr bwMode="auto">
          <a:xfrm>
            <a:off x="5486400" y="3352800"/>
            <a:ext cx="1066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0</a:t>
            </a:r>
            <a:r>
              <a:rPr lang="en-US" sz="2000" i="0">
                <a:solidFill>
                  <a:schemeClr val="accent1"/>
                </a:solidFill>
                <a:sym typeface="Symbol" pitchFamily="18" charset="2"/>
              </a:rPr>
              <a:t></a:t>
            </a:r>
            <a:r>
              <a:rPr lang="en-US" sz="2000" i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2047" name="Text Box 150"/>
          <p:cNvSpPr txBox="1">
            <a:spLocks noChangeArrowheads="1"/>
          </p:cNvSpPr>
          <p:nvPr/>
        </p:nvSpPr>
        <p:spPr bwMode="auto">
          <a:xfrm>
            <a:off x="7620000" y="3429000"/>
            <a:ext cx="1295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charged</a:t>
            </a:r>
          </a:p>
        </p:txBody>
      </p:sp>
      <p:sp>
        <p:nvSpPr>
          <p:cNvPr id="42048" name="Text Box 151"/>
          <p:cNvSpPr txBox="1">
            <a:spLocks noChangeArrowheads="1"/>
          </p:cNvSpPr>
          <p:nvPr/>
        </p:nvSpPr>
        <p:spPr bwMode="auto">
          <a:xfrm>
            <a:off x="7162800" y="4572000"/>
            <a:ext cx="1676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discharged</a:t>
            </a:r>
          </a:p>
        </p:txBody>
      </p:sp>
      <p:sp>
        <p:nvSpPr>
          <p:cNvPr id="42049" name="Text Box 152"/>
          <p:cNvSpPr txBox="1">
            <a:spLocks noChangeArrowheads="1"/>
          </p:cNvSpPr>
          <p:nvPr/>
        </p:nvSpPr>
        <p:spPr bwMode="auto">
          <a:xfrm>
            <a:off x="7162800" y="4114800"/>
            <a:ext cx="1676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discharged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880E380-9296-494A-8DDB-90A91F39B7D2}" type="slidenum">
              <a:rPr lang="en-US"/>
              <a:pPr/>
              <a:t>27</a:t>
            </a:fld>
            <a:endParaRPr lang="en-US"/>
          </a:p>
        </p:txBody>
      </p:sp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4363" y="669925"/>
            <a:ext cx="7772400" cy="715963"/>
          </a:xfrm>
        </p:spPr>
        <p:txBody>
          <a:bodyPr/>
          <a:lstStyle/>
          <a:p>
            <a:pPr>
              <a:defRPr/>
            </a:pPr>
            <a:r>
              <a:rPr lang="en-US" smtClean="0"/>
              <a:t>Fast Complex Gates:</a:t>
            </a:r>
            <a:br>
              <a:rPr lang="en-US" smtClean="0"/>
            </a:br>
            <a:r>
              <a:rPr lang="en-US" smtClean="0"/>
              <a:t>Design Technique 3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495800"/>
          </a:xfrm>
        </p:spPr>
        <p:txBody>
          <a:bodyPr/>
          <a:lstStyle/>
          <a:p>
            <a:r>
              <a:rPr lang="en-US" smtClean="0"/>
              <a:t>Alternative logic structures</a:t>
            </a: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414463" y="2286000"/>
            <a:ext cx="2409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i="0"/>
              <a:t>F = ABCDEFGH</a:t>
            </a:r>
          </a:p>
        </p:txBody>
      </p:sp>
      <p:grpSp>
        <p:nvGrpSpPr>
          <p:cNvPr id="43014" name="Group 5"/>
          <p:cNvGrpSpPr>
            <a:grpSpLocks/>
          </p:cNvGrpSpPr>
          <p:nvPr/>
        </p:nvGrpSpPr>
        <p:grpSpPr bwMode="auto">
          <a:xfrm>
            <a:off x="4800600" y="2209800"/>
            <a:ext cx="2514600" cy="1219200"/>
            <a:chOff x="3024" y="1392"/>
            <a:chExt cx="1584" cy="768"/>
          </a:xfrm>
        </p:grpSpPr>
        <p:sp>
          <p:nvSpPr>
            <p:cNvPr id="43090" name="AutoShape 6"/>
            <p:cNvSpPr>
              <a:spLocks noChangeArrowheads="1"/>
            </p:cNvSpPr>
            <p:nvPr/>
          </p:nvSpPr>
          <p:spPr bwMode="auto">
            <a:xfrm>
              <a:off x="3216" y="1392"/>
              <a:ext cx="384" cy="76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91" name="Oval 7"/>
            <p:cNvSpPr>
              <a:spLocks noChangeArrowheads="1"/>
            </p:cNvSpPr>
            <p:nvPr/>
          </p:nvSpPr>
          <p:spPr bwMode="auto">
            <a:xfrm>
              <a:off x="3600" y="1712"/>
              <a:ext cx="96" cy="11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92" name="AutoShape 8"/>
            <p:cNvSpPr>
              <a:spLocks noChangeArrowheads="1"/>
            </p:cNvSpPr>
            <p:nvPr/>
          </p:nvSpPr>
          <p:spPr bwMode="auto">
            <a:xfrm rot="5400000" flipH="1" flipV="1">
              <a:off x="3984" y="1632"/>
              <a:ext cx="384" cy="288"/>
            </a:xfrm>
            <a:prstGeom prst="flowChartMerg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93" name="Oval 9"/>
            <p:cNvSpPr>
              <a:spLocks noChangeArrowheads="1"/>
            </p:cNvSpPr>
            <p:nvPr/>
          </p:nvSpPr>
          <p:spPr bwMode="auto">
            <a:xfrm>
              <a:off x="4320" y="1712"/>
              <a:ext cx="96" cy="11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94" name="Line 10"/>
            <p:cNvSpPr>
              <a:spLocks noChangeShapeType="1"/>
            </p:cNvSpPr>
            <p:nvPr/>
          </p:nvSpPr>
          <p:spPr bwMode="auto">
            <a:xfrm>
              <a:off x="3696" y="1771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95" name="Line 11"/>
            <p:cNvSpPr>
              <a:spLocks noChangeShapeType="1"/>
            </p:cNvSpPr>
            <p:nvPr/>
          </p:nvSpPr>
          <p:spPr bwMode="auto">
            <a:xfrm>
              <a:off x="4416" y="1771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96" name="Line 12"/>
            <p:cNvSpPr>
              <a:spLocks noChangeShapeType="1"/>
            </p:cNvSpPr>
            <p:nvPr/>
          </p:nvSpPr>
          <p:spPr bwMode="auto">
            <a:xfrm>
              <a:off x="3024" y="144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97" name="Line 13"/>
            <p:cNvSpPr>
              <a:spLocks noChangeShapeType="1"/>
            </p:cNvSpPr>
            <p:nvPr/>
          </p:nvSpPr>
          <p:spPr bwMode="auto">
            <a:xfrm>
              <a:off x="3024" y="163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98" name="Line 14"/>
            <p:cNvSpPr>
              <a:spLocks noChangeShapeType="1"/>
            </p:cNvSpPr>
            <p:nvPr/>
          </p:nvSpPr>
          <p:spPr bwMode="auto">
            <a:xfrm>
              <a:off x="3024" y="17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99" name="Line 15"/>
            <p:cNvSpPr>
              <a:spLocks noChangeShapeType="1"/>
            </p:cNvSpPr>
            <p:nvPr/>
          </p:nvSpPr>
          <p:spPr bwMode="auto">
            <a:xfrm>
              <a:off x="3024" y="182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100" name="Line 16"/>
            <p:cNvSpPr>
              <a:spLocks noChangeShapeType="1"/>
            </p:cNvSpPr>
            <p:nvPr/>
          </p:nvSpPr>
          <p:spPr bwMode="auto">
            <a:xfrm>
              <a:off x="3024" y="192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101" name="Line 17"/>
            <p:cNvSpPr>
              <a:spLocks noChangeShapeType="1"/>
            </p:cNvSpPr>
            <p:nvPr/>
          </p:nvSpPr>
          <p:spPr bwMode="auto">
            <a:xfrm>
              <a:off x="3024" y="201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102" name="Line 18"/>
            <p:cNvSpPr>
              <a:spLocks noChangeShapeType="1"/>
            </p:cNvSpPr>
            <p:nvPr/>
          </p:nvSpPr>
          <p:spPr bwMode="auto">
            <a:xfrm>
              <a:off x="3024" y="21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103" name="Line 19"/>
            <p:cNvSpPr>
              <a:spLocks noChangeShapeType="1"/>
            </p:cNvSpPr>
            <p:nvPr/>
          </p:nvSpPr>
          <p:spPr bwMode="auto">
            <a:xfrm>
              <a:off x="3024" y="153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43015" name="AutoShape 20"/>
          <p:cNvSpPr>
            <a:spLocks noChangeArrowheads="1"/>
          </p:cNvSpPr>
          <p:nvPr/>
        </p:nvSpPr>
        <p:spPr bwMode="auto">
          <a:xfrm>
            <a:off x="6172200" y="4038600"/>
            <a:ext cx="609600" cy="609600"/>
          </a:xfrm>
          <a:prstGeom prst="flowChartDelay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16" name="AutoShape 21"/>
          <p:cNvSpPr>
            <a:spLocks noChangeArrowheads="1"/>
          </p:cNvSpPr>
          <p:nvPr/>
        </p:nvSpPr>
        <p:spPr bwMode="auto">
          <a:xfrm>
            <a:off x="6172200" y="4800600"/>
            <a:ext cx="609600" cy="609600"/>
          </a:xfrm>
          <a:prstGeom prst="flowChartDelay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17" name="Oval 22"/>
          <p:cNvSpPr>
            <a:spLocks noChangeArrowheads="1"/>
          </p:cNvSpPr>
          <p:nvPr/>
        </p:nvSpPr>
        <p:spPr bwMode="auto">
          <a:xfrm>
            <a:off x="6781800" y="4267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18" name="Oval 23"/>
          <p:cNvSpPr>
            <a:spLocks noChangeArrowheads="1"/>
          </p:cNvSpPr>
          <p:nvPr/>
        </p:nvSpPr>
        <p:spPr bwMode="auto">
          <a:xfrm>
            <a:off x="6781800" y="5029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19" name="Line 24"/>
          <p:cNvSpPr>
            <a:spLocks noChangeShapeType="1"/>
          </p:cNvSpPr>
          <p:nvPr/>
        </p:nvSpPr>
        <p:spPr bwMode="auto">
          <a:xfrm>
            <a:off x="5867400" y="4114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20" name="Line 25"/>
          <p:cNvSpPr>
            <a:spLocks noChangeShapeType="1"/>
          </p:cNvSpPr>
          <p:nvPr/>
        </p:nvSpPr>
        <p:spPr bwMode="auto">
          <a:xfrm>
            <a:off x="5867400" y="4419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21" name="Line 26"/>
          <p:cNvSpPr>
            <a:spLocks noChangeShapeType="1"/>
          </p:cNvSpPr>
          <p:nvPr/>
        </p:nvSpPr>
        <p:spPr bwMode="auto">
          <a:xfrm>
            <a:off x="5867400" y="5029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22" name="Line 27"/>
          <p:cNvSpPr>
            <a:spLocks noChangeShapeType="1"/>
          </p:cNvSpPr>
          <p:nvPr/>
        </p:nvSpPr>
        <p:spPr bwMode="auto">
          <a:xfrm>
            <a:off x="5867400" y="5334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23" name="Line 28"/>
          <p:cNvSpPr>
            <a:spLocks noChangeShapeType="1"/>
          </p:cNvSpPr>
          <p:nvPr/>
        </p:nvSpPr>
        <p:spPr bwMode="auto">
          <a:xfrm>
            <a:off x="6934200" y="4343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24" name="Line 29"/>
          <p:cNvSpPr>
            <a:spLocks noChangeShapeType="1"/>
          </p:cNvSpPr>
          <p:nvPr/>
        </p:nvSpPr>
        <p:spPr bwMode="auto">
          <a:xfrm>
            <a:off x="7086600" y="4343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25" name="Line 30"/>
          <p:cNvSpPr>
            <a:spLocks noChangeShapeType="1"/>
          </p:cNvSpPr>
          <p:nvPr/>
        </p:nvSpPr>
        <p:spPr bwMode="auto">
          <a:xfrm>
            <a:off x="7086600" y="4572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26" name="Line 31"/>
          <p:cNvSpPr>
            <a:spLocks noChangeShapeType="1"/>
          </p:cNvSpPr>
          <p:nvPr/>
        </p:nvSpPr>
        <p:spPr bwMode="auto">
          <a:xfrm>
            <a:off x="7086600" y="4953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27" name="Line 32"/>
          <p:cNvSpPr>
            <a:spLocks noChangeShapeType="1"/>
          </p:cNvSpPr>
          <p:nvPr/>
        </p:nvSpPr>
        <p:spPr bwMode="auto">
          <a:xfrm>
            <a:off x="7086600" y="4953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28" name="Line 33"/>
          <p:cNvSpPr>
            <a:spLocks noChangeShapeType="1"/>
          </p:cNvSpPr>
          <p:nvPr/>
        </p:nvSpPr>
        <p:spPr bwMode="auto">
          <a:xfrm>
            <a:off x="69342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43029" name="Group 34"/>
          <p:cNvGrpSpPr>
            <a:grpSpLocks/>
          </p:cNvGrpSpPr>
          <p:nvPr/>
        </p:nvGrpSpPr>
        <p:grpSpPr bwMode="auto">
          <a:xfrm>
            <a:off x="7315200" y="4419600"/>
            <a:ext cx="1143000" cy="685800"/>
            <a:chOff x="4608" y="2784"/>
            <a:chExt cx="720" cy="432"/>
          </a:xfrm>
        </p:grpSpPr>
        <p:sp>
          <p:nvSpPr>
            <p:cNvPr id="43087" name="AutoShape 35"/>
            <p:cNvSpPr>
              <a:spLocks noChangeArrowheads="1"/>
            </p:cNvSpPr>
            <p:nvPr/>
          </p:nvSpPr>
          <p:spPr bwMode="auto">
            <a:xfrm flipH="1">
              <a:off x="4608" y="2784"/>
              <a:ext cx="432" cy="432"/>
            </a:xfrm>
            <a:prstGeom prst="moon">
              <a:avLst>
                <a:gd name="adj" fmla="val 8484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88" name="Oval 36"/>
            <p:cNvSpPr>
              <a:spLocks noChangeArrowheads="1"/>
            </p:cNvSpPr>
            <p:nvPr/>
          </p:nvSpPr>
          <p:spPr bwMode="auto">
            <a:xfrm>
              <a:off x="5040" y="2928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89" name="Line 37"/>
            <p:cNvSpPr>
              <a:spLocks noChangeShapeType="1"/>
            </p:cNvSpPr>
            <p:nvPr/>
          </p:nvSpPr>
          <p:spPr bwMode="auto">
            <a:xfrm>
              <a:off x="5136" y="297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43030" name="Line 38"/>
          <p:cNvSpPr>
            <a:spLocks noChangeShapeType="1"/>
          </p:cNvSpPr>
          <p:nvPr/>
        </p:nvSpPr>
        <p:spPr bwMode="auto">
          <a:xfrm>
            <a:off x="5867400" y="4267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31" name="Line 39"/>
          <p:cNvSpPr>
            <a:spLocks noChangeShapeType="1"/>
          </p:cNvSpPr>
          <p:nvPr/>
        </p:nvSpPr>
        <p:spPr bwMode="auto">
          <a:xfrm>
            <a:off x="5867400" y="5181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32" name="Line 40"/>
          <p:cNvSpPr>
            <a:spLocks noChangeShapeType="1"/>
          </p:cNvSpPr>
          <p:nvPr/>
        </p:nvSpPr>
        <p:spPr bwMode="auto">
          <a:xfrm>
            <a:off x="5867400" y="4876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3033" name="Line 41"/>
          <p:cNvSpPr>
            <a:spLocks noChangeShapeType="1"/>
          </p:cNvSpPr>
          <p:nvPr/>
        </p:nvSpPr>
        <p:spPr bwMode="auto">
          <a:xfrm>
            <a:off x="5867400" y="4572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43034" name="Group 42"/>
          <p:cNvGrpSpPr>
            <a:grpSpLocks/>
          </p:cNvGrpSpPr>
          <p:nvPr/>
        </p:nvGrpSpPr>
        <p:grpSpPr bwMode="auto">
          <a:xfrm>
            <a:off x="990600" y="3200400"/>
            <a:ext cx="914400" cy="457200"/>
            <a:chOff x="2544" y="3264"/>
            <a:chExt cx="576" cy="288"/>
          </a:xfrm>
        </p:grpSpPr>
        <p:sp>
          <p:nvSpPr>
            <p:cNvPr id="43083" name="AutoShape 43"/>
            <p:cNvSpPr>
              <a:spLocks noChangeArrowheads="1"/>
            </p:cNvSpPr>
            <p:nvPr/>
          </p:nvSpPr>
          <p:spPr bwMode="auto">
            <a:xfrm>
              <a:off x="2736" y="3264"/>
              <a:ext cx="288" cy="28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84" name="Oval 44"/>
            <p:cNvSpPr>
              <a:spLocks noChangeArrowheads="1"/>
            </p:cNvSpPr>
            <p:nvPr/>
          </p:nvSpPr>
          <p:spPr bwMode="auto">
            <a:xfrm>
              <a:off x="3024" y="3360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85" name="Line 45"/>
            <p:cNvSpPr>
              <a:spLocks noChangeShapeType="1"/>
            </p:cNvSpPr>
            <p:nvPr/>
          </p:nvSpPr>
          <p:spPr bwMode="auto">
            <a:xfrm>
              <a:off x="2544" y="33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86" name="Line 46"/>
            <p:cNvSpPr>
              <a:spLocks noChangeShapeType="1"/>
            </p:cNvSpPr>
            <p:nvPr/>
          </p:nvSpPr>
          <p:spPr bwMode="auto">
            <a:xfrm>
              <a:off x="2544" y="345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43035" name="Group 47"/>
          <p:cNvGrpSpPr>
            <a:grpSpLocks/>
          </p:cNvGrpSpPr>
          <p:nvPr/>
        </p:nvGrpSpPr>
        <p:grpSpPr bwMode="auto">
          <a:xfrm>
            <a:off x="990600" y="3886200"/>
            <a:ext cx="914400" cy="457200"/>
            <a:chOff x="2544" y="3264"/>
            <a:chExt cx="576" cy="288"/>
          </a:xfrm>
        </p:grpSpPr>
        <p:sp>
          <p:nvSpPr>
            <p:cNvPr id="43079" name="AutoShape 48"/>
            <p:cNvSpPr>
              <a:spLocks noChangeArrowheads="1"/>
            </p:cNvSpPr>
            <p:nvPr/>
          </p:nvSpPr>
          <p:spPr bwMode="auto">
            <a:xfrm>
              <a:off x="2736" y="3264"/>
              <a:ext cx="288" cy="28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80" name="Oval 49"/>
            <p:cNvSpPr>
              <a:spLocks noChangeArrowheads="1"/>
            </p:cNvSpPr>
            <p:nvPr/>
          </p:nvSpPr>
          <p:spPr bwMode="auto">
            <a:xfrm>
              <a:off x="3024" y="3360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81" name="Line 50"/>
            <p:cNvSpPr>
              <a:spLocks noChangeShapeType="1"/>
            </p:cNvSpPr>
            <p:nvPr/>
          </p:nvSpPr>
          <p:spPr bwMode="auto">
            <a:xfrm>
              <a:off x="2544" y="33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82" name="Line 51"/>
            <p:cNvSpPr>
              <a:spLocks noChangeShapeType="1"/>
            </p:cNvSpPr>
            <p:nvPr/>
          </p:nvSpPr>
          <p:spPr bwMode="auto">
            <a:xfrm>
              <a:off x="2544" y="345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43036" name="Group 52"/>
          <p:cNvGrpSpPr>
            <a:grpSpLocks/>
          </p:cNvGrpSpPr>
          <p:nvPr/>
        </p:nvGrpSpPr>
        <p:grpSpPr bwMode="auto">
          <a:xfrm>
            <a:off x="990600" y="4572000"/>
            <a:ext cx="914400" cy="457200"/>
            <a:chOff x="2544" y="3264"/>
            <a:chExt cx="576" cy="288"/>
          </a:xfrm>
        </p:grpSpPr>
        <p:sp>
          <p:nvSpPr>
            <p:cNvPr id="43075" name="AutoShape 53"/>
            <p:cNvSpPr>
              <a:spLocks noChangeArrowheads="1"/>
            </p:cNvSpPr>
            <p:nvPr/>
          </p:nvSpPr>
          <p:spPr bwMode="auto">
            <a:xfrm>
              <a:off x="2736" y="3264"/>
              <a:ext cx="288" cy="28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76" name="Oval 54"/>
            <p:cNvSpPr>
              <a:spLocks noChangeArrowheads="1"/>
            </p:cNvSpPr>
            <p:nvPr/>
          </p:nvSpPr>
          <p:spPr bwMode="auto">
            <a:xfrm>
              <a:off x="3024" y="3360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77" name="Line 55"/>
            <p:cNvSpPr>
              <a:spLocks noChangeShapeType="1"/>
            </p:cNvSpPr>
            <p:nvPr/>
          </p:nvSpPr>
          <p:spPr bwMode="auto">
            <a:xfrm>
              <a:off x="2544" y="33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78" name="Line 56"/>
            <p:cNvSpPr>
              <a:spLocks noChangeShapeType="1"/>
            </p:cNvSpPr>
            <p:nvPr/>
          </p:nvSpPr>
          <p:spPr bwMode="auto">
            <a:xfrm>
              <a:off x="2544" y="345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43037" name="Group 57"/>
          <p:cNvGrpSpPr>
            <a:grpSpLocks/>
          </p:cNvGrpSpPr>
          <p:nvPr/>
        </p:nvGrpSpPr>
        <p:grpSpPr bwMode="auto">
          <a:xfrm>
            <a:off x="990600" y="5257800"/>
            <a:ext cx="914400" cy="457200"/>
            <a:chOff x="2544" y="3264"/>
            <a:chExt cx="576" cy="288"/>
          </a:xfrm>
        </p:grpSpPr>
        <p:sp>
          <p:nvSpPr>
            <p:cNvPr id="43071" name="AutoShape 58"/>
            <p:cNvSpPr>
              <a:spLocks noChangeArrowheads="1"/>
            </p:cNvSpPr>
            <p:nvPr/>
          </p:nvSpPr>
          <p:spPr bwMode="auto">
            <a:xfrm>
              <a:off x="2736" y="3264"/>
              <a:ext cx="288" cy="28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72" name="Oval 59"/>
            <p:cNvSpPr>
              <a:spLocks noChangeArrowheads="1"/>
            </p:cNvSpPr>
            <p:nvPr/>
          </p:nvSpPr>
          <p:spPr bwMode="auto">
            <a:xfrm>
              <a:off x="3024" y="3360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73" name="Line 60"/>
            <p:cNvSpPr>
              <a:spLocks noChangeShapeType="1"/>
            </p:cNvSpPr>
            <p:nvPr/>
          </p:nvSpPr>
          <p:spPr bwMode="auto">
            <a:xfrm>
              <a:off x="2544" y="33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74" name="Line 61"/>
            <p:cNvSpPr>
              <a:spLocks noChangeShapeType="1"/>
            </p:cNvSpPr>
            <p:nvPr/>
          </p:nvSpPr>
          <p:spPr bwMode="auto">
            <a:xfrm>
              <a:off x="2544" y="345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43038" name="Group 62"/>
          <p:cNvGrpSpPr>
            <a:grpSpLocks/>
          </p:cNvGrpSpPr>
          <p:nvPr/>
        </p:nvGrpSpPr>
        <p:grpSpPr bwMode="auto">
          <a:xfrm>
            <a:off x="3124200" y="4267200"/>
            <a:ext cx="914400" cy="457200"/>
            <a:chOff x="2544" y="3264"/>
            <a:chExt cx="576" cy="288"/>
          </a:xfrm>
        </p:grpSpPr>
        <p:sp>
          <p:nvSpPr>
            <p:cNvPr id="43067" name="AutoShape 63"/>
            <p:cNvSpPr>
              <a:spLocks noChangeArrowheads="1"/>
            </p:cNvSpPr>
            <p:nvPr/>
          </p:nvSpPr>
          <p:spPr bwMode="auto">
            <a:xfrm>
              <a:off x="2736" y="3264"/>
              <a:ext cx="288" cy="28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68" name="Oval 64"/>
            <p:cNvSpPr>
              <a:spLocks noChangeArrowheads="1"/>
            </p:cNvSpPr>
            <p:nvPr/>
          </p:nvSpPr>
          <p:spPr bwMode="auto">
            <a:xfrm>
              <a:off x="3024" y="3360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69" name="Line 65"/>
            <p:cNvSpPr>
              <a:spLocks noChangeShapeType="1"/>
            </p:cNvSpPr>
            <p:nvPr/>
          </p:nvSpPr>
          <p:spPr bwMode="auto">
            <a:xfrm>
              <a:off x="2544" y="33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70" name="Line 66"/>
            <p:cNvSpPr>
              <a:spLocks noChangeShapeType="1"/>
            </p:cNvSpPr>
            <p:nvPr/>
          </p:nvSpPr>
          <p:spPr bwMode="auto">
            <a:xfrm>
              <a:off x="2544" y="345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43039" name="Group 67"/>
          <p:cNvGrpSpPr>
            <a:grpSpLocks/>
          </p:cNvGrpSpPr>
          <p:nvPr/>
        </p:nvGrpSpPr>
        <p:grpSpPr bwMode="auto">
          <a:xfrm>
            <a:off x="4038600" y="4267200"/>
            <a:ext cx="990600" cy="457200"/>
            <a:chOff x="4560" y="3744"/>
            <a:chExt cx="768" cy="384"/>
          </a:xfrm>
        </p:grpSpPr>
        <p:sp>
          <p:nvSpPr>
            <p:cNvPr id="43063" name="AutoShape 68"/>
            <p:cNvSpPr>
              <a:spLocks noChangeArrowheads="1"/>
            </p:cNvSpPr>
            <p:nvPr/>
          </p:nvSpPr>
          <p:spPr bwMode="auto">
            <a:xfrm rot="5400000" flipH="1" flipV="1">
              <a:off x="4704" y="3792"/>
              <a:ext cx="384" cy="288"/>
            </a:xfrm>
            <a:prstGeom prst="flowChartMerg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64" name="Oval 69"/>
            <p:cNvSpPr>
              <a:spLocks noChangeArrowheads="1"/>
            </p:cNvSpPr>
            <p:nvPr/>
          </p:nvSpPr>
          <p:spPr bwMode="auto">
            <a:xfrm>
              <a:off x="5040" y="3888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65" name="Line 70"/>
            <p:cNvSpPr>
              <a:spLocks noChangeShapeType="1"/>
            </p:cNvSpPr>
            <p:nvPr/>
          </p:nvSpPr>
          <p:spPr bwMode="auto">
            <a:xfrm>
              <a:off x="4560" y="393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66" name="Line 71"/>
            <p:cNvSpPr>
              <a:spLocks noChangeShapeType="1"/>
            </p:cNvSpPr>
            <p:nvPr/>
          </p:nvSpPr>
          <p:spPr bwMode="auto">
            <a:xfrm>
              <a:off x="5136" y="393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43040" name="Line 72"/>
          <p:cNvSpPr>
            <a:spLocks noChangeShapeType="1"/>
          </p:cNvSpPr>
          <p:nvPr/>
        </p:nvSpPr>
        <p:spPr bwMode="auto">
          <a:xfrm>
            <a:off x="1905000" y="3429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3041" name="Line 73"/>
          <p:cNvSpPr>
            <a:spLocks noChangeShapeType="1"/>
          </p:cNvSpPr>
          <p:nvPr/>
        </p:nvSpPr>
        <p:spPr bwMode="auto">
          <a:xfrm>
            <a:off x="1905000" y="4114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3042" name="Line 74"/>
          <p:cNvSpPr>
            <a:spLocks noChangeShapeType="1"/>
          </p:cNvSpPr>
          <p:nvPr/>
        </p:nvSpPr>
        <p:spPr bwMode="auto">
          <a:xfrm>
            <a:off x="1905000" y="4800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3043" name="Line 75"/>
          <p:cNvSpPr>
            <a:spLocks noChangeShapeType="1"/>
          </p:cNvSpPr>
          <p:nvPr/>
        </p:nvSpPr>
        <p:spPr bwMode="auto">
          <a:xfrm>
            <a:off x="1905000" y="5486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3044" name="Line 76"/>
          <p:cNvSpPr>
            <a:spLocks noChangeShapeType="1"/>
          </p:cNvSpPr>
          <p:nvPr/>
        </p:nvSpPr>
        <p:spPr bwMode="auto">
          <a:xfrm>
            <a:off x="2057400" y="3429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3045" name="Line 77"/>
          <p:cNvSpPr>
            <a:spLocks noChangeShapeType="1"/>
          </p:cNvSpPr>
          <p:nvPr/>
        </p:nvSpPr>
        <p:spPr bwMode="auto">
          <a:xfrm>
            <a:off x="2057400" y="3886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3046" name="Line 78"/>
          <p:cNvSpPr>
            <a:spLocks noChangeShapeType="1"/>
          </p:cNvSpPr>
          <p:nvPr/>
        </p:nvSpPr>
        <p:spPr bwMode="auto">
          <a:xfrm>
            <a:off x="3124200" y="4572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3047" name="Line 79"/>
          <p:cNvSpPr>
            <a:spLocks noChangeShapeType="1"/>
          </p:cNvSpPr>
          <p:nvPr/>
        </p:nvSpPr>
        <p:spPr bwMode="auto">
          <a:xfrm>
            <a:off x="2057400" y="5257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3048" name="Line 80"/>
          <p:cNvSpPr>
            <a:spLocks noChangeShapeType="1"/>
          </p:cNvSpPr>
          <p:nvPr/>
        </p:nvSpPr>
        <p:spPr bwMode="auto">
          <a:xfrm>
            <a:off x="2971800" y="3810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3049" name="Line 81"/>
          <p:cNvSpPr>
            <a:spLocks noChangeShapeType="1"/>
          </p:cNvSpPr>
          <p:nvPr/>
        </p:nvSpPr>
        <p:spPr bwMode="auto">
          <a:xfrm>
            <a:off x="3124200" y="3810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3050" name="Line 82"/>
          <p:cNvSpPr>
            <a:spLocks noChangeShapeType="1"/>
          </p:cNvSpPr>
          <p:nvPr/>
        </p:nvSpPr>
        <p:spPr bwMode="auto">
          <a:xfrm>
            <a:off x="20574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43051" name="Group 83"/>
          <p:cNvGrpSpPr>
            <a:grpSpLocks/>
          </p:cNvGrpSpPr>
          <p:nvPr/>
        </p:nvGrpSpPr>
        <p:grpSpPr bwMode="auto">
          <a:xfrm>
            <a:off x="2286000" y="3581400"/>
            <a:ext cx="838200" cy="533400"/>
            <a:chOff x="4608" y="2784"/>
            <a:chExt cx="720" cy="432"/>
          </a:xfrm>
        </p:grpSpPr>
        <p:sp>
          <p:nvSpPr>
            <p:cNvPr id="43060" name="AutoShape 84"/>
            <p:cNvSpPr>
              <a:spLocks noChangeArrowheads="1"/>
            </p:cNvSpPr>
            <p:nvPr/>
          </p:nvSpPr>
          <p:spPr bwMode="auto">
            <a:xfrm flipH="1">
              <a:off x="4608" y="2784"/>
              <a:ext cx="432" cy="432"/>
            </a:xfrm>
            <a:prstGeom prst="moon">
              <a:avLst>
                <a:gd name="adj" fmla="val 8484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61" name="Oval 85"/>
            <p:cNvSpPr>
              <a:spLocks noChangeArrowheads="1"/>
            </p:cNvSpPr>
            <p:nvPr/>
          </p:nvSpPr>
          <p:spPr bwMode="auto">
            <a:xfrm>
              <a:off x="5040" y="2928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62" name="Line 86"/>
            <p:cNvSpPr>
              <a:spLocks noChangeShapeType="1"/>
            </p:cNvSpPr>
            <p:nvPr/>
          </p:nvSpPr>
          <p:spPr bwMode="auto">
            <a:xfrm>
              <a:off x="5136" y="297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43052" name="Group 87"/>
          <p:cNvGrpSpPr>
            <a:grpSpLocks/>
          </p:cNvGrpSpPr>
          <p:nvPr/>
        </p:nvGrpSpPr>
        <p:grpSpPr bwMode="auto">
          <a:xfrm>
            <a:off x="2286000" y="4876800"/>
            <a:ext cx="838200" cy="533400"/>
            <a:chOff x="4608" y="2784"/>
            <a:chExt cx="720" cy="432"/>
          </a:xfrm>
        </p:grpSpPr>
        <p:sp>
          <p:nvSpPr>
            <p:cNvPr id="43057" name="AutoShape 88"/>
            <p:cNvSpPr>
              <a:spLocks noChangeArrowheads="1"/>
            </p:cNvSpPr>
            <p:nvPr/>
          </p:nvSpPr>
          <p:spPr bwMode="auto">
            <a:xfrm flipH="1">
              <a:off x="4608" y="2784"/>
              <a:ext cx="432" cy="432"/>
            </a:xfrm>
            <a:prstGeom prst="moon">
              <a:avLst>
                <a:gd name="adj" fmla="val 8484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58" name="Oval 89"/>
            <p:cNvSpPr>
              <a:spLocks noChangeArrowheads="1"/>
            </p:cNvSpPr>
            <p:nvPr/>
          </p:nvSpPr>
          <p:spPr bwMode="auto">
            <a:xfrm>
              <a:off x="5040" y="2928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3059" name="Line 90"/>
            <p:cNvSpPr>
              <a:spLocks noChangeShapeType="1"/>
            </p:cNvSpPr>
            <p:nvPr/>
          </p:nvSpPr>
          <p:spPr bwMode="auto">
            <a:xfrm>
              <a:off x="5136" y="297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43053" name="Line 91"/>
          <p:cNvSpPr>
            <a:spLocks noChangeShapeType="1"/>
          </p:cNvSpPr>
          <p:nvPr/>
        </p:nvSpPr>
        <p:spPr bwMode="auto">
          <a:xfrm>
            <a:off x="2057400" y="3657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3054" name="Line 92"/>
          <p:cNvSpPr>
            <a:spLocks noChangeShapeType="1"/>
          </p:cNvSpPr>
          <p:nvPr/>
        </p:nvSpPr>
        <p:spPr bwMode="auto">
          <a:xfrm>
            <a:off x="2057400" y="3886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3055" name="Line 93"/>
          <p:cNvSpPr>
            <a:spLocks noChangeShapeType="1"/>
          </p:cNvSpPr>
          <p:nvPr/>
        </p:nvSpPr>
        <p:spPr bwMode="auto">
          <a:xfrm>
            <a:off x="2057400" y="5029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43056" name="Line 94"/>
          <p:cNvSpPr>
            <a:spLocks noChangeShapeType="1"/>
          </p:cNvSpPr>
          <p:nvPr/>
        </p:nvSpPr>
        <p:spPr bwMode="auto">
          <a:xfrm>
            <a:off x="2057400" y="5257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DD5BFE-42D2-4AEB-8765-102083206E46}" type="slidenum">
              <a:rPr lang="en-US"/>
              <a:pPr/>
              <a:t>28</a:t>
            </a:fld>
            <a:endParaRPr 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638175"/>
            <a:ext cx="7772400" cy="715963"/>
          </a:xfrm>
        </p:spPr>
        <p:txBody>
          <a:bodyPr/>
          <a:lstStyle/>
          <a:p>
            <a:pPr>
              <a:defRPr/>
            </a:pPr>
            <a:r>
              <a:rPr lang="en-US" smtClean="0"/>
              <a:t>Fast Complex Gates:</a:t>
            </a:r>
            <a:br>
              <a:rPr lang="en-US" smtClean="0"/>
            </a:br>
            <a:r>
              <a:rPr lang="en-US" smtClean="0"/>
              <a:t>Design Technique 4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Isolating fan-in from fan-out using buffer insertion</a:t>
            </a:r>
          </a:p>
        </p:txBody>
      </p:sp>
      <p:sp>
        <p:nvSpPr>
          <p:cNvPr id="44037" name="AutoShape 4"/>
          <p:cNvSpPr>
            <a:spLocks noChangeArrowheads="1"/>
          </p:cNvSpPr>
          <p:nvPr/>
        </p:nvSpPr>
        <p:spPr bwMode="auto">
          <a:xfrm>
            <a:off x="1219200" y="3657600"/>
            <a:ext cx="609600" cy="609600"/>
          </a:xfrm>
          <a:prstGeom prst="flowChartDelay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1828800" y="38862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4039" name="Line 6"/>
          <p:cNvSpPr>
            <a:spLocks noChangeShapeType="1"/>
          </p:cNvSpPr>
          <p:nvPr/>
        </p:nvSpPr>
        <p:spPr bwMode="auto">
          <a:xfrm>
            <a:off x="914400" y="3733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4040" name="Line 7"/>
          <p:cNvSpPr>
            <a:spLocks noChangeShapeType="1"/>
          </p:cNvSpPr>
          <p:nvPr/>
        </p:nvSpPr>
        <p:spPr bwMode="auto">
          <a:xfrm>
            <a:off x="914400" y="4038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4041" name="Line 8"/>
          <p:cNvSpPr>
            <a:spLocks noChangeShapeType="1"/>
          </p:cNvSpPr>
          <p:nvPr/>
        </p:nvSpPr>
        <p:spPr bwMode="auto">
          <a:xfrm>
            <a:off x="1981200" y="3962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>
            <a:off x="914400" y="3886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914400" y="4191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44044" name="Group 11"/>
          <p:cNvGrpSpPr>
            <a:grpSpLocks/>
          </p:cNvGrpSpPr>
          <p:nvPr/>
        </p:nvGrpSpPr>
        <p:grpSpPr bwMode="auto">
          <a:xfrm>
            <a:off x="2133600" y="3962400"/>
            <a:ext cx="722313" cy="600075"/>
            <a:chOff x="1488" y="2304"/>
            <a:chExt cx="675" cy="565"/>
          </a:xfrm>
        </p:grpSpPr>
        <p:grpSp>
          <p:nvGrpSpPr>
            <p:cNvPr id="44069" name="Group 12"/>
            <p:cNvGrpSpPr>
              <a:grpSpLocks/>
            </p:cNvGrpSpPr>
            <p:nvPr/>
          </p:nvGrpSpPr>
          <p:grpSpPr bwMode="auto">
            <a:xfrm>
              <a:off x="1488" y="2784"/>
              <a:ext cx="288" cy="48"/>
              <a:chOff x="1248" y="3216"/>
              <a:chExt cx="288" cy="48"/>
            </a:xfrm>
          </p:grpSpPr>
          <p:sp>
            <p:nvSpPr>
              <p:cNvPr id="44075" name="Line 13"/>
              <p:cNvSpPr>
                <a:spLocks noChangeShapeType="1"/>
              </p:cNvSpPr>
              <p:nvPr/>
            </p:nvSpPr>
            <p:spPr bwMode="auto">
              <a:xfrm>
                <a:off x="1248" y="321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76" name="Line 14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4070" name="Line 15"/>
            <p:cNvSpPr>
              <a:spLocks noChangeShapeType="1"/>
            </p:cNvSpPr>
            <p:nvPr/>
          </p:nvSpPr>
          <p:spPr bwMode="auto">
            <a:xfrm>
              <a:off x="1632" y="230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4071" name="Line 16"/>
            <p:cNvSpPr>
              <a:spLocks noChangeShapeType="1"/>
            </p:cNvSpPr>
            <p:nvPr/>
          </p:nvSpPr>
          <p:spPr bwMode="auto">
            <a:xfrm>
              <a:off x="1488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4072" name="Line 17"/>
            <p:cNvSpPr>
              <a:spLocks noChangeShapeType="1"/>
            </p:cNvSpPr>
            <p:nvPr/>
          </p:nvSpPr>
          <p:spPr bwMode="auto">
            <a:xfrm>
              <a:off x="1488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4073" name="Line 18"/>
            <p:cNvSpPr>
              <a:spLocks noChangeShapeType="1"/>
            </p:cNvSpPr>
            <p:nvPr/>
          </p:nvSpPr>
          <p:spPr bwMode="auto">
            <a:xfrm>
              <a:off x="1632" y="25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4074" name="Text Box 19"/>
            <p:cNvSpPr txBox="1">
              <a:spLocks noChangeArrowheads="1"/>
            </p:cNvSpPr>
            <p:nvPr/>
          </p:nvSpPr>
          <p:spPr bwMode="auto">
            <a:xfrm>
              <a:off x="1732" y="2495"/>
              <a:ext cx="431" cy="3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  <a:endParaRPr lang="en-US" sz="2000" i="0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419600" y="3581400"/>
            <a:ext cx="3922713" cy="904875"/>
            <a:chOff x="2784" y="2256"/>
            <a:chExt cx="2471" cy="570"/>
          </a:xfrm>
        </p:grpSpPr>
        <p:sp>
          <p:nvSpPr>
            <p:cNvPr id="44047" name="AutoShape 21"/>
            <p:cNvSpPr>
              <a:spLocks noChangeArrowheads="1"/>
            </p:cNvSpPr>
            <p:nvPr/>
          </p:nvSpPr>
          <p:spPr bwMode="auto">
            <a:xfrm>
              <a:off x="2976" y="2256"/>
              <a:ext cx="384" cy="384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4048" name="Oval 22"/>
            <p:cNvSpPr>
              <a:spLocks noChangeArrowheads="1"/>
            </p:cNvSpPr>
            <p:nvPr/>
          </p:nvSpPr>
          <p:spPr bwMode="auto">
            <a:xfrm>
              <a:off x="3360" y="2400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4049" name="Line 23"/>
            <p:cNvSpPr>
              <a:spLocks noChangeShapeType="1"/>
            </p:cNvSpPr>
            <p:nvPr/>
          </p:nvSpPr>
          <p:spPr bwMode="auto">
            <a:xfrm>
              <a:off x="2784" y="230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4050" name="Line 24"/>
            <p:cNvSpPr>
              <a:spLocks noChangeShapeType="1"/>
            </p:cNvSpPr>
            <p:nvPr/>
          </p:nvSpPr>
          <p:spPr bwMode="auto">
            <a:xfrm>
              <a:off x="2784" y="249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4051" name="Line 25"/>
            <p:cNvSpPr>
              <a:spLocks noChangeShapeType="1"/>
            </p:cNvSpPr>
            <p:nvPr/>
          </p:nvSpPr>
          <p:spPr bwMode="auto">
            <a:xfrm>
              <a:off x="2784" y="240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4052" name="Line 26"/>
            <p:cNvSpPr>
              <a:spLocks noChangeShapeType="1"/>
            </p:cNvSpPr>
            <p:nvPr/>
          </p:nvSpPr>
          <p:spPr bwMode="auto">
            <a:xfrm>
              <a:off x="2784" y="259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grpSp>
          <p:nvGrpSpPr>
            <p:cNvPr id="44053" name="Group 27"/>
            <p:cNvGrpSpPr>
              <a:grpSpLocks/>
            </p:cNvGrpSpPr>
            <p:nvPr/>
          </p:nvGrpSpPr>
          <p:grpSpPr bwMode="auto">
            <a:xfrm>
              <a:off x="4800" y="2448"/>
              <a:ext cx="455" cy="378"/>
              <a:chOff x="1488" y="2304"/>
              <a:chExt cx="675" cy="565"/>
            </a:xfrm>
          </p:grpSpPr>
          <p:grpSp>
            <p:nvGrpSpPr>
              <p:cNvPr id="44061" name="Group 28"/>
              <p:cNvGrpSpPr>
                <a:grpSpLocks/>
              </p:cNvGrpSpPr>
              <p:nvPr/>
            </p:nvGrpSpPr>
            <p:grpSpPr bwMode="auto">
              <a:xfrm>
                <a:off x="1488" y="2784"/>
                <a:ext cx="288" cy="48"/>
                <a:chOff x="1248" y="3216"/>
                <a:chExt cx="288" cy="48"/>
              </a:xfrm>
            </p:grpSpPr>
            <p:sp>
              <p:nvSpPr>
                <p:cNvPr id="44067" name="Line 29"/>
                <p:cNvSpPr>
                  <a:spLocks noChangeShapeType="1"/>
                </p:cNvSpPr>
                <p:nvPr/>
              </p:nvSpPr>
              <p:spPr bwMode="auto">
                <a:xfrm>
                  <a:off x="1248" y="321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44068" name="Line 30"/>
                <p:cNvSpPr>
                  <a:spLocks noChangeShapeType="1"/>
                </p:cNvSpPr>
                <p:nvPr/>
              </p:nvSpPr>
              <p:spPr bwMode="auto">
                <a:xfrm>
                  <a:off x="1296" y="326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44062" name="Line 31"/>
              <p:cNvSpPr>
                <a:spLocks noChangeShapeType="1"/>
              </p:cNvSpPr>
              <p:nvPr/>
            </p:nvSpPr>
            <p:spPr bwMode="auto">
              <a:xfrm>
                <a:off x="1632" y="2304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63" name="Line 32"/>
              <p:cNvSpPr>
                <a:spLocks noChangeShapeType="1"/>
              </p:cNvSpPr>
              <p:nvPr/>
            </p:nvSpPr>
            <p:spPr bwMode="auto">
              <a:xfrm>
                <a:off x="1488" y="25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64" name="Line 33"/>
              <p:cNvSpPr>
                <a:spLocks noChangeShapeType="1"/>
              </p:cNvSpPr>
              <p:nvPr/>
            </p:nvSpPr>
            <p:spPr bwMode="auto">
              <a:xfrm>
                <a:off x="1488" y="259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65" name="Line 34"/>
              <p:cNvSpPr>
                <a:spLocks noChangeShapeType="1"/>
              </p:cNvSpPr>
              <p:nvPr/>
            </p:nvSpPr>
            <p:spPr bwMode="auto">
              <a:xfrm>
                <a:off x="1632" y="259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66" name="Text Box 35"/>
              <p:cNvSpPr txBox="1">
                <a:spLocks noChangeArrowheads="1"/>
              </p:cNvSpPr>
              <p:nvPr/>
            </p:nvSpPr>
            <p:spPr bwMode="auto">
              <a:xfrm>
                <a:off x="1732" y="2495"/>
                <a:ext cx="431" cy="37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0"/>
                  <a:t>C</a:t>
                </a:r>
                <a:r>
                  <a:rPr lang="en-US" sz="2000" i="0" baseline="-25000"/>
                  <a:t>L</a:t>
                </a:r>
                <a:endParaRPr lang="en-US" sz="2000" i="0"/>
              </a:p>
            </p:txBody>
          </p:sp>
        </p:grpSp>
        <p:sp>
          <p:nvSpPr>
            <p:cNvPr id="44054" name="AutoShape 36"/>
            <p:cNvSpPr>
              <a:spLocks noChangeArrowheads="1"/>
            </p:cNvSpPr>
            <p:nvPr/>
          </p:nvSpPr>
          <p:spPr bwMode="auto">
            <a:xfrm rot="5400000" flipH="1" flipV="1">
              <a:off x="3648" y="2309"/>
              <a:ext cx="288" cy="288"/>
            </a:xfrm>
            <a:prstGeom prst="flowChartMerg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4055" name="Line 37"/>
            <p:cNvSpPr>
              <a:spLocks noChangeShapeType="1"/>
            </p:cNvSpPr>
            <p:nvPr/>
          </p:nvSpPr>
          <p:spPr bwMode="auto">
            <a:xfrm>
              <a:off x="4032" y="244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4056" name="Oval 38"/>
            <p:cNvSpPr>
              <a:spLocks noChangeArrowheads="1"/>
            </p:cNvSpPr>
            <p:nvPr/>
          </p:nvSpPr>
          <p:spPr bwMode="auto">
            <a:xfrm>
              <a:off x="3936" y="2405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4057" name="AutoShape 39"/>
            <p:cNvSpPr>
              <a:spLocks noChangeArrowheads="1"/>
            </p:cNvSpPr>
            <p:nvPr/>
          </p:nvSpPr>
          <p:spPr bwMode="auto">
            <a:xfrm rot="5400000" flipH="1" flipV="1">
              <a:off x="4224" y="2309"/>
              <a:ext cx="288" cy="288"/>
            </a:xfrm>
            <a:prstGeom prst="flowChartMerg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4058" name="Oval 40"/>
            <p:cNvSpPr>
              <a:spLocks noChangeArrowheads="1"/>
            </p:cNvSpPr>
            <p:nvPr/>
          </p:nvSpPr>
          <p:spPr bwMode="auto">
            <a:xfrm>
              <a:off x="4512" y="2405"/>
              <a:ext cx="96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4059" name="Line 41"/>
            <p:cNvSpPr>
              <a:spLocks noChangeShapeType="1"/>
            </p:cNvSpPr>
            <p:nvPr/>
          </p:nvSpPr>
          <p:spPr bwMode="auto">
            <a:xfrm>
              <a:off x="3456" y="244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4060" name="Line 42"/>
            <p:cNvSpPr>
              <a:spLocks noChangeShapeType="1"/>
            </p:cNvSpPr>
            <p:nvPr/>
          </p:nvSpPr>
          <p:spPr bwMode="auto">
            <a:xfrm>
              <a:off x="4608" y="244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697387" name="AutoShape 43"/>
          <p:cNvSpPr>
            <a:spLocks noChangeArrowheads="1"/>
          </p:cNvSpPr>
          <p:nvPr/>
        </p:nvSpPr>
        <p:spPr bwMode="auto">
          <a:xfrm>
            <a:off x="3124200" y="36576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8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32E418-E510-4088-BD40-C4B7BE0C1FE7}" type="slidenum">
              <a:rPr lang="en-US"/>
              <a:pPr/>
              <a:t>29</a:t>
            </a:fld>
            <a:endParaRPr lang="en-US"/>
          </a:p>
        </p:txBody>
      </p:sp>
      <p:sp>
        <p:nvSpPr>
          <p:cNvPr id="885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0" y="2824163"/>
            <a:ext cx="3876675" cy="1092200"/>
          </a:xfrm>
        </p:spPr>
        <p:txBody>
          <a:bodyPr/>
          <a:lstStyle/>
          <a:p>
            <a:pPr>
              <a:defRPr/>
            </a:pPr>
            <a:r>
              <a:rPr lang="en-US" sz="4800" smtClean="0"/>
              <a:t>Ratioed Logic</a:t>
            </a:r>
            <a:endParaRPr lang="en-US" smtClean="0"/>
          </a:p>
        </p:txBody>
      </p:sp>
      <p:pic>
        <p:nvPicPr>
          <p:cNvPr id="45060" name="Picture 3" descr="wetorange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61988"/>
            <a:ext cx="367665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09FC87-DAA1-4F17-BF08-6951832C2334}" type="slidenum">
              <a:rPr lang="en-US"/>
              <a:pPr/>
              <a:t>3</a:t>
            </a:fld>
            <a:endParaRPr lang="en-US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mtClean="0"/>
              <a:t>Static CMOS Circuit</a:t>
            </a:r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609600" y="1625600"/>
            <a:ext cx="7442200" cy="3824288"/>
            <a:chOff x="664" y="1068"/>
            <a:chExt cx="5121" cy="3027"/>
          </a:xfrm>
        </p:grpSpPr>
        <p:sp>
          <p:nvSpPr>
            <p:cNvPr id="11269" name="Rectangle 4"/>
            <p:cNvSpPr>
              <a:spLocks noChangeArrowheads="1"/>
            </p:cNvSpPr>
            <p:nvPr/>
          </p:nvSpPr>
          <p:spPr bwMode="auto">
            <a:xfrm>
              <a:off x="664" y="1068"/>
              <a:ext cx="4792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0">
                  <a:solidFill>
                    <a:srgbClr val="000000"/>
                  </a:solidFill>
                  <a:latin typeface="Times New Roman" pitchFamily="18" charset="0"/>
                </a:rPr>
                <a:t>At every point in time (except during the switching 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70" name="Rectangle 5"/>
            <p:cNvSpPr>
              <a:spLocks noChangeArrowheads="1"/>
            </p:cNvSpPr>
            <p:nvPr/>
          </p:nvSpPr>
          <p:spPr bwMode="auto">
            <a:xfrm>
              <a:off x="784" y="1348"/>
              <a:ext cx="4679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0" dirty="0">
                  <a:solidFill>
                    <a:srgbClr val="000000"/>
                  </a:solidFill>
                  <a:latin typeface="Times New Roman" pitchFamily="18" charset="0"/>
                </a:rPr>
                <a:t>transients) each </a:t>
              </a:r>
              <a:r>
                <a:rPr lang="en-US" sz="2500" b="1" i="0" dirty="0">
                  <a:solidFill>
                    <a:schemeClr val="accent1"/>
                  </a:solidFill>
                  <a:latin typeface="Times New Roman" pitchFamily="18" charset="0"/>
                </a:rPr>
                <a:t>gate output is connected to either</a:t>
              </a:r>
              <a:r>
                <a:rPr lang="en-US" sz="2500" b="1" i="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4400" b="1" i="0" dirty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784" y="1627"/>
              <a:ext cx="145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>
                  <a:solidFill>
                    <a:schemeClr val="accent1"/>
                  </a:solidFill>
                  <a:latin typeface="Times New Roman" pitchFamily="18" charset="0"/>
                </a:rPr>
                <a:t>V</a:t>
              </a:r>
              <a:endParaRPr lang="en-US" sz="4400" b="1" i="0">
                <a:solidFill>
                  <a:schemeClr val="accent1"/>
                </a:solidFill>
                <a:latin typeface="Book Antiqua" pitchFamily="18" charset="0"/>
              </a:endParaRPr>
            </a:p>
          </p:txBody>
        </p:sp>
        <p:sp>
          <p:nvSpPr>
            <p:cNvPr id="11272" name="Rectangle 7"/>
            <p:cNvSpPr>
              <a:spLocks noChangeArrowheads="1"/>
            </p:cNvSpPr>
            <p:nvPr/>
          </p:nvSpPr>
          <p:spPr bwMode="auto">
            <a:xfrm>
              <a:off x="912" y="1739"/>
              <a:ext cx="240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solidFill>
                    <a:schemeClr val="accent1"/>
                  </a:solidFill>
                  <a:latin typeface="Times New Roman" pitchFamily="18" charset="0"/>
                </a:rPr>
                <a:t>DD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73" name="Rectangle 8"/>
            <p:cNvSpPr>
              <a:spLocks noChangeArrowheads="1"/>
            </p:cNvSpPr>
            <p:nvPr/>
          </p:nvSpPr>
          <p:spPr bwMode="auto">
            <a:xfrm>
              <a:off x="1143" y="1627"/>
              <a:ext cx="55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74" name="Rectangle 9"/>
            <p:cNvSpPr>
              <a:spLocks noChangeArrowheads="1"/>
            </p:cNvSpPr>
            <p:nvPr/>
          </p:nvSpPr>
          <p:spPr bwMode="auto">
            <a:xfrm>
              <a:off x="1192" y="1627"/>
              <a:ext cx="261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0">
                  <a:solidFill>
                    <a:schemeClr val="accent1"/>
                  </a:solidFill>
                  <a:latin typeface="Times New Roman" pitchFamily="18" charset="0"/>
                </a:rPr>
                <a:t>or</a:t>
              </a:r>
              <a:r>
                <a:rPr lang="en-US" sz="2500" b="1" i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75" name="Rectangle 10"/>
            <p:cNvSpPr>
              <a:spLocks noChangeArrowheads="1"/>
            </p:cNvSpPr>
            <p:nvPr/>
          </p:nvSpPr>
          <p:spPr bwMode="auto">
            <a:xfrm>
              <a:off x="1431" y="1627"/>
              <a:ext cx="145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>
                  <a:solidFill>
                    <a:schemeClr val="accent1"/>
                  </a:solidFill>
                  <a:latin typeface="Times New Roman" pitchFamily="18" charset="0"/>
                </a:rPr>
                <a:t>V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76" name="Rectangle 11"/>
            <p:cNvSpPr>
              <a:spLocks noChangeArrowheads="1"/>
            </p:cNvSpPr>
            <p:nvPr/>
          </p:nvSpPr>
          <p:spPr bwMode="auto">
            <a:xfrm>
              <a:off x="1567" y="1739"/>
              <a:ext cx="129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solidFill>
                    <a:schemeClr val="accent1"/>
                  </a:solidFill>
                  <a:latin typeface="Times New Roman" pitchFamily="18" charset="0"/>
                </a:rPr>
                <a:t>ss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77" name="Rectangle 12"/>
            <p:cNvSpPr>
              <a:spLocks noChangeArrowheads="1"/>
            </p:cNvSpPr>
            <p:nvPr/>
          </p:nvSpPr>
          <p:spPr bwMode="auto">
            <a:xfrm>
              <a:off x="1695" y="1627"/>
              <a:ext cx="55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78" name="Rectangle 13"/>
            <p:cNvSpPr>
              <a:spLocks noChangeArrowheads="1"/>
            </p:cNvSpPr>
            <p:nvPr/>
          </p:nvSpPr>
          <p:spPr bwMode="auto">
            <a:xfrm>
              <a:off x="1743" y="1627"/>
              <a:ext cx="2254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0">
                  <a:solidFill>
                    <a:srgbClr val="000000"/>
                  </a:solidFill>
                  <a:latin typeface="Times New Roman" pitchFamily="18" charset="0"/>
                </a:rPr>
                <a:t>via a low-resistive path. 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79" name="Rectangle 14"/>
            <p:cNvSpPr>
              <a:spLocks noChangeArrowheads="1"/>
            </p:cNvSpPr>
            <p:nvPr/>
          </p:nvSpPr>
          <p:spPr bwMode="auto">
            <a:xfrm>
              <a:off x="664" y="2010"/>
              <a:ext cx="5001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0" dirty="0">
                  <a:solidFill>
                    <a:srgbClr val="000000"/>
                  </a:solidFill>
                  <a:latin typeface="Times New Roman" pitchFamily="18" charset="0"/>
                </a:rPr>
                <a:t>The </a:t>
              </a:r>
              <a:r>
                <a:rPr lang="en-US" sz="2500" b="1" i="0" dirty="0">
                  <a:latin typeface="Times New Roman" pitchFamily="18" charset="0"/>
                </a:rPr>
                <a:t>outputs </a:t>
              </a:r>
              <a:r>
                <a:rPr lang="en-US" sz="2500" b="1" i="0" dirty="0">
                  <a:solidFill>
                    <a:srgbClr val="000000"/>
                  </a:solidFill>
                  <a:latin typeface="Times New Roman" pitchFamily="18" charset="0"/>
                </a:rPr>
                <a:t>of the gates </a:t>
              </a:r>
              <a:r>
                <a:rPr lang="en-US" sz="2500" b="1" i="0" dirty="0">
                  <a:solidFill>
                    <a:schemeClr val="accent1"/>
                  </a:solidFill>
                  <a:latin typeface="Times New Roman" pitchFamily="18" charset="0"/>
                </a:rPr>
                <a:t>assume</a:t>
              </a:r>
              <a:r>
                <a:rPr lang="en-US" sz="2500" b="1" i="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500" b="1" i="0" dirty="0">
                  <a:solidFill>
                    <a:schemeClr val="accent1"/>
                  </a:solidFill>
                  <a:latin typeface="Times New Roman" pitchFamily="18" charset="0"/>
                </a:rPr>
                <a:t>at all times</a:t>
              </a:r>
              <a:r>
                <a:rPr lang="en-US" sz="2500" b="1" i="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500" b="1" i="0" dirty="0">
                  <a:solidFill>
                    <a:schemeClr val="accent1"/>
                  </a:solidFill>
                  <a:latin typeface="Times New Roman" pitchFamily="18" charset="0"/>
                </a:rPr>
                <a:t>the</a:t>
              </a:r>
              <a:r>
                <a:rPr lang="en-US" sz="2500" b="1" i="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500" b="1" i="0" dirty="0">
                  <a:solidFill>
                    <a:schemeClr val="accent1"/>
                  </a:solidFill>
                  <a:latin typeface="Times New Roman" pitchFamily="18" charset="0"/>
                </a:rPr>
                <a:t>value </a:t>
              </a:r>
              <a:endParaRPr lang="en-US" sz="4400" b="1" i="0" dirty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80" name="Rectangle 15"/>
            <p:cNvSpPr>
              <a:spLocks noChangeArrowheads="1"/>
            </p:cNvSpPr>
            <p:nvPr/>
          </p:nvSpPr>
          <p:spPr bwMode="auto">
            <a:xfrm>
              <a:off x="784" y="2291"/>
              <a:ext cx="4843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0">
                  <a:solidFill>
                    <a:schemeClr val="accent1"/>
                  </a:solidFill>
                  <a:latin typeface="Times New Roman" pitchFamily="18" charset="0"/>
                </a:rPr>
                <a:t>of the Boolean function</a:t>
              </a:r>
              <a:r>
                <a:rPr lang="en-US" sz="2500" b="1" i="0">
                  <a:solidFill>
                    <a:srgbClr val="000000"/>
                  </a:solidFill>
                  <a:latin typeface="Times New Roman" pitchFamily="18" charset="0"/>
                </a:rPr>
                <a:t>, implemented by the circuit 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81" name="Rectangle 16"/>
            <p:cNvSpPr>
              <a:spLocks noChangeArrowheads="1"/>
            </p:cNvSpPr>
            <p:nvPr/>
          </p:nvSpPr>
          <p:spPr bwMode="auto">
            <a:xfrm>
              <a:off x="784" y="2571"/>
              <a:ext cx="4647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0" dirty="0">
                  <a:solidFill>
                    <a:srgbClr val="000000"/>
                  </a:solidFill>
                  <a:latin typeface="Times New Roman" pitchFamily="18" charset="0"/>
                </a:rPr>
                <a:t>(ignoring, once again, the transient effects during </a:t>
              </a:r>
              <a:endParaRPr lang="en-US" sz="4400" b="1" i="0" dirty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82" name="Rectangle 17"/>
            <p:cNvSpPr>
              <a:spLocks noChangeArrowheads="1"/>
            </p:cNvSpPr>
            <p:nvPr/>
          </p:nvSpPr>
          <p:spPr bwMode="auto">
            <a:xfrm>
              <a:off x="784" y="2850"/>
              <a:ext cx="1816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0">
                  <a:solidFill>
                    <a:srgbClr val="000000"/>
                  </a:solidFill>
                  <a:latin typeface="Times New Roman" pitchFamily="18" charset="0"/>
                </a:rPr>
                <a:t>switching periods). 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83" name="Rectangle 18"/>
            <p:cNvSpPr>
              <a:spLocks noChangeArrowheads="1"/>
            </p:cNvSpPr>
            <p:nvPr/>
          </p:nvSpPr>
          <p:spPr bwMode="auto">
            <a:xfrm>
              <a:off x="664" y="3234"/>
              <a:ext cx="2309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0">
                  <a:solidFill>
                    <a:srgbClr val="000000"/>
                  </a:solidFill>
                  <a:latin typeface="Times New Roman" pitchFamily="18" charset="0"/>
                </a:rPr>
                <a:t>This is in contrast to the 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84" name="Rectangle 19"/>
            <p:cNvSpPr>
              <a:spLocks noChangeArrowheads="1"/>
            </p:cNvSpPr>
            <p:nvPr/>
          </p:nvSpPr>
          <p:spPr bwMode="auto">
            <a:xfrm>
              <a:off x="2768" y="3234"/>
              <a:ext cx="1039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>
                  <a:solidFill>
                    <a:srgbClr val="000000"/>
                  </a:solidFill>
                  <a:latin typeface="Times New Roman" pitchFamily="18" charset="0"/>
                </a:rPr>
                <a:t>     </a:t>
              </a:r>
              <a:r>
                <a:rPr lang="en-US" sz="2500" b="1">
                  <a:solidFill>
                    <a:schemeClr val="accent1"/>
                  </a:solidFill>
                  <a:latin typeface="Times New Roman" pitchFamily="18" charset="0"/>
                </a:rPr>
                <a:t>dynamic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85" name="Rectangle 20"/>
            <p:cNvSpPr>
              <a:spLocks noChangeArrowheads="1"/>
            </p:cNvSpPr>
            <p:nvPr/>
          </p:nvSpPr>
          <p:spPr bwMode="auto">
            <a:xfrm>
              <a:off x="3470" y="3234"/>
              <a:ext cx="2315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0">
                  <a:solidFill>
                    <a:srgbClr val="000000"/>
                  </a:solidFill>
                  <a:latin typeface="Times New Roman" pitchFamily="18" charset="0"/>
                </a:rPr>
                <a:t>         circuit class, which 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86" name="Rectangle 21"/>
            <p:cNvSpPr>
              <a:spLocks noChangeArrowheads="1"/>
            </p:cNvSpPr>
            <p:nvPr/>
          </p:nvSpPr>
          <p:spPr bwMode="auto">
            <a:xfrm>
              <a:off x="784" y="3514"/>
              <a:ext cx="4733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0">
                  <a:solidFill>
                    <a:srgbClr val="000000"/>
                  </a:solidFill>
                  <a:latin typeface="Times New Roman" pitchFamily="18" charset="0"/>
                </a:rPr>
                <a:t>relies on temporary storage of signal values on the 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11287" name="Rectangle 22"/>
            <p:cNvSpPr>
              <a:spLocks noChangeArrowheads="1"/>
            </p:cNvSpPr>
            <p:nvPr/>
          </p:nvSpPr>
          <p:spPr bwMode="auto">
            <a:xfrm>
              <a:off x="784" y="3794"/>
              <a:ext cx="4221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0">
                  <a:solidFill>
                    <a:srgbClr val="000000"/>
                  </a:solidFill>
                  <a:latin typeface="Times New Roman" pitchFamily="18" charset="0"/>
                </a:rPr>
                <a:t>capacitance of high impedance circuit nodes. </a:t>
              </a:r>
              <a:endParaRPr lang="en-US" sz="44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E58ECBB-4550-4F64-8D7D-23AE7DC22DB5}" type="slidenum">
              <a:rPr lang="en-US"/>
              <a:pPr/>
              <a:t>30</a:t>
            </a:fld>
            <a:endParaRPr lang="en-US"/>
          </a:p>
        </p:txBody>
      </p:sp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mtClean="0"/>
              <a:t>Ratioed Logic</a:t>
            </a:r>
            <a:endParaRPr lang="en-US" sz="4800" b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608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05000"/>
            <a:ext cx="7202488" cy="4062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13436C-9FB6-492A-A095-920EEE329DEA}" type="slidenum">
              <a:rPr lang="en-US"/>
              <a:pPr/>
              <a:t>31</a:t>
            </a:fld>
            <a:endParaRPr lang="en-US"/>
          </a:p>
        </p:txBody>
      </p:sp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mtClean="0"/>
              <a:t>Ratioed Logic</a:t>
            </a:r>
            <a:endParaRPr lang="en-US" sz="4800" b="0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230313" y="1365250"/>
            <a:ext cx="6507162" cy="4435475"/>
            <a:chOff x="775" y="860"/>
            <a:chExt cx="4099" cy="2794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75" y="860"/>
              <a:ext cx="4019" cy="2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439" y="2493"/>
              <a:ext cx="897" cy="66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439" y="2493"/>
              <a:ext cx="905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336" y="2493"/>
              <a:ext cx="8" cy="673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439" y="3158"/>
              <a:ext cx="897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439" y="2493"/>
              <a:ext cx="9" cy="665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888" y="1997"/>
              <a:ext cx="8" cy="1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888" y="2493"/>
              <a:ext cx="8" cy="1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888" y="1997"/>
              <a:ext cx="8" cy="496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888" y="2245"/>
              <a:ext cx="1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488" y="2245"/>
              <a:ext cx="1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1888" y="2245"/>
              <a:ext cx="600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888" y="1332"/>
              <a:ext cx="8" cy="1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888" y="1164"/>
              <a:ext cx="8" cy="1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1888" y="1164"/>
              <a:ext cx="8" cy="16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1888" y="3326"/>
              <a:ext cx="8" cy="1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1888" y="3158"/>
              <a:ext cx="8" cy="1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1888" y="3158"/>
              <a:ext cx="8" cy="16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1736" y="1164"/>
              <a:ext cx="1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2040" y="1164"/>
              <a:ext cx="1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1736" y="1164"/>
              <a:ext cx="304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1736" y="3326"/>
              <a:ext cx="1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2040" y="3326"/>
              <a:ext cx="1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736" y="3326"/>
              <a:ext cx="304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1736" y="860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1824" y="916"/>
              <a:ext cx="208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1736" y="344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1824" y="3502"/>
              <a:ext cx="16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1672" y="2741"/>
              <a:ext cx="3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PDN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2504" y="2205"/>
              <a:ext cx="64" cy="96"/>
            </a:xfrm>
            <a:custGeom>
              <a:avLst/>
              <a:gdLst>
                <a:gd name="T0" fmla="*/ 64 w 64"/>
                <a:gd name="T1" fmla="*/ 48 h 96"/>
                <a:gd name="T2" fmla="*/ 56 w 64"/>
                <a:gd name="T3" fmla="*/ 16 h 96"/>
                <a:gd name="T4" fmla="*/ 32 w 64"/>
                <a:gd name="T5" fmla="*/ 0 h 96"/>
                <a:gd name="T6" fmla="*/ 8 w 64"/>
                <a:gd name="T7" fmla="*/ 16 h 96"/>
                <a:gd name="T8" fmla="*/ 0 w 64"/>
                <a:gd name="T9" fmla="*/ 48 h 96"/>
                <a:gd name="T10" fmla="*/ 8 w 64"/>
                <a:gd name="T11" fmla="*/ 80 h 96"/>
                <a:gd name="T12" fmla="*/ 32 w 64"/>
                <a:gd name="T13" fmla="*/ 96 h 96"/>
                <a:gd name="T14" fmla="*/ 56 w 64"/>
                <a:gd name="T15" fmla="*/ 80 h 96"/>
                <a:gd name="T16" fmla="*/ 64 w 64"/>
                <a:gd name="T17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96">
                  <a:moveTo>
                    <a:pt x="64" y="48"/>
                  </a:moveTo>
                  <a:lnTo>
                    <a:pt x="56" y="16"/>
                  </a:lnTo>
                  <a:lnTo>
                    <a:pt x="32" y="0"/>
                  </a:lnTo>
                  <a:lnTo>
                    <a:pt x="8" y="16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2" y="96"/>
                  </a:lnTo>
                  <a:lnTo>
                    <a:pt x="56" y="80"/>
                  </a:lnTo>
                  <a:lnTo>
                    <a:pt x="64" y="48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2504" y="2205"/>
              <a:ext cx="72" cy="104"/>
            </a:xfrm>
            <a:custGeom>
              <a:avLst/>
              <a:gdLst>
                <a:gd name="T0" fmla="*/ 64 w 72"/>
                <a:gd name="T1" fmla="*/ 48 h 104"/>
                <a:gd name="T2" fmla="*/ 56 w 72"/>
                <a:gd name="T3" fmla="*/ 16 h 104"/>
                <a:gd name="T4" fmla="*/ 56 w 72"/>
                <a:gd name="T5" fmla="*/ 24 h 104"/>
                <a:gd name="T6" fmla="*/ 56 w 72"/>
                <a:gd name="T7" fmla="*/ 24 h 104"/>
                <a:gd name="T8" fmla="*/ 32 w 72"/>
                <a:gd name="T9" fmla="*/ 8 h 104"/>
                <a:gd name="T10" fmla="*/ 40 w 72"/>
                <a:gd name="T11" fmla="*/ 8 h 104"/>
                <a:gd name="T12" fmla="*/ 40 w 72"/>
                <a:gd name="T13" fmla="*/ 8 h 104"/>
                <a:gd name="T14" fmla="*/ 16 w 72"/>
                <a:gd name="T15" fmla="*/ 24 h 104"/>
                <a:gd name="T16" fmla="*/ 16 w 72"/>
                <a:gd name="T17" fmla="*/ 16 h 104"/>
                <a:gd name="T18" fmla="*/ 16 w 72"/>
                <a:gd name="T19" fmla="*/ 16 h 104"/>
                <a:gd name="T20" fmla="*/ 8 w 72"/>
                <a:gd name="T21" fmla="*/ 48 h 104"/>
                <a:gd name="T22" fmla="*/ 8 w 72"/>
                <a:gd name="T23" fmla="*/ 48 h 104"/>
                <a:gd name="T24" fmla="*/ 8 w 72"/>
                <a:gd name="T25" fmla="*/ 48 h 104"/>
                <a:gd name="T26" fmla="*/ 16 w 72"/>
                <a:gd name="T27" fmla="*/ 80 h 104"/>
                <a:gd name="T28" fmla="*/ 16 w 72"/>
                <a:gd name="T29" fmla="*/ 80 h 104"/>
                <a:gd name="T30" fmla="*/ 16 w 72"/>
                <a:gd name="T31" fmla="*/ 80 h 104"/>
                <a:gd name="T32" fmla="*/ 40 w 72"/>
                <a:gd name="T33" fmla="*/ 96 h 104"/>
                <a:gd name="T34" fmla="*/ 32 w 72"/>
                <a:gd name="T35" fmla="*/ 96 h 104"/>
                <a:gd name="T36" fmla="*/ 32 w 72"/>
                <a:gd name="T37" fmla="*/ 96 h 104"/>
                <a:gd name="T38" fmla="*/ 56 w 72"/>
                <a:gd name="T39" fmla="*/ 80 h 104"/>
                <a:gd name="T40" fmla="*/ 56 w 72"/>
                <a:gd name="T41" fmla="*/ 80 h 104"/>
                <a:gd name="T42" fmla="*/ 56 w 72"/>
                <a:gd name="T43" fmla="*/ 80 h 104"/>
                <a:gd name="T44" fmla="*/ 64 w 72"/>
                <a:gd name="T45" fmla="*/ 48 h 104"/>
                <a:gd name="T46" fmla="*/ 64 w 72"/>
                <a:gd name="T47" fmla="*/ 48 h 104"/>
                <a:gd name="T48" fmla="*/ 72 w 72"/>
                <a:gd name="T49" fmla="*/ 48 h 104"/>
                <a:gd name="T50" fmla="*/ 72 w 72"/>
                <a:gd name="T51" fmla="*/ 48 h 104"/>
                <a:gd name="T52" fmla="*/ 64 w 72"/>
                <a:gd name="T53" fmla="*/ 80 h 104"/>
                <a:gd name="T54" fmla="*/ 64 w 72"/>
                <a:gd name="T55" fmla="*/ 80 h 104"/>
                <a:gd name="T56" fmla="*/ 64 w 72"/>
                <a:gd name="T57" fmla="*/ 88 h 104"/>
                <a:gd name="T58" fmla="*/ 40 w 72"/>
                <a:gd name="T59" fmla="*/ 104 h 104"/>
                <a:gd name="T60" fmla="*/ 40 w 72"/>
                <a:gd name="T61" fmla="*/ 104 h 104"/>
                <a:gd name="T62" fmla="*/ 32 w 72"/>
                <a:gd name="T63" fmla="*/ 104 h 104"/>
                <a:gd name="T64" fmla="*/ 8 w 72"/>
                <a:gd name="T65" fmla="*/ 88 h 104"/>
                <a:gd name="T66" fmla="*/ 8 w 72"/>
                <a:gd name="T67" fmla="*/ 88 h 104"/>
                <a:gd name="T68" fmla="*/ 8 w 72"/>
                <a:gd name="T69" fmla="*/ 80 h 104"/>
                <a:gd name="T70" fmla="*/ 0 w 72"/>
                <a:gd name="T71" fmla="*/ 48 h 104"/>
                <a:gd name="T72" fmla="*/ 0 w 72"/>
                <a:gd name="T73" fmla="*/ 48 h 104"/>
                <a:gd name="T74" fmla="*/ 0 w 72"/>
                <a:gd name="T75" fmla="*/ 48 h 104"/>
                <a:gd name="T76" fmla="*/ 8 w 72"/>
                <a:gd name="T77" fmla="*/ 16 h 104"/>
                <a:gd name="T78" fmla="*/ 8 w 72"/>
                <a:gd name="T79" fmla="*/ 16 h 104"/>
                <a:gd name="T80" fmla="*/ 8 w 72"/>
                <a:gd name="T81" fmla="*/ 16 h 104"/>
                <a:gd name="T82" fmla="*/ 32 w 72"/>
                <a:gd name="T83" fmla="*/ 0 h 104"/>
                <a:gd name="T84" fmla="*/ 32 w 72"/>
                <a:gd name="T85" fmla="*/ 0 h 104"/>
                <a:gd name="T86" fmla="*/ 40 w 72"/>
                <a:gd name="T87" fmla="*/ 0 h 104"/>
                <a:gd name="T88" fmla="*/ 64 w 72"/>
                <a:gd name="T89" fmla="*/ 16 h 104"/>
                <a:gd name="T90" fmla="*/ 64 w 72"/>
                <a:gd name="T91" fmla="*/ 16 h 104"/>
                <a:gd name="T92" fmla="*/ 64 w 72"/>
                <a:gd name="T93" fmla="*/ 16 h 104"/>
                <a:gd name="T94" fmla="*/ 72 w 72"/>
                <a:gd name="T95" fmla="*/ 48 h 104"/>
                <a:gd name="T96" fmla="*/ 64 w 72"/>
                <a:gd name="T97" fmla="*/ 4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" h="104">
                  <a:moveTo>
                    <a:pt x="64" y="48"/>
                  </a:moveTo>
                  <a:lnTo>
                    <a:pt x="56" y="16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32" y="8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6" y="24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40" y="96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4" y="48"/>
                  </a:lnTo>
                  <a:lnTo>
                    <a:pt x="64" y="4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64" y="80"/>
                  </a:lnTo>
                  <a:lnTo>
                    <a:pt x="64" y="80"/>
                  </a:lnTo>
                  <a:lnTo>
                    <a:pt x="64" y="88"/>
                  </a:lnTo>
                  <a:lnTo>
                    <a:pt x="40" y="104"/>
                  </a:lnTo>
                  <a:lnTo>
                    <a:pt x="40" y="104"/>
                  </a:lnTo>
                  <a:lnTo>
                    <a:pt x="32" y="10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8" y="8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72" y="48"/>
                  </a:lnTo>
                  <a:lnTo>
                    <a:pt x="64" y="48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2568" y="2253"/>
              <a:ext cx="8" cy="0"/>
            </a:xfrm>
            <a:custGeom>
              <a:avLst/>
              <a:gdLst>
                <a:gd name="T0" fmla="*/ 0 w 8"/>
                <a:gd name="T1" fmla="*/ 0 w 8"/>
                <a:gd name="T2" fmla="*/ 0 w 8"/>
                <a:gd name="T3" fmla="*/ 8 w 8"/>
                <a:gd name="T4" fmla="*/ 8 w 8"/>
                <a:gd name="T5" fmla="*/ 8 w 8"/>
                <a:gd name="T6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135" y="2693"/>
              <a:ext cx="1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439" y="2693"/>
              <a:ext cx="1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1135" y="2693"/>
              <a:ext cx="304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1135" y="2853"/>
              <a:ext cx="1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1439" y="2853"/>
              <a:ext cx="1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1135" y="2853"/>
              <a:ext cx="304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1135" y="3022"/>
              <a:ext cx="1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1439" y="3022"/>
              <a:ext cx="1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1135" y="3022"/>
              <a:ext cx="304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1079" y="2797"/>
              <a:ext cx="64" cy="88"/>
            </a:xfrm>
            <a:custGeom>
              <a:avLst/>
              <a:gdLst>
                <a:gd name="T0" fmla="*/ 64 w 64"/>
                <a:gd name="T1" fmla="*/ 48 h 88"/>
                <a:gd name="T2" fmla="*/ 56 w 64"/>
                <a:gd name="T3" fmla="*/ 8 h 88"/>
                <a:gd name="T4" fmla="*/ 32 w 64"/>
                <a:gd name="T5" fmla="*/ 0 h 88"/>
                <a:gd name="T6" fmla="*/ 8 w 64"/>
                <a:gd name="T7" fmla="*/ 8 h 88"/>
                <a:gd name="T8" fmla="*/ 0 w 64"/>
                <a:gd name="T9" fmla="*/ 48 h 88"/>
                <a:gd name="T10" fmla="*/ 8 w 64"/>
                <a:gd name="T11" fmla="*/ 80 h 88"/>
                <a:gd name="T12" fmla="*/ 32 w 64"/>
                <a:gd name="T13" fmla="*/ 88 h 88"/>
                <a:gd name="T14" fmla="*/ 56 w 64"/>
                <a:gd name="T15" fmla="*/ 80 h 88"/>
                <a:gd name="T16" fmla="*/ 64 w 64"/>
                <a:gd name="T17" fmla="*/ 4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88">
                  <a:moveTo>
                    <a:pt x="64" y="48"/>
                  </a:moveTo>
                  <a:lnTo>
                    <a:pt x="56" y="8"/>
                  </a:lnTo>
                  <a:lnTo>
                    <a:pt x="32" y="0"/>
                  </a:lnTo>
                  <a:lnTo>
                    <a:pt x="8" y="8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2" y="88"/>
                  </a:lnTo>
                  <a:lnTo>
                    <a:pt x="56" y="80"/>
                  </a:lnTo>
                  <a:lnTo>
                    <a:pt x="64" y="48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1079" y="2797"/>
              <a:ext cx="72" cy="96"/>
            </a:xfrm>
            <a:custGeom>
              <a:avLst/>
              <a:gdLst>
                <a:gd name="T0" fmla="*/ 64 w 72"/>
                <a:gd name="T1" fmla="*/ 48 h 96"/>
                <a:gd name="T2" fmla="*/ 56 w 72"/>
                <a:gd name="T3" fmla="*/ 8 h 96"/>
                <a:gd name="T4" fmla="*/ 56 w 72"/>
                <a:gd name="T5" fmla="*/ 16 h 96"/>
                <a:gd name="T6" fmla="*/ 56 w 72"/>
                <a:gd name="T7" fmla="*/ 16 h 96"/>
                <a:gd name="T8" fmla="*/ 32 w 72"/>
                <a:gd name="T9" fmla="*/ 8 h 96"/>
                <a:gd name="T10" fmla="*/ 32 w 72"/>
                <a:gd name="T11" fmla="*/ 8 h 96"/>
                <a:gd name="T12" fmla="*/ 32 w 72"/>
                <a:gd name="T13" fmla="*/ 8 h 96"/>
                <a:gd name="T14" fmla="*/ 8 w 72"/>
                <a:gd name="T15" fmla="*/ 16 h 96"/>
                <a:gd name="T16" fmla="*/ 16 w 72"/>
                <a:gd name="T17" fmla="*/ 8 h 96"/>
                <a:gd name="T18" fmla="*/ 16 w 72"/>
                <a:gd name="T19" fmla="*/ 8 h 96"/>
                <a:gd name="T20" fmla="*/ 8 w 72"/>
                <a:gd name="T21" fmla="*/ 48 h 96"/>
                <a:gd name="T22" fmla="*/ 8 w 72"/>
                <a:gd name="T23" fmla="*/ 48 h 96"/>
                <a:gd name="T24" fmla="*/ 8 w 72"/>
                <a:gd name="T25" fmla="*/ 48 h 96"/>
                <a:gd name="T26" fmla="*/ 16 w 72"/>
                <a:gd name="T27" fmla="*/ 80 h 96"/>
                <a:gd name="T28" fmla="*/ 8 w 72"/>
                <a:gd name="T29" fmla="*/ 80 h 96"/>
                <a:gd name="T30" fmla="*/ 8 w 72"/>
                <a:gd name="T31" fmla="*/ 80 h 96"/>
                <a:gd name="T32" fmla="*/ 32 w 72"/>
                <a:gd name="T33" fmla="*/ 88 h 96"/>
                <a:gd name="T34" fmla="*/ 32 w 72"/>
                <a:gd name="T35" fmla="*/ 88 h 96"/>
                <a:gd name="T36" fmla="*/ 32 w 72"/>
                <a:gd name="T37" fmla="*/ 88 h 96"/>
                <a:gd name="T38" fmla="*/ 56 w 72"/>
                <a:gd name="T39" fmla="*/ 80 h 96"/>
                <a:gd name="T40" fmla="*/ 56 w 72"/>
                <a:gd name="T41" fmla="*/ 80 h 96"/>
                <a:gd name="T42" fmla="*/ 56 w 72"/>
                <a:gd name="T43" fmla="*/ 80 h 96"/>
                <a:gd name="T44" fmla="*/ 64 w 72"/>
                <a:gd name="T45" fmla="*/ 48 h 96"/>
                <a:gd name="T46" fmla="*/ 64 w 72"/>
                <a:gd name="T47" fmla="*/ 48 h 96"/>
                <a:gd name="T48" fmla="*/ 72 w 72"/>
                <a:gd name="T49" fmla="*/ 48 h 96"/>
                <a:gd name="T50" fmla="*/ 72 w 72"/>
                <a:gd name="T51" fmla="*/ 48 h 96"/>
                <a:gd name="T52" fmla="*/ 64 w 72"/>
                <a:gd name="T53" fmla="*/ 80 h 96"/>
                <a:gd name="T54" fmla="*/ 64 w 72"/>
                <a:gd name="T55" fmla="*/ 80 h 96"/>
                <a:gd name="T56" fmla="*/ 56 w 72"/>
                <a:gd name="T57" fmla="*/ 88 h 96"/>
                <a:gd name="T58" fmla="*/ 32 w 72"/>
                <a:gd name="T59" fmla="*/ 96 h 96"/>
                <a:gd name="T60" fmla="*/ 32 w 72"/>
                <a:gd name="T61" fmla="*/ 96 h 96"/>
                <a:gd name="T62" fmla="*/ 32 w 72"/>
                <a:gd name="T63" fmla="*/ 96 h 96"/>
                <a:gd name="T64" fmla="*/ 8 w 72"/>
                <a:gd name="T65" fmla="*/ 88 h 96"/>
                <a:gd name="T66" fmla="*/ 8 w 72"/>
                <a:gd name="T67" fmla="*/ 88 h 96"/>
                <a:gd name="T68" fmla="*/ 8 w 72"/>
                <a:gd name="T69" fmla="*/ 80 h 96"/>
                <a:gd name="T70" fmla="*/ 0 w 72"/>
                <a:gd name="T71" fmla="*/ 48 h 96"/>
                <a:gd name="T72" fmla="*/ 0 w 72"/>
                <a:gd name="T73" fmla="*/ 48 h 96"/>
                <a:gd name="T74" fmla="*/ 0 w 72"/>
                <a:gd name="T75" fmla="*/ 48 h 96"/>
                <a:gd name="T76" fmla="*/ 8 w 72"/>
                <a:gd name="T77" fmla="*/ 8 h 96"/>
                <a:gd name="T78" fmla="*/ 8 w 72"/>
                <a:gd name="T79" fmla="*/ 8 h 96"/>
                <a:gd name="T80" fmla="*/ 8 w 72"/>
                <a:gd name="T81" fmla="*/ 8 h 96"/>
                <a:gd name="T82" fmla="*/ 32 w 72"/>
                <a:gd name="T83" fmla="*/ 0 h 96"/>
                <a:gd name="T84" fmla="*/ 32 w 72"/>
                <a:gd name="T85" fmla="*/ 0 h 96"/>
                <a:gd name="T86" fmla="*/ 32 w 72"/>
                <a:gd name="T87" fmla="*/ 0 h 96"/>
                <a:gd name="T88" fmla="*/ 56 w 72"/>
                <a:gd name="T89" fmla="*/ 8 h 96"/>
                <a:gd name="T90" fmla="*/ 56 w 72"/>
                <a:gd name="T91" fmla="*/ 8 h 96"/>
                <a:gd name="T92" fmla="*/ 64 w 72"/>
                <a:gd name="T93" fmla="*/ 8 h 96"/>
                <a:gd name="T94" fmla="*/ 72 w 72"/>
                <a:gd name="T95" fmla="*/ 48 h 96"/>
                <a:gd name="T96" fmla="*/ 64 w 72"/>
                <a:gd name="T97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" h="96">
                  <a:moveTo>
                    <a:pt x="64" y="48"/>
                  </a:moveTo>
                  <a:lnTo>
                    <a:pt x="56" y="8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6" y="80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4" y="48"/>
                  </a:lnTo>
                  <a:lnTo>
                    <a:pt x="64" y="4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64" y="80"/>
                  </a:lnTo>
                  <a:lnTo>
                    <a:pt x="64" y="80"/>
                  </a:lnTo>
                  <a:lnTo>
                    <a:pt x="56" y="88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8" y="8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64" y="8"/>
                  </a:lnTo>
                  <a:lnTo>
                    <a:pt x="72" y="48"/>
                  </a:lnTo>
                  <a:lnTo>
                    <a:pt x="64" y="48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1143" y="2845"/>
              <a:ext cx="8" cy="0"/>
            </a:xfrm>
            <a:custGeom>
              <a:avLst/>
              <a:gdLst>
                <a:gd name="T0" fmla="*/ 0 w 8"/>
                <a:gd name="T1" fmla="*/ 0 w 8"/>
                <a:gd name="T2" fmla="*/ 0 w 8"/>
                <a:gd name="T3" fmla="*/ 8 w 8"/>
                <a:gd name="T4" fmla="*/ 8 w 8"/>
                <a:gd name="T5" fmla="*/ 8 w 8"/>
                <a:gd name="T6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1079" y="2637"/>
              <a:ext cx="64" cy="88"/>
            </a:xfrm>
            <a:custGeom>
              <a:avLst/>
              <a:gdLst>
                <a:gd name="T0" fmla="*/ 64 w 64"/>
                <a:gd name="T1" fmla="*/ 48 h 88"/>
                <a:gd name="T2" fmla="*/ 56 w 64"/>
                <a:gd name="T3" fmla="*/ 16 h 88"/>
                <a:gd name="T4" fmla="*/ 32 w 64"/>
                <a:gd name="T5" fmla="*/ 0 h 88"/>
                <a:gd name="T6" fmla="*/ 8 w 64"/>
                <a:gd name="T7" fmla="*/ 16 h 88"/>
                <a:gd name="T8" fmla="*/ 0 w 64"/>
                <a:gd name="T9" fmla="*/ 48 h 88"/>
                <a:gd name="T10" fmla="*/ 8 w 64"/>
                <a:gd name="T11" fmla="*/ 80 h 88"/>
                <a:gd name="T12" fmla="*/ 32 w 64"/>
                <a:gd name="T13" fmla="*/ 88 h 88"/>
                <a:gd name="T14" fmla="*/ 56 w 64"/>
                <a:gd name="T15" fmla="*/ 80 h 88"/>
                <a:gd name="T16" fmla="*/ 64 w 64"/>
                <a:gd name="T17" fmla="*/ 4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88">
                  <a:moveTo>
                    <a:pt x="64" y="48"/>
                  </a:moveTo>
                  <a:lnTo>
                    <a:pt x="56" y="16"/>
                  </a:lnTo>
                  <a:lnTo>
                    <a:pt x="32" y="0"/>
                  </a:lnTo>
                  <a:lnTo>
                    <a:pt x="8" y="16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2" y="88"/>
                  </a:lnTo>
                  <a:lnTo>
                    <a:pt x="56" y="80"/>
                  </a:lnTo>
                  <a:lnTo>
                    <a:pt x="64" y="48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1079" y="2637"/>
              <a:ext cx="72" cy="96"/>
            </a:xfrm>
            <a:custGeom>
              <a:avLst/>
              <a:gdLst>
                <a:gd name="T0" fmla="*/ 64 w 72"/>
                <a:gd name="T1" fmla="*/ 48 h 96"/>
                <a:gd name="T2" fmla="*/ 56 w 72"/>
                <a:gd name="T3" fmla="*/ 16 h 96"/>
                <a:gd name="T4" fmla="*/ 56 w 72"/>
                <a:gd name="T5" fmla="*/ 24 h 96"/>
                <a:gd name="T6" fmla="*/ 56 w 72"/>
                <a:gd name="T7" fmla="*/ 24 h 96"/>
                <a:gd name="T8" fmla="*/ 32 w 72"/>
                <a:gd name="T9" fmla="*/ 8 h 96"/>
                <a:gd name="T10" fmla="*/ 40 w 72"/>
                <a:gd name="T11" fmla="*/ 8 h 96"/>
                <a:gd name="T12" fmla="*/ 40 w 72"/>
                <a:gd name="T13" fmla="*/ 8 h 96"/>
                <a:gd name="T14" fmla="*/ 16 w 72"/>
                <a:gd name="T15" fmla="*/ 24 h 96"/>
                <a:gd name="T16" fmla="*/ 16 w 72"/>
                <a:gd name="T17" fmla="*/ 16 h 96"/>
                <a:gd name="T18" fmla="*/ 16 w 72"/>
                <a:gd name="T19" fmla="*/ 16 h 96"/>
                <a:gd name="T20" fmla="*/ 8 w 72"/>
                <a:gd name="T21" fmla="*/ 48 h 96"/>
                <a:gd name="T22" fmla="*/ 8 w 72"/>
                <a:gd name="T23" fmla="*/ 48 h 96"/>
                <a:gd name="T24" fmla="*/ 8 w 72"/>
                <a:gd name="T25" fmla="*/ 48 h 96"/>
                <a:gd name="T26" fmla="*/ 16 w 72"/>
                <a:gd name="T27" fmla="*/ 80 h 96"/>
                <a:gd name="T28" fmla="*/ 8 w 72"/>
                <a:gd name="T29" fmla="*/ 80 h 96"/>
                <a:gd name="T30" fmla="*/ 8 w 72"/>
                <a:gd name="T31" fmla="*/ 80 h 96"/>
                <a:gd name="T32" fmla="*/ 32 w 72"/>
                <a:gd name="T33" fmla="*/ 88 h 96"/>
                <a:gd name="T34" fmla="*/ 32 w 72"/>
                <a:gd name="T35" fmla="*/ 88 h 96"/>
                <a:gd name="T36" fmla="*/ 32 w 72"/>
                <a:gd name="T37" fmla="*/ 88 h 96"/>
                <a:gd name="T38" fmla="*/ 56 w 72"/>
                <a:gd name="T39" fmla="*/ 80 h 96"/>
                <a:gd name="T40" fmla="*/ 56 w 72"/>
                <a:gd name="T41" fmla="*/ 80 h 96"/>
                <a:gd name="T42" fmla="*/ 56 w 72"/>
                <a:gd name="T43" fmla="*/ 80 h 96"/>
                <a:gd name="T44" fmla="*/ 64 w 72"/>
                <a:gd name="T45" fmla="*/ 48 h 96"/>
                <a:gd name="T46" fmla="*/ 64 w 72"/>
                <a:gd name="T47" fmla="*/ 48 h 96"/>
                <a:gd name="T48" fmla="*/ 72 w 72"/>
                <a:gd name="T49" fmla="*/ 48 h 96"/>
                <a:gd name="T50" fmla="*/ 72 w 72"/>
                <a:gd name="T51" fmla="*/ 48 h 96"/>
                <a:gd name="T52" fmla="*/ 64 w 72"/>
                <a:gd name="T53" fmla="*/ 80 h 96"/>
                <a:gd name="T54" fmla="*/ 64 w 72"/>
                <a:gd name="T55" fmla="*/ 80 h 96"/>
                <a:gd name="T56" fmla="*/ 56 w 72"/>
                <a:gd name="T57" fmla="*/ 88 h 96"/>
                <a:gd name="T58" fmla="*/ 32 w 72"/>
                <a:gd name="T59" fmla="*/ 96 h 96"/>
                <a:gd name="T60" fmla="*/ 32 w 72"/>
                <a:gd name="T61" fmla="*/ 96 h 96"/>
                <a:gd name="T62" fmla="*/ 32 w 72"/>
                <a:gd name="T63" fmla="*/ 96 h 96"/>
                <a:gd name="T64" fmla="*/ 8 w 72"/>
                <a:gd name="T65" fmla="*/ 88 h 96"/>
                <a:gd name="T66" fmla="*/ 8 w 72"/>
                <a:gd name="T67" fmla="*/ 88 h 96"/>
                <a:gd name="T68" fmla="*/ 8 w 72"/>
                <a:gd name="T69" fmla="*/ 80 h 96"/>
                <a:gd name="T70" fmla="*/ 0 w 72"/>
                <a:gd name="T71" fmla="*/ 48 h 96"/>
                <a:gd name="T72" fmla="*/ 0 w 72"/>
                <a:gd name="T73" fmla="*/ 48 h 96"/>
                <a:gd name="T74" fmla="*/ 0 w 72"/>
                <a:gd name="T75" fmla="*/ 48 h 96"/>
                <a:gd name="T76" fmla="*/ 8 w 72"/>
                <a:gd name="T77" fmla="*/ 16 h 96"/>
                <a:gd name="T78" fmla="*/ 8 w 72"/>
                <a:gd name="T79" fmla="*/ 16 h 96"/>
                <a:gd name="T80" fmla="*/ 8 w 72"/>
                <a:gd name="T81" fmla="*/ 16 h 96"/>
                <a:gd name="T82" fmla="*/ 32 w 72"/>
                <a:gd name="T83" fmla="*/ 0 h 96"/>
                <a:gd name="T84" fmla="*/ 32 w 72"/>
                <a:gd name="T85" fmla="*/ 0 h 96"/>
                <a:gd name="T86" fmla="*/ 40 w 72"/>
                <a:gd name="T87" fmla="*/ 0 h 96"/>
                <a:gd name="T88" fmla="*/ 64 w 72"/>
                <a:gd name="T89" fmla="*/ 16 h 96"/>
                <a:gd name="T90" fmla="*/ 64 w 72"/>
                <a:gd name="T91" fmla="*/ 16 h 96"/>
                <a:gd name="T92" fmla="*/ 64 w 72"/>
                <a:gd name="T93" fmla="*/ 16 h 96"/>
                <a:gd name="T94" fmla="*/ 72 w 72"/>
                <a:gd name="T95" fmla="*/ 48 h 96"/>
                <a:gd name="T96" fmla="*/ 64 w 72"/>
                <a:gd name="T97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" h="96">
                  <a:moveTo>
                    <a:pt x="64" y="48"/>
                  </a:moveTo>
                  <a:lnTo>
                    <a:pt x="56" y="16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32" y="8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6" y="24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6" y="80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32" y="8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4" y="48"/>
                  </a:lnTo>
                  <a:lnTo>
                    <a:pt x="64" y="4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64" y="80"/>
                  </a:lnTo>
                  <a:lnTo>
                    <a:pt x="64" y="80"/>
                  </a:lnTo>
                  <a:lnTo>
                    <a:pt x="56" y="88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8" y="8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72" y="48"/>
                  </a:lnTo>
                  <a:lnTo>
                    <a:pt x="64" y="48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1143" y="2685"/>
              <a:ext cx="8" cy="0"/>
            </a:xfrm>
            <a:custGeom>
              <a:avLst/>
              <a:gdLst>
                <a:gd name="T0" fmla="*/ 0 w 8"/>
                <a:gd name="T1" fmla="*/ 0 w 8"/>
                <a:gd name="T2" fmla="*/ 0 w 8"/>
                <a:gd name="T3" fmla="*/ 8 w 8"/>
                <a:gd name="T4" fmla="*/ 8 w 8"/>
                <a:gd name="T5" fmla="*/ 8 w 8"/>
                <a:gd name="T6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079" y="2966"/>
              <a:ext cx="64" cy="96"/>
            </a:xfrm>
            <a:custGeom>
              <a:avLst/>
              <a:gdLst>
                <a:gd name="T0" fmla="*/ 64 w 64"/>
                <a:gd name="T1" fmla="*/ 48 h 96"/>
                <a:gd name="T2" fmla="*/ 56 w 64"/>
                <a:gd name="T3" fmla="*/ 16 h 96"/>
                <a:gd name="T4" fmla="*/ 32 w 64"/>
                <a:gd name="T5" fmla="*/ 0 h 96"/>
                <a:gd name="T6" fmla="*/ 8 w 64"/>
                <a:gd name="T7" fmla="*/ 16 h 96"/>
                <a:gd name="T8" fmla="*/ 0 w 64"/>
                <a:gd name="T9" fmla="*/ 48 h 96"/>
                <a:gd name="T10" fmla="*/ 8 w 64"/>
                <a:gd name="T11" fmla="*/ 80 h 96"/>
                <a:gd name="T12" fmla="*/ 32 w 64"/>
                <a:gd name="T13" fmla="*/ 96 h 96"/>
                <a:gd name="T14" fmla="*/ 56 w 64"/>
                <a:gd name="T15" fmla="*/ 80 h 96"/>
                <a:gd name="T16" fmla="*/ 64 w 64"/>
                <a:gd name="T17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96">
                  <a:moveTo>
                    <a:pt x="64" y="48"/>
                  </a:moveTo>
                  <a:lnTo>
                    <a:pt x="56" y="16"/>
                  </a:lnTo>
                  <a:lnTo>
                    <a:pt x="32" y="0"/>
                  </a:lnTo>
                  <a:lnTo>
                    <a:pt x="8" y="16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2" y="96"/>
                  </a:lnTo>
                  <a:lnTo>
                    <a:pt x="56" y="80"/>
                  </a:lnTo>
                  <a:lnTo>
                    <a:pt x="64" y="48"/>
                  </a:lnTo>
                  <a:close/>
                </a:path>
              </a:pathLst>
            </a:custGeom>
            <a:blipFill dpi="0" rotWithShape="0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1079" y="2966"/>
              <a:ext cx="72" cy="104"/>
            </a:xfrm>
            <a:custGeom>
              <a:avLst/>
              <a:gdLst>
                <a:gd name="T0" fmla="*/ 64 w 72"/>
                <a:gd name="T1" fmla="*/ 48 h 104"/>
                <a:gd name="T2" fmla="*/ 56 w 72"/>
                <a:gd name="T3" fmla="*/ 16 h 104"/>
                <a:gd name="T4" fmla="*/ 56 w 72"/>
                <a:gd name="T5" fmla="*/ 24 h 104"/>
                <a:gd name="T6" fmla="*/ 56 w 72"/>
                <a:gd name="T7" fmla="*/ 24 h 104"/>
                <a:gd name="T8" fmla="*/ 32 w 72"/>
                <a:gd name="T9" fmla="*/ 8 h 104"/>
                <a:gd name="T10" fmla="*/ 40 w 72"/>
                <a:gd name="T11" fmla="*/ 8 h 104"/>
                <a:gd name="T12" fmla="*/ 40 w 72"/>
                <a:gd name="T13" fmla="*/ 8 h 104"/>
                <a:gd name="T14" fmla="*/ 16 w 72"/>
                <a:gd name="T15" fmla="*/ 24 h 104"/>
                <a:gd name="T16" fmla="*/ 16 w 72"/>
                <a:gd name="T17" fmla="*/ 16 h 104"/>
                <a:gd name="T18" fmla="*/ 16 w 72"/>
                <a:gd name="T19" fmla="*/ 16 h 104"/>
                <a:gd name="T20" fmla="*/ 8 w 72"/>
                <a:gd name="T21" fmla="*/ 48 h 104"/>
                <a:gd name="T22" fmla="*/ 8 w 72"/>
                <a:gd name="T23" fmla="*/ 48 h 104"/>
                <a:gd name="T24" fmla="*/ 8 w 72"/>
                <a:gd name="T25" fmla="*/ 48 h 104"/>
                <a:gd name="T26" fmla="*/ 16 w 72"/>
                <a:gd name="T27" fmla="*/ 80 h 104"/>
                <a:gd name="T28" fmla="*/ 16 w 72"/>
                <a:gd name="T29" fmla="*/ 80 h 104"/>
                <a:gd name="T30" fmla="*/ 16 w 72"/>
                <a:gd name="T31" fmla="*/ 80 h 104"/>
                <a:gd name="T32" fmla="*/ 40 w 72"/>
                <a:gd name="T33" fmla="*/ 96 h 104"/>
                <a:gd name="T34" fmla="*/ 32 w 72"/>
                <a:gd name="T35" fmla="*/ 96 h 104"/>
                <a:gd name="T36" fmla="*/ 32 w 72"/>
                <a:gd name="T37" fmla="*/ 96 h 104"/>
                <a:gd name="T38" fmla="*/ 56 w 72"/>
                <a:gd name="T39" fmla="*/ 80 h 104"/>
                <a:gd name="T40" fmla="*/ 56 w 72"/>
                <a:gd name="T41" fmla="*/ 80 h 104"/>
                <a:gd name="T42" fmla="*/ 56 w 72"/>
                <a:gd name="T43" fmla="*/ 80 h 104"/>
                <a:gd name="T44" fmla="*/ 64 w 72"/>
                <a:gd name="T45" fmla="*/ 48 h 104"/>
                <a:gd name="T46" fmla="*/ 64 w 72"/>
                <a:gd name="T47" fmla="*/ 48 h 104"/>
                <a:gd name="T48" fmla="*/ 72 w 72"/>
                <a:gd name="T49" fmla="*/ 48 h 104"/>
                <a:gd name="T50" fmla="*/ 72 w 72"/>
                <a:gd name="T51" fmla="*/ 48 h 104"/>
                <a:gd name="T52" fmla="*/ 64 w 72"/>
                <a:gd name="T53" fmla="*/ 80 h 104"/>
                <a:gd name="T54" fmla="*/ 64 w 72"/>
                <a:gd name="T55" fmla="*/ 80 h 104"/>
                <a:gd name="T56" fmla="*/ 64 w 72"/>
                <a:gd name="T57" fmla="*/ 88 h 104"/>
                <a:gd name="T58" fmla="*/ 40 w 72"/>
                <a:gd name="T59" fmla="*/ 104 h 104"/>
                <a:gd name="T60" fmla="*/ 40 w 72"/>
                <a:gd name="T61" fmla="*/ 104 h 104"/>
                <a:gd name="T62" fmla="*/ 32 w 72"/>
                <a:gd name="T63" fmla="*/ 104 h 104"/>
                <a:gd name="T64" fmla="*/ 8 w 72"/>
                <a:gd name="T65" fmla="*/ 88 h 104"/>
                <a:gd name="T66" fmla="*/ 8 w 72"/>
                <a:gd name="T67" fmla="*/ 88 h 104"/>
                <a:gd name="T68" fmla="*/ 8 w 72"/>
                <a:gd name="T69" fmla="*/ 80 h 104"/>
                <a:gd name="T70" fmla="*/ 0 w 72"/>
                <a:gd name="T71" fmla="*/ 48 h 104"/>
                <a:gd name="T72" fmla="*/ 0 w 72"/>
                <a:gd name="T73" fmla="*/ 48 h 104"/>
                <a:gd name="T74" fmla="*/ 0 w 72"/>
                <a:gd name="T75" fmla="*/ 48 h 104"/>
                <a:gd name="T76" fmla="*/ 8 w 72"/>
                <a:gd name="T77" fmla="*/ 16 h 104"/>
                <a:gd name="T78" fmla="*/ 8 w 72"/>
                <a:gd name="T79" fmla="*/ 16 h 104"/>
                <a:gd name="T80" fmla="*/ 8 w 72"/>
                <a:gd name="T81" fmla="*/ 16 h 104"/>
                <a:gd name="T82" fmla="*/ 32 w 72"/>
                <a:gd name="T83" fmla="*/ 0 h 104"/>
                <a:gd name="T84" fmla="*/ 32 w 72"/>
                <a:gd name="T85" fmla="*/ 0 h 104"/>
                <a:gd name="T86" fmla="*/ 40 w 72"/>
                <a:gd name="T87" fmla="*/ 0 h 104"/>
                <a:gd name="T88" fmla="*/ 64 w 72"/>
                <a:gd name="T89" fmla="*/ 16 h 104"/>
                <a:gd name="T90" fmla="*/ 64 w 72"/>
                <a:gd name="T91" fmla="*/ 16 h 104"/>
                <a:gd name="T92" fmla="*/ 64 w 72"/>
                <a:gd name="T93" fmla="*/ 16 h 104"/>
                <a:gd name="T94" fmla="*/ 72 w 72"/>
                <a:gd name="T95" fmla="*/ 48 h 104"/>
                <a:gd name="T96" fmla="*/ 64 w 72"/>
                <a:gd name="T97" fmla="*/ 4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" h="104">
                  <a:moveTo>
                    <a:pt x="64" y="48"/>
                  </a:moveTo>
                  <a:lnTo>
                    <a:pt x="56" y="16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32" y="8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6" y="24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40" y="96"/>
                  </a:lnTo>
                  <a:lnTo>
                    <a:pt x="32" y="96"/>
                  </a:lnTo>
                  <a:lnTo>
                    <a:pt x="32" y="96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4" y="48"/>
                  </a:lnTo>
                  <a:lnTo>
                    <a:pt x="64" y="4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64" y="80"/>
                  </a:lnTo>
                  <a:lnTo>
                    <a:pt x="64" y="80"/>
                  </a:lnTo>
                  <a:lnTo>
                    <a:pt x="64" y="88"/>
                  </a:lnTo>
                  <a:lnTo>
                    <a:pt x="40" y="104"/>
                  </a:lnTo>
                  <a:lnTo>
                    <a:pt x="40" y="104"/>
                  </a:lnTo>
                  <a:lnTo>
                    <a:pt x="32" y="104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8" y="8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64" y="16"/>
                  </a:lnTo>
                  <a:lnTo>
                    <a:pt x="72" y="48"/>
                  </a:lnTo>
                  <a:lnTo>
                    <a:pt x="64" y="48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1143" y="3014"/>
              <a:ext cx="8" cy="0"/>
            </a:xfrm>
            <a:custGeom>
              <a:avLst/>
              <a:gdLst>
                <a:gd name="T0" fmla="*/ 0 w 8"/>
                <a:gd name="T1" fmla="*/ 0 w 8"/>
                <a:gd name="T2" fmla="*/ 0 w 8"/>
                <a:gd name="T3" fmla="*/ 8 w 8"/>
                <a:gd name="T4" fmla="*/ 8 w 8"/>
                <a:gd name="T5" fmla="*/ 8 w 8"/>
                <a:gd name="T6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783" y="2509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903" y="2573"/>
              <a:ext cx="104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783" y="2725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903" y="2781"/>
              <a:ext cx="104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783" y="2933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903" y="2990"/>
              <a:ext cx="104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1816" y="1332"/>
              <a:ext cx="152" cy="673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1816" y="1332"/>
              <a:ext cx="160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1968" y="1332"/>
              <a:ext cx="8" cy="681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1816" y="2005"/>
              <a:ext cx="152" cy="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1816" y="1332"/>
              <a:ext cx="8" cy="673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04" name="Rectangle 65"/>
            <p:cNvSpPr>
              <a:spLocks noChangeArrowheads="1"/>
            </p:cNvSpPr>
            <p:nvPr/>
          </p:nvSpPr>
          <p:spPr bwMode="auto">
            <a:xfrm>
              <a:off x="2632" y="2181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05" name="Rectangle 66"/>
            <p:cNvSpPr>
              <a:spLocks noChangeArrowheads="1"/>
            </p:cNvSpPr>
            <p:nvPr/>
          </p:nvSpPr>
          <p:spPr bwMode="auto">
            <a:xfrm>
              <a:off x="2080" y="1589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07" name="Rectangle 67"/>
            <p:cNvSpPr>
              <a:spLocks noChangeArrowheads="1"/>
            </p:cNvSpPr>
            <p:nvPr/>
          </p:nvSpPr>
          <p:spPr bwMode="auto">
            <a:xfrm>
              <a:off x="2168" y="1645"/>
              <a:ext cx="112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09" name="Rectangle 68"/>
            <p:cNvSpPr>
              <a:spLocks noChangeArrowheads="1"/>
            </p:cNvSpPr>
            <p:nvPr/>
          </p:nvSpPr>
          <p:spPr bwMode="auto">
            <a:xfrm>
              <a:off x="1063" y="1548"/>
              <a:ext cx="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Load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0" name="Rectangle 69"/>
            <p:cNvSpPr>
              <a:spLocks noChangeArrowheads="1"/>
            </p:cNvSpPr>
            <p:nvPr/>
          </p:nvSpPr>
          <p:spPr bwMode="auto">
            <a:xfrm>
              <a:off x="887" y="1332"/>
              <a:ext cx="6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Resistive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1" name="Freeform 70"/>
            <p:cNvSpPr>
              <a:spLocks/>
            </p:cNvSpPr>
            <p:nvPr/>
          </p:nvSpPr>
          <p:spPr bwMode="auto">
            <a:xfrm>
              <a:off x="1872" y="2221"/>
              <a:ext cx="32" cy="40"/>
            </a:xfrm>
            <a:custGeom>
              <a:avLst/>
              <a:gdLst>
                <a:gd name="T0" fmla="*/ 32 w 32"/>
                <a:gd name="T1" fmla="*/ 16 h 40"/>
                <a:gd name="T2" fmla="*/ 32 w 32"/>
                <a:gd name="T3" fmla="*/ 0 h 40"/>
                <a:gd name="T4" fmla="*/ 16 w 32"/>
                <a:gd name="T5" fmla="*/ 0 h 40"/>
                <a:gd name="T6" fmla="*/ 0 w 32"/>
                <a:gd name="T7" fmla="*/ 0 h 40"/>
                <a:gd name="T8" fmla="*/ 0 w 32"/>
                <a:gd name="T9" fmla="*/ 16 h 40"/>
                <a:gd name="T10" fmla="*/ 0 w 32"/>
                <a:gd name="T11" fmla="*/ 32 h 40"/>
                <a:gd name="T12" fmla="*/ 16 w 32"/>
                <a:gd name="T13" fmla="*/ 40 h 40"/>
                <a:gd name="T14" fmla="*/ 32 w 32"/>
                <a:gd name="T15" fmla="*/ 32 h 40"/>
                <a:gd name="T16" fmla="*/ 32 w 32"/>
                <a:gd name="T17" fmla="*/ 1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40">
                  <a:moveTo>
                    <a:pt x="32" y="16"/>
                  </a:moveTo>
                  <a:lnTo>
                    <a:pt x="32" y="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16" y="40"/>
                  </a:lnTo>
                  <a:lnTo>
                    <a:pt x="32" y="32"/>
                  </a:lnTo>
                  <a:lnTo>
                    <a:pt x="32" y="16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2" name="Freeform 71"/>
            <p:cNvSpPr>
              <a:spLocks/>
            </p:cNvSpPr>
            <p:nvPr/>
          </p:nvSpPr>
          <p:spPr bwMode="auto">
            <a:xfrm>
              <a:off x="1872" y="2221"/>
              <a:ext cx="40" cy="48"/>
            </a:xfrm>
            <a:custGeom>
              <a:avLst/>
              <a:gdLst>
                <a:gd name="T0" fmla="*/ 32 w 40"/>
                <a:gd name="T1" fmla="*/ 16 h 48"/>
                <a:gd name="T2" fmla="*/ 32 w 40"/>
                <a:gd name="T3" fmla="*/ 0 h 48"/>
                <a:gd name="T4" fmla="*/ 32 w 40"/>
                <a:gd name="T5" fmla="*/ 8 h 48"/>
                <a:gd name="T6" fmla="*/ 32 w 40"/>
                <a:gd name="T7" fmla="*/ 8 h 48"/>
                <a:gd name="T8" fmla="*/ 16 w 40"/>
                <a:gd name="T9" fmla="*/ 8 h 48"/>
                <a:gd name="T10" fmla="*/ 16 w 40"/>
                <a:gd name="T11" fmla="*/ 8 h 48"/>
                <a:gd name="T12" fmla="*/ 16 w 40"/>
                <a:gd name="T13" fmla="*/ 8 h 48"/>
                <a:gd name="T14" fmla="*/ 0 w 40"/>
                <a:gd name="T15" fmla="*/ 8 h 48"/>
                <a:gd name="T16" fmla="*/ 8 w 40"/>
                <a:gd name="T17" fmla="*/ 0 h 48"/>
                <a:gd name="T18" fmla="*/ 8 w 40"/>
                <a:gd name="T19" fmla="*/ 0 h 48"/>
                <a:gd name="T20" fmla="*/ 8 w 40"/>
                <a:gd name="T21" fmla="*/ 16 h 48"/>
                <a:gd name="T22" fmla="*/ 8 w 40"/>
                <a:gd name="T23" fmla="*/ 16 h 48"/>
                <a:gd name="T24" fmla="*/ 8 w 40"/>
                <a:gd name="T25" fmla="*/ 16 h 48"/>
                <a:gd name="T26" fmla="*/ 8 w 40"/>
                <a:gd name="T27" fmla="*/ 32 h 48"/>
                <a:gd name="T28" fmla="*/ 0 w 40"/>
                <a:gd name="T29" fmla="*/ 32 h 48"/>
                <a:gd name="T30" fmla="*/ 0 w 40"/>
                <a:gd name="T31" fmla="*/ 32 h 48"/>
                <a:gd name="T32" fmla="*/ 16 w 40"/>
                <a:gd name="T33" fmla="*/ 40 h 48"/>
                <a:gd name="T34" fmla="*/ 16 w 40"/>
                <a:gd name="T35" fmla="*/ 40 h 48"/>
                <a:gd name="T36" fmla="*/ 16 w 40"/>
                <a:gd name="T37" fmla="*/ 40 h 48"/>
                <a:gd name="T38" fmla="*/ 32 w 40"/>
                <a:gd name="T39" fmla="*/ 32 h 48"/>
                <a:gd name="T40" fmla="*/ 32 w 40"/>
                <a:gd name="T41" fmla="*/ 32 h 48"/>
                <a:gd name="T42" fmla="*/ 32 w 40"/>
                <a:gd name="T43" fmla="*/ 32 h 48"/>
                <a:gd name="T44" fmla="*/ 32 w 40"/>
                <a:gd name="T45" fmla="*/ 16 h 48"/>
                <a:gd name="T46" fmla="*/ 32 w 40"/>
                <a:gd name="T47" fmla="*/ 16 h 48"/>
                <a:gd name="T48" fmla="*/ 40 w 40"/>
                <a:gd name="T49" fmla="*/ 16 h 48"/>
                <a:gd name="T50" fmla="*/ 40 w 40"/>
                <a:gd name="T51" fmla="*/ 16 h 48"/>
                <a:gd name="T52" fmla="*/ 40 w 40"/>
                <a:gd name="T53" fmla="*/ 32 h 48"/>
                <a:gd name="T54" fmla="*/ 40 w 40"/>
                <a:gd name="T55" fmla="*/ 32 h 48"/>
                <a:gd name="T56" fmla="*/ 32 w 40"/>
                <a:gd name="T57" fmla="*/ 40 h 48"/>
                <a:gd name="T58" fmla="*/ 16 w 40"/>
                <a:gd name="T59" fmla="*/ 48 h 48"/>
                <a:gd name="T60" fmla="*/ 16 w 40"/>
                <a:gd name="T61" fmla="*/ 48 h 48"/>
                <a:gd name="T62" fmla="*/ 16 w 40"/>
                <a:gd name="T63" fmla="*/ 48 h 48"/>
                <a:gd name="T64" fmla="*/ 0 w 40"/>
                <a:gd name="T65" fmla="*/ 40 h 48"/>
                <a:gd name="T66" fmla="*/ 0 w 40"/>
                <a:gd name="T67" fmla="*/ 40 h 48"/>
                <a:gd name="T68" fmla="*/ 0 w 40"/>
                <a:gd name="T69" fmla="*/ 32 h 48"/>
                <a:gd name="T70" fmla="*/ 0 w 40"/>
                <a:gd name="T71" fmla="*/ 16 h 48"/>
                <a:gd name="T72" fmla="*/ 0 w 40"/>
                <a:gd name="T73" fmla="*/ 16 h 48"/>
                <a:gd name="T74" fmla="*/ 0 w 40"/>
                <a:gd name="T75" fmla="*/ 16 h 48"/>
                <a:gd name="T76" fmla="*/ 0 w 40"/>
                <a:gd name="T77" fmla="*/ 0 h 48"/>
                <a:gd name="T78" fmla="*/ 0 w 40"/>
                <a:gd name="T79" fmla="*/ 0 h 48"/>
                <a:gd name="T80" fmla="*/ 0 w 40"/>
                <a:gd name="T81" fmla="*/ 0 h 48"/>
                <a:gd name="T82" fmla="*/ 16 w 40"/>
                <a:gd name="T83" fmla="*/ 0 h 48"/>
                <a:gd name="T84" fmla="*/ 16 w 40"/>
                <a:gd name="T85" fmla="*/ 0 h 48"/>
                <a:gd name="T86" fmla="*/ 16 w 40"/>
                <a:gd name="T87" fmla="*/ 0 h 48"/>
                <a:gd name="T88" fmla="*/ 32 w 40"/>
                <a:gd name="T89" fmla="*/ 0 h 48"/>
                <a:gd name="T90" fmla="*/ 32 w 40"/>
                <a:gd name="T91" fmla="*/ 0 h 48"/>
                <a:gd name="T92" fmla="*/ 40 w 40"/>
                <a:gd name="T93" fmla="*/ 0 h 48"/>
                <a:gd name="T94" fmla="*/ 40 w 40"/>
                <a:gd name="T95" fmla="*/ 16 h 48"/>
                <a:gd name="T96" fmla="*/ 32 w 40"/>
                <a:gd name="T97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0" h="48">
                  <a:moveTo>
                    <a:pt x="32" y="16"/>
                  </a:moveTo>
                  <a:lnTo>
                    <a:pt x="32" y="0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0" y="8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0" y="32"/>
                  </a:lnTo>
                  <a:lnTo>
                    <a:pt x="40" y="32"/>
                  </a:lnTo>
                  <a:lnTo>
                    <a:pt x="32" y="40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0" y="16"/>
                  </a:lnTo>
                  <a:lnTo>
                    <a:pt x="32" y="16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3" name="Freeform 72"/>
            <p:cNvSpPr>
              <a:spLocks/>
            </p:cNvSpPr>
            <p:nvPr/>
          </p:nvSpPr>
          <p:spPr bwMode="auto">
            <a:xfrm>
              <a:off x="1904" y="2237"/>
              <a:ext cx="8" cy="0"/>
            </a:xfrm>
            <a:custGeom>
              <a:avLst/>
              <a:gdLst>
                <a:gd name="T0" fmla="*/ 0 w 8"/>
                <a:gd name="T1" fmla="*/ 0 w 8"/>
                <a:gd name="T2" fmla="*/ 0 w 8"/>
                <a:gd name="T3" fmla="*/ 8 w 8"/>
                <a:gd name="T4" fmla="*/ 8 w 8"/>
                <a:gd name="T5" fmla="*/ 8 w 8"/>
                <a:gd name="T6" fmla="*/ 0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4" name="Rectangle 73"/>
            <p:cNvSpPr>
              <a:spLocks noChangeArrowheads="1"/>
            </p:cNvSpPr>
            <p:nvPr/>
          </p:nvSpPr>
          <p:spPr bwMode="auto">
            <a:xfrm>
              <a:off x="3153" y="1196"/>
              <a:ext cx="13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 transistors + Load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5" name="Rectangle 74"/>
            <p:cNvSpPr>
              <a:spLocks noChangeArrowheads="1"/>
            </p:cNvSpPr>
            <p:nvPr/>
          </p:nvSpPr>
          <p:spPr bwMode="auto">
            <a:xfrm>
              <a:off x="3065" y="1476"/>
              <a:ext cx="2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• 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6" name="Rectangle 75"/>
            <p:cNvSpPr>
              <a:spLocks noChangeArrowheads="1"/>
            </p:cNvSpPr>
            <p:nvPr/>
          </p:nvSpPr>
          <p:spPr bwMode="auto">
            <a:xfrm>
              <a:off x="3257" y="1532"/>
              <a:ext cx="24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OH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7" name="Rectangle 76"/>
            <p:cNvSpPr>
              <a:spLocks noChangeArrowheads="1"/>
            </p:cNvSpPr>
            <p:nvPr/>
          </p:nvSpPr>
          <p:spPr bwMode="auto">
            <a:xfrm>
              <a:off x="3465" y="1476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= V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8" name="Rectangle 77"/>
            <p:cNvSpPr>
              <a:spLocks noChangeArrowheads="1"/>
            </p:cNvSpPr>
            <p:nvPr/>
          </p:nvSpPr>
          <p:spPr bwMode="auto">
            <a:xfrm>
              <a:off x="3689" y="1532"/>
              <a:ext cx="20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19" name="Rectangle 78"/>
            <p:cNvSpPr>
              <a:spLocks noChangeArrowheads="1"/>
            </p:cNvSpPr>
            <p:nvPr/>
          </p:nvSpPr>
          <p:spPr bwMode="auto">
            <a:xfrm>
              <a:off x="3081" y="1933"/>
              <a:ext cx="2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• 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0" name="Rectangle 79"/>
            <p:cNvSpPr>
              <a:spLocks noChangeArrowheads="1"/>
            </p:cNvSpPr>
            <p:nvPr/>
          </p:nvSpPr>
          <p:spPr bwMode="auto">
            <a:xfrm>
              <a:off x="3273" y="1981"/>
              <a:ext cx="20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1" name="Rectangle 80"/>
            <p:cNvSpPr>
              <a:spLocks noChangeArrowheads="1"/>
            </p:cNvSpPr>
            <p:nvPr/>
          </p:nvSpPr>
          <p:spPr bwMode="auto">
            <a:xfrm>
              <a:off x="3441" y="1933"/>
              <a:ext cx="2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=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2" name="Rectangle 81"/>
            <p:cNvSpPr>
              <a:spLocks noChangeArrowheads="1"/>
            </p:cNvSpPr>
            <p:nvPr/>
          </p:nvSpPr>
          <p:spPr bwMode="auto">
            <a:xfrm>
              <a:off x="3905" y="1893"/>
              <a:ext cx="1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3" name="Rectangle 82"/>
            <p:cNvSpPr>
              <a:spLocks noChangeArrowheads="1"/>
            </p:cNvSpPr>
            <p:nvPr/>
          </p:nvSpPr>
          <p:spPr bwMode="auto">
            <a:xfrm>
              <a:off x="4009" y="1949"/>
              <a:ext cx="184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PN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4" name="Rectangle 83"/>
            <p:cNvSpPr>
              <a:spLocks noChangeArrowheads="1"/>
            </p:cNvSpPr>
            <p:nvPr/>
          </p:nvSpPr>
          <p:spPr bwMode="auto">
            <a:xfrm>
              <a:off x="3721" y="2165"/>
              <a:ext cx="1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5" name="Rectangle 84"/>
            <p:cNvSpPr>
              <a:spLocks noChangeArrowheads="1"/>
            </p:cNvSpPr>
            <p:nvPr/>
          </p:nvSpPr>
          <p:spPr bwMode="auto">
            <a:xfrm>
              <a:off x="3825" y="2221"/>
              <a:ext cx="184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PN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6" name="Rectangle 85"/>
            <p:cNvSpPr>
              <a:spLocks noChangeArrowheads="1"/>
            </p:cNvSpPr>
            <p:nvPr/>
          </p:nvSpPr>
          <p:spPr bwMode="auto">
            <a:xfrm>
              <a:off x="3977" y="2165"/>
              <a:ext cx="3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+ 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7" name="Rectangle 86"/>
            <p:cNvSpPr>
              <a:spLocks noChangeArrowheads="1"/>
            </p:cNvSpPr>
            <p:nvPr/>
          </p:nvSpPr>
          <p:spPr bwMode="auto">
            <a:xfrm>
              <a:off x="4234" y="2221"/>
              <a:ext cx="12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28" name="Rectangle 87"/>
            <p:cNvSpPr>
              <a:spLocks noChangeArrowheads="1"/>
            </p:cNvSpPr>
            <p:nvPr/>
          </p:nvSpPr>
          <p:spPr bwMode="auto">
            <a:xfrm>
              <a:off x="3689" y="2109"/>
              <a:ext cx="8" cy="16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29" name="Rectangle 88"/>
            <p:cNvSpPr>
              <a:spLocks noChangeArrowheads="1"/>
            </p:cNvSpPr>
            <p:nvPr/>
          </p:nvSpPr>
          <p:spPr bwMode="auto">
            <a:xfrm>
              <a:off x="4338" y="2109"/>
              <a:ext cx="8" cy="16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30" name="Rectangle 89"/>
            <p:cNvSpPr>
              <a:spLocks noChangeArrowheads="1"/>
            </p:cNvSpPr>
            <p:nvPr/>
          </p:nvSpPr>
          <p:spPr bwMode="auto">
            <a:xfrm>
              <a:off x="3697" y="2109"/>
              <a:ext cx="641" cy="16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31" name="Rectangle 90"/>
            <p:cNvSpPr>
              <a:spLocks noChangeArrowheads="1"/>
            </p:cNvSpPr>
            <p:nvPr/>
          </p:nvSpPr>
          <p:spPr bwMode="auto">
            <a:xfrm>
              <a:off x="3097" y="2573"/>
              <a:ext cx="15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• Assymetrical response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2" name="Rectangle 91"/>
            <p:cNvSpPr>
              <a:spLocks noChangeArrowheads="1"/>
            </p:cNvSpPr>
            <p:nvPr/>
          </p:nvSpPr>
          <p:spPr bwMode="auto">
            <a:xfrm>
              <a:off x="3097" y="2941"/>
              <a:ext cx="17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• Static power consumption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3" name="Rectangle 92"/>
            <p:cNvSpPr>
              <a:spLocks noChangeArrowheads="1"/>
            </p:cNvSpPr>
            <p:nvPr/>
          </p:nvSpPr>
          <p:spPr bwMode="auto">
            <a:xfrm>
              <a:off x="3057" y="1196"/>
              <a:ext cx="1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•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4" name="Rectangle 93"/>
            <p:cNvSpPr>
              <a:spLocks noChangeArrowheads="1"/>
            </p:cNvSpPr>
            <p:nvPr/>
          </p:nvSpPr>
          <p:spPr bwMode="auto">
            <a:xfrm>
              <a:off x="3097" y="3310"/>
              <a:ext cx="208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• 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5" name="Rectangle 94"/>
            <p:cNvSpPr>
              <a:spLocks noChangeArrowheads="1"/>
            </p:cNvSpPr>
            <p:nvPr/>
          </p:nvSpPr>
          <p:spPr bwMode="auto">
            <a:xfrm>
              <a:off x="3233" y="3382"/>
              <a:ext cx="192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6" name="Rectangle 95"/>
            <p:cNvSpPr>
              <a:spLocks noChangeArrowheads="1"/>
            </p:cNvSpPr>
            <p:nvPr/>
          </p:nvSpPr>
          <p:spPr bwMode="auto">
            <a:xfrm>
              <a:off x="3377" y="3310"/>
              <a:ext cx="62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= 0.69 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7" name="Rectangle 96"/>
            <p:cNvSpPr>
              <a:spLocks noChangeArrowheads="1"/>
            </p:cNvSpPr>
            <p:nvPr/>
          </p:nvSpPr>
          <p:spPr bwMode="auto">
            <a:xfrm>
              <a:off x="3921" y="3382"/>
              <a:ext cx="12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8" name="Rectangle 97"/>
            <p:cNvSpPr>
              <a:spLocks noChangeArrowheads="1"/>
            </p:cNvSpPr>
            <p:nvPr/>
          </p:nvSpPr>
          <p:spPr bwMode="auto">
            <a:xfrm>
              <a:off x="3993" y="3310"/>
              <a:ext cx="17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139" name="Rectangle 98"/>
            <p:cNvSpPr>
              <a:spLocks noChangeArrowheads="1"/>
            </p:cNvSpPr>
            <p:nvPr/>
          </p:nvSpPr>
          <p:spPr bwMode="auto">
            <a:xfrm>
              <a:off x="4097" y="3382"/>
              <a:ext cx="12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7140" name="TextBox 47139"/>
          <p:cNvSpPr txBox="1"/>
          <p:nvPr/>
        </p:nvSpPr>
        <p:spPr>
          <a:xfrm>
            <a:off x="6886575" y="3121323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/>
              <a:t>V</a:t>
            </a:r>
            <a:r>
              <a:rPr lang="en-US" sz="2000" i="0" baseline="-25000" dirty="0" smtClean="0"/>
              <a:t>DD</a:t>
            </a:r>
            <a:endParaRPr lang="en-US" sz="2000" i="0" baseline="-25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71A035-FCD9-4373-98FB-222E06D1F3A1}" type="slidenum">
              <a:rPr lang="en-US"/>
              <a:pPr/>
              <a:t>32</a:t>
            </a:fld>
            <a:endParaRPr lang="en-US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Active Loads</a:t>
            </a:r>
            <a:endParaRPr lang="en-US" sz="4800" b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81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3300" y="1377950"/>
            <a:ext cx="7067550" cy="426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74936-A35B-4984-ACBC-CECAED82FFFA}" type="slidenum">
              <a:rPr lang="en-US"/>
              <a:pPr/>
              <a:t>33</a:t>
            </a:fld>
            <a:endParaRPr lang="en-US"/>
          </a:p>
        </p:txBody>
      </p:sp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Pseudo-NMOS</a:t>
            </a:r>
            <a:endParaRPr lang="en-US" sz="4800" b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915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752600"/>
            <a:ext cx="5992813" cy="4498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2E1813-4F96-45CE-B962-519C749EDD7D}" type="slidenum">
              <a:rPr lang="en-US"/>
              <a:pPr/>
              <a:t>34</a:t>
            </a:fld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Pseudo-NMOS VTC</a:t>
            </a:r>
          </a:p>
        </p:txBody>
      </p:sp>
      <p:sp>
        <p:nvSpPr>
          <p:cNvPr id="50180" name="Freeform 3"/>
          <p:cNvSpPr>
            <a:spLocks/>
          </p:cNvSpPr>
          <p:nvPr/>
        </p:nvSpPr>
        <p:spPr bwMode="auto">
          <a:xfrm>
            <a:off x="2398713" y="56197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2398713" y="2185988"/>
            <a:ext cx="26987" cy="343376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2398713" y="2185988"/>
            <a:ext cx="4511675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83" name="Rectangle 6"/>
          <p:cNvSpPr>
            <a:spLocks noChangeArrowheads="1"/>
          </p:cNvSpPr>
          <p:nvPr/>
        </p:nvSpPr>
        <p:spPr bwMode="auto">
          <a:xfrm>
            <a:off x="6883400" y="2185988"/>
            <a:ext cx="26988" cy="345916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84" name="Freeform 7"/>
          <p:cNvSpPr>
            <a:spLocks/>
          </p:cNvSpPr>
          <p:nvPr/>
        </p:nvSpPr>
        <p:spPr bwMode="auto">
          <a:xfrm>
            <a:off x="2398713" y="56197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85" name="Rectangle 8"/>
          <p:cNvSpPr>
            <a:spLocks noChangeArrowheads="1"/>
          </p:cNvSpPr>
          <p:nvPr/>
        </p:nvSpPr>
        <p:spPr bwMode="auto">
          <a:xfrm>
            <a:off x="2398713" y="5619750"/>
            <a:ext cx="4484687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86" name="Freeform 9"/>
          <p:cNvSpPr>
            <a:spLocks/>
          </p:cNvSpPr>
          <p:nvPr/>
        </p:nvSpPr>
        <p:spPr bwMode="auto">
          <a:xfrm>
            <a:off x="2398713" y="56197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87" name="Freeform 10"/>
          <p:cNvSpPr>
            <a:spLocks/>
          </p:cNvSpPr>
          <p:nvPr/>
        </p:nvSpPr>
        <p:spPr bwMode="auto">
          <a:xfrm>
            <a:off x="2398713" y="55927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88" name="Rectangle 11"/>
          <p:cNvSpPr>
            <a:spLocks noChangeArrowheads="1"/>
          </p:cNvSpPr>
          <p:nvPr/>
        </p:nvSpPr>
        <p:spPr bwMode="auto">
          <a:xfrm>
            <a:off x="2398713" y="5592763"/>
            <a:ext cx="269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89" name="Freeform 12"/>
          <p:cNvSpPr>
            <a:spLocks/>
          </p:cNvSpPr>
          <p:nvPr/>
        </p:nvSpPr>
        <p:spPr bwMode="auto">
          <a:xfrm>
            <a:off x="3275013" y="56197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90" name="Freeform 13"/>
          <p:cNvSpPr>
            <a:spLocks/>
          </p:cNvSpPr>
          <p:nvPr/>
        </p:nvSpPr>
        <p:spPr bwMode="auto">
          <a:xfrm>
            <a:off x="3275013" y="55927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91" name="Rectangle 14"/>
          <p:cNvSpPr>
            <a:spLocks noChangeArrowheads="1"/>
          </p:cNvSpPr>
          <p:nvPr/>
        </p:nvSpPr>
        <p:spPr bwMode="auto">
          <a:xfrm>
            <a:off x="3275013" y="5592763"/>
            <a:ext cx="269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92" name="Freeform 15"/>
          <p:cNvSpPr>
            <a:spLocks/>
          </p:cNvSpPr>
          <p:nvPr/>
        </p:nvSpPr>
        <p:spPr bwMode="auto">
          <a:xfrm>
            <a:off x="4176713" y="56197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93" name="Freeform 16"/>
          <p:cNvSpPr>
            <a:spLocks/>
          </p:cNvSpPr>
          <p:nvPr/>
        </p:nvSpPr>
        <p:spPr bwMode="auto">
          <a:xfrm>
            <a:off x="4176713" y="55927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94" name="Rectangle 17"/>
          <p:cNvSpPr>
            <a:spLocks noChangeArrowheads="1"/>
          </p:cNvSpPr>
          <p:nvPr/>
        </p:nvSpPr>
        <p:spPr bwMode="auto">
          <a:xfrm>
            <a:off x="4176713" y="5592763"/>
            <a:ext cx="269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95" name="Freeform 18"/>
          <p:cNvSpPr>
            <a:spLocks/>
          </p:cNvSpPr>
          <p:nvPr/>
        </p:nvSpPr>
        <p:spPr bwMode="auto">
          <a:xfrm>
            <a:off x="5080000" y="5619750"/>
            <a:ext cx="25400" cy="25400"/>
          </a:xfrm>
          <a:custGeom>
            <a:avLst/>
            <a:gdLst>
              <a:gd name="T0" fmla="*/ 16 w 16"/>
              <a:gd name="T1" fmla="*/ 16 h 16"/>
              <a:gd name="T2" fmla="*/ 16 w 16"/>
              <a:gd name="T3" fmla="*/ 0 h 16"/>
              <a:gd name="T4" fmla="*/ 16 w 16"/>
              <a:gd name="T5" fmla="*/ 0 h 16"/>
              <a:gd name="T6" fmla="*/ 0 w 16"/>
              <a:gd name="T7" fmla="*/ 0 h 16"/>
              <a:gd name="T8" fmla="*/ 0 w 16"/>
              <a:gd name="T9" fmla="*/ 16 h 16"/>
              <a:gd name="T10" fmla="*/ 0 w 16"/>
              <a:gd name="T11" fmla="*/ 16 h 16"/>
              <a:gd name="T12" fmla="*/ 16 w 16"/>
              <a:gd name="T13" fmla="*/ 16 h 16"/>
              <a:gd name="T14" fmla="*/ 16 w 16"/>
              <a:gd name="T15" fmla="*/ 16 h 16"/>
              <a:gd name="T16" fmla="*/ 16 w 16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16"/>
                </a:moveTo>
                <a:lnTo>
                  <a:pt x="16" y="0"/>
                </a:lnTo>
                <a:lnTo>
                  <a:pt x="0" y="0"/>
                </a:lnTo>
                <a:lnTo>
                  <a:pt x="0" y="16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96" name="Freeform 19"/>
          <p:cNvSpPr>
            <a:spLocks/>
          </p:cNvSpPr>
          <p:nvPr/>
        </p:nvSpPr>
        <p:spPr bwMode="auto">
          <a:xfrm>
            <a:off x="5080000" y="5592763"/>
            <a:ext cx="25400" cy="26987"/>
          </a:xfrm>
          <a:custGeom>
            <a:avLst/>
            <a:gdLst>
              <a:gd name="T0" fmla="*/ 16 w 16"/>
              <a:gd name="T1" fmla="*/ 17 h 17"/>
              <a:gd name="T2" fmla="*/ 16 w 16"/>
              <a:gd name="T3" fmla="*/ 0 h 17"/>
              <a:gd name="T4" fmla="*/ 16 w 16"/>
              <a:gd name="T5" fmla="*/ 0 h 17"/>
              <a:gd name="T6" fmla="*/ 0 w 16"/>
              <a:gd name="T7" fmla="*/ 0 h 17"/>
              <a:gd name="T8" fmla="*/ 0 w 16"/>
              <a:gd name="T9" fmla="*/ 17 h 17"/>
              <a:gd name="T10" fmla="*/ 0 w 16"/>
              <a:gd name="T11" fmla="*/ 17 h 17"/>
              <a:gd name="T12" fmla="*/ 16 w 16"/>
              <a:gd name="T13" fmla="*/ 17 h 17"/>
              <a:gd name="T14" fmla="*/ 16 w 16"/>
              <a:gd name="T15" fmla="*/ 17 h 17"/>
              <a:gd name="T16" fmla="*/ 16 w 16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7"/>
              <a:gd name="T29" fmla="*/ 16 w 16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7">
                <a:moveTo>
                  <a:pt x="16" y="17"/>
                </a:moveTo>
                <a:lnTo>
                  <a:pt x="16" y="0"/>
                </a:lnTo>
                <a:lnTo>
                  <a:pt x="0" y="0"/>
                </a:lnTo>
                <a:lnTo>
                  <a:pt x="0" y="17"/>
                </a:lnTo>
                <a:lnTo>
                  <a:pt x="16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97" name="Rectangle 20"/>
          <p:cNvSpPr>
            <a:spLocks noChangeArrowheads="1"/>
          </p:cNvSpPr>
          <p:nvPr/>
        </p:nvSpPr>
        <p:spPr bwMode="auto">
          <a:xfrm>
            <a:off x="5080000" y="5592763"/>
            <a:ext cx="25400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98" name="Freeform 21"/>
          <p:cNvSpPr>
            <a:spLocks/>
          </p:cNvSpPr>
          <p:nvPr/>
        </p:nvSpPr>
        <p:spPr bwMode="auto">
          <a:xfrm>
            <a:off x="5981700" y="5619750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199" name="Freeform 22"/>
          <p:cNvSpPr>
            <a:spLocks/>
          </p:cNvSpPr>
          <p:nvPr/>
        </p:nvSpPr>
        <p:spPr bwMode="auto">
          <a:xfrm>
            <a:off x="5981700" y="5592763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00" name="Rectangle 23"/>
          <p:cNvSpPr>
            <a:spLocks noChangeArrowheads="1"/>
          </p:cNvSpPr>
          <p:nvPr/>
        </p:nvSpPr>
        <p:spPr bwMode="auto">
          <a:xfrm>
            <a:off x="5981700" y="5592763"/>
            <a:ext cx="26988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01" name="Freeform 24"/>
          <p:cNvSpPr>
            <a:spLocks/>
          </p:cNvSpPr>
          <p:nvPr/>
        </p:nvSpPr>
        <p:spPr bwMode="auto">
          <a:xfrm>
            <a:off x="6883400" y="5619750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02" name="Freeform 25"/>
          <p:cNvSpPr>
            <a:spLocks/>
          </p:cNvSpPr>
          <p:nvPr/>
        </p:nvSpPr>
        <p:spPr bwMode="auto">
          <a:xfrm>
            <a:off x="6883400" y="5592763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03" name="Rectangle 26"/>
          <p:cNvSpPr>
            <a:spLocks noChangeArrowheads="1"/>
          </p:cNvSpPr>
          <p:nvPr/>
        </p:nvSpPr>
        <p:spPr bwMode="auto">
          <a:xfrm>
            <a:off x="6883400" y="5592763"/>
            <a:ext cx="26988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04" name="Freeform 27"/>
          <p:cNvSpPr>
            <a:spLocks/>
          </p:cNvSpPr>
          <p:nvPr/>
        </p:nvSpPr>
        <p:spPr bwMode="auto">
          <a:xfrm>
            <a:off x="2398713" y="2185988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05" name="Freeform 28"/>
          <p:cNvSpPr>
            <a:spLocks/>
          </p:cNvSpPr>
          <p:nvPr/>
        </p:nvSpPr>
        <p:spPr bwMode="auto">
          <a:xfrm>
            <a:off x="2398713" y="2212975"/>
            <a:ext cx="26987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06" name="Rectangle 29"/>
          <p:cNvSpPr>
            <a:spLocks noChangeArrowheads="1"/>
          </p:cNvSpPr>
          <p:nvPr/>
        </p:nvSpPr>
        <p:spPr bwMode="auto">
          <a:xfrm>
            <a:off x="2398713" y="2185988"/>
            <a:ext cx="269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07" name="Freeform 30"/>
          <p:cNvSpPr>
            <a:spLocks/>
          </p:cNvSpPr>
          <p:nvPr/>
        </p:nvSpPr>
        <p:spPr bwMode="auto">
          <a:xfrm>
            <a:off x="3275013" y="2185988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08" name="Freeform 31"/>
          <p:cNvSpPr>
            <a:spLocks/>
          </p:cNvSpPr>
          <p:nvPr/>
        </p:nvSpPr>
        <p:spPr bwMode="auto">
          <a:xfrm>
            <a:off x="3275013" y="2212975"/>
            <a:ext cx="26987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09" name="Rectangle 32"/>
          <p:cNvSpPr>
            <a:spLocks noChangeArrowheads="1"/>
          </p:cNvSpPr>
          <p:nvPr/>
        </p:nvSpPr>
        <p:spPr bwMode="auto">
          <a:xfrm>
            <a:off x="3275013" y="2185988"/>
            <a:ext cx="269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10" name="Freeform 33"/>
          <p:cNvSpPr>
            <a:spLocks/>
          </p:cNvSpPr>
          <p:nvPr/>
        </p:nvSpPr>
        <p:spPr bwMode="auto">
          <a:xfrm>
            <a:off x="4176713" y="2185988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11" name="Freeform 34"/>
          <p:cNvSpPr>
            <a:spLocks/>
          </p:cNvSpPr>
          <p:nvPr/>
        </p:nvSpPr>
        <p:spPr bwMode="auto">
          <a:xfrm>
            <a:off x="4176713" y="2212975"/>
            <a:ext cx="26987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12" name="Rectangle 35"/>
          <p:cNvSpPr>
            <a:spLocks noChangeArrowheads="1"/>
          </p:cNvSpPr>
          <p:nvPr/>
        </p:nvSpPr>
        <p:spPr bwMode="auto">
          <a:xfrm>
            <a:off x="4176713" y="2185988"/>
            <a:ext cx="269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13" name="Freeform 36"/>
          <p:cNvSpPr>
            <a:spLocks/>
          </p:cNvSpPr>
          <p:nvPr/>
        </p:nvSpPr>
        <p:spPr bwMode="auto">
          <a:xfrm>
            <a:off x="5080000" y="2185988"/>
            <a:ext cx="25400" cy="26987"/>
          </a:xfrm>
          <a:custGeom>
            <a:avLst/>
            <a:gdLst>
              <a:gd name="T0" fmla="*/ 16 w 16"/>
              <a:gd name="T1" fmla="*/ 17 h 17"/>
              <a:gd name="T2" fmla="*/ 16 w 16"/>
              <a:gd name="T3" fmla="*/ 0 h 17"/>
              <a:gd name="T4" fmla="*/ 16 w 16"/>
              <a:gd name="T5" fmla="*/ 0 h 17"/>
              <a:gd name="T6" fmla="*/ 0 w 16"/>
              <a:gd name="T7" fmla="*/ 0 h 17"/>
              <a:gd name="T8" fmla="*/ 0 w 16"/>
              <a:gd name="T9" fmla="*/ 17 h 17"/>
              <a:gd name="T10" fmla="*/ 0 w 16"/>
              <a:gd name="T11" fmla="*/ 17 h 17"/>
              <a:gd name="T12" fmla="*/ 16 w 16"/>
              <a:gd name="T13" fmla="*/ 17 h 17"/>
              <a:gd name="T14" fmla="*/ 16 w 16"/>
              <a:gd name="T15" fmla="*/ 17 h 17"/>
              <a:gd name="T16" fmla="*/ 16 w 16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7"/>
              <a:gd name="T29" fmla="*/ 16 w 16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7">
                <a:moveTo>
                  <a:pt x="16" y="17"/>
                </a:moveTo>
                <a:lnTo>
                  <a:pt x="16" y="0"/>
                </a:lnTo>
                <a:lnTo>
                  <a:pt x="0" y="0"/>
                </a:lnTo>
                <a:lnTo>
                  <a:pt x="0" y="17"/>
                </a:lnTo>
                <a:lnTo>
                  <a:pt x="16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14" name="Freeform 37"/>
          <p:cNvSpPr>
            <a:spLocks/>
          </p:cNvSpPr>
          <p:nvPr/>
        </p:nvSpPr>
        <p:spPr bwMode="auto">
          <a:xfrm>
            <a:off x="5080000" y="2212975"/>
            <a:ext cx="25400" cy="26988"/>
          </a:xfrm>
          <a:custGeom>
            <a:avLst/>
            <a:gdLst>
              <a:gd name="T0" fmla="*/ 16 w 16"/>
              <a:gd name="T1" fmla="*/ 17 h 17"/>
              <a:gd name="T2" fmla="*/ 16 w 16"/>
              <a:gd name="T3" fmla="*/ 0 h 17"/>
              <a:gd name="T4" fmla="*/ 16 w 16"/>
              <a:gd name="T5" fmla="*/ 0 h 17"/>
              <a:gd name="T6" fmla="*/ 0 w 16"/>
              <a:gd name="T7" fmla="*/ 0 h 17"/>
              <a:gd name="T8" fmla="*/ 0 w 16"/>
              <a:gd name="T9" fmla="*/ 17 h 17"/>
              <a:gd name="T10" fmla="*/ 0 w 16"/>
              <a:gd name="T11" fmla="*/ 17 h 17"/>
              <a:gd name="T12" fmla="*/ 16 w 16"/>
              <a:gd name="T13" fmla="*/ 17 h 17"/>
              <a:gd name="T14" fmla="*/ 16 w 16"/>
              <a:gd name="T15" fmla="*/ 17 h 17"/>
              <a:gd name="T16" fmla="*/ 16 w 16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7"/>
              <a:gd name="T29" fmla="*/ 16 w 16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7">
                <a:moveTo>
                  <a:pt x="16" y="17"/>
                </a:moveTo>
                <a:lnTo>
                  <a:pt x="16" y="0"/>
                </a:lnTo>
                <a:lnTo>
                  <a:pt x="0" y="0"/>
                </a:lnTo>
                <a:lnTo>
                  <a:pt x="0" y="17"/>
                </a:lnTo>
                <a:lnTo>
                  <a:pt x="16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15" name="Rectangle 38"/>
          <p:cNvSpPr>
            <a:spLocks noChangeArrowheads="1"/>
          </p:cNvSpPr>
          <p:nvPr/>
        </p:nvSpPr>
        <p:spPr bwMode="auto">
          <a:xfrm>
            <a:off x="5080000" y="2185988"/>
            <a:ext cx="25400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16" name="Freeform 39"/>
          <p:cNvSpPr>
            <a:spLocks/>
          </p:cNvSpPr>
          <p:nvPr/>
        </p:nvSpPr>
        <p:spPr bwMode="auto">
          <a:xfrm>
            <a:off x="5981700" y="2185988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17" name="Freeform 40"/>
          <p:cNvSpPr>
            <a:spLocks/>
          </p:cNvSpPr>
          <p:nvPr/>
        </p:nvSpPr>
        <p:spPr bwMode="auto">
          <a:xfrm>
            <a:off x="5981700" y="2212975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18" name="Rectangle 41"/>
          <p:cNvSpPr>
            <a:spLocks noChangeArrowheads="1"/>
          </p:cNvSpPr>
          <p:nvPr/>
        </p:nvSpPr>
        <p:spPr bwMode="auto">
          <a:xfrm>
            <a:off x="5981700" y="2185988"/>
            <a:ext cx="26988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19" name="Freeform 42"/>
          <p:cNvSpPr>
            <a:spLocks/>
          </p:cNvSpPr>
          <p:nvPr/>
        </p:nvSpPr>
        <p:spPr bwMode="auto">
          <a:xfrm>
            <a:off x="6883400" y="2185988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20" name="Freeform 43"/>
          <p:cNvSpPr>
            <a:spLocks/>
          </p:cNvSpPr>
          <p:nvPr/>
        </p:nvSpPr>
        <p:spPr bwMode="auto">
          <a:xfrm>
            <a:off x="6883400" y="2212975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21" name="Rectangle 44"/>
          <p:cNvSpPr>
            <a:spLocks noChangeArrowheads="1"/>
          </p:cNvSpPr>
          <p:nvPr/>
        </p:nvSpPr>
        <p:spPr bwMode="auto">
          <a:xfrm>
            <a:off x="6883400" y="2185988"/>
            <a:ext cx="26988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22" name="Freeform 45"/>
          <p:cNvSpPr>
            <a:spLocks/>
          </p:cNvSpPr>
          <p:nvPr/>
        </p:nvSpPr>
        <p:spPr bwMode="auto">
          <a:xfrm>
            <a:off x="2398713" y="56197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23" name="Freeform 46"/>
          <p:cNvSpPr>
            <a:spLocks/>
          </p:cNvSpPr>
          <p:nvPr/>
        </p:nvSpPr>
        <p:spPr bwMode="auto">
          <a:xfrm>
            <a:off x="2398713" y="5565775"/>
            <a:ext cx="26987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24" name="Rectangle 47"/>
          <p:cNvSpPr>
            <a:spLocks noChangeArrowheads="1"/>
          </p:cNvSpPr>
          <p:nvPr/>
        </p:nvSpPr>
        <p:spPr bwMode="auto">
          <a:xfrm>
            <a:off x="2398713" y="5565775"/>
            <a:ext cx="26987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25" name="Freeform 48"/>
          <p:cNvSpPr>
            <a:spLocks/>
          </p:cNvSpPr>
          <p:nvPr/>
        </p:nvSpPr>
        <p:spPr bwMode="auto">
          <a:xfrm>
            <a:off x="3275013" y="56197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26" name="Freeform 49"/>
          <p:cNvSpPr>
            <a:spLocks/>
          </p:cNvSpPr>
          <p:nvPr/>
        </p:nvSpPr>
        <p:spPr bwMode="auto">
          <a:xfrm>
            <a:off x="3275013" y="5565775"/>
            <a:ext cx="26987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27" name="Rectangle 50"/>
          <p:cNvSpPr>
            <a:spLocks noChangeArrowheads="1"/>
          </p:cNvSpPr>
          <p:nvPr/>
        </p:nvSpPr>
        <p:spPr bwMode="auto">
          <a:xfrm>
            <a:off x="3275013" y="5565775"/>
            <a:ext cx="26987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28" name="Freeform 51"/>
          <p:cNvSpPr>
            <a:spLocks/>
          </p:cNvSpPr>
          <p:nvPr/>
        </p:nvSpPr>
        <p:spPr bwMode="auto">
          <a:xfrm>
            <a:off x="4176713" y="56197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29" name="Freeform 52"/>
          <p:cNvSpPr>
            <a:spLocks/>
          </p:cNvSpPr>
          <p:nvPr/>
        </p:nvSpPr>
        <p:spPr bwMode="auto">
          <a:xfrm>
            <a:off x="4176713" y="5565775"/>
            <a:ext cx="26987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30" name="Rectangle 53"/>
          <p:cNvSpPr>
            <a:spLocks noChangeArrowheads="1"/>
          </p:cNvSpPr>
          <p:nvPr/>
        </p:nvSpPr>
        <p:spPr bwMode="auto">
          <a:xfrm>
            <a:off x="4176713" y="5565775"/>
            <a:ext cx="26987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31" name="Freeform 54"/>
          <p:cNvSpPr>
            <a:spLocks/>
          </p:cNvSpPr>
          <p:nvPr/>
        </p:nvSpPr>
        <p:spPr bwMode="auto">
          <a:xfrm>
            <a:off x="5080000" y="5619750"/>
            <a:ext cx="25400" cy="25400"/>
          </a:xfrm>
          <a:custGeom>
            <a:avLst/>
            <a:gdLst>
              <a:gd name="T0" fmla="*/ 16 w 16"/>
              <a:gd name="T1" fmla="*/ 16 h 16"/>
              <a:gd name="T2" fmla="*/ 16 w 16"/>
              <a:gd name="T3" fmla="*/ 0 h 16"/>
              <a:gd name="T4" fmla="*/ 16 w 16"/>
              <a:gd name="T5" fmla="*/ 0 h 16"/>
              <a:gd name="T6" fmla="*/ 0 w 16"/>
              <a:gd name="T7" fmla="*/ 0 h 16"/>
              <a:gd name="T8" fmla="*/ 0 w 16"/>
              <a:gd name="T9" fmla="*/ 16 h 16"/>
              <a:gd name="T10" fmla="*/ 0 w 16"/>
              <a:gd name="T11" fmla="*/ 16 h 16"/>
              <a:gd name="T12" fmla="*/ 16 w 16"/>
              <a:gd name="T13" fmla="*/ 16 h 16"/>
              <a:gd name="T14" fmla="*/ 16 w 16"/>
              <a:gd name="T15" fmla="*/ 16 h 16"/>
              <a:gd name="T16" fmla="*/ 16 w 16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16"/>
                </a:moveTo>
                <a:lnTo>
                  <a:pt x="16" y="0"/>
                </a:lnTo>
                <a:lnTo>
                  <a:pt x="0" y="0"/>
                </a:lnTo>
                <a:lnTo>
                  <a:pt x="0" y="16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32" name="Freeform 55"/>
          <p:cNvSpPr>
            <a:spLocks/>
          </p:cNvSpPr>
          <p:nvPr/>
        </p:nvSpPr>
        <p:spPr bwMode="auto">
          <a:xfrm>
            <a:off x="5080000" y="5565775"/>
            <a:ext cx="25400" cy="26988"/>
          </a:xfrm>
          <a:custGeom>
            <a:avLst/>
            <a:gdLst>
              <a:gd name="T0" fmla="*/ 16 w 16"/>
              <a:gd name="T1" fmla="*/ 17 h 17"/>
              <a:gd name="T2" fmla="*/ 16 w 16"/>
              <a:gd name="T3" fmla="*/ 0 h 17"/>
              <a:gd name="T4" fmla="*/ 16 w 16"/>
              <a:gd name="T5" fmla="*/ 0 h 17"/>
              <a:gd name="T6" fmla="*/ 0 w 16"/>
              <a:gd name="T7" fmla="*/ 0 h 17"/>
              <a:gd name="T8" fmla="*/ 0 w 16"/>
              <a:gd name="T9" fmla="*/ 17 h 17"/>
              <a:gd name="T10" fmla="*/ 0 w 16"/>
              <a:gd name="T11" fmla="*/ 17 h 17"/>
              <a:gd name="T12" fmla="*/ 16 w 16"/>
              <a:gd name="T13" fmla="*/ 17 h 17"/>
              <a:gd name="T14" fmla="*/ 16 w 16"/>
              <a:gd name="T15" fmla="*/ 17 h 17"/>
              <a:gd name="T16" fmla="*/ 16 w 16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7"/>
              <a:gd name="T29" fmla="*/ 16 w 16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7">
                <a:moveTo>
                  <a:pt x="16" y="17"/>
                </a:moveTo>
                <a:lnTo>
                  <a:pt x="16" y="0"/>
                </a:lnTo>
                <a:lnTo>
                  <a:pt x="0" y="0"/>
                </a:lnTo>
                <a:lnTo>
                  <a:pt x="0" y="17"/>
                </a:lnTo>
                <a:lnTo>
                  <a:pt x="16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33" name="Rectangle 56"/>
          <p:cNvSpPr>
            <a:spLocks noChangeArrowheads="1"/>
          </p:cNvSpPr>
          <p:nvPr/>
        </p:nvSpPr>
        <p:spPr bwMode="auto">
          <a:xfrm>
            <a:off x="5080000" y="5565775"/>
            <a:ext cx="25400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34" name="Freeform 57"/>
          <p:cNvSpPr>
            <a:spLocks/>
          </p:cNvSpPr>
          <p:nvPr/>
        </p:nvSpPr>
        <p:spPr bwMode="auto">
          <a:xfrm>
            <a:off x="5981700" y="5619750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35" name="Freeform 58"/>
          <p:cNvSpPr>
            <a:spLocks/>
          </p:cNvSpPr>
          <p:nvPr/>
        </p:nvSpPr>
        <p:spPr bwMode="auto">
          <a:xfrm>
            <a:off x="5981700" y="5565775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36" name="Rectangle 59"/>
          <p:cNvSpPr>
            <a:spLocks noChangeArrowheads="1"/>
          </p:cNvSpPr>
          <p:nvPr/>
        </p:nvSpPr>
        <p:spPr bwMode="auto">
          <a:xfrm>
            <a:off x="5981700" y="5565775"/>
            <a:ext cx="26988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37" name="Freeform 60"/>
          <p:cNvSpPr>
            <a:spLocks/>
          </p:cNvSpPr>
          <p:nvPr/>
        </p:nvSpPr>
        <p:spPr bwMode="auto">
          <a:xfrm>
            <a:off x="6883400" y="5619750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38" name="Freeform 61"/>
          <p:cNvSpPr>
            <a:spLocks/>
          </p:cNvSpPr>
          <p:nvPr/>
        </p:nvSpPr>
        <p:spPr bwMode="auto">
          <a:xfrm>
            <a:off x="6883400" y="5565775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39" name="Rectangle 62"/>
          <p:cNvSpPr>
            <a:spLocks noChangeArrowheads="1"/>
          </p:cNvSpPr>
          <p:nvPr/>
        </p:nvSpPr>
        <p:spPr bwMode="auto">
          <a:xfrm>
            <a:off x="6883400" y="5565775"/>
            <a:ext cx="26988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40" name="Freeform 63"/>
          <p:cNvSpPr>
            <a:spLocks/>
          </p:cNvSpPr>
          <p:nvPr/>
        </p:nvSpPr>
        <p:spPr bwMode="auto">
          <a:xfrm>
            <a:off x="2398713" y="2185988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41" name="Freeform 64"/>
          <p:cNvSpPr>
            <a:spLocks/>
          </p:cNvSpPr>
          <p:nvPr/>
        </p:nvSpPr>
        <p:spPr bwMode="auto">
          <a:xfrm>
            <a:off x="2398713" y="22399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42" name="Rectangle 65"/>
          <p:cNvSpPr>
            <a:spLocks noChangeArrowheads="1"/>
          </p:cNvSpPr>
          <p:nvPr/>
        </p:nvSpPr>
        <p:spPr bwMode="auto">
          <a:xfrm>
            <a:off x="2398713" y="2185988"/>
            <a:ext cx="26987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43" name="Freeform 66"/>
          <p:cNvSpPr>
            <a:spLocks/>
          </p:cNvSpPr>
          <p:nvPr/>
        </p:nvSpPr>
        <p:spPr bwMode="auto">
          <a:xfrm>
            <a:off x="3275013" y="2185988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44" name="Freeform 67"/>
          <p:cNvSpPr>
            <a:spLocks/>
          </p:cNvSpPr>
          <p:nvPr/>
        </p:nvSpPr>
        <p:spPr bwMode="auto">
          <a:xfrm>
            <a:off x="3275013" y="22399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45" name="Rectangle 68"/>
          <p:cNvSpPr>
            <a:spLocks noChangeArrowheads="1"/>
          </p:cNvSpPr>
          <p:nvPr/>
        </p:nvSpPr>
        <p:spPr bwMode="auto">
          <a:xfrm>
            <a:off x="3275013" y="2185988"/>
            <a:ext cx="26987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46" name="Freeform 69"/>
          <p:cNvSpPr>
            <a:spLocks/>
          </p:cNvSpPr>
          <p:nvPr/>
        </p:nvSpPr>
        <p:spPr bwMode="auto">
          <a:xfrm>
            <a:off x="4176713" y="2185988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47" name="Freeform 70"/>
          <p:cNvSpPr>
            <a:spLocks/>
          </p:cNvSpPr>
          <p:nvPr/>
        </p:nvSpPr>
        <p:spPr bwMode="auto">
          <a:xfrm>
            <a:off x="4176713" y="22399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48" name="Rectangle 71"/>
          <p:cNvSpPr>
            <a:spLocks noChangeArrowheads="1"/>
          </p:cNvSpPr>
          <p:nvPr/>
        </p:nvSpPr>
        <p:spPr bwMode="auto">
          <a:xfrm>
            <a:off x="4176713" y="2185988"/>
            <a:ext cx="26987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49" name="Freeform 72"/>
          <p:cNvSpPr>
            <a:spLocks/>
          </p:cNvSpPr>
          <p:nvPr/>
        </p:nvSpPr>
        <p:spPr bwMode="auto">
          <a:xfrm>
            <a:off x="5080000" y="2185988"/>
            <a:ext cx="25400" cy="26987"/>
          </a:xfrm>
          <a:custGeom>
            <a:avLst/>
            <a:gdLst>
              <a:gd name="T0" fmla="*/ 16 w 16"/>
              <a:gd name="T1" fmla="*/ 17 h 17"/>
              <a:gd name="T2" fmla="*/ 16 w 16"/>
              <a:gd name="T3" fmla="*/ 0 h 17"/>
              <a:gd name="T4" fmla="*/ 16 w 16"/>
              <a:gd name="T5" fmla="*/ 0 h 17"/>
              <a:gd name="T6" fmla="*/ 0 w 16"/>
              <a:gd name="T7" fmla="*/ 0 h 17"/>
              <a:gd name="T8" fmla="*/ 0 w 16"/>
              <a:gd name="T9" fmla="*/ 17 h 17"/>
              <a:gd name="T10" fmla="*/ 0 w 16"/>
              <a:gd name="T11" fmla="*/ 17 h 17"/>
              <a:gd name="T12" fmla="*/ 16 w 16"/>
              <a:gd name="T13" fmla="*/ 17 h 17"/>
              <a:gd name="T14" fmla="*/ 16 w 16"/>
              <a:gd name="T15" fmla="*/ 17 h 17"/>
              <a:gd name="T16" fmla="*/ 16 w 16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7"/>
              <a:gd name="T29" fmla="*/ 16 w 16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7">
                <a:moveTo>
                  <a:pt x="16" y="17"/>
                </a:moveTo>
                <a:lnTo>
                  <a:pt x="16" y="0"/>
                </a:lnTo>
                <a:lnTo>
                  <a:pt x="0" y="0"/>
                </a:lnTo>
                <a:lnTo>
                  <a:pt x="0" y="17"/>
                </a:lnTo>
                <a:lnTo>
                  <a:pt x="16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50" name="Freeform 73"/>
          <p:cNvSpPr>
            <a:spLocks/>
          </p:cNvSpPr>
          <p:nvPr/>
        </p:nvSpPr>
        <p:spPr bwMode="auto">
          <a:xfrm>
            <a:off x="5080000" y="2239963"/>
            <a:ext cx="25400" cy="26987"/>
          </a:xfrm>
          <a:custGeom>
            <a:avLst/>
            <a:gdLst>
              <a:gd name="T0" fmla="*/ 16 w 16"/>
              <a:gd name="T1" fmla="*/ 17 h 17"/>
              <a:gd name="T2" fmla="*/ 16 w 16"/>
              <a:gd name="T3" fmla="*/ 0 h 17"/>
              <a:gd name="T4" fmla="*/ 16 w 16"/>
              <a:gd name="T5" fmla="*/ 0 h 17"/>
              <a:gd name="T6" fmla="*/ 0 w 16"/>
              <a:gd name="T7" fmla="*/ 0 h 17"/>
              <a:gd name="T8" fmla="*/ 0 w 16"/>
              <a:gd name="T9" fmla="*/ 17 h 17"/>
              <a:gd name="T10" fmla="*/ 0 w 16"/>
              <a:gd name="T11" fmla="*/ 17 h 17"/>
              <a:gd name="T12" fmla="*/ 16 w 16"/>
              <a:gd name="T13" fmla="*/ 17 h 17"/>
              <a:gd name="T14" fmla="*/ 16 w 16"/>
              <a:gd name="T15" fmla="*/ 17 h 17"/>
              <a:gd name="T16" fmla="*/ 16 w 16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7"/>
              <a:gd name="T29" fmla="*/ 16 w 16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7">
                <a:moveTo>
                  <a:pt x="16" y="17"/>
                </a:moveTo>
                <a:lnTo>
                  <a:pt x="16" y="0"/>
                </a:lnTo>
                <a:lnTo>
                  <a:pt x="0" y="0"/>
                </a:lnTo>
                <a:lnTo>
                  <a:pt x="0" y="17"/>
                </a:lnTo>
                <a:lnTo>
                  <a:pt x="16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51" name="Rectangle 74"/>
          <p:cNvSpPr>
            <a:spLocks noChangeArrowheads="1"/>
          </p:cNvSpPr>
          <p:nvPr/>
        </p:nvSpPr>
        <p:spPr bwMode="auto">
          <a:xfrm>
            <a:off x="5080000" y="2185988"/>
            <a:ext cx="25400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52" name="Freeform 75"/>
          <p:cNvSpPr>
            <a:spLocks/>
          </p:cNvSpPr>
          <p:nvPr/>
        </p:nvSpPr>
        <p:spPr bwMode="auto">
          <a:xfrm>
            <a:off x="5981700" y="2185988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53" name="Freeform 76"/>
          <p:cNvSpPr>
            <a:spLocks/>
          </p:cNvSpPr>
          <p:nvPr/>
        </p:nvSpPr>
        <p:spPr bwMode="auto">
          <a:xfrm>
            <a:off x="5981700" y="2239963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54" name="Rectangle 77"/>
          <p:cNvSpPr>
            <a:spLocks noChangeArrowheads="1"/>
          </p:cNvSpPr>
          <p:nvPr/>
        </p:nvSpPr>
        <p:spPr bwMode="auto">
          <a:xfrm>
            <a:off x="5981700" y="2185988"/>
            <a:ext cx="26988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55" name="Rectangle 78"/>
          <p:cNvSpPr>
            <a:spLocks noChangeArrowheads="1"/>
          </p:cNvSpPr>
          <p:nvPr/>
        </p:nvSpPr>
        <p:spPr bwMode="auto">
          <a:xfrm>
            <a:off x="2292350" y="5672138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0">
                <a:solidFill>
                  <a:srgbClr val="000000"/>
                </a:solidFill>
              </a:rPr>
              <a:t>0.0</a:t>
            </a:r>
            <a:endParaRPr lang="en-US" sz="12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256" name="Rectangle 79"/>
          <p:cNvSpPr>
            <a:spLocks noChangeArrowheads="1"/>
          </p:cNvSpPr>
          <p:nvPr/>
        </p:nvSpPr>
        <p:spPr bwMode="auto">
          <a:xfrm>
            <a:off x="3195638" y="5672138"/>
            <a:ext cx="211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0">
                <a:solidFill>
                  <a:srgbClr val="000000"/>
                </a:solidFill>
              </a:rPr>
              <a:t>0.5</a:t>
            </a:r>
            <a:endParaRPr lang="en-US" sz="12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257" name="Rectangle 80"/>
          <p:cNvSpPr>
            <a:spLocks noChangeArrowheads="1"/>
          </p:cNvSpPr>
          <p:nvPr/>
        </p:nvSpPr>
        <p:spPr bwMode="auto">
          <a:xfrm>
            <a:off x="4097338" y="5672138"/>
            <a:ext cx="211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0">
                <a:solidFill>
                  <a:srgbClr val="000000"/>
                </a:solidFill>
              </a:rPr>
              <a:t>1.0</a:t>
            </a:r>
            <a:endParaRPr lang="en-US" sz="12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258" name="Rectangle 81"/>
          <p:cNvSpPr>
            <a:spLocks noChangeArrowheads="1"/>
          </p:cNvSpPr>
          <p:nvPr/>
        </p:nvSpPr>
        <p:spPr bwMode="auto">
          <a:xfrm>
            <a:off x="5000625" y="5672138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0">
                <a:solidFill>
                  <a:srgbClr val="000000"/>
                </a:solidFill>
              </a:rPr>
              <a:t>1.5</a:t>
            </a:r>
            <a:endParaRPr lang="en-US" sz="12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259" name="Rectangle 82"/>
          <p:cNvSpPr>
            <a:spLocks noChangeArrowheads="1"/>
          </p:cNvSpPr>
          <p:nvPr/>
        </p:nvSpPr>
        <p:spPr bwMode="auto">
          <a:xfrm>
            <a:off x="5902325" y="5672138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0">
                <a:solidFill>
                  <a:srgbClr val="000000"/>
                </a:solidFill>
              </a:rPr>
              <a:t>2.0</a:t>
            </a:r>
            <a:endParaRPr lang="en-US" sz="12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260" name="Rectangle 83"/>
          <p:cNvSpPr>
            <a:spLocks noChangeArrowheads="1"/>
          </p:cNvSpPr>
          <p:nvPr/>
        </p:nvSpPr>
        <p:spPr bwMode="auto">
          <a:xfrm>
            <a:off x="6804025" y="5672138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0">
                <a:solidFill>
                  <a:srgbClr val="000000"/>
                </a:solidFill>
              </a:rPr>
              <a:t>2.5</a:t>
            </a:r>
            <a:endParaRPr lang="en-US" sz="12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261" name="Freeform 84"/>
          <p:cNvSpPr>
            <a:spLocks/>
          </p:cNvSpPr>
          <p:nvPr/>
        </p:nvSpPr>
        <p:spPr bwMode="auto">
          <a:xfrm>
            <a:off x="6883400" y="2185988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62" name="Freeform 85"/>
          <p:cNvSpPr>
            <a:spLocks/>
          </p:cNvSpPr>
          <p:nvPr/>
        </p:nvSpPr>
        <p:spPr bwMode="auto">
          <a:xfrm>
            <a:off x="6883400" y="2239963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63" name="Rectangle 86"/>
          <p:cNvSpPr>
            <a:spLocks noChangeArrowheads="1"/>
          </p:cNvSpPr>
          <p:nvPr/>
        </p:nvSpPr>
        <p:spPr bwMode="auto">
          <a:xfrm>
            <a:off x="6883400" y="2185988"/>
            <a:ext cx="26988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64" name="Freeform 87"/>
          <p:cNvSpPr>
            <a:spLocks/>
          </p:cNvSpPr>
          <p:nvPr/>
        </p:nvSpPr>
        <p:spPr bwMode="auto">
          <a:xfrm>
            <a:off x="2398713" y="56197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65" name="Freeform 88"/>
          <p:cNvSpPr>
            <a:spLocks/>
          </p:cNvSpPr>
          <p:nvPr/>
        </p:nvSpPr>
        <p:spPr bwMode="auto">
          <a:xfrm>
            <a:off x="2425700" y="5619750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66" name="Rectangle 89"/>
          <p:cNvSpPr>
            <a:spLocks noChangeArrowheads="1"/>
          </p:cNvSpPr>
          <p:nvPr/>
        </p:nvSpPr>
        <p:spPr bwMode="auto">
          <a:xfrm>
            <a:off x="2398713" y="5619750"/>
            <a:ext cx="26987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67" name="Freeform 90"/>
          <p:cNvSpPr>
            <a:spLocks/>
          </p:cNvSpPr>
          <p:nvPr/>
        </p:nvSpPr>
        <p:spPr bwMode="auto">
          <a:xfrm>
            <a:off x="2398713" y="50609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68" name="Freeform 91"/>
          <p:cNvSpPr>
            <a:spLocks/>
          </p:cNvSpPr>
          <p:nvPr/>
        </p:nvSpPr>
        <p:spPr bwMode="auto">
          <a:xfrm>
            <a:off x="2425700" y="5060950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69" name="Rectangle 92"/>
          <p:cNvSpPr>
            <a:spLocks noChangeArrowheads="1"/>
          </p:cNvSpPr>
          <p:nvPr/>
        </p:nvSpPr>
        <p:spPr bwMode="auto">
          <a:xfrm>
            <a:off x="2398713" y="5060950"/>
            <a:ext cx="26987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70" name="Freeform 93"/>
          <p:cNvSpPr>
            <a:spLocks/>
          </p:cNvSpPr>
          <p:nvPr/>
        </p:nvSpPr>
        <p:spPr bwMode="auto">
          <a:xfrm>
            <a:off x="2398713" y="44751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71" name="Freeform 94"/>
          <p:cNvSpPr>
            <a:spLocks/>
          </p:cNvSpPr>
          <p:nvPr/>
        </p:nvSpPr>
        <p:spPr bwMode="auto">
          <a:xfrm>
            <a:off x="2425700" y="4475163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72" name="Rectangle 95"/>
          <p:cNvSpPr>
            <a:spLocks noChangeArrowheads="1"/>
          </p:cNvSpPr>
          <p:nvPr/>
        </p:nvSpPr>
        <p:spPr bwMode="auto">
          <a:xfrm>
            <a:off x="2398713" y="4475163"/>
            <a:ext cx="269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73" name="Freeform 96"/>
          <p:cNvSpPr>
            <a:spLocks/>
          </p:cNvSpPr>
          <p:nvPr/>
        </p:nvSpPr>
        <p:spPr bwMode="auto">
          <a:xfrm>
            <a:off x="2398713" y="39163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74" name="Freeform 97"/>
          <p:cNvSpPr>
            <a:spLocks/>
          </p:cNvSpPr>
          <p:nvPr/>
        </p:nvSpPr>
        <p:spPr bwMode="auto">
          <a:xfrm>
            <a:off x="2425700" y="3916363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75" name="Rectangle 98"/>
          <p:cNvSpPr>
            <a:spLocks noChangeArrowheads="1"/>
          </p:cNvSpPr>
          <p:nvPr/>
        </p:nvSpPr>
        <p:spPr bwMode="auto">
          <a:xfrm>
            <a:off x="2398713" y="3916363"/>
            <a:ext cx="269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76" name="Freeform 99"/>
          <p:cNvSpPr>
            <a:spLocks/>
          </p:cNvSpPr>
          <p:nvPr/>
        </p:nvSpPr>
        <p:spPr bwMode="auto">
          <a:xfrm>
            <a:off x="2398713" y="3330575"/>
            <a:ext cx="26987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77" name="Freeform 100"/>
          <p:cNvSpPr>
            <a:spLocks/>
          </p:cNvSpPr>
          <p:nvPr/>
        </p:nvSpPr>
        <p:spPr bwMode="auto">
          <a:xfrm>
            <a:off x="2425700" y="3330575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78" name="Rectangle 101"/>
          <p:cNvSpPr>
            <a:spLocks noChangeArrowheads="1"/>
          </p:cNvSpPr>
          <p:nvPr/>
        </p:nvSpPr>
        <p:spPr bwMode="auto">
          <a:xfrm>
            <a:off x="2398713" y="3330575"/>
            <a:ext cx="26987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79" name="Freeform 102"/>
          <p:cNvSpPr>
            <a:spLocks/>
          </p:cNvSpPr>
          <p:nvPr/>
        </p:nvSpPr>
        <p:spPr bwMode="auto">
          <a:xfrm>
            <a:off x="2398713" y="2771775"/>
            <a:ext cx="26987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80" name="Freeform 103"/>
          <p:cNvSpPr>
            <a:spLocks/>
          </p:cNvSpPr>
          <p:nvPr/>
        </p:nvSpPr>
        <p:spPr bwMode="auto">
          <a:xfrm>
            <a:off x="2425700" y="2771775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81" name="Rectangle 104"/>
          <p:cNvSpPr>
            <a:spLocks noChangeArrowheads="1"/>
          </p:cNvSpPr>
          <p:nvPr/>
        </p:nvSpPr>
        <p:spPr bwMode="auto">
          <a:xfrm>
            <a:off x="2398713" y="2771775"/>
            <a:ext cx="26987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82" name="Freeform 105"/>
          <p:cNvSpPr>
            <a:spLocks/>
          </p:cNvSpPr>
          <p:nvPr/>
        </p:nvSpPr>
        <p:spPr bwMode="auto">
          <a:xfrm>
            <a:off x="2398713" y="2185988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83" name="Freeform 106"/>
          <p:cNvSpPr>
            <a:spLocks/>
          </p:cNvSpPr>
          <p:nvPr/>
        </p:nvSpPr>
        <p:spPr bwMode="auto">
          <a:xfrm>
            <a:off x="2425700" y="2185988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84" name="Rectangle 107"/>
          <p:cNvSpPr>
            <a:spLocks noChangeArrowheads="1"/>
          </p:cNvSpPr>
          <p:nvPr/>
        </p:nvSpPr>
        <p:spPr bwMode="auto">
          <a:xfrm>
            <a:off x="2398713" y="2185988"/>
            <a:ext cx="269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85" name="Freeform 108"/>
          <p:cNvSpPr>
            <a:spLocks/>
          </p:cNvSpPr>
          <p:nvPr/>
        </p:nvSpPr>
        <p:spPr bwMode="auto">
          <a:xfrm>
            <a:off x="6883400" y="5619750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86" name="Freeform 109"/>
          <p:cNvSpPr>
            <a:spLocks/>
          </p:cNvSpPr>
          <p:nvPr/>
        </p:nvSpPr>
        <p:spPr bwMode="auto">
          <a:xfrm>
            <a:off x="6858000" y="5619750"/>
            <a:ext cx="25400" cy="25400"/>
          </a:xfrm>
          <a:custGeom>
            <a:avLst/>
            <a:gdLst>
              <a:gd name="T0" fmla="*/ 16 w 16"/>
              <a:gd name="T1" fmla="*/ 16 h 16"/>
              <a:gd name="T2" fmla="*/ 16 w 16"/>
              <a:gd name="T3" fmla="*/ 0 h 16"/>
              <a:gd name="T4" fmla="*/ 16 w 16"/>
              <a:gd name="T5" fmla="*/ 0 h 16"/>
              <a:gd name="T6" fmla="*/ 0 w 16"/>
              <a:gd name="T7" fmla="*/ 0 h 16"/>
              <a:gd name="T8" fmla="*/ 0 w 16"/>
              <a:gd name="T9" fmla="*/ 16 h 16"/>
              <a:gd name="T10" fmla="*/ 0 w 16"/>
              <a:gd name="T11" fmla="*/ 16 h 16"/>
              <a:gd name="T12" fmla="*/ 16 w 16"/>
              <a:gd name="T13" fmla="*/ 16 h 16"/>
              <a:gd name="T14" fmla="*/ 16 w 16"/>
              <a:gd name="T15" fmla="*/ 16 h 16"/>
              <a:gd name="T16" fmla="*/ 16 w 16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16"/>
                </a:moveTo>
                <a:lnTo>
                  <a:pt x="16" y="0"/>
                </a:lnTo>
                <a:lnTo>
                  <a:pt x="0" y="0"/>
                </a:lnTo>
                <a:lnTo>
                  <a:pt x="0" y="16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87" name="Rectangle 110"/>
          <p:cNvSpPr>
            <a:spLocks noChangeArrowheads="1"/>
          </p:cNvSpPr>
          <p:nvPr/>
        </p:nvSpPr>
        <p:spPr bwMode="auto">
          <a:xfrm>
            <a:off x="6858000" y="5619750"/>
            <a:ext cx="25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88" name="Freeform 111"/>
          <p:cNvSpPr>
            <a:spLocks/>
          </p:cNvSpPr>
          <p:nvPr/>
        </p:nvSpPr>
        <p:spPr bwMode="auto">
          <a:xfrm>
            <a:off x="6883400" y="5060950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89" name="Freeform 112"/>
          <p:cNvSpPr>
            <a:spLocks/>
          </p:cNvSpPr>
          <p:nvPr/>
        </p:nvSpPr>
        <p:spPr bwMode="auto">
          <a:xfrm>
            <a:off x="6858000" y="5060950"/>
            <a:ext cx="25400" cy="25400"/>
          </a:xfrm>
          <a:custGeom>
            <a:avLst/>
            <a:gdLst>
              <a:gd name="T0" fmla="*/ 16 w 16"/>
              <a:gd name="T1" fmla="*/ 16 h 16"/>
              <a:gd name="T2" fmla="*/ 16 w 16"/>
              <a:gd name="T3" fmla="*/ 0 h 16"/>
              <a:gd name="T4" fmla="*/ 16 w 16"/>
              <a:gd name="T5" fmla="*/ 0 h 16"/>
              <a:gd name="T6" fmla="*/ 0 w 16"/>
              <a:gd name="T7" fmla="*/ 0 h 16"/>
              <a:gd name="T8" fmla="*/ 0 w 16"/>
              <a:gd name="T9" fmla="*/ 16 h 16"/>
              <a:gd name="T10" fmla="*/ 0 w 16"/>
              <a:gd name="T11" fmla="*/ 16 h 16"/>
              <a:gd name="T12" fmla="*/ 16 w 16"/>
              <a:gd name="T13" fmla="*/ 16 h 16"/>
              <a:gd name="T14" fmla="*/ 16 w 16"/>
              <a:gd name="T15" fmla="*/ 16 h 16"/>
              <a:gd name="T16" fmla="*/ 16 w 16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16"/>
                </a:moveTo>
                <a:lnTo>
                  <a:pt x="16" y="0"/>
                </a:lnTo>
                <a:lnTo>
                  <a:pt x="0" y="0"/>
                </a:lnTo>
                <a:lnTo>
                  <a:pt x="0" y="16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90" name="Rectangle 113"/>
          <p:cNvSpPr>
            <a:spLocks noChangeArrowheads="1"/>
          </p:cNvSpPr>
          <p:nvPr/>
        </p:nvSpPr>
        <p:spPr bwMode="auto">
          <a:xfrm>
            <a:off x="6858000" y="5060950"/>
            <a:ext cx="25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91" name="Freeform 114"/>
          <p:cNvSpPr>
            <a:spLocks/>
          </p:cNvSpPr>
          <p:nvPr/>
        </p:nvSpPr>
        <p:spPr bwMode="auto">
          <a:xfrm>
            <a:off x="6883400" y="4475163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92" name="Freeform 115"/>
          <p:cNvSpPr>
            <a:spLocks/>
          </p:cNvSpPr>
          <p:nvPr/>
        </p:nvSpPr>
        <p:spPr bwMode="auto">
          <a:xfrm>
            <a:off x="6858000" y="4475163"/>
            <a:ext cx="25400" cy="26987"/>
          </a:xfrm>
          <a:custGeom>
            <a:avLst/>
            <a:gdLst>
              <a:gd name="T0" fmla="*/ 16 w 16"/>
              <a:gd name="T1" fmla="*/ 17 h 17"/>
              <a:gd name="T2" fmla="*/ 16 w 16"/>
              <a:gd name="T3" fmla="*/ 0 h 17"/>
              <a:gd name="T4" fmla="*/ 16 w 16"/>
              <a:gd name="T5" fmla="*/ 0 h 17"/>
              <a:gd name="T6" fmla="*/ 0 w 16"/>
              <a:gd name="T7" fmla="*/ 0 h 17"/>
              <a:gd name="T8" fmla="*/ 0 w 16"/>
              <a:gd name="T9" fmla="*/ 17 h 17"/>
              <a:gd name="T10" fmla="*/ 0 w 16"/>
              <a:gd name="T11" fmla="*/ 17 h 17"/>
              <a:gd name="T12" fmla="*/ 16 w 16"/>
              <a:gd name="T13" fmla="*/ 17 h 17"/>
              <a:gd name="T14" fmla="*/ 16 w 16"/>
              <a:gd name="T15" fmla="*/ 17 h 17"/>
              <a:gd name="T16" fmla="*/ 16 w 16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7"/>
              <a:gd name="T29" fmla="*/ 16 w 16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7">
                <a:moveTo>
                  <a:pt x="16" y="17"/>
                </a:moveTo>
                <a:lnTo>
                  <a:pt x="16" y="0"/>
                </a:lnTo>
                <a:lnTo>
                  <a:pt x="0" y="0"/>
                </a:lnTo>
                <a:lnTo>
                  <a:pt x="0" y="17"/>
                </a:lnTo>
                <a:lnTo>
                  <a:pt x="16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93" name="Rectangle 116"/>
          <p:cNvSpPr>
            <a:spLocks noChangeArrowheads="1"/>
          </p:cNvSpPr>
          <p:nvPr/>
        </p:nvSpPr>
        <p:spPr bwMode="auto">
          <a:xfrm>
            <a:off x="6858000" y="4475163"/>
            <a:ext cx="25400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94" name="Freeform 117"/>
          <p:cNvSpPr>
            <a:spLocks/>
          </p:cNvSpPr>
          <p:nvPr/>
        </p:nvSpPr>
        <p:spPr bwMode="auto">
          <a:xfrm>
            <a:off x="6883400" y="3916363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95" name="Freeform 118"/>
          <p:cNvSpPr>
            <a:spLocks/>
          </p:cNvSpPr>
          <p:nvPr/>
        </p:nvSpPr>
        <p:spPr bwMode="auto">
          <a:xfrm>
            <a:off x="6858000" y="3916363"/>
            <a:ext cx="25400" cy="26987"/>
          </a:xfrm>
          <a:custGeom>
            <a:avLst/>
            <a:gdLst>
              <a:gd name="T0" fmla="*/ 16 w 16"/>
              <a:gd name="T1" fmla="*/ 17 h 17"/>
              <a:gd name="T2" fmla="*/ 16 w 16"/>
              <a:gd name="T3" fmla="*/ 0 h 17"/>
              <a:gd name="T4" fmla="*/ 16 w 16"/>
              <a:gd name="T5" fmla="*/ 0 h 17"/>
              <a:gd name="T6" fmla="*/ 0 w 16"/>
              <a:gd name="T7" fmla="*/ 0 h 17"/>
              <a:gd name="T8" fmla="*/ 0 w 16"/>
              <a:gd name="T9" fmla="*/ 17 h 17"/>
              <a:gd name="T10" fmla="*/ 0 w 16"/>
              <a:gd name="T11" fmla="*/ 17 h 17"/>
              <a:gd name="T12" fmla="*/ 16 w 16"/>
              <a:gd name="T13" fmla="*/ 17 h 17"/>
              <a:gd name="T14" fmla="*/ 16 w 16"/>
              <a:gd name="T15" fmla="*/ 17 h 17"/>
              <a:gd name="T16" fmla="*/ 16 w 16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7"/>
              <a:gd name="T29" fmla="*/ 16 w 16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7">
                <a:moveTo>
                  <a:pt x="16" y="17"/>
                </a:moveTo>
                <a:lnTo>
                  <a:pt x="16" y="0"/>
                </a:lnTo>
                <a:lnTo>
                  <a:pt x="0" y="0"/>
                </a:lnTo>
                <a:lnTo>
                  <a:pt x="0" y="17"/>
                </a:lnTo>
                <a:lnTo>
                  <a:pt x="16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96" name="Rectangle 119"/>
          <p:cNvSpPr>
            <a:spLocks noChangeArrowheads="1"/>
          </p:cNvSpPr>
          <p:nvPr/>
        </p:nvSpPr>
        <p:spPr bwMode="auto">
          <a:xfrm>
            <a:off x="6858000" y="3916363"/>
            <a:ext cx="25400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97" name="Freeform 120"/>
          <p:cNvSpPr>
            <a:spLocks/>
          </p:cNvSpPr>
          <p:nvPr/>
        </p:nvSpPr>
        <p:spPr bwMode="auto">
          <a:xfrm>
            <a:off x="6883400" y="3330575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98" name="Freeform 121"/>
          <p:cNvSpPr>
            <a:spLocks/>
          </p:cNvSpPr>
          <p:nvPr/>
        </p:nvSpPr>
        <p:spPr bwMode="auto">
          <a:xfrm>
            <a:off x="6858000" y="3330575"/>
            <a:ext cx="25400" cy="26988"/>
          </a:xfrm>
          <a:custGeom>
            <a:avLst/>
            <a:gdLst>
              <a:gd name="T0" fmla="*/ 16 w 16"/>
              <a:gd name="T1" fmla="*/ 17 h 17"/>
              <a:gd name="T2" fmla="*/ 16 w 16"/>
              <a:gd name="T3" fmla="*/ 0 h 17"/>
              <a:gd name="T4" fmla="*/ 16 w 16"/>
              <a:gd name="T5" fmla="*/ 0 h 17"/>
              <a:gd name="T6" fmla="*/ 0 w 16"/>
              <a:gd name="T7" fmla="*/ 0 h 17"/>
              <a:gd name="T8" fmla="*/ 0 w 16"/>
              <a:gd name="T9" fmla="*/ 17 h 17"/>
              <a:gd name="T10" fmla="*/ 0 w 16"/>
              <a:gd name="T11" fmla="*/ 17 h 17"/>
              <a:gd name="T12" fmla="*/ 16 w 16"/>
              <a:gd name="T13" fmla="*/ 17 h 17"/>
              <a:gd name="T14" fmla="*/ 16 w 16"/>
              <a:gd name="T15" fmla="*/ 17 h 17"/>
              <a:gd name="T16" fmla="*/ 16 w 16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7"/>
              <a:gd name="T29" fmla="*/ 16 w 16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7">
                <a:moveTo>
                  <a:pt x="16" y="17"/>
                </a:moveTo>
                <a:lnTo>
                  <a:pt x="16" y="0"/>
                </a:lnTo>
                <a:lnTo>
                  <a:pt x="0" y="0"/>
                </a:lnTo>
                <a:lnTo>
                  <a:pt x="0" y="17"/>
                </a:lnTo>
                <a:lnTo>
                  <a:pt x="16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299" name="Rectangle 122"/>
          <p:cNvSpPr>
            <a:spLocks noChangeArrowheads="1"/>
          </p:cNvSpPr>
          <p:nvPr/>
        </p:nvSpPr>
        <p:spPr bwMode="auto">
          <a:xfrm>
            <a:off x="6858000" y="3330575"/>
            <a:ext cx="25400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00" name="Freeform 123"/>
          <p:cNvSpPr>
            <a:spLocks/>
          </p:cNvSpPr>
          <p:nvPr/>
        </p:nvSpPr>
        <p:spPr bwMode="auto">
          <a:xfrm>
            <a:off x="6883400" y="2771775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01" name="Freeform 124"/>
          <p:cNvSpPr>
            <a:spLocks/>
          </p:cNvSpPr>
          <p:nvPr/>
        </p:nvSpPr>
        <p:spPr bwMode="auto">
          <a:xfrm>
            <a:off x="6858000" y="2771775"/>
            <a:ext cx="25400" cy="26988"/>
          </a:xfrm>
          <a:custGeom>
            <a:avLst/>
            <a:gdLst>
              <a:gd name="T0" fmla="*/ 16 w 16"/>
              <a:gd name="T1" fmla="*/ 17 h 17"/>
              <a:gd name="T2" fmla="*/ 16 w 16"/>
              <a:gd name="T3" fmla="*/ 0 h 17"/>
              <a:gd name="T4" fmla="*/ 16 w 16"/>
              <a:gd name="T5" fmla="*/ 0 h 17"/>
              <a:gd name="T6" fmla="*/ 0 w 16"/>
              <a:gd name="T7" fmla="*/ 0 h 17"/>
              <a:gd name="T8" fmla="*/ 0 w 16"/>
              <a:gd name="T9" fmla="*/ 17 h 17"/>
              <a:gd name="T10" fmla="*/ 0 w 16"/>
              <a:gd name="T11" fmla="*/ 17 h 17"/>
              <a:gd name="T12" fmla="*/ 16 w 16"/>
              <a:gd name="T13" fmla="*/ 17 h 17"/>
              <a:gd name="T14" fmla="*/ 16 w 16"/>
              <a:gd name="T15" fmla="*/ 17 h 17"/>
              <a:gd name="T16" fmla="*/ 16 w 16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7"/>
              <a:gd name="T29" fmla="*/ 16 w 16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7">
                <a:moveTo>
                  <a:pt x="16" y="17"/>
                </a:moveTo>
                <a:lnTo>
                  <a:pt x="16" y="0"/>
                </a:lnTo>
                <a:lnTo>
                  <a:pt x="0" y="0"/>
                </a:lnTo>
                <a:lnTo>
                  <a:pt x="0" y="17"/>
                </a:lnTo>
                <a:lnTo>
                  <a:pt x="16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02" name="Rectangle 125"/>
          <p:cNvSpPr>
            <a:spLocks noChangeArrowheads="1"/>
          </p:cNvSpPr>
          <p:nvPr/>
        </p:nvSpPr>
        <p:spPr bwMode="auto">
          <a:xfrm>
            <a:off x="6858000" y="2771775"/>
            <a:ext cx="25400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03" name="Freeform 126"/>
          <p:cNvSpPr>
            <a:spLocks/>
          </p:cNvSpPr>
          <p:nvPr/>
        </p:nvSpPr>
        <p:spPr bwMode="auto">
          <a:xfrm>
            <a:off x="6883400" y="2185988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04" name="Freeform 127"/>
          <p:cNvSpPr>
            <a:spLocks/>
          </p:cNvSpPr>
          <p:nvPr/>
        </p:nvSpPr>
        <p:spPr bwMode="auto">
          <a:xfrm>
            <a:off x="6858000" y="2185988"/>
            <a:ext cx="25400" cy="26987"/>
          </a:xfrm>
          <a:custGeom>
            <a:avLst/>
            <a:gdLst>
              <a:gd name="T0" fmla="*/ 16 w 16"/>
              <a:gd name="T1" fmla="*/ 17 h 17"/>
              <a:gd name="T2" fmla="*/ 16 w 16"/>
              <a:gd name="T3" fmla="*/ 0 h 17"/>
              <a:gd name="T4" fmla="*/ 16 w 16"/>
              <a:gd name="T5" fmla="*/ 0 h 17"/>
              <a:gd name="T6" fmla="*/ 0 w 16"/>
              <a:gd name="T7" fmla="*/ 0 h 17"/>
              <a:gd name="T8" fmla="*/ 0 w 16"/>
              <a:gd name="T9" fmla="*/ 17 h 17"/>
              <a:gd name="T10" fmla="*/ 0 w 16"/>
              <a:gd name="T11" fmla="*/ 17 h 17"/>
              <a:gd name="T12" fmla="*/ 16 w 16"/>
              <a:gd name="T13" fmla="*/ 17 h 17"/>
              <a:gd name="T14" fmla="*/ 16 w 16"/>
              <a:gd name="T15" fmla="*/ 17 h 17"/>
              <a:gd name="T16" fmla="*/ 16 w 16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7"/>
              <a:gd name="T29" fmla="*/ 16 w 16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7">
                <a:moveTo>
                  <a:pt x="16" y="17"/>
                </a:moveTo>
                <a:lnTo>
                  <a:pt x="16" y="0"/>
                </a:lnTo>
                <a:lnTo>
                  <a:pt x="0" y="0"/>
                </a:lnTo>
                <a:lnTo>
                  <a:pt x="0" y="17"/>
                </a:lnTo>
                <a:lnTo>
                  <a:pt x="16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05" name="Rectangle 128"/>
          <p:cNvSpPr>
            <a:spLocks noChangeArrowheads="1"/>
          </p:cNvSpPr>
          <p:nvPr/>
        </p:nvSpPr>
        <p:spPr bwMode="auto">
          <a:xfrm>
            <a:off x="6858000" y="2185988"/>
            <a:ext cx="25400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06" name="Freeform 129"/>
          <p:cNvSpPr>
            <a:spLocks/>
          </p:cNvSpPr>
          <p:nvPr/>
        </p:nvSpPr>
        <p:spPr bwMode="auto">
          <a:xfrm>
            <a:off x="2398713" y="56197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07" name="Freeform 130"/>
          <p:cNvSpPr>
            <a:spLocks/>
          </p:cNvSpPr>
          <p:nvPr/>
        </p:nvSpPr>
        <p:spPr bwMode="auto">
          <a:xfrm>
            <a:off x="2425700" y="5619750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08" name="Rectangle 131"/>
          <p:cNvSpPr>
            <a:spLocks noChangeArrowheads="1"/>
          </p:cNvSpPr>
          <p:nvPr/>
        </p:nvSpPr>
        <p:spPr bwMode="auto">
          <a:xfrm>
            <a:off x="2398713" y="5619750"/>
            <a:ext cx="26987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09" name="Freeform 132"/>
          <p:cNvSpPr>
            <a:spLocks/>
          </p:cNvSpPr>
          <p:nvPr/>
        </p:nvSpPr>
        <p:spPr bwMode="auto">
          <a:xfrm>
            <a:off x="2398713" y="50609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10" name="Freeform 133"/>
          <p:cNvSpPr>
            <a:spLocks/>
          </p:cNvSpPr>
          <p:nvPr/>
        </p:nvSpPr>
        <p:spPr bwMode="auto">
          <a:xfrm>
            <a:off x="2425700" y="5060950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11" name="Rectangle 134"/>
          <p:cNvSpPr>
            <a:spLocks noChangeArrowheads="1"/>
          </p:cNvSpPr>
          <p:nvPr/>
        </p:nvSpPr>
        <p:spPr bwMode="auto">
          <a:xfrm>
            <a:off x="2398713" y="5060950"/>
            <a:ext cx="26987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12" name="Freeform 135"/>
          <p:cNvSpPr>
            <a:spLocks/>
          </p:cNvSpPr>
          <p:nvPr/>
        </p:nvSpPr>
        <p:spPr bwMode="auto">
          <a:xfrm>
            <a:off x="2398713" y="44751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13" name="Freeform 136"/>
          <p:cNvSpPr>
            <a:spLocks/>
          </p:cNvSpPr>
          <p:nvPr/>
        </p:nvSpPr>
        <p:spPr bwMode="auto">
          <a:xfrm>
            <a:off x="2425700" y="4475163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14" name="Rectangle 137"/>
          <p:cNvSpPr>
            <a:spLocks noChangeArrowheads="1"/>
          </p:cNvSpPr>
          <p:nvPr/>
        </p:nvSpPr>
        <p:spPr bwMode="auto">
          <a:xfrm>
            <a:off x="2398713" y="4475163"/>
            <a:ext cx="269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15" name="Freeform 138"/>
          <p:cNvSpPr>
            <a:spLocks/>
          </p:cNvSpPr>
          <p:nvPr/>
        </p:nvSpPr>
        <p:spPr bwMode="auto">
          <a:xfrm>
            <a:off x="2398713" y="39163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16" name="Freeform 139"/>
          <p:cNvSpPr>
            <a:spLocks/>
          </p:cNvSpPr>
          <p:nvPr/>
        </p:nvSpPr>
        <p:spPr bwMode="auto">
          <a:xfrm>
            <a:off x="2425700" y="3916363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17" name="Rectangle 140"/>
          <p:cNvSpPr>
            <a:spLocks noChangeArrowheads="1"/>
          </p:cNvSpPr>
          <p:nvPr/>
        </p:nvSpPr>
        <p:spPr bwMode="auto">
          <a:xfrm>
            <a:off x="2398713" y="3916363"/>
            <a:ext cx="269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18" name="Freeform 141"/>
          <p:cNvSpPr>
            <a:spLocks/>
          </p:cNvSpPr>
          <p:nvPr/>
        </p:nvSpPr>
        <p:spPr bwMode="auto">
          <a:xfrm>
            <a:off x="2398713" y="3330575"/>
            <a:ext cx="26987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19" name="Freeform 142"/>
          <p:cNvSpPr>
            <a:spLocks/>
          </p:cNvSpPr>
          <p:nvPr/>
        </p:nvSpPr>
        <p:spPr bwMode="auto">
          <a:xfrm>
            <a:off x="2425700" y="3330575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20" name="Rectangle 143"/>
          <p:cNvSpPr>
            <a:spLocks noChangeArrowheads="1"/>
          </p:cNvSpPr>
          <p:nvPr/>
        </p:nvSpPr>
        <p:spPr bwMode="auto">
          <a:xfrm>
            <a:off x="2398713" y="3330575"/>
            <a:ext cx="26987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21" name="Freeform 144"/>
          <p:cNvSpPr>
            <a:spLocks/>
          </p:cNvSpPr>
          <p:nvPr/>
        </p:nvSpPr>
        <p:spPr bwMode="auto">
          <a:xfrm>
            <a:off x="2398713" y="2771775"/>
            <a:ext cx="26987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22" name="Freeform 145"/>
          <p:cNvSpPr>
            <a:spLocks/>
          </p:cNvSpPr>
          <p:nvPr/>
        </p:nvSpPr>
        <p:spPr bwMode="auto">
          <a:xfrm>
            <a:off x="2425700" y="2771775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23" name="Rectangle 146"/>
          <p:cNvSpPr>
            <a:spLocks noChangeArrowheads="1"/>
          </p:cNvSpPr>
          <p:nvPr/>
        </p:nvSpPr>
        <p:spPr bwMode="auto">
          <a:xfrm>
            <a:off x="2398713" y="2771775"/>
            <a:ext cx="26987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24" name="Freeform 147"/>
          <p:cNvSpPr>
            <a:spLocks/>
          </p:cNvSpPr>
          <p:nvPr/>
        </p:nvSpPr>
        <p:spPr bwMode="auto">
          <a:xfrm>
            <a:off x="2398713" y="2185988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25" name="Freeform 148"/>
          <p:cNvSpPr>
            <a:spLocks/>
          </p:cNvSpPr>
          <p:nvPr/>
        </p:nvSpPr>
        <p:spPr bwMode="auto">
          <a:xfrm>
            <a:off x="2425700" y="2185988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26" name="Rectangle 149"/>
          <p:cNvSpPr>
            <a:spLocks noChangeArrowheads="1"/>
          </p:cNvSpPr>
          <p:nvPr/>
        </p:nvSpPr>
        <p:spPr bwMode="auto">
          <a:xfrm>
            <a:off x="2398713" y="2185988"/>
            <a:ext cx="269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27" name="Freeform 150"/>
          <p:cNvSpPr>
            <a:spLocks/>
          </p:cNvSpPr>
          <p:nvPr/>
        </p:nvSpPr>
        <p:spPr bwMode="auto">
          <a:xfrm>
            <a:off x="6883400" y="5619750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28" name="Freeform 151"/>
          <p:cNvSpPr>
            <a:spLocks/>
          </p:cNvSpPr>
          <p:nvPr/>
        </p:nvSpPr>
        <p:spPr bwMode="auto">
          <a:xfrm>
            <a:off x="6831013" y="56197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29" name="Rectangle 152"/>
          <p:cNvSpPr>
            <a:spLocks noChangeArrowheads="1"/>
          </p:cNvSpPr>
          <p:nvPr/>
        </p:nvSpPr>
        <p:spPr bwMode="auto">
          <a:xfrm>
            <a:off x="6831013" y="5619750"/>
            <a:ext cx="52387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30" name="Freeform 153"/>
          <p:cNvSpPr>
            <a:spLocks/>
          </p:cNvSpPr>
          <p:nvPr/>
        </p:nvSpPr>
        <p:spPr bwMode="auto">
          <a:xfrm>
            <a:off x="6883400" y="5060950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31" name="Freeform 154"/>
          <p:cNvSpPr>
            <a:spLocks/>
          </p:cNvSpPr>
          <p:nvPr/>
        </p:nvSpPr>
        <p:spPr bwMode="auto">
          <a:xfrm>
            <a:off x="6831013" y="5060950"/>
            <a:ext cx="26987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32" name="Rectangle 155"/>
          <p:cNvSpPr>
            <a:spLocks noChangeArrowheads="1"/>
          </p:cNvSpPr>
          <p:nvPr/>
        </p:nvSpPr>
        <p:spPr bwMode="auto">
          <a:xfrm>
            <a:off x="6831013" y="5060950"/>
            <a:ext cx="52387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33" name="Freeform 156"/>
          <p:cNvSpPr>
            <a:spLocks/>
          </p:cNvSpPr>
          <p:nvPr/>
        </p:nvSpPr>
        <p:spPr bwMode="auto">
          <a:xfrm>
            <a:off x="6883400" y="4475163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34" name="Freeform 157"/>
          <p:cNvSpPr>
            <a:spLocks/>
          </p:cNvSpPr>
          <p:nvPr/>
        </p:nvSpPr>
        <p:spPr bwMode="auto">
          <a:xfrm>
            <a:off x="6831013" y="44751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35" name="Rectangle 158"/>
          <p:cNvSpPr>
            <a:spLocks noChangeArrowheads="1"/>
          </p:cNvSpPr>
          <p:nvPr/>
        </p:nvSpPr>
        <p:spPr bwMode="auto">
          <a:xfrm>
            <a:off x="6831013" y="4475163"/>
            <a:ext cx="523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36" name="Freeform 159"/>
          <p:cNvSpPr>
            <a:spLocks/>
          </p:cNvSpPr>
          <p:nvPr/>
        </p:nvSpPr>
        <p:spPr bwMode="auto">
          <a:xfrm>
            <a:off x="6883400" y="3916363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37" name="Freeform 160"/>
          <p:cNvSpPr>
            <a:spLocks/>
          </p:cNvSpPr>
          <p:nvPr/>
        </p:nvSpPr>
        <p:spPr bwMode="auto">
          <a:xfrm>
            <a:off x="6831013" y="39163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38" name="Rectangle 161"/>
          <p:cNvSpPr>
            <a:spLocks noChangeArrowheads="1"/>
          </p:cNvSpPr>
          <p:nvPr/>
        </p:nvSpPr>
        <p:spPr bwMode="auto">
          <a:xfrm>
            <a:off x="6831013" y="3916363"/>
            <a:ext cx="523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39" name="Freeform 162"/>
          <p:cNvSpPr>
            <a:spLocks/>
          </p:cNvSpPr>
          <p:nvPr/>
        </p:nvSpPr>
        <p:spPr bwMode="auto">
          <a:xfrm>
            <a:off x="6883400" y="3330575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40" name="Freeform 163"/>
          <p:cNvSpPr>
            <a:spLocks/>
          </p:cNvSpPr>
          <p:nvPr/>
        </p:nvSpPr>
        <p:spPr bwMode="auto">
          <a:xfrm>
            <a:off x="6831013" y="3330575"/>
            <a:ext cx="26987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41" name="Rectangle 164"/>
          <p:cNvSpPr>
            <a:spLocks noChangeArrowheads="1"/>
          </p:cNvSpPr>
          <p:nvPr/>
        </p:nvSpPr>
        <p:spPr bwMode="auto">
          <a:xfrm>
            <a:off x="6831013" y="3330575"/>
            <a:ext cx="52387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42" name="Freeform 165"/>
          <p:cNvSpPr>
            <a:spLocks/>
          </p:cNvSpPr>
          <p:nvPr/>
        </p:nvSpPr>
        <p:spPr bwMode="auto">
          <a:xfrm>
            <a:off x="6883400" y="2771775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43" name="Freeform 166"/>
          <p:cNvSpPr>
            <a:spLocks/>
          </p:cNvSpPr>
          <p:nvPr/>
        </p:nvSpPr>
        <p:spPr bwMode="auto">
          <a:xfrm>
            <a:off x="6831013" y="2771775"/>
            <a:ext cx="26987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44" name="Rectangle 167"/>
          <p:cNvSpPr>
            <a:spLocks noChangeArrowheads="1"/>
          </p:cNvSpPr>
          <p:nvPr/>
        </p:nvSpPr>
        <p:spPr bwMode="auto">
          <a:xfrm>
            <a:off x="6831013" y="2771775"/>
            <a:ext cx="52387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45" name="Rectangle 168"/>
          <p:cNvSpPr>
            <a:spLocks noChangeArrowheads="1"/>
          </p:cNvSpPr>
          <p:nvPr/>
        </p:nvSpPr>
        <p:spPr bwMode="auto">
          <a:xfrm>
            <a:off x="2133600" y="5565775"/>
            <a:ext cx="211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0">
                <a:solidFill>
                  <a:srgbClr val="000000"/>
                </a:solidFill>
              </a:rPr>
              <a:t>0.0</a:t>
            </a:r>
            <a:endParaRPr lang="en-US" sz="12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346" name="Rectangle 169"/>
          <p:cNvSpPr>
            <a:spLocks noChangeArrowheads="1"/>
          </p:cNvSpPr>
          <p:nvPr/>
        </p:nvSpPr>
        <p:spPr bwMode="auto">
          <a:xfrm>
            <a:off x="2133600" y="4979988"/>
            <a:ext cx="174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000000"/>
                </a:solidFill>
              </a:rPr>
              <a:t>0.5</a:t>
            </a:r>
            <a:endParaRPr lang="en-US" sz="1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347" name="Rectangle 170"/>
          <p:cNvSpPr>
            <a:spLocks noChangeArrowheads="1"/>
          </p:cNvSpPr>
          <p:nvPr/>
        </p:nvSpPr>
        <p:spPr bwMode="auto">
          <a:xfrm>
            <a:off x="2133600" y="4421188"/>
            <a:ext cx="174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000000"/>
                </a:solidFill>
              </a:rPr>
              <a:t>1.0</a:t>
            </a:r>
            <a:endParaRPr lang="en-US" sz="1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348" name="Rectangle 171"/>
          <p:cNvSpPr>
            <a:spLocks noChangeArrowheads="1"/>
          </p:cNvSpPr>
          <p:nvPr/>
        </p:nvSpPr>
        <p:spPr bwMode="auto">
          <a:xfrm>
            <a:off x="2133600" y="3836988"/>
            <a:ext cx="174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000000"/>
                </a:solidFill>
              </a:rPr>
              <a:t>1.5</a:t>
            </a:r>
            <a:endParaRPr lang="en-US" sz="1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349" name="Rectangle 172"/>
          <p:cNvSpPr>
            <a:spLocks noChangeArrowheads="1"/>
          </p:cNvSpPr>
          <p:nvPr/>
        </p:nvSpPr>
        <p:spPr bwMode="auto">
          <a:xfrm>
            <a:off x="2133600" y="3278188"/>
            <a:ext cx="174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000000"/>
                </a:solidFill>
              </a:rPr>
              <a:t>2.0</a:t>
            </a:r>
            <a:endParaRPr lang="en-US" sz="1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350" name="Rectangle 173"/>
          <p:cNvSpPr>
            <a:spLocks noChangeArrowheads="1"/>
          </p:cNvSpPr>
          <p:nvPr/>
        </p:nvSpPr>
        <p:spPr bwMode="auto">
          <a:xfrm>
            <a:off x="2133600" y="2692400"/>
            <a:ext cx="174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000000"/>
                </a:solidFill>
              </a:rPr>
              <a:t>2.5</a:t>
            </a:r>
            <a:endParaRPr lang="en-US" sz="1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351" name="Rectangle 174"/>
          <p:cNvSpPr>
            <a:spLocks noChangeArrowheads="1"/>
          </p:cNvSpPr>
          <p:nvPr/>
        </p:nvSpPr>
        <p:spPr bwMode="auto">
          <a:xfrm>
            <a:off x="2133600" y="2133600"/>
            <a:ext cx="1746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000000"/>
                </a:solidFill>
              </a:rPr>
              <a:t>3.0</a:t>
            </a:r>
            <a:endParaRPr lang="en-US" sz="1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352" name="Freeform 175"/>
          <p:cNvSpPr>
            <a:spLocks/>
          </p:cNvSpPr>
          <p:nvPr/>
        </p:nvSpPr>
        <p:spPr bwMode="auto">
          <a:xfrm>
            <a:off x="6883400" y="2185988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53" name="Freeform 176"/>
          <p:cNvSpPr>
            <a:spLocks/>
          </p:cNvSpPr>
          <p:nvPr/>
        </p:nvSpPr>
        <p:spPr bwMode="auto">
          <a:xfrm>
            <a:off x="6831013" y="2185988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54" name="Rectangle 177"/>
          <p:cNvSpPr>
            <a:spLocks noChangeArrowheads="1"/>
          </p:cNvSpPr>
          <p:nvPr/>
        </p:nvSpPr>
        <p:spPr bwMode="auto">
          <a:xfrm>
            <a:off x="6831013" y="2185988"/>
            <a:ext cx="523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55" name="Freeform 178"/>
          <p:cNvSpPr>
            <a:spLocks/>
          </p:cNvSpPr>
          <p:nvPr/>
        </p:nvSpPr>
        <p:spPr bwMode="auto">
          <a:xfrm>
            <a:off x="2398713" y="2771775"/>
            <a:ext cx="26987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56" name="Rectangle 179"/>
          <p:cNvSpPr>
            <a:spLocks noChangeArrowheads="1"/>
          </p:cNvSpPr>
          <p:nvPr/>
        </p:nvSpPr>
        <p:spPr bwMode="auto">
          <a:xfrm>
            <a:off x="2398713" y="2771775"/>
            <a:ext cx="26987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57" name="Freeform 180"/>
          <p:cNvSpPr>
            <a:spLocks/>
          </p:cNvSpPr>
          <p:nvPr/>
        </p:nvSpPr>
        <p:spPr bwMode="auto">
          <a:xfrm>
            <a:off x="2398713" y="2771775"/>
            <a:ext cx="1911350" cy="292100"/>
          </a:xfrm>
          <a:custGeom>
            <a:avLst/>
            <a:gdLst>
              <a:gd name="T0" fmla="*/ 636 w 1204"/>
              <a:gd name="T1" fmla="*/ 0 h 184"/>
              <a:gd name="T2" fmla="*/ 652 w 1204"/>
              <a:gd name="T3" fmla="*/ 0 h 184"/>
              <a:gd name="T4" fmla="*/ 652 w 1204"/>
              <a:gd name="T5" fmla="*/ 34 h 184"/>
              <a:gd name="T6" fmla="*/ 736 w 1204"/>
              <a:gd name="T7" fmla="*/ 17 h 184"/>
              <a:gd name="T8" fmla="*/ 753 w 1204"/>
              <a:gd name="T9" fmla="*/ 17 h 184"/>
              <a:gd name="T10" fmla="*/ 753 w 1204"/>
              <a:gd name="T11" fmla="*/ 50 h 184"/>
              <a:gd name="T12" fmla="*/ 819 w 1204"/>
              <a:gd name="T13" fmla="*/ 34 h 184"/>
              <a:gd name="T14" fmla="*/ 836 w 1204"/>
              <a:gd name="T15" fmla="*/ 34 h 184"/>
              <a:gd name="T16" fmla="*/ 836 w 1204"/>
              <a:gd name="T17" fmla="*/ 67 h 184"/>
              <a:gd name="T18" fmla="*/ 870 w 1204"/>
              <a:gd name="T19" fmla="*/ 50 h 184"/>
              <a:gd name="T20" fmla="*/ 886 w 1204"/>
              <a:gd name="T21" fmla="*/ 50 h 184"/>
              <a:gd name="T22" fmla="*/ 886 w 1204"/>
              <a:gd name="T23" fmla="*/ 84 h 184"/>
              <a:gd name="T24" fmla="*/ 936 w 1204"/>
              <a:gd name="T25" fmla="*/ 67 h 184"/>
              <a:gd name="T26" fmla="*/ 953 w 1204"/>
              <a:gd name="T27" fmla="*/ 67 h 184"/>
              <a:gd name="T28" fmla="*/ 953 w 1204"/>
              <a:gd name="T29" fmla="*/ 101 h 184"/>
              <a:gd name="T30" fmla="*/ 987 w 1204"/>
              <a:gd name="T31" fmla="*/ 84 h 184"/>
              <a:gd name="T32" fmla="*/ 1003 w 1204"/>
              <a:gd name="T33" fmla="*/ 84 h 184"/>
              <a:gd name="T34" fmla="*/ 1003 w 1204"/>
              <a:gd name="T35" fmla="*/ 117 h 184"/>
              <a:gd name="T36" fmla="*/ 1037 w 1204"/>
              <a:gd name="T37" fmla="*/ 101 h 184"/>
              <a:gd name="T38" fmla="*/ 1053 w 1204"/>
              <a:gd name="T39" fmla="*/ 101 h 184"/>
              <a:gd name="T40" fmla="*/ 1053 w 1204"/>
              <a:gd name="T41" fmla="*/ 134 h 184"/>
              <a:gd name="T42" fmla="*/ 1087 w 1204"/>
              <a:gd name="T43" fmla="*/ 117 h 184"/>
              <a:gd name="T44" fmla="*/ 1104 w 1204"/>
              <a:gd name="T45" fmla="*/ 117 h 184"/>
              <a:gd name="T46" fmla="*/ 1104 w 1204"/>
              <a:gd name="T47" fmla="*/ 151 h 184"/>
              <a:gd name="T48" fmla="*/ 1137 w 1204"/>
              <a:gd name="T49" fmla="*/ 134 h 184"/>
              <a:gd name="T50" fmla="*/ 1154 w 1204"/>
              <a:gd name="T51" fmla="*/ 134 h 184"/>
              <a:gd name="T52" fmla="*/ 1154 w 1204"/>
              <a:gd name="T53" fmla="*/ 168 h 184"/>
              <a:gd name="T54" fmla="*/ 1170 w 1204"/>
              <a:gd name="T55" fmla="*/ 151 h 184"/>
              <a:gd name="T56" fmla="*/ 1187 w 1204"/>
              <a:gd name="T57" fmla="*/ 151 h 184"/>
              <a:gd name="T58" fmla="*/ 1187 w 1204"/>
              <a:gd name="T59" fmla="*/ 184 h 184"/>
              <a:gd name="T60" fmla="*/ 1187 w 1204"/>
              <a:gd name="T61" fmla="*/ 184 h 184"/>
              <a:gd name="T62" fmla="*/ 1187 w 1204"/>
              <a:gd name="T63" fmla="*/ 151 h 184"/>
              <a:gd name="T64" fmla="*/ 1154 w 1204"/>
              <a:gd name="T65" fmla="*/ 168 h 184"/>
              <a:gd name="T66" fmla="*/ 1154 w 1204"/>
              <a:gd name="T67" fmla="*/ 168 h 184"/>
              <a:gd name="T68" fmla="*/ 1154 w 1204"/>
              <a:gd name="T69" fmla="*/ 134 h 184"/>
              <a:gd name="T70" fmla="*/ 1104 w 1204"/>
              <a:gd name="T71" fmla="*/ 151 h 184"/>
              <a:gd name="T72" fmla="*/ 1104 w 1204"/>
              <a:gd name="T73" fmla="*/ 151 h 184"/>
              <a:gd name="T74" fmla="*/ 1104 w 1204"/>
              <a:gd name="T75" fmla="*/ 117 h 184"/>
              <a:gd name="T76" fmla="*/ 1053 w 1204"/>
              <a:gd name="T77" fmla="*/ 134 h 184"/>
              <a:gd name="T78" fmla="*/ 1053 w 1204"/>
              <a:gd name="T79" fmla="*/ 134 h 184"/>
              <a:gd name="T80" fmla="*/ 1053 w 1204"/>
              <a:gd name="T81" fmla="*/ 101 h 184"/>
              <a:gd name="T82" fmla="*/ 1003 w 1204"/>
              <a:gd name="T83" fmla="*/ 117 h 184"/>
              <a:gd name="T84" fmla="*/ 1003 w 1204"/>
              <a:gd name="T85" fmla="*/ 117 h 184"/>
              <a:gd name="T86" fmla="*/ 1003 w 1204"/>
              <a:gd name="T87" fmla="*/ 84 h 184"/>
              <a:gd name="T88" fmla="*/ 953 w 1204"/>
              <a:gd name="T89" fmla="*/ 101 h 184"/>
              <a:gd name="T90" fmla="*/ 953 w 1204"/>
              <a:gd name="T91" fmla="*/ 101 h 184"/>
              <a:gd name="T92" fmla="*/ 953 w 1204"/>
              <a:gd name="T93" fmla="*/ 67 h 184"/>
              <a:gd name="T94" fmla="*/ 886 w 1204"/>
              <a:gd name="T95" fmla="*/ 84 h 184"/>
              <a:gd name="T96" fmla="*/ 886 w 1204"/>
              <a:gd name="T97" fmla="*/ 84 h 184"/>
              <a:gd name="T98" fmla="*/ 886 w 1204"/>
              <a:gd name="T99" fmla="*/ 50 h 184"/>
              <a:gd name="T100" fmla="*/ 836 w 1204"/>
              <a:gd name="T101" fmla="*/ 67 h 184"/>
              <a:gd name="T102" fmla="*/ 836 w 1204"/>
              <a:gd name="T103" fmla="*/ 67 h 184"/>
              <a:gd name="T104" fmla="*/ 836 w 1204"/>
              <a:gd name="T105" fmla="*/ 34 h 184"/>
              <a:gd name="T106" fmla="*/ 753 w 1204"/>
              <a:gd name="T107" fmla="*/ 50 h 184"/>
              <a:gd name="T108" fmla="*/ 753 w 1204"/>
              <a:gd name="T109" fmla="*/ 50 h 184"/>
              <a:gd name="T110" fmla="*/ 753 w 1204"/>
              <a:gd name="T111" fmla="*/ 17 h 184"/>
              <a:gd name="T112" fmla="*/ 652 w 1204"/>
              <a:gd name="T113" fmla="*/ 34 h 184"/>
              <a:gd name="T114" fmla="*/ 652 w 1204"/>
              <a:gd name="T115" fmla="*/ 34 h 184"/>
              <a:gd name="T116" fmla="*/ 652 w 1204"/>
              <a:gd name="T117" fmla="*/ 0 h 184"/>
              <a:gd name="T118" fmla="*/ 0 w 1204"/>
              <a:gd name="T119" fmla="*/ 17 h 18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04"/>
              <a:gd name="T181" fmla="*/ 0 h 184"/>
              <a:gd name="T182" fmla="*/ 1204 w 1204"/>
              <a:gd name="T183" fmla="*/ 184 h 18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04" h="184">
                <a:moveTo>
                  <a:pt x="0" y="0"/>
                </a:moveTo>
                <a:lnTo>
                  <a:pt x="636" y="0"/>
                </a:lnTo>
                <a:lnTo>
                  <a:pt x="652" y="0"/>
                </a:lnTo>
                <a:lnTo>
                  <a:pt x="669" y="17"/>
                </a:lnTo>
                <a:lnTo>
                  <a:pt x="652" y="34"/>
                </a:lnTo>
                <a:lnTo>
                  <a:pt x="652" y="17"/>
                </a:lnTo>
                <a:lnTo>
                  <a:pt x="736" y="17"/>
                </a:lnTo>
                <a:lnTo>
                  <a:pt x="753" y="17"/>
                </a:lnTo>
                <a:lnTo>
                  <a:pt x="769" y="34"/>
                </a:lnTo>
                <a:lnTo>
                  <a:pt x="753" y="50"/>
                </a:lnTo>
                <a:lnTo>
                  <a:pt x="753" y="34"/>
                </a:lnTo>
                <a:lnTo>
                  <a:pt x="819" y="34"/>
                </a:lnTo>
                <a:lnTo>
                  <a:pt x="836" y="34"/>
                </a:lnTo>
                <a:lnTo>
                  <a:pt x="853" y="50"/>
                </a:lnTo>
                <a:lnTo>
                  <a:pt x="836" y="67"/>
                </a:lnTo>
                <a:lnTo>
                  <a:pt x="836" y="50"/>
                </a:lnTo>
                <a:lnTo>
                  <a:pt x="870" y="50"/>
                </a:lnTo>
                <a:lnTo>
                  <a:pt x="886" y="50"/>
                </a:lnTo>
                <a:lnTo>
                  <a:pt x="903" y="67"/>
                </a:lnTo>
                <a:lnTo>
                  <a:pt x="886" y="84"/>
                </a:lnTo>
                <a:lnTo>
                  <a:pt x="886" y="67"/>
                </a:lnTo>
                <a:lnTo>
                  <a:pt x="936" y="67"/>
                </a:lnTo>
                <a:lnTo>
                  <a:pt x="953" y="67"/>
                </a:lnTo>
                <a:lnTo>
                  <a:pt x="970" y="84"/>
                </a:lnTo>
                <a:lnTo>
                  <a:pt x="953" y="101"/>
                </a:lnTo>
                <a:lnTo>
                  <a:pt x="953" y="84"/>
                </a:lnTo>
                <a:lnTo>
                  <a:pt x="987" y="84"/>
                </a:lnTo>
                <a:lnTo>
                  <a:pt x="1003" y="84"/>
                </a:lnTo>
                <a:lnTo>
                  <a:pt x="1020" y="101"/>
                </a:lnTo>
                <a:lnTo>
                  <a:pt x="1003" y="117"/>
                </a:lnTo>
                <a:lnTo>
                  <a:pt x="1003" y="101"/>
                </a:lnTo>
                <a:lnTo>
                  <a:pt x="1037" y="101"/>
                </a:lnTo>
                <a:lnTo>
                  <a:pt x="1053" y="101"/>
                </a:lnTo>
                <a:lnTo>
                  <a:pt x="1070" y="117"/>
                </a:lnTo>
                <a:lnTo>
                  <a:pt x="1053" y="134"/>
                </a:lnTo>
                <a:lnTo>
                  <a:pt x="1053" y="117"/>
                </a:lnTo>
                <a:lnTo>
                  <a:pt x="1087" y="117"/>
                </a:lnTo>
                <a:lnTo>
                  <a:pt x="1104" y="117"/>
                </a:lnTo>
                <a:lnTo>
                  <a:pt x="1120" y="134"/>
                </a:lnTo>
                <a:lnTo>
                  <a:pt x="1104" y="151"/>
                </a:lnTo>
                <a:lnTo>
                  <a:pt x="1104" y="134"/>
                </a:lnTo>
                <a:lnTo>
                  <a:pt x="1137" y="134"/>
                </a:lnTo>
                <a:lnTo>
                  <a:pt x="1154" y="134"/>
                </a:lnTo>
                <a:lnTo>
                  <a:pt x="1170" y="151"/>
                </a:lnTo>
                <a:lnTo>
                  <a:pt x="1154" y="168"/>
                </a:lnTo>
                <a:lnTo>
                  <a:pt x="1154" y="151"/>
                </a:lnTo>
                <a:lnTo>
                  <a:pt x="1170" y="151"/>
                </a:lnTo>
                <a:lnTo>
                  <a:pt x="1187" y="151"/>
                </a:lnTo>
                <a:lnTo>
                  <a:pt x="1204" y="168"/>
                </a:lnTo>
                <a:lnTo>
                  <a:pt x="1187" y="184"/>
                </a:lnTo>
                <a:lnTo>
                  <a:pt x="1170" y="168"/>
                </a:lnTo>
                <a:lnTo>
                  <a:pt x="1187" y="151"/>
                </a:lnTo>
                <a:lnTo>
                  <a:pt x="1170" y="168"/>
                </a:lnTo>
                <a:lnTo>
                  <a:pt x="1154" y="168"/>
                </a:lnTo>
                <a:lnTo>
                  <a:pt x="1137" y="151"/>
                </a:lnTo>
                <a:lnTo>
                  <a:pt x="1154" y="134"/>
                </a:lnTo>
                <a:lnTo>
                  <a:pt x="1137" y="151"/>
                </a:lnTo>
                <a:lnTo>
                  <a:pt x="1104" y="151"/>
                </a:lnTo>
                <a:lnTo>
                  <a:pt x="1087" y="134"/>
                </a:lnTo>
                <a:lnTo>
                  <a:pt x="1104" y="117"/>
                </a:lnTo>
                <a:lnTo>
                  <a:pt x="1087" y="134"/>
                </a:lnTo>
                <a:lnTo>
                  <a:pt x="1053" y="134"/>
                </a:lnTo>
                <a:lnTo>
                  <a:pt x="1037" y="117"/>
                </a:lnTo>
                <a:lnTo>
                  <a:pt x="1053" y="101"/>
                </a:lnTo>
                <a:lnTo>
                  <a:pt x="1037" y="117"/>
                </a:lnTo>
                <a:lnTo>
                  <a:pt x="1003" y="117"/>
                </a:lnTo>
                <a:lnTo>
                  <a:pt x="987" y="101"/>
                </a:lnTo>
                <a:lnTo>
                  <a:pt x="1003" y="84"/>
                </a:lnTo>
                <a:lnTo>
                  <a:pt x="987" y="101"/>
                </a:lnTo>
                <a:lnTo>
                  <a:pt x="953" y="101"/>
                </a:lnTo>
                <a:lnTo>
                  <a:pt x="936" y="84"/>
                </a:lnTo>
                <a:lnTo>
                  <a:pt x="953" y="67"/>
                </a:lnTo>
                <a:lnTo>
                  <a:pt x="936" y="84"/>
                </a:lnTo>
                <a:lnTo>
                  <a:pt x="886" y="84"/>
                </a:lnTo>
                <a:lnTo>
                  <a:pt x="870" y="67"/>
                </a:lnTo>
                <a:lnTo>
                  <a:pt x="886" y="50"/>
                </a:lnTo>
                <a:lnTo>
                  <a:pt x="870" y="67"/>
                </a:lnTo>
                <a:lnTo>
                  <a:pt x="836" y="67"/>
                </a:lnTo>
                <a:lnTo>
                  <a:pt x="819" y="50"/>
                </a:lnTo>
                <a:lnTo>
                  <a:pt x="836" y="34"/>
                </a:lnTo>
                <a:lnTo>
                  <a:pt x="819" y="50"/>
                </a:lnTo>
                <a:lnTo>
                  <a:pt x="753" y="50"/>
                </a:lnTo>
                <a:lnTo>
                  <a:pt x="736" y="34"/>
                </a:lnTo>
                <a:lnTo>
                  <a:pt x="753" y="17"/>
                </a:lnTo>
                <a:lnTo>
                  <a:pt x="736" y="34"/>
                </a:lnTo>
                <a:lnTo>
                  <a:pt x="652" y="34"/>
                </a:lnTo>
                <a:lnTo>
                  <a:pt x="636" y="17"/>
                </a:lnTo>
                <a:lnTo>
                  <a:pt x="652" y="0"/>
                </a:lnTo>
                <a:lnTo>
                  <a:pt x="636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58" name="Rectangle 181"/>
          <p:cNvSpPr>
            <a:spLocks noChangeArrowheads="1"/>
          </p:cNvSpPr>
          <p:nvPr/>
        </p:nvSpPr>
        <p:spPr bwMode="auto">
          <a:xfrm>
            <a:off x="4283075" y="3038475"/>
            <a:ext cx="79375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59" name="Rectangle 182"/>
          <p:cNvSpPr>
            <a:spLocks noChangeArrowheads="1"/>
          </p:cNvSpPr>
          <p:nvPr/>
        </p:nvSpPr>
        <p:spPr bwMode="auto">
          <a:xfrm>
            <a:off x="4337050" y="3038475"/>
            <a:ext cx="25400" cy="523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60" name="Freeform 183"/>
          <p:cNvSpPr>
            <a:spLocks/>
          </p:cNvSpPr>
          <p:nvPr/>
        </p:nvSpPr>
        <p:spPr bwMode="auto">
          <a:xfrm>
            <a:off x="4337050" y="3063875"/>
            <a:ext cx="106363" cy="53975"/>
          </a:xfrm>
          <a:custGeom>
            <a:avLst/>
            <a:gdLst>
              <a:gd name="T0" fmla="*/ 0 w 67"/>
              <a:gd name="T1" fmla="*/ 0 h 34"/>
              <a:gd name="T2" fmla="*/ 33 w 67"/>
              <a:gd name="T3" fmla="*/ 0 h 34"/>
              <a:gd name="T4" fmla="*/ 50 w 67"/>
              <a:gd name="T5" fmla="*/ 0 h 34"/>
              <a:gd name="T6" fmla="*/ 50 w 67"/>
              <a:gd name="T7" fmla="*/ 0 h 34"/>
              <a:gd name="T8" fmla="*/ 67 w 67"/>
              <a:gd name="T9" fmla="*/ 17 h 34"/>
              <a:gd name="T10" fmla="*/ 50 w 67"/>
              <a:gd name="T11" fmla="*/ 34 h 34"/>
              <a:gd name="T12" fmla="*/ 50 w 67"/>
              <a:gd name="T13" fmla="*/ 34 h 34"/>
              <a:gd name="T14" fmla="*/ 50 w 67"/>
              <a:gd name="T15" fmla="*/ 34 h 34"/>
              <a:gd name="T16" fmla="*/ 33 w 67"/>
              <a:gd name="T17" fmla="*/ 17 h 34"/>
              <a:gd name="T18" fmla="*/ 50 w 67"/>
              <a:gd name="T19" fmla="*/ 0 h 34"/>
              <a:gd name="T20" fmla="*/ 33 w 67"/>
              <a:gd name="T21" fmla="*/ 17 h 34"/>
              <a:gd name="T22" fmla="*/ 0 w 67"/>
              <a:gd name="T23" fmla="*/ 17 h 34"/>
              <a:gd name="T24" fmla="*/ 0 w 67"/>
              <a:gd name="T25" fmla="*/ 0 h 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7"/>
              <a:gd name="T40" fmla="*/ 0 h 34"/>
              <a:gd name="T41" fmla="*/ 67 w 67"/>
              <a:gd name="T42" fmla="*/ 34 h 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7" h="34">
                <a:moveTo>
                  <a:pt x="0" y="0"/>
                </a:moveTo>
                <a:lnTo>
                  <a:pt x="33" y="0"/>
                </a:lnTo>
                <a:lnTo>
                  <a:pt x="50" y="0"/>
                </a:lnTo>
                <a:lnTo>
                  <a:pt x="67" y="17"/>
                </a:lnTo>
                <a:lnTo>
                  <a:pt x="50" y="34"/>
                </a:lnTo>
                <a:lnTo>
                  <a:pt x="33" y="17"/>
                </a:lnTo>
                <a:lnTo>
                  <a:pt x="50" y="0"/>
                </a:lnTo>
                <a:lnTo>
                  <a:pt x="33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61" name="Rectangle 184"/>
          <p:cNvSpPr>
            <a:spLocks noChangeArrowheads="1"/>
          </p:cNvSpPr>
          <p:nvPr/>
        </p:nvSpPr>
        <p:spPr bwMode="auto">
          <a:xfrm>
            <a:off x="4416425" y="3090863"/>
            <a:ext cx="79375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62" name="Rectangle 185"/>
          <p:cNvSpPr>
            <a:spLocks noChangeArrowheads="1"/>
          </p:cNvSpPr>
          <p:nvPr/>
        </p:nvSpPr>
        <p:spPr bwMode="auto">
          <a:xfrm>
            <a:off x="4468813" y="3090863"/>
            <a:ext cx="26987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63" name="Freeform 186"/>
          <p:cNvSpPr>
            <a:spLocks/>
          </p:cNvSpPr>
          <p:nvPr/>
        </p:nvSpPr>
        <p:spPr bwMode="auto">
          <a:xfrm>
            <a:off x="4468813" y="3117850"/>
            <a:ext cx="584200" cy="292100"/>
          </a:xfrm>
          <a:custGeom>
            <a:avLst/>
            <a:gdLst>
              <a:gd name="T0" fmla="*/ 34 w 368"/>
              <a:gd name="T1" fmla="*/ 0 h 184"/>
              <a:gd name="T2" fmla="*/ 50 w 368"/>
              <a:gd name="T3" fmla="*/ 0 h 184"/>
              <a:gd name="T4" fmla="*/ 50 w 368"/>
              <a:gd name="T5" fmla="*/ 33 h 184"/>
              <a:gd name="T6" fmla="*/ 67 w 368"/>
              <a:gd name="T7" fmla="*/ 17 h 184"/>
              <a:gd name="T8" fmla="*/ 84 w 368"/>
              <a:gd name="T9" fmla="*/ 17 h 184"/>
              <a:gd name="T10" fmla="*/ 84 w 368"/>
              <a:gd name="T11" fmla="*/ 50 h 184"/>
              <a:gd name="T12" fmla="*/ 117 w 368"/>
              <a:gd name="T13" fmla="*/ 33 h 184"/>
              <a:gd name="T14" fmla="*/ 134 w 368"/>
              <a:gd name="T15" fmla="*/ 33 h 184"/>
              <a:gd name="T16" fmla="*/ 134 w 368"/>
              <a:gd name="T17" fmla="*/ 67 h 184"/>
              <a:gd name="T18" fmla="*/ 151 w 368"/>
              <a:gd name="T19" fmla="*/ 50 h 184"/>
              <a:gd name="T20" fmla="*/ 167 w 368"/>
              <a:gd name="T21" fmla="*/ 50 h 184"/>
              <a:gd name="T22" fmla="*/ 167 w 368"/>
              <a:gd name="T23" fmla="*/ 84 h 184"/>
              <a:gd name="T24" fmla="*/ 184 w 368"/>
              <a:gd name="T25" fmla="*/ 67 h 184"/>
              <a:gd name="T26" fmla="*/ 201 w 368"/>
              <a:gd name="T27" fmla="*/ 67 h 184"/>
              <a:gd name="T28" fmla="*/ 201 w 368"/>
              <a:gd name="T29" fmla="*/ 101 h 184"/>
              <a:gd name="T30" fmla="*/ 218 w 368"/>
              <a:gd name="T31" fmla="*/ 84 h 184"/>
              <a:gd name="T32" fmla="*/ 234 w 368"/>
              <a:gd name="T33" fmla="*/ 84 h 184"/>
              <a:gd name="T34" fmla="*/ 234 w 368"/>
              <a:gd name="T35" fmla="*/ 117 h 184"/>
              <a:gd name="T36" fmla="*/ 251 w 368"/>
              <a:gd name="T37" fmla="*/ 101 h 184"/>
              <a:gd name="T38" fmla="*/ 268 w 368"/>
              <a:gd name="T39" fmla="*/ 101 h 184"/>
              <a:gd name="T40" fmla="*/ 268 w 368"/>
              <a:gd name="T41" fmla="*/ 134 h 184"/>
              <a:gd name="T42" fmla="*/ 284 w 368"/>
              <a:gd name="T43" fmla="*/ 117 h 184"/>
              <a:gd name="T44" fmla="*/ 301 w 368"/>
              <a:gd name="T45" fmla="*/ 117 h 184"/>
              <a:gd name="T46" fmla="*/ 318 w 368"/>
              <a:gd name="T47" fmla="*/ 168 h 184"/>
              <a:gd name="T48" fmla="*/ 335 w 368"/>
              <a:gd name="T49" fmla="*/ 151 h 184"/>
              <a:gd name="T50" fmla="*/ 351 w 368"/>
              <a:gd name="T51" fmla="*/ 151 h 184"/>
              <a:gd name="T52" fmla="*/ 351 w 368"/>
              <a:gd name="T53" fmla="*/ 184 h 184"/>
              <a:gd name="T54" fmla="*/ 351 w 368"/>
              <a:gd name="T55" fmla="*/ 184 h 184"/>
              <a:gd name="T56" fmla="*/ 351 w 368"/>
              <a:gd name="T57" fmla="*/ 151 h 184"/>
              <a:gd name="T58" fmla="*/ 318 w 368"/>
              <a:gd name="T59" fmla="*/ 168 h 184"/>
              <a:gd name="T60" fmla="*/ 318 w 368"/>
              <a:gd name="T61" fmla="*/ 168 h 184"/>
              <a:gd name="T62" fmla="*/ 301 w 368"/>
              <a:gd name="T63" fmla="*/ 117 h 184"/>
              <a:gd name="T64" fmla="*/ 268 w 368"/>
              <a:gd name="T65" fmla="*/ 134 h 184"/>
              <a:gd name="T66" fmla="*/ 268 w 368"/>
              <a:gd name="T67" fmla="*/ 134 h 184"/>
              <a:gd name="T68" fmla="*/ 268 w 368"/>
              <a:gd name="T69" fmla="*/ 101 h 184"/>
              <a:gd name="T70" fmla="*/ 234 w 368"/>
              <a:gd name="T71" fmla="*/ 117 h 184"/>
              <a:gd name="T72" fmla="*/ 234 w 368"/>
              <a:gd name="T73" fmla="*/ 117 h 184"/>
              <a:gd name="T74" fmla="*/ 234 w 368"/>
              <a:gd name="T75" fmla="*/ 84 h 184"/>
              <a:gd name="T76" fmla="*/ 201 w 368"/>
              <a:gd name="T77" fmla="*/ 101 h 184"/>
              <a:gd name="T78" fmla="*/ 201 w 368"/>
              <a:gd name="T79" fmla="*/ 101 h 184"/>
              <a:gd name="T80" fmla="*/ 201 w 368"/>
              <a:gd name="T81" fmla="*/ 67 h 184"/>
              <a:gd name="T82" fmla="*/ 167 w 368"/>
              <a:gd name="T83" fmla="*/ 84 h 184"/>
              <a:gd name="T84" fmla="*/ 167 w 368"/>
              <a:gd name="T85" fmla="*/ 84 h 184"/>
              <a:gd name="T86" fmla="*/ 167 w 368"/>
              <a:gd name="T87" fmla="*/ 50 h 184"/>
              <a:gd name="T88" fmla="*/ 134 w 368"/>
              <a:gd name="T89" fmla="*/ 67 h 184"/>
              <a:gd name="T90" fmla="*/ 134 w 368"/>
              <a:gd name="T91" fmla="*/ 67 h 184"/>
              <a:gd name="T92" fmla="*/ 134 w 368"/>
              <a:gd name="T93" fmla="*/ 33 h 184"/>
              <a:gd name="T94" fmla="*/ 84 w 368"/>
              <a:gd name="T95" fmla="*/ 50 h 184"/>
              <a:gd name="T96" fmla="*/ 84 w 368"/>
              <a:gd name="T97" fmla="*/ 50 h 184"/>
              <a:gd name="T98" fmla="*/ 84 w 368"/>
              <a:gd name="T99" fmla="*/ 17 h 184"/>
              <a:gd name="T100" fmla="*/ 50 w 368"/>
              <a:gd name="T101" fmla="*/ 33 h 184"/>
              <a:gd name="T102" fmla="*/ 50 w 368"/>
              <a:gd name="T103" fmla="*/ 33 h 184"/>
              <a:gd name="T104" fmla="*/ 50 w 368"/>
              <a:gd name="T105" fmla="*/ 0 h 184"/>
              <a:gd name="T106" fmla="*/ 0 w 368"/>
              <a:gd name="T107" fmla="*/ 17 h 18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68"/>
              <a:gd name="T163" fmla="*/ 0 h 184"/>
              <a:gd name="T164" fmla="*/ 368 w 368"/>
              <a:gd name="T165" fmla="*/ 184 h 18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68" h="184">
                <a:moveTo>
                  <a:pt x="0" y="0"/>
                </a:moveTo>
                <a:lnTo>
                  <a:pt x="34" y="0"/>
                </a:lnTo>
                <a:lnTo>
                  <a:pt x="50" y="0"/>
                </a:lnTo>
                <a:lnTo>
                  <a:pt x="67" y="17"/>
                </a:lnTo>
                <a:lnTo>
                  <a:pt x="50" y="33"/>
                </a:lnTo>
                <a:lnTo>
                  <a:pt x="50" y="17"/>
                </a:lnTo>
                <a:lnTo>
                  <a:pt x="67" y="17"/>
                </a:lnTo>
                <a:lnTo>
                  <a:pt x="84" y="17"/>
                </a:lnTo>
                <a:lnTo>
                  <a:pt x="101" y="33"/>
                </a:lnTo>
                <a:lnTo>
                  <a:pt x="84" y="50"/>
                </a:lnTo>
                <a:lnTo>
                  <a:pt x="84" y="33"/>
                </a:lnTo>
                <a:lnTo>
                  <a:pt x="117" y="33"/>
                </a:lnTo>
                <a:lnTo>
                  <a:pt x="134" y="33"/>
                </a:lnTo>
                <a:lnTo>
                  <a:pt x="151" y="50"/>
                </a:lnTo>
                <a:lnTo>
                  <a:pt x="134" y="67"/>
                </a:lnTo>
                <a:lnTo>
                  <a:pt x="134" y="50"/>
                </a:lnTo>
                <a:lnTo>
                  <a:pt x="151" y="50"/>
                </a:lnTo>
                <a:lnTo>
                  <a:pt x="167" y="50"/>
                </a:lnTo>
                <a:lnTo>
                  <a:pt x="184" y="67"/>
                </a:lnTo>
                <a:lnTo>
                  <a:pt x="167" y="84"/>
                </a:lnTo>
                <a:lnTo>
                  <a:pt x="167" y="67"/>
                </a:lnTo>
                <a:lnTo>
                  <a:pt x="184" y="67"/>
                </a:lnTo>
                <a:lnTo>
                  <a:pt x="201" y="67"/>
                </a:lnTo>
                <a:lnTo>
                  <a:pt x="218" y="84"/>
                </a:lnTo>
                <a:lnTo>
                  <a:pt x="201" y="101"/>
                </a:lnTo>
                <a:lnTo>
                  <a:pt x="201" y="84"/>
                </a:lnTo>
                <a:lnTo>
                  <a:pt x="218" y="84"/>
                </a:lnTo>
                <a:lnTo>
                  <a:pt x="234" y="84"/>
                </a:lnTo>
                <a:lnTo>
                  <a:pt x="251" y="101"/>
                </a:lnTo>
                <a:lnTo>
                  <a:pt x="234" y="117"/>
                </a:lnTo>
                <a:lnTo>
                  <a:pt x="234" y="101"/>
                </a:lnTo>
                <a:lnTo>
                  <a:pt x="251" y="101"/>
                </a:lnTo>
                <a:lnTo>
                  <a:pt x="268" y="101"/>
                </a:lnTo>
                <a:lnTo>
                  <a:pt x="284" y="117"/>
                </a:lnTo>
                <a:lnTo>
                  <a:pt x="268" y="134"/>
                </a:lnTo>
                <a:lnTo>
                  <a:pt x="268" y="117"/>
                </a:lnTo>
                <a:lnTo>
                  <a:pt x="284" y="117"/>
                </a:lnTo>
                <a:lnTo>
                  <a:pt x="301" y="117"/>
                </a:lnTo>
                <a:lnTo>
                  <a:pt x="335" y="151"/>
                </a:lnTo>
                <a:lnTo>
                  <a:pt x="318" y="168"/>
                </a:lnTo>
                <a:lnTo>
                  <a:pt x="318" y="151"/>
                </a:lnTo>
                <a:lnTo>
                  <a:pt x="335" y="151"/>
                </a:lnTo>
                <a:lnTo>
                  <a:pt x="351" y="151"/>
                </a:lnTo>
                <a:lnTo>
                  <a:pt x="368" y="168"/>
                </a:lnTo>
                <a:lnTo>
                  <a:pt x="351" y="184"/>
                </a:lnTo>
                <a:lnTo>
                  <a:pt x="335" y="168"/>
                </a:lnTo>
                <a:lnTo>
                  <a:pt x="351" y="151"/>
                </a:lnTo>
                <a:lnTo>
                  <a:pt x="335" y="168"/>
                </a:lnTo>
                <a:lnTo>
                  <a:pt x="318" y="168"/>
                </a:lnTo>
                <a:lnTo>
                  <a:pt x="284" y="134"/>
                </a:lnTo>
                <a:lnTo>
                  <a:pt x="301" y="117"/>
                </a:lnTo>
                <a:lnTo>
                  <a:pt x="284" y="134"/>
                </a:lnTo>
                <a:lnTo>
                  <a:pt x="268" y="134"/>
                </a:lnTo>
                <a:lnTo>
                  <a:pt x="251" y="117"/>
                </a:lnTo>
                <a:lnTo>
                  <a:pt x="268" y="101"/>
                </a:lnTo>
                <a:lnTo>
                  <a:pt x="251" y="117"/>
                </a:lnTo>
                <a:lnTo>
                  <a:pt x="234" y="117"/>
                </a:lnTo>
                <a:lnTo>
                  <a:pt x="218" y="101"/>
                </a:lnTo>
                <a:lnTo>
                  <a:pt x="234" y="84"/>
                </a:lnTo>
                <a:lnTo>
                  <a:pt x="218" y="101"/>
                </a:lnTo>
                <a:lnTo>
                  <a:pt x="201" y="101"/>
                </a:lnTo>
                <a:lnTo>
                  <a:pt x="184" y="84"/>
                </a:lnTo>
                <a:lnTo>
                  <a:pt x="201" y="67"/>
                </a:lnTo>
                <a:lnTo>
                  <a:pt x="184" y="84"/>
                </a:lnTo>
                <a:lnTo>
                  <a:pt x="167" y="84"/>
                </a:lnTo>
                <a:lnTo>
                  <a:pt x="151" y="67"/>
                </a:lnTo>
                <a:lnTo>
                  <a:pt x="167" y="50"/>
                </a:lnTo>
                <a:lnTo>
                  <a:pt x="151" y="67"/>
                </a:lnTo>
                <a:lnTo>
                  <a:pt x="134" y="67"/>
                </a:lnTo>
                <a:lnTo>
                  <a:pt x="117" y="50"/>
                </a:lnTo>
                <a:lnTo>
                  <a:pt x="134" y="33"/>
                </a:lnTo>
                <a:lnTo>
                  <a:pt x="117" y="50"/>
                </a:lnTo>
                <a:lnTo>
                  <a:pt x="84" y="50"/>
                </a:lnTo>
                <a:lnTo>
                  <a:pt x="67" y="33"/>
                </a:lnTo>
                <a:lnTo>
                  <a:pt x="84" y="17"/>
                </a:lnTo>
                <a:lnTo>
                  <a:pt x="67" y="33"/>
                </a:lnTo>
                <a:lnTo>
                  <a:pt x="50" y="33"/>
                </a:lnTo>
                <a:lnTo>
                  <a:pt x="34" y="17"/>
                </a:lnTo>
                <a:lnTo>
                  <a:pt x="50" y="0"/>
                </a:lnTo>
                <a:lnTo>
                  <a:pt x="34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64" name="Rectangle 187"/>
          <p:cNvSpPr>
            <a:spLocks noChangeArrowheads="1"/>
          </p:cNvSpPr>
          <p:nvPr/>
        </p:nvSpPr>
        <p:spPr bwMode="auto">
          <a:xfrm>
            <a:off x="5026025" y="3384550"/>
            <a:ext cx="79375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65" name="Rectangle 188"/>
          <p:cNvSpPr>
            <a:spLocks noChangeArrowheads="1"/>
          </p:cNvSpPr>
          <p:nvPr/>
        </p:nvSpPr>
        <p:spPr bwMode="auto">
          <a:xfrm>
            <a:off x="5080000" y="3384550"/>
            <a:ext cx="25400" cy="523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66" name="Rectangle 189"/>
          <p:cNvSpPr>
            <a:spLocks noChangeArrowheads="1"/>
          </p:cNvSpPr>
          <p:nvPr/>
        </p:nvSpPr>
        <p:spPr bwMode="auto">
          <a:xfrm>
            <a:off x="5080000" y="3409950"/>
            <a:ext cx="79375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67" name="Rectangle 190"/>
          <p:cNvSpPr>
            <a:spLocks noChangeArrowheads="1"/>
          </p:cNvSpPr>
          <p:nvPr/>
        </p:nvSpPr>
        <p:spPr bwMode="auto">
          <a:xfrm>
            <a:off x="5132388" y="3409950"/>
            <a:ext cx="26987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68" name="Freeform 191"/>
          <p:cNvSpPr>
            <a:spLocks/>
          </p:cNvSpPr>
          <p:nvPr/>
        </p:nvSpPr>
        <p:spPr bwMode="auto">
          <a:xfrm>
            <a:off x="5132388" y="3436938"/>
            <a:ext cx="158750" cy="106362"/>
          </a:xfrm>
          <a:custGeom>
            <a:avLst/>
            <a:gdLst>
              <a:gd name="T0" fmla="*/ 0 w 100"/>
              <a:gd name="T1" fmla="*/ 0 h 67"/>
              <a:gd name="T2" fmla="*/ 17 w 100"/>
              <a:gd name="T3" fmla="*/ 0 h 67"/>
              <a:gd name="T4" fmla="*/ 34 w 100"/>
              <a:gd name="T5" fmla="*/ 0 h 67"/>
              <a:gd name="T6" fmla="*/ 34 w 100"/>
              <a:gd name="T7" fmla="*/ 0 h 67"/>
              <a:gd name="T8" fmla="*/ 50 w 100"/>
              <a:gd name="T9" fmla="*/ 17 h 67"/>
              <a:gd name="T10" fmla="*/ 34 w 100"/>
              <a:gd name="T11" fmla="*/ 34 h 67"/>
              <a:gd name="T12" fmla="*/ 34 w 100"/>
              <a:gd name="T13" fmla="*/ 17 h 67"/>
              <a:gd name="T14" fmla="*/ 50 w 100"/>
              <a:gd name="T15" fmla="*/ 17 h 67"/>
              <a:gd name="T16" fmla="*/ 67 w 100"/>
              <a:gd name="T17" fmla="*/ 17 h 67"/>
              <a:gd name="T18" fmla="*/ 67 w 100"/>
              <a:gd name="T19" fmla="*/ 17 h 67"/>
              <a:gd name="T20" fmla="*/ 100 w 100"/>
              <a:gd name="T21" fmla="*/ 50 h 67"/>
              <a:gd name="T22" fmla="*/ 84 w 100"/>
              <a:gd name="T23" fmla="*/ 67 h 67"/>
              <a:gd name="T24" fmla="*/ 84 w 100"/>
              <a:gd name="T25" fmla="*/ 67 h 67"/>
              <a:gd name="T26" fmla="*/ 84 w 100"/>
              <a:gd name="T27" fmla="*/ 67 h 67"/>
              <a:gd name="T28" fmla="*/ 50 w 100"/>
              <a:gd name="T29" fmla="*/ 34 h 67"/>
              <a:gd name="T30" fmla="*/ 67 w 100"/>
              <a:gd name="T31" fmla="*/ 17 h 67"/>
              <a:gd name="T32" fmla="*/ 50 w 100"/>
              <a:gd name="T33" fmla="*/ 34 h 67"/>
              <a:gd name="T34" fmla="*/ 34 w 100"/>
              <a:gd name="T35" fmla="*/ 34 h 67"/>
              <a:gd name="T36" fmla="*/ 34 w 100"/>
              <a:gd name="T37" fmla="*/ 34 h 67"/>
              <a:gd name="T38" fmla="*/ 34 w 100"/>
              <a:gd name="T39" fmla="*/ 34 h 67"/>
              <a:gd name="T40" fmla="*/ 17 w 100"/>
              <a:gd name="T41" fmla="*/ 17 h 67"/>
              <a:gd name="T42" fmla="*/ 34 w 100"/>
              <a:gd name="T43" fmla="*/ 0 h 67"/>
              <a:gd name="T44" fmla="*/ 17 w 100"/>
              <a:gd name="T45" fmla="*/ 17 h 67"/>
              <a:gd name="T46" fmla="*/ 0 w 100"/>
              <a:gd name="T47" fmla="*/ 17 h 67"/>
              <a:gd name="T48" fmla="*/ 0 w 100"/>
              <a:gd name="T49" fmla="*/ 0 h 6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00"/>
              <a:gd name="T76" fmla="*/ 0 h 67"/>
              <a:gd name="T77" fmla="*/ 100 w 100"/>
              <a:gd name="T78" fmla="*/ 67 h 6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00" h="67">
                <a:moveTo>
                  <a:pt x="0" y="0"/>
                </a:moveTo>
                <a:lnTo>
                  <a:pt x="17" y="0"/>
                </a:lnTo>
                <a:lnTo>
                  <a:pt x="34" y="0"/>
                </a:lnTo>
                <a:lnTo>
                  <a:pt x="50" y="17"/>
                </a:lnTo>
                <a:lnTo>
                  <a:pt x="34" y="34"/>
                </a:lnTo>
                <a:lnTo>
                  <a:pt x="34" y="17"/>
                </a:lnTo>
                <a:lnTo>
                  <a:pt x="50" y="17"/>
                </a:lnTo>
                <a:lnTo>
                  <a:pt x="67" y="17"/>
                </a:lnTo>
                <a:lnTo>
                  <a:pt x="100" y="50"/>
                </a:lnTo>
                <a:lnTo>
                  <a:pt x="84" y="67"/>
                </a:lnTo>
                <a:lnTo>
                  <a:pt x="50" y="34"/>
                </a:lnTo>
                <a:lnTo>
                  <a:pt x="67" y="17"/>
                </a:lnTo>
                <a:lnTo>
                  <a:pt x="50" y="34"/>
                </a:lnTo>
                <a:lnTo>
                  <a:pt x="34" y="34"/>
                </a:lnTo>
                <a:lnTo>
                  <a:pt x="17" y="17"/>
                </a:lnTo>
                <a:lnTo>
                  <a:pt x="34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69" name="Rectangle 192"/>
          <p:cNvSpPr>
            <a:spLocks noChangeArrowheads="1"/>
          </p:cNvSpPr>
          <p:nvPr/>
        </p:nvSpPr>
        <p:spPr bwMode="auto">
          <a:xfrm>
            <a:off x="5265738" y="3516313"/>
            <a:ext cx="523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70" name="Rectangle 193"/>
          <p:cNvSpPr>
            <a:spLocks noChangeArrowheads="1"/>
          </p:cNvSpPr>
          <p:nvPr/>
        </p:nvSpPr>
        <p:spPr bwMode="auto">
          <a:xfrm>
            <a:off x="5291138" y="3516313"/>
            <a:ext cx="26987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71" name="Rectangle 194"/>
          <p:cNvSpPr>
            <a:spLocks noChangeArrowheads="1"/>
          </p:cNvSpPr>
          <p:nvPr/>
        </p:nvSpPr>
        <p:spPr bwMode="auto">
          <a:xfrm>
            <a:off x="5291138" y="3543300"/>
            <a:ext cx="80962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72" name="Rectangle 195"/>
          <p:cNvSpPr>
            <a:spLocks noChangeArrowheads="1"/>
          </p:cNvSpPr>
          <p:nvPr/>
        </p:nvSpPr>
        <p:spPr bwMode="auto">
          <a:xfrm>
            <a:off x="5345113" y="3543300"/>
            <a:ext cx="26987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73" name="Freeform 196"/>
          <p:cNvSpPr>
            <a:spLocks/>
          </p:cNvSpPr>
          <p:nvPr/>
        </p:nvSpPr>
        <p:spPr bwMode="auto">
          <a:xfrm>
            <a:off x="5345113" y="3570288"/>
            <a:ext cx="158750" cy="106362"/>
          </a:xfrm>
          <a:custGeom>
            <a:avLst/>
            <a:gdLst>
              <a:gd name="T0" fmla="*/ 0 w 100"/>
              <a:gd name="T1" fmla="*/ 0 h 67"/>
              <a:gd name="T2" fmla="*/ 17 w 100"/>
              <a:gd name="T3" fmla="*/ 0 h 67"/>
              <a:gd name="T4" fmla="*/ 33 w 100"/>
              <a:gd name="T5" fmla="*/ 0 h 67"/>
              <a:gd name="T6" fmla="*/ 33 w 100"/>
              <a:gd name="T7" fmla="*/ 0 h 67"/>
              <a:gd name="T8" fmla="*/ 67 w 100"/>
              <a:gd name="T9" fmla="*/ 33 h 67"/>
              <a:gd name="T10" fmla="*/ 50 w 100"/>
              <a:gd name="T11" fmla="*/ 50 h 67"/>
              <a:gd name="T12" fmla="*/ 50 w 100"/>
              <a:gd name="T13" fmla="*/ 33 h 67"/>
              <a:gd name="T14" fmla="*/ 67 w 100"/>
              <a:gd name="T15" fmla="*/ 33 h 67"/>
              <a:gd name="T16" fmla="*/ 83 w 100"/>
              <a:gd name="T17" fmla="*/ 33 h 67"/>
              <a:gd name="T18" fmla="*/ 83 w 100"/>
              <a:gd name="T19" fmla="*/ 33 h 67"/>
              <a:gd name="T20" fmla="*/ 100 w 100"/>
              <a:gd name="T21" fmla="*/ 50 h 67"/>
              <a:gd name="T22" fmla="*/ 83 w 100"/>
              <a:gd name="T23" fmla="*/ 67 h 67"/>
              <a:gd name="T24" fmla="*/ 83 w 100"/>
              <a:gd name="T25" fmla="*/ 67 h 67"/>
              <a:gd name="T26" fmla="*/ 83 w 100"/>
              <a:gd name="T27" fmla="*/ 67 h 67"/>
              <a:gd name="T28" fmla="*/ 67 w 100"/>
              <a:gd name="T29" fmla="*/ 50 h 67"/>
              <a:gd name="T30" fmla="*/ 83 w 100"/>
              <a:gd name="T31" fmla="*/ 33 h 67"/>
              <a:gd name="T32" fmla="*/ 67 w 100"/>
              <a:gd name="T33" fmla="*/ 50 h 67"/>
              <a:gd name="T34" fmla="*/ 50 w 100"/>
              <a:gd name="T35" fmla="*/ 50 h 67"/>
              <a:gd name="T36" fmla="*/ 50 w 100"/>
              <a:gd name="T37" fmla="*/ 50 h 67"/>
              <a:gd name="T38" fmla="*/ 50 w 100"/>
              <a:gd name="T39" fmla="*/ 50 h 67"/>
              <a:gd name="T40" fmla="*/ 17 w 100"/>
              <a:gd name="T41" fmla="*/ 17 h 67"/>
              <a:gd name="T42" fmla="*/ 33 w 100"/>
              <a:gd name="T43" fmla="*/ 0 h 67"/>
              <a:gd name="T44" fmla="*/ 17 w 100"/>
              <a:gd name="T45" fmla="*/ 17 h 67"/>
              <a:gd name="T46" fmla="*/ 0 w 100"/>
              <a:gd name="T47" fmla="*/ 17 h 67"/>
              <a:gd name="T48" fmla="*/ 0 w 100"/>
              <a:gd name="T49" fmla="*/ 0 h 6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00"/>
              <a:gd name="T76" fmla="*/ 0 h 67"/>
              <a:gd name="T77" fmla="*/ 100 w 100"/>
              <a:gd name="T78" fmla="*/ 67 h 6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00" h="67">
                <a:moveTo>
                  <a:pt x="0" y="0"/>
                </a:moveTo>
                <a:lnTo>
                  <a:pt x="17" y="0"/>
                </a:lnTo>
                <a:lnTo>
                  <a:pt x="33" y="0"/>
                </a:lnTo>
                <a:lnTo>
                  <a:pt x="67" y="33"/>
                </a:lnTo>
                <a:lnTo>
                  <a:pt x="50" y="50"/>
                </a:lnTo>
                <a:lnTo>
                  <a:pt x="50" y="33"/>
                </a:lnTo>
                <a:lnTo>
                  <a:pt x="67" y="33"/>
                </a:lnTo>
                <a:lnTo>
                  <a:pt x="83" y="33"/>
                </a:lnTo>
                <a:lnTo>
                  <a:pt x="100" y="50"/>
                </a:lnTo>
                <a:lnTo>
                  <a:pt x="83" y="67"/>
                </a:lnTo>
                <a:lnTo>
                  <a:pt x="67" y="50"/>
                </a:lnTo>
                <a:lnTo>
                  <a:pt x="83" y="33"/>
                </a:lnTo>
                <a:lnTo>
                  <a:pt x="67" y="50"/>
                </a:lnTo>
                <a:lnTo>
                  <a:pt x="50" y="50"/>
                </a:lnTo>
                <a:lnTo>
                  <a:pt x="17" y="17"/>
                </a:lnTo>
                <a:lnTo>
                  <a:pt x="33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74" name="Rectangle 197"/>
          <p:cNvSpPr>
            <a:spLocks noChangeArrowheads="1"/>
          </p:cNvSpPr>
          <p:nvPr/>
        </p:nvSpPr>
        <p:spPr bwMode="auto">
          <a:xfrm>
            <a:off x="5476875" y="3649663"/>
            <a:ext cx="53975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75" name="Rectangle 198"/>
          <p:cNvSpPr>
            <a:spLocks noChangeArrowheads="1"/>
          </p:cNvSpPr>
          <p:nvPr/>
        </p:nvSpPr>
        <p:spPr bwMode="auto">
          <a:xfrm>
            <a:off x="5503863" y="3649663"/>
            <a:ext cx="26987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76" name="Freeform 199"/>
          <p:cNvSpPr>
            <a:spLocks/>
          </p:cNvSpPr>
          <p:nvPr/>
        </p:nvSpPr>
        <p:spPr bwMode="auto">
          <a:xfrm>
            <a:off x="5503863" y="3676650"/>
            <a:ext cx="185737" cy="133350"/>
          </a:xfrm>
          <a:custGeom>
            <a:avLst/>
            <a:gdLst>
              <a:gd name="T0" fmla="*/ 0 w 117"/>
              <a:gd name="T1" fmla="*/ 0 h 84"/>
              <a:gd name="T2" fmla="*/ 17 w 117"/>
              <a:gd name="T3" fmla="*/ 0 h 84"/>
              <a:gd name="T4" fmla="*/ 34 w 117"/>
              <a:gd name="T5" fmla="*/ 0 h 84"/>
              <a:gd name="T6" fmla="*/ 34 w 117"/>
              <a:gd name="T7" fmla="*/ 0 h 84"/>
              <a:gd name="T8" fmla="*/ 67 w 117"/>
              <a:gd name="T9" fmla="*/ 33 h 84"/>
              <a:gd name="T10" fmla="*/ 50 w 117"/>
              <a:gd name="T11" fmla="*/ 50 h 84"/>
              <a:gd name="T12" fmla="*/ 50 w 117"/>
              <a:gd name="T13" fmla="*/ 33 h 84"/>
              <a:gd name="T14" fmla="*/ 67 w 117"/>
              <a:gd name="T15" fmla="*/ 33 h 84"/>
              <a:gd name="T16" fmla="*/ 84 w 117"/>
              <a:gd name="T17" fmla="*/ 33 h 84"/>
              <a:gd name="T18" fmla="*/ 84 w 117"/>
              <a:gd name="T19" fmla="*/ 33 h 84"/>
              <a:gd name="T20" fmla="*/ 117 w 117"/>
              <a:gd name="T21" fmla="*/ 67 h 84"/>
              <a:gd name="T22" fmla="*/ 100 w 117"/>
              <a:gd name="T23" fmla="*/ 84 h 84"/>
              <a:gd name="T24" fmla="*/ 100 w 117"/>
              <a:gd name="T25" fmla="*/ 84 h 84"/>
              <a:gd name="T26" fmla="*/ 100 w 117"/>
              <a:gd name="T27" fmla="*/ 84 h 84"/>
              <a:gd name="T28" fmla="*/ 67 w 117"/>
              <a:gd name="T29" fmla="*/ 50 h 84"/>
              <a:gd name="T30" fmla="*/ 84 w 117"/>
              <a:gd name="T31" fmla="*/ 33 h 84"/>
              <a:gd name="T32" fmla="*/ 67 w 117"/>
              <a:gd name="T33" fmla="*/ 50 h 84"/>
              <a:gd name="T34" fmla="*/ 50 w 117"/>
              <a:gd name="T35" fmla="*/ 50 h 84"/>
              <a:gd name="T36" fmla="*/ 50 w 117"/>
              <a:gd name="T37" fmla="*/ 50 h 84"/>
              <a:gd name="T38" fmla="*/ 50 w 117"/>
              <a:gd name="T39" fmla="*/ 50 h 84"/>
              <a:gd name="T40" fmla="*/ 17 w 117"/>
              <a:gd name="T41" fmla="*/ 17 h 84"/>
              <a:gd name="T42" fmla="*/ 34 w 117"/>
              <a:gd name="T43" fmla="*/ 0 h 84"/>
              <a:gd name="T44" fmla="*/ 17 w 117"/>
              <a:gd name="T45" fmla="*/ 17 h 84"/>
              <a:gd name="T46" fmla="*/ 0 w 117"/>
              <a:gd name="T47" fmla="*/ 17 h 84"/>
              <a:gd name="T48" fmla="*/ 0 w 117"/>
              <a:gd name="T49" fmla="*/ 0 h 8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17"/>
              <a:gd name="T76" fmla="*/ 0 h 84"/>
              <a:gd name="T77" fmla="*/ 117 w 117"/>
              <a:gd name="T78" fmla="*/ 84 h 8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17" h="84">
                <a:moveTo>
                  <a:pt x="0" y="0"/>
                </a:moveTo>
                <a:lnTo>
                  <a:pt x="17" y="0"/>
                </a:lnTo>
                <a:lnTo>
                  <a:pt x="34" y="0"/>
                </a:lnTo>
                <a:lnTo>
                  <a:pt x="67" y="33"/>
                </a:lnTo>
                <a:lnTo>
                  <a:pt x="50" y="50"/>
                </a:lnTo>
                <a:lnTo>
                  <a:pt x="50" y="33"/>
                </a:lnTo>
                <a:lnTo>
                  <a:pt x="67" y="33"/>
                </a:lnTo>
                <a:lnTo>
                  <a:pt x="84" y="33"/>
                </a:lnTo>
                <a:lnTo>
                  <a:pt x="117" y="67"/>
                </a:lnTo>
                <a:lnTo>
                  <a:pt x="100" y="84"/>
                </a:lnTo>
                <a:lnTo>
                  <a:pt x="67" y="50"/>
                </a:lnTo>
                <a:lnTo>
                  <a:pt x="84" y="33"/>
                </a:lnTo>
                <a:lnTo>
                  <a:pt x="67" y="50"/>
                </a:lnTo>
                <a:lnTo>
                  <a:pt x="50" y="50"/>
                </a:lnTo>
                <a:lnTo>
                  <a:pt x="17" y="17"/>
                </a:lnTo>
                <a:lnTo>
                  <a:pt x="34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77" name="Rectangle 200"/>
          <p:cNvSpPr>
            <a:spLocks noChangeArrowheads="1"/>
          </p:cNvSpPr>
          <p:nvPr/>
        </p:nvSpPr>
        <p:spPr bwMode="auto">
          <a:xfrm>
            <a:off x="5662613" y="3783013"/>
            <a:ext cx="53975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78" name="Rectangle 201"/>
          <p:cNvSpPr>
            <a:spLocks noChangeArrowheads="1"/>
          </p:cNvSpPr>
          <p:nvPr/>
        </p:nvSpPr>
        <p:spPr bwMode="auto">
          <a:xfrm>
            <a:off x="5689600" y="3783013"/>
            <a:ext cx="26988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79" name="Freeform 202"/>
          <p:cNvSpPr>
            <a:spLocks/>
          </p:cNvSpPr>
          <p:nvPr/>
        </p:nvSpPr>
        <p:spPr bwMode="auto">
          <a:xfrm>
            <a:off x="5689600" y="3810000"/>
            <a:ext cx="79375" cy="52388"/>
          </a:xfrm>
          <a:custGeom>
            <a:avLst/>
            <a:gdLst>
              <a:gd name="T0" fmla="*/ 0 w 50"/>
              <a:gd name="T1" fmla="*/ 0 h 33"/>
              <a:gd name="T2" fmla="*/ 17 w 50"/>
              <a:gd name="T3" fmla="*/ 0 h 33"/>
              <a:gd name="T4" fmla="*/ 34 w 50"/>
              <a:gd name="T5" fmla="*/ 0 h 33"/>
              <a:gd name="T6" fmla="*/ 34 w 50"/>
              <a:gd name="T7" fmla="*/ 0 h 33"/>
              <a:gd name="T8" fmla="*/ 50 w 50"/>
              <a:gd name="T9" fmla="*/ 17 h 33"/>
              <a:gd name="T10" fmla="*/ 50 w 50"/>
              <a:gd name="T11" fmla="*/ 17 h 33"/>
              <a:gd name="T12" fmla="*/ 50 w 50"/>
              <a:gd name="T13" fmla="*/ 17 h 33"/>
              <a:gd name="T14" fmla="*/ 34 w 50"/>
              <a:gd name="T15" fmla="*/ 33 h 33"/>
              <a:gd name="T16" fmla="*/ 17 w 50"/>
              <a:gd name="T17" fmla="*/ 17 h 33"/>
              <a:gd name="T18" fmla="*/ 34 w 50"/>
              <a:gd name="T19" fmla="*/ 0 h 33"/>
              <a:gd name="T20" fmla="*/ 17 w 50"/>
              <a:gd name="T21" fmla="*/ 17 h 33"/>
              <a:gd name="T22" fmla="*/ 0 w 50"/>
              <a:gd name="T23" fmla="*/ 17 h 33"/>
              <a:gd name="T24" fmla="*/ 0 w 50"/>
              <a:gd name="T25" fmla="*/ 0 h 3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0"/>
              <a:gd name="T40" fmla="*/ 0 h 33"/>
              <a:gd name="T41" fmla="*/ 50 w 50"/>
              <a:gd name="T42" fmla="*/ 33 h 3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0" h="33">
                <a:moveTo>
                  <a:pt x="0" y="0"/>
                </a:moveTo>
                <a:lnTo>
                  <a:pt x="17" y="0"/>
                </a:lnTo>
                <a:lnTo>
                  <a:pt x="34" y="0"/>
                </a:lnTo>
                <a:lnTo>
                  <a:pt x="50" y="17"/>
                </a:lnTo>
                <a:lnTo>
                  <a:pt x="34" y="33"/>
                </a:lnTo>
                <a:lnTo>
                  <a:pt x="17" y="17"/>
                </a:lnTo>
                <a:lnTo>
                  <a:pt x="34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80" name="Rectangle 203"/>
          <p:cNvSpPr>
            <a:spLocks noChangeArrowheads="1"/>
          </p:cNvSpPr>
          <p:nvPr/>
        </p:nvSpPr>
        <p:spPr bwMode="auto">
          <a:xfrm>
            <a:off x="5737225" y="3863975"/>
            <a:ext cx="25400" cy="523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81" name="Freeform 204"/>
          <p:cNvSpPr>
            <a:spLocks/>
          </p:cNvSpPr>
          <p:nvPr/>
        </p:nvSpPr>
        <p:spPr bwMode="auto">
          <a:xfrm>
            <a:off x="5737225" y="3889375"/>
            <a:ext cx="158750" cy="133350"/>
          </a:xfrm>
          <a:custGeom>
            <a:avLst/>
            <a:gdLst>
              <a:gd name="T0" fmla="*/ 0 w 100"/>
              <a:gd name="T1" fmla="*/ 0 h 84"/>
              <a:gd name="T2" fmla="*/ 16 w 100"/>
              <a:gd name="T3" fmla="*/ 0 h 84"/>
              <a:gd name="T4" fmla="*/ 33 w 100"/>
              <a:gd name="T5" fmla="*/ 0 h 84"/>
              <a:gd name="T6" fmla="*/ 33 w 100"/>
              <a:gd name="T7" fmla="*/ 0 h 84"/>
              <a:gd name="T8" fmla="*/ 100 w 100"/>
              <a:gd name="T9" fmla="*/ 67 h 84"/>
              <a:gd name="T10" fmla="*/ 83 w 100"/>
              <a:gd name="T11" fmla="*/ 84 h 84"/>
              <a:gd name="T12" fmla="*/ 83 w 100"/>
              <a:gd name="T13" fmla="*/ 84 h 84"/>
              <a:gd name="T14" fmla="*/ 83 w 100"/>
              <a:gd name="T15" fmla="*/ 84 h 84"/>
              <a:gd name="T16" fmla="*/ 16 w 100"/>
              <a:gd name="T17" fmla="*/ 17 h 84"/>
              <a:gd name="T18" fmla="*/ 33 w 100"/>
              <a:gd name="T19" fmla="*/ 0 h 84"/>
              <a:gd name="T20" fmla="*/ 16 w 100"/>
              <a:gd name="T21" fmla="*/ 17 h 84"/>
              <a:gd name="T22" fmla="*/ 0 w 100"/>
              <a:gd name="T23" fmla="*/ 17 h 84"/>
              <a:gd name="T24" fmla="*/ 0 w 100"/>
              <a:gd name="T25" fmla="*/ 0 h 8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0"/>
              <a:gd name="T40" fmla="*/ 0 h 84"/>
              <a:gd name="T41" fmla="*/ 100 w 100"/>
              <a:gd name="T42" fmla="*/ 84 h 8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0" h="84">
                <a:moveTo>
                  <a:pt x="0" y="0"/>
                </a:moveTo>
                <a:lnTo>
                  <a:pt x="16" y="0"/>
                </a:lnTo>
                <a:lnTo>
                  <a:pt x="33" y="0"/>
                </a:lnTo>
                <a:lnTo>
                  <a:pt x="100" y="67"/>
                </a:lnTo>
                <a:lnTo>
                  <a:pt x="83" y="84"/>
                </a:lnTo>
                <a:lnTo>
                  <a:pt x="16" y="17"/>
                </a:lnTo>
                <a:lnTo>
                  <a:pt x="33" y="0"/>
                </a:lnTo>
                <a:lnTo>
                  <a:pt x="16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82" name="Rectangle 205"/>
          <p:cNvSpPr>
            <a:spLocks noChangeArrowheads="1"/>
          </p:cNvSpPr>
          <p:nvPr/>
        </p:nvSpPr>
        <p:spPr bwMode="auto">
          <a:xfrm>
            <a:off x="5868988" y="3995738"/>
            <a:ext cx="53975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83" name="Freeform 206"/>
          <p:cNvSpPr>
            <a:spLocks/>
          </p:cNvSpPr>
          <p:nvPr/>
        </p:nvSpPr>
        <p:spPr bwMode="auto">
          <a:xfrm>
            <a:off x="5895975" y="3995738"/>
            <a:ext cx="52388" cy="80962"/>
          </a:xfrm>
          <a:custGeom>
            <a:avLst/>
            <a:gdLst>
              <a:gd name="T0" fmla="*/ 17 w 33"/>
              <a:gd name="T1" fmla="*/ 0 h 51"/>
              <a:gd name="T2" fmla="*/ 17 w 33"/>
              <a:gd name="T3" fmla="*/ 17 h 51"/>
              <a:gd name="T4" fmla="*/ 0 w 33"/>
              <a:gd name="T5" fmla="*/ 34 h 51"/>
              <a:gd name="T6" fmla="*/ 17 w 33"/>
              <a:gd name="T7" fmla="*/ 17 h 51"/>
              <a:gd name="T8" fmla="*/ 33 w 33"/>
              <a:gd name="T9" fmla="*/ 34 h 51"/>
              <a:gd name="T10" fmla="*/ 17 w 33"/>
              <a:gd name="T11" fmla="*/ 51 h 51"/>
              <a:gd name="T12" fmla="*/ 17 w 33"/>
              <a:gd name="T13" fmla="*/ 51 h 51"/>
              <a:gd name="T14" fmla="*/ 17 w 33"/>
              <a:gd name="T15" fmla="*/ 51 h 51"/>
              <a:gd name="T16" fmla="*/ 0 w 33"/>
              <a:gd name="T17" fmla="*/ 34 h 51"/>
              <a:gd name="T18" fmla="*/ 0 w 33"/>
              <a:gd name="T19" fmla="*/ 34 h 51"/>
              <a:gd name="T20" fmla="*/ 0 w 33"/>
              <a:gd name="T21" fmla="*/ 17 h 51"/>
              <a:gd name="T22" fmla="*/ 0 w 33"/>
              <a:gd name="T23" fmla="*/ 0 h 51"/>
              <a:gd name="T24" fmla="*/ 17 w 33"/>
              <a:gd name="T25" fmla="*/ 0 h 5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"/>
              <a:gd name="T40" fmla="*/ 0 h 51"/>
              <a:gd name="T41" fmla="*/ 33 w 33"/>
              <a:gd name="T42" fmla="*/ 51 h 5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" h="51">
                <a:moveTo>
                  <a:pt x="17" y="0"/>
                </a:moveTo>
                <a:lnTo>
                  <a:pt x="17" y="17"/>
                </a:lnTo>
                <a:lnTo>
                  <a:pt x="0" y="34"/>
                </a:lnTo>
                <a:lnTo>
                  <a:pt x="17" y="17"/>
                </a:lnTo>
                <a:lnTo>
                  <a:pt x="33" y="34"/>
                </a:lnTo>
                <a:lnTo>
                  <a:pt x="17" y="51"/>
                </a:lnTo>
                <a:lnTo>
                  <a:pt x="0" y="34"/>
                </a:lnTo>
                <a:lnTo>
                  <a:pt x="0" y="17"/>
                </a:lnTo>
                <a:lnTo>
                  <a:pt x="0" y="0"/>
                </a:lnTo>
                <a:lnTo>
                  <a:pt x="17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84" name="Rectangle 207"/>
          <p:cNvSpPr>
            <a:spLocks noChangeArrowheads="1"/>
          </p:cNvSpPr>
          <p:nvPr/>
        </p:nvSpPr>
        <p:spPr bwMode="auto">
          <a:xfrm>
            <a:off x="5922963" y="4049713"/>
            <a:ext cx="523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85" name="Freeform 208"/>
          <p:cNvSpPr>
            <a:spLocks/>
          </p:cNvSpPr>
          <p:nvPr/>
        </p:nvSpPr>
        <p:spPr bwMode="auto">
          <a:xfrm>
            <a:off x="5948363" y="4049713"/>
            <a:ext cx="53975" cy="79375"/>
          </a:xfrm>
          <a:custGeom>
            <a:avLst/>
            <a:gdLst>
              <a:gd name="T0" fmla="*/ 17 w 34"/>
              <a:gd name="T1" fmla="*/ 0 h 50"/>
              <a:gd name="T2" fmla="*/ 17 w 34"/>
              <a:gd name="T3" fmla="*/ 17 h 50"/>
              <a:gd name="T4" fmla="*/ 0 w 34"/>
              <a:gd name="T5" fmla="*/ 33 h 50"/>
              <a:gd name="T6" fmla="*/ 17 w 34"/>
              <a:gd name="T7" fmla="*/ 17 h 50"/>
              <a:gd name="T8" fmla="*/ 34 w 34"/>
              <a:gd name="T9" fmla="*/ 33 h 50"/>
              <a:gd name="T10" fmla="*/ 17 w 34"/>
              <a:gd name="T11" fmla="*/ 50 h 50"/>
              <a:gd name="T12" fmla="*/ 17 w 34"/>
              <a:gd name="T13" fmla="*/ 50 h 50"/>
              <a:gd name="T14" fmla="*/ 17 w 34"/>
              <a:gd name="T15" fmla="*/ 50 h 50"/>
              <a:gd name="T16" fmla="*/ 0 w 34"/>
              <a:gd name="T17" fmla="*/ 33 h 50"/>
              <a:gd name="T18" fmla="*/ 0 w 34"/>
              <a:gd name="T19" fmla="*/ 33 h 50"/>
              <a:gd name="T20" fmla="*/ 0 w 34"/>
              <a:gd name="T21" fmla="*/ 17 h 50"/>
              <a:gd name="T22" fmla="*/ 0 w 34"/>
              <a:gd name="T23" fmla="*/ 0 h 50"/>
              <a:gd name="T24" fmla="*/ 17 w 34"/>
              <a:gd name="T25" fmla="*/ 0 h 5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4"/>
              <a:gd name="T40" fmla="*/ 0 h 50"/>
              <a:gd name="T41" fmla="*/ 34 w 34"/>
              <a:gd name="T42" fmla="*/ 50 h 5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4" h="50">
                <a:moveTo>
                  <a:pt x="17" y="0"/>
                </a:moveTo>
                <a:lnTo>
                  <a:pt x="17" y="17"/>
                </a:lnTo>
                <a:lnTo>
                  <a:pt x="0" y="33"/>
                </a:lnTo>
                <a:lnTo>
                  <a:pt x="17" y="17"/>
                </a:lnTo>
                <a:lnTo>
                  <a:pt x="34" y="33"/>
                </a:lnTo>
                <a:lnTo>
                  <a:pt x="17" y="50"/>
                </a:lnTo>
                <a:lnTo>
                  <a:pt x="0" y="33"/>
                </a:lnTo>
                <a:lnTo>
                  <a:pt x="0" y="17"/>
                </a:lnTo>
                <a:lnTo>
                  <a:pt x="0" y="0"/>
                </a:lnTo>
                <a:lnTo>
                  <a:pt x="17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86" name="Rectangle 209"/>
          <p:cNvSpPr>
            <a:spLocks noChangeArrowheads="1"/>
          </p:cNvSpPr>
          <p:nvPr/>
        </p:nvSpPr>
        <p:spPr bwMode="auto">
          <a:xfrm>
            <a:off x="5975350" y="4102100"/>
            <a:ext cx="52388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87" name="Freeform 210"/>
          <p:cNvSpPr>
            <a:spLocks/>
          </p:cNvSpPr>
          <p:nvPr/>
        </p:nvSpPr>
        <p:spPr bwMode="auto">
          <a:xfrm>
            <a:off x="6002338" y="4102100"/>
            <a:ext cx="131762" cy="160338"/>
          </a:xfrm>
          <a:custGeom>
            <a:avLst/>
            <a:gdLst>
              <a:gd name="T0" fmla="*/ 16 w 83"/>
              <a:gd name="T1" fmla="*/ 0 h 101"/>
              <a:gd name="T2" fmla="*/ 16 w 83"/>
              <a:gd name="T3" fmla="*/ 17 h 101"/>
              <a:gd name="T4" fmla="*/ 0 w 83"/>
              <a:gd name="T5" fmla="*/ 34 h 101"/>
              <a:gd name="T6" fmla="*/ 16 w 83"/>
              <a:gd name="T7" fmla="*/ 17 h 101"/>
              <a:gd name="T8" fmla="*/ 83 w 83"/>
              <a:gd name="T9" fmla="*/ 84 h 101"/>
              <a:gd name="T10" fmla="*/ 83 w 83"/>
              <a:gd name="T11" fmla="*/ 84 h 101"/>
              <a:gd name="T12" fmla="*/ 83 w 83"/>
              <a:gd name="T13" fmla="*/ 84 h 101"/>
              <a:gd name="T14" fmla="*/ 67 w 83"/>
              <a:gd name="T15" fmla="*/ 101 h 101"/>
              <a:gd name="T16" fmla="*/ 0 w 83"/>
              <a:gd name="T17" fmla="*/ 34 h 101"/>
              <a:gd name="T18" fmla="*/ 0 w 83"/>
              <a:gd name="T19" fmla="*/ 34 h 101"/>
              <a:gd name="T20" fmla="*/ 0 w 83"/>
              <a:gd name="T21" fmla="*/ 17 h 101"/>
              <a:gd name="T22" fmla="*/ 0 w 83"/>
              <a:gd name="T23" fmla="*/ 0 h 101"/>
              <a:gd name="T24" fmla="*/ 16 w 83"/>
              <a:gd name="T25" fmla="*/ 0 h 10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3"/>
              <a:gd name="T40" fmla="*/ 0 h 101"/>
              <a:gd name="T41" fmla="*/ 83 w 83"/>
              <a:gd name="T42" fmla="*/ 101 h 10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3" h="101">
                <a:moveTo>
                  <a:pt x="16" y="0"/>
                </a:moveTo>
                <a:lnTo>
                  <a:pt x="16" y="17"/>
                </a:lnTo>
                <a:lnTo>
                  <a:pt x="0" y="34"/>
                </a:lnTo>
                <a:lnTo>
                  <a:pt x="16" y="17"/>
                </a:lnTo>
                <a:lnTo>
                  <a:pt x="83" y="84"/>
                </a:lnTo>
                <a:lnTo>
                  <a:pt x="67" y="101"/>
                </a:lnTo>
                <a:lnTo>
                  <a:pt x="0" y="34"/>
                </a:lnTo>
                <a:lnTo>
                  <a:pt x="0" y="17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88" name="Rectangle 211"/>
          <p:cNvSpPr>
            <a:spLocks noChangeArrowheads="1"/>
          </p:cNvSpPr>
          <p:nvPr/>
        </p:nvSpPr>
        <p:spPr bwMode="auto">
          <a:xfrm>
            <a:off x="6108700" y="4235450"/>
            <a:ext cx="25400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89" name="Freeform 212"/>
          <p:cNvSpPr>
            <a:spLocks/>
          </p:cNvSpPr>
          <p:nvPr/>
        </p:nvSpPr>
        <p:spPr bwMode="auto">
          <a:xfrm>
            <a:off x="6108700" y="4262438"/>
            <a:ext cx="131763" cy="133350"/>
          </a:xfrm>
          <a:custGeom>
            <a:avLst/>
            <a:gdLst>
              <a:gd name="T0" fmla="*/ 0 w 83"/>
              <a:gd name="T1" fmla="*/ 0 h 84"/>
              <a:gd name="T2" fmla="*/ 16 w 83"/>
              <a:gd name="T3" fmla="*/ 0 h 84"/>
              <a:gd name="T4" fmla="*/ 33 w 83"/>
              <a:gd name="T5" fmla="*/ 0 h 84"/>
              <a:gd name="T6" fmla="*/ 33 w 83"/>
              <a:gd name="T7" fmla="*/ 0 h 84"/>
              <a:gd name="T8" fmla="*/ 67 w 83"/>
              <a:gd name="T9" fmla="*/ 33 h 84"/>
              <a:gd name="T10" fmla="*/ 67 w 83"/>
              <a:gd name="T11" fmla="*/ 33 h 84"/>
              <a:gd name="T12" fmla="*/ 67 w 83"/>
              <a:gd name="T13" fmla="*/ 33 h 84"/>
              <a:gd name="T14" fmla="*/ 67 w 83"/>
              <a:gd name="T15" fmla="*/ 50 h 84"/>
              <a:gd name="T16" fmla="*/ 50 w 83"/>
              <a:gd name="T17" fmla="*/ 67 h 84"/>
              <a:gd name="T18" fmla="*/ 67 w 83"/>
              <a:gd name="T19" fmla="*/ 50 h 84"/>
              <a:gd name="T20" fmla="*/ 83 w 83"/>
              <a:gd name="T21" fmla="*/ 67 h 84"/>
              <a:gd name="T22" fmla="*/ 67 w 83"/>
              <a:gd name="T23" fmla="*/ 84 h 84"/>
              <a:gd name="T24" fmla="*/ 67 w 83"/>
              <a:gd name="T25" fmla="*/ 84 h 84"/>
              <a:gd name="T26" fmla="*/ 67 w 83"/>
              <a:gd name="T27" fmla="*/ 84 h 84"/>
              <a:gd name="T28" fmla="*/ 50 w 83"/>
              <a:gd name="T29" fmla="*/ 67 h 84"/>
              <a:gd name="T30" fmla="*/ 50 w 83"/>
              <a:gd name="T31" fmla="*/ 67 h 84"/>
              <a:gd name="T32" fmla="*/ 50 w 83"/>
              <a:gd name="T33" fmla="*/ 50 h 84"/>
              <a:gd name="T34" fmla="*/ 50 w 83"/>
              <a:gd name="T35" fmla="*/ 33 h 84"/>
              <a:gd name="T36" fmla="*/ 67 w 83"/>
              <a:gd name="T37" fmla="*/ 33 h 84"/>
              <a:gd name="T38" fmla="*/ 50 w 83"/>
              <a:gd name="T39" fmla="*/ 50 h 84"/>
              <a:gd name="T40" fmla="*/ 16 w 83"/>
              <a:gd name="T41" fmla="*/ 17 h 84"/>
              <a:gd name="T42" fmla="*/ 33 w 83"/>
              <a:gd name="T43" fmla="*/ 0 h 84"/>
              <a:gd name="T44" fmla="*/ 16 w 83"/>
              <a:gd name="T45" fmla="*/ 17 h 84"/>
              <a:gd name="T46" fmla="*/ 0 w 83"/>
              <a:gd name="T47" fmla="*/ 17 h 84"/>
              <a:gd name="T48" fmla="*/ 0 w 83"/>
              <a:gd name="T49" fmla="*/ 0 h 8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83"/>
              <a:gd name="T76" fmla="*/ 0 h 84"/>
              <a:gd name="T77" fmla="*/ 83 w 83"/>
              <a:gd name="T78" fmla="*/ 84 h 8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83" h="84">
                <a:moveTo>
                  <a:pt x="0" y="0"/>
                </a:moveTo>
                <a:lnTo>
                  <a:pt x="16" y="0"/>
                </a:lnTo>
                <a:lnTo>
                  <a:pt x="33" y="0"/>
                </a:lnTo>
                <a:lnTo>
                  <a:pt x="67" y="33"/>
                </a:lnTo>
                <a:lnTo>
                  <a:pt x="67" y="50"/>
                </a:lnTo>
                <a:lnTo>
                  <a:pt x="50" y="67"/>
                </a:lnTo>
                <a:lnTo>
                  <a:pt x="67" y="50"/>
                </a:lnTo>
                <a:lnTo>
                  <a:pt x="83" y="67"/>
                </a:lnTo>
                <a:lnTo>
                  <a:pt x="67" y="84"/>
                </a:lnTo>
                <a:lnTo>
                  <a:pt x="50" y="67"/>
                </a:lnTo>
                <a:lnTo>
                  <a:pt x="50" y="50"/>
                </a:lnTo>
                <a:lnTo>
                  <a:pt x="50" y="33"/>
                </a:lnTo>
                <a:lnTo>
                  <a:pt x="67" y="33"/>
                </a:lnTo>
                <a:lnTo>
                  <a:pt x="50" y="50"/>
                </a:lnTo>
                <a:lnTo>
                  <a:pt x="16" y="17"/>
                </a:lnTo>
                <a:lnTo>
                  <a:pt x="33" y="0"/>
                </a:lnTo>
                <a:lnTo>
                  <a:pt x="16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90" name="Rectangle 213"/>
          <p:cNvSpPr>
            <a:spLocks noChangeArrowheads="1"/>
          </p:cNvSpPr>
          <p:nvPr/>
        </p:nvSpPr>
        <p:spPr bwMode="auto">
          <a:xfrm>
            <a:off x="6215063" y="4368800"/>
            <a:ext cx="52387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91" name="Freeform 214"/>
          <p:cNvSpPr>
            <a:spLocks/>
          </p:cNvSpPr>
          <p:nvPr/>
        </p:nvSpPr>
        <p:spPr bwMode="auto">
          <a:xfrm>
            <a:off x="6240463" y="4368800"/>
            <a:ext cx="133350" cy="160338"/>
          </a:xfrm>
          <a:custGeom>
            <a:avLst/>
            <a:gdLst>
              <a:gd name="T0" fmla="*/ 17 w 84"/>
              <a:gd name="T1" fmla="*/ 0 h 101"/>
              <a:gd name="T2" fmla="*/ 17 w 84"/>
              <a:gd name="T3" fmla="*/ 17 h 101"/>
              <a:gd name="T4" fmla="*/ 0 w 84"/>
              <a:gd name="T5" fmla="*/ 33 h 101"/>
              <a:gd name="T6" fmla="*/ 17 w 84"/>
              <a:gd name="T7" fmla="*/ 17 h 101"/>
              <a:gd name="T8" fmla="*/ 84 w 84"/>
              <a:gd name="T9" fmla="*/ 84 h 101"/>
              <a:gd name="T10" fmla="*/ 84 w 84"/>
              <a:gd name="T11" fmla="*/ 84 h 101"/>
              <a:gd name="T12" fmla="*/ 84 w 84"/>
              <a:gd name="T13" fmla="*/ 84 h 101"/>
              <a:gd name="T14" fmla="*/ 67 w 84"/>
              <a:gd name="T15" fmla="*/ 101 h 101"/>
              <a:gd name="T16" fmla="*/ 0 w 84"/>
              <a:gd name="T17" fmla="*/ 33 h 101"/>
              <a:gd name="T18" fmla="*/ 0 w 84"/>
              <a:gd name="T19" fmla="*/ 33 h 101"/>
              <a:gd name="T20" fmla="*/ 0 w 84"/>
              <a:gd name="T21" fmla="*/ 17 h 101"/>
              <a:gd name="T22" fmla="*/ 0 w 84"/>
              <a:gd name="T23" fmla="*/ 0 h 101"/>
              <a:gd name="T24" fmla="*/ 17 w 84"/>
              <a:gd name="T25" fmla="*/ 0 h 10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01"/>
              <a:gd name="T41" fmla="*/ 84 w 84"/>
              <a:gd name="T42" fmla="*/ 101 h 10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01">
                <a:moveTo>
                  <a:pt x="17" y="0"/>
                </a:moveTo>
                <a:lnTo>
                  <a:pt x="17" y="17"/>
                </a:lnTo>
                <a:lnTo>
                  <a:pt x="0" y="33"/>
                </a:lnTo>
                <a:lnTo>
                  <a:pt x="17" y="17"/>
                </a:lnTo>
                <a:lnTo>
                  <a:pt x="84" y="84"/>
                </a:lnTo>
                <a:lnTo>
                  <a:pt x="67" y="101"/>
                </a:lnTo>
                <a:lnTo>
                  <a:pt x="0" y="33"/>
                </a:lnTo>
                <a:lnTo>
                  <a:pt x="0" y="17"/>
                </a:lnTo>
                <a:lnTo>
                  <a:pt x="0" y="0"/>
                </a:lnTo>
                <a:lnTo>
                  <a:pt x="17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92" name="Rectangle 215"/>
          <p:cNvSpPr>
            <a:spLocks noChangeArrowheads="1"/>
          </p:cNvSpPr>
          <p:nvPr/>
        </p:nvSpPr>
        <p:spPr bwMode="auto">
          <a:xfrm>
            <a:off x="6346825" y="4502150"/>
            <a:ext cx="26988" cy="523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93" name="Freeform 216"/>
          <p:cNvSpPr>
            <a:spLocks/>
          </p:cNvSpPr>
          <p:nvPr/>
        </p:nvSpPr>
        <p:spPr bwMode="auto">
          <a:xfrm>
            <a:off x="6346825" y="4529138"/>
            <a:ext cx="79375" cy="52387"/>
          </a:xfrm>
          <a:custGeom>
            <a:avLst/>
            <a:gdLst>
              <a:gd name="T0" fmla="*/ 0 w 50"/>
              <a:gd name="T1" fmla="*/ 0 h 33"/>
              <a:gd name="T2" fmla="*/ 17 w 50"/>
              <a:gd name="T3" fmla="*/ 0 h 33"/>
              <a:gd name="T4" fmla="*/ 34 w 50"/>
              <a:gd name="T5" fmla="*/ 0 h 33"/>
              <a:gd name="T6" fmla="*/ 34 w 50"/>
              <a:gd name="T7" fmla="*/ 0 h 33"/>
              <a:gd name="T8" fmla="*/ 50 w 50"/>
              <a:gd name="T9" fmla="*/ 16 h 33"/>
              <a:gd name="T10" fmla="*/ 50 w 50"/>
              <a:gd name="T11" fmla="*/ 16 h 33"/>
              <a:gd name="T12" fmla="*/ 50 w 50"/>
              <a:gd name="T13" fmla="*/ 16 h 33"/>
              <a:gd name="T14" fmla="*/ 34 w 50"/>
              <a:gd name="T15" fmla="*/ 33 h 33"/>
              <a:gd name="T16" fmla="*/ 17 w 50"/>
              <a:gd name="T17" fmla="*/ 16 h 33"/>
              <a:gd name="T18" fmla="*/ 34 w 50"/>
              <a:gd name="T19" fmla="*/ 0 h 33"/>
              <a:gd name="T20" fmla="*/ 17 w 50"/>
              <a:gd name="T21" fmla="*/ 16 h 33"/>
              <a:gd name="T22" fmla="*/ 0 w 50"/>
              <a:gd name="T23" fmla="*/ 16 h 33"/>
              <a:gd name="T24" fmla="*/ 0 w 50"/>
              <a:gd name="T25" fmla="*/ 0 h 3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0"/>
              <a:gd name="T40" fmla="*/ 0 h 33"/>
              <a:gd name="T41" fmla="*/ 50 w 50"/>
              <a:gd name="T42" fmla="*/ 33 h 3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0" h="33">
                <a:moveTo>
                  <a:pt x="0" y="0"/>
                </a:moveTo>
                <a:lnTo>
                  <a:pt x="17" y="0"/>
                </a:lnTo>
                <a:lnTo>
                  <a:pt x="34" y="0"/>
                </a:lnTo>
                <a:lnTo>
                  <a:pt x="50" y="16"/>
                </a:lnTo>
                <a:lnTo>
                  <a:pt x="34" y="33"/>
                </a:lnTo>
                <a:lnTo>
                  <a:pt x="17" y="16"/>
                </a:lnTo>
                <a:lnTo>
                  <a:pt x="34" y="0"/>
                </a:lnTo>
                <a:lnTo>
                  <a:pt x="17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94" name="Rectangle 217"/>
          <p:cNvSpPr>
            <a:spLocks noChangeArrowheads="1"/>
          </p:cNvSpPr>
          <p:nvPr/>
        </p:nvSpPr>
        <p:spPr bwMode="auto">
          <a:xfrm>
            <a:off x="6400800" y="4554538"/>
            <a:ext cx="25400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95" name="Freeform 218"/>
          <p:cNvSpPr>
            <a:spLocks/>
          </p:cNvSpPr>
          <p:nvPr/>
        </p:nvSpPr>
        <p:spPr bwMode="auto">
          <a:xfrm>
            <a:off x="6400800" y="4581525"/>
            <a:ext cx="79375" cy="53975"/>
          </a:xfrm>
          <a:custGeom>
            <a:avLst/>
            <a:gdLst>
              <a:gd name="T0" fmla="*/ 0 w 50"/>
              <a:gd name="T1" fmla="*/ 0 h 34"/>
              <a:gd name="T2" fmla="*/ 16 w 50"/>
              <a:gd name="T3" fmla="*/ 0 h 34"/>
              <a:gd name="T4" fmla="*/ 33 w 50"/>
              <a:gd name="T5" fmla="*/ 0 h 34"/>
              <a:gd name="T6" fmla="*/ 33 w 50"/>
              <a:gd name="T7" fmla="*/ 0 h 34"/>
              <a:gd name="T8" fmla="*/ 50 w 50"/>
              <a:gd name="T9" fmla="*/ 17 h 34"/>
              <a:gd name="T10" fmla="*/ 50 w 50"/>
              <a:gd name="T11" fmla="*/ 17 h 34"/>
              <a:gd name="T12" fmla="*/ 50 w 50"/>
              <a:gd name="T13" fmla="*/ 17 h 34"/>
              <a:gd name="T14" fmla="*/ 33 w 50"/>
              <a:gd name="T15" fmla="*/ 34 h 34"/>
              <a:gd name="T16" fmla="*/ 16 w 50"/>
              <a:gd name="T17" fmla="*/ 17 h 34"/>
              <a:gd name="T18" fmla="*/ 33 w 50"/>
              <a:gd name="T19" fmla="*/ 0 h 34"/>
              <a:gd name="T20" fmla="*/ 16 w 50"/>
              <a:gd name="T21" fmla="*/ 17 h 34"/>
              <a:gd name="T22" fmla="*/ 0 w 50"/>
              <a:gd name="T23" fmla="*/ 17 h 34"/>
              <a:gd name="T24" fmla="*/ 0 w 50"/>
              <a:gd name="T25" fmla="*/ 0 h 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0"/>
              <a:gd name="T40" fmla="*/ 0 h 34"/>
              <a:gd name="T41" fmla="*/ 50 w 50"/>
              <a:gd name="T42" fmla="*/ 34 h 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0" h="34">
                <a:moveTo>
                  <a:pt x="0" y="0"/>
                </a:moveTo>
                <a:lnTo>
                  <a:pt x="16" y="0"/>
                </a:lnTo>
                <a:lnTo>
                  <a:pt x="33" y="0"/>
                </a:lnTo>
                <a:lnTo>
                  <a:pt x="50" y="17"/>
                </a:lnTo>
                <a:lnTo>
                  <a:pt x="33" y="34"/>
                </a:lnTo>
                <a:lnTo>
                  <a:pt x="16" y="17"/>
                </a:lnTo>
                <a:lnTo>
                  <a:pt x="33" y="0"/>
                </a:lnTo>
                <a:lnTo>
                  <a:pt x="16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96" name="Rectangle 219"/>
          <p:cNvSpPr>
            <a:spLocks noChangeArrowheads="1"/>
          </p:cNvSpPr>
          <p:nvPr/>
        </p:nvSpPr>
        <p:spPr bwMode="auto">
          <a:xfrm>
            <a:off x="6453188" y="4608513"/>
            <a:ext cx="26987" cy="523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97" name="Freeform 220"/>
          <p:cNvSpPr>
            <a:spLocks/>
          </p:cNvSpPr>
          <p:nvPr/>
        </p:nvSpPr>
        <p:spPr bwMode="auto">
          <a:xfrm>
            <a:off x="6453188" y="4635500"/>
            <a:ext cx="106362" cy="79375"/>
          </a:xfrm>
          <a:custGeom>
            <a:avLst/>
            <a:gdLst>
              <a:gd name="T0" fmla="*/ 0 w 67"/>
              <a:gd name="T1" fmla="*/ 0 h 50"/>
              <a:gd name="T2" fmla="*/ 17 w 67"/>
              <a:gd name="T3" fmla="*/ 0 h 50"/>
              <a:gd name="T4" fmla="*/ 33 w 67"/>
              <a:gd name="T5" fmla="*/ 0 h 50"/>
              <a:gd name="T6" fmla="*/ 33 w 67"/>
              <a:gd name="T7" fmla="*/ 0 h 50"/>
              <a:gd name="T8" fmla="*/ 67 w 67"/>
              <a:gd name="T9" fmla="*/ 33 h 50"/>
              <a:gd name="T10" fmla="*/ 50 w 67"/>
              <a:gd name="T11" fmla="*/ 50 h 50"/>
              <a:gd name="T12" fmla="*/ 50 w 67"/>
              <a:gd name="T13" fmla="*/ 50 h 50"/>
              <a:gd name="T14" fmla="*/ 50 w 67"/>
              <a:gd name="T15" fmla="*/ 50 h 50"/>
              <a:gd name="T16" fmla="*/ 17 w 67"/>
              <a:gd name="T17" fmla="*/ 16 h 50"/>
              <a:gd name="T18" fmla="*/ 33 w 67"/>
              <a:gd name="T19" fmla="*/ 0 h 50"/>
              <a:gd name="T20" fmla="*/ 17 w 67"/>
              <a:gd name="T21" fmla="*/ 16 h 50"/>
              <a:gd name="T22" fmla="*/ 0 w 67"/>
              <a:gd name="T23" fmla="*/ 16 h 50"/>
              <a:gd name="T24" fmla="*/ 0 w 67"/>
              <a:gd name="T25" fmla="*/ 0 h 5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7"/>
              <a:gd name="T40" fmla="*/ 0 h 50"/>
              <a:gd name="T41" fmla="*/ 67 w 67"/>
              <a:gd name="T42" fmla="*/ 50 h 5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7" h="50">
                <a:moveTo>
                  <a:pt x="0" y="0"/>
                </a:moveTo>
                <a:lnTo>
                  <a:pt x="17" y="0"/>
                </a:lnTo>
                <a:lnTo>
                  <a:pt x="33" y="0"/>
                </a:lnTo>
                <a:lnTo>
                  <a:pt x="67" y="33"/>
                </a:lnTo>
                <a:lnTo>
                  <a:pt x="50" y="50"/>
                </a:lnTo>
                <a:lnTo>
                  <a:pt x="17" y="16"/>
                </a:lnTo>
                <a:lnTo>
                  <a:pt x="33" y="0"/>
                </a:lnTo>
                <a:lnTo>
                  <a:pt x="17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98" name="Rectangle 221"/>
          <p:cNvSpPr>
            <a:spLocks noChangeArrowheads="1"/>
          </p:cNvSpPr>
          <p:nvPr/>
        </p:nvSpPr>
        <p:spPr bwMode="auto">
          <a:xfrm>
            <a:off x="6532563" y="4687888"/>
            <a:ext cx="53975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399" name="Rectangle 222"/>
          <p:cNvSpPr>
            <a:spLocks noChangeArrowheads="1"/>
          </p:cNvSpPr>
          <p:nvPr/>
        </p:nvSpPr>
        <p:spPr bwMode="auto">
          <a:xfrm>
            <a:off x="6559550" y="4687888"/>
            <a:ext cx="26988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00" name="Freeform 223"/>
          <p:cNvSpPr>
            <a:spLocks/>
          </p:cNvSpPr>
          <p:nvPr/>
        </p:nvSpPr>
        <p:spPr bwMode="auto">
          <a:xfrm>
            <a:off x="6559550" y="4714875"/>
            <a:ext cx="158750" cy="106363"/>
          </a:xfrm>
          <a:custGeom>
            <a:avLst/>
            <a:gdLst>
              <a:gd name="T0" fmla="*/ 0 w 100"/>
              <a:gd name="T1" fmla="*/ 0 h 67"/>
              <a:gd name="T2" fmla="*/ 17 w 100"/>
              <a:gd name="T3" fmla="*/ 0 h 67"/>
              <a:gd name="T4" fmla="*/ 33 w 100"/>
              <a:gd name="T5" fmla="*/ 0 h 67"/>
              <a:gd name="T6" fmla="*/ 33 w 100"/>
              <a:gd name="T7" fmla="*/ 0 h 67"/>
              <a:gd name="T8" fmla="*/ 67 w 100"/>
              <a:gd name="T9" fmla="*/ 33 h 67"/>
              <a:gd name="T10" fmla="*/ 50 w 100"/>
              <a:gd name="T11" fmla="*/ 50 h 67"/>
              <a:gd name="T12" fmla="*/ 50 w 100"/>
              <a:gd name="T13" fmla="*/ 33 h 67"/>
              <a:gd name="T14" fmla="*/ 67 w 100"/>
              <a:gd name="T15" fmla="*/ 33 h 67"/>
              <a:gd name="T16" fmla="*/ 83 w 100"/>
              <a:gd name="T17" fmla="*/ 33 h 67"/>
              <a:gd name="T18" fmla="*/ 83 w 100"/>
              <a:gd name="T19" fmla="*/ 33 h 67"/>
              <a:gd name="T20" fmla="*/ 100 w 100"/>
              <a:gd name="T21" fmla="*/ 50 h 67"/>
              <a:gd name="T22" fmla="*/ 83 w 100"/>
              <a:gd name="T23" fmla="*/ 67 h 67"/>
              <a:gd name="T24" fmla="*/ 83 w 100"/>
              <a:gd name="T25" fmla="*/ 67 h 67"/>
              <a:gd name="T26" fmla="*/ 83 w 100"/>
              <a:gd name="T27" fmla="*/ 67 h 67"/>
              <a:gd name="T28" fmla="*/ 67 w 100"/>
              <a:gd name="T29" fmla="*/ 50 h 67"/>
              <a:gd name="T30" fmla="*/ 83 w 100"/>
              <a:gd name="T31" fmla="*/ 33 h 67"/>
              <a:gd name="T32" fmla="*/ 67 w 100"/>
              <a:gd name="T33" fmla="*/ 50 h 67"/>
              <a:gd name="T34" fmla="*/ 50 w 100"/>
              <a:gd name="T35" fmla="*/ 50 h 67"/>
              <a:gd name="T36" fmla="*/ 50 w 100"/>
              <a:gd name="T37" fmla="*/ 50 h 67"/>
              <a:gd name="T38" fmla="*/ 50 w 100"/>
              <a:gd name="T39" fmla="*/ 50 h 67"/>
              <a:gd name="T40" fmla="*/ 17 w 100"/>
              <a:gd name="T41" fmla="*/ 17 h 67"/>
              <a:gd name="T42" fmla="*/ 33 w 100"/>
              <a:gd name="T43" fmla="*/ 0 h 67"/>
              <a:gd name="T44" fmla="*/ 17 w 100"/>
              <a:gd name="T45" fmla="*/ 17 h 67"/>
              <a:gd name="T46" fmla="*/ 0 w 100"/>
              <a:gd name="T47" fmla="*/ 17 h 67"/>
              <a:gd name="T48" fmla="*/ 0 w 100"/>
              <a:gd name="T49" fmla="*/ 0 h 6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00"/>
              <a:gd name="T76" fmla="*/ 0 h 67"/>
              <a:gd name="T77" fmla="*/ 100 w 100"/>
              <a:gd name="T78" fmla="*/ 67 h 6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00" h="67">
                <a:moveTo>
                  <a:pt x="0" y="0"/>
                </a:moveTo>
                <a:lnTo>
                  <a:pt x="17" y="0"/>
                </a:lnTo>
                <a:lnTo>
                  <a:pt x="33" y="0"/>
                </a:lnTo>
                <a:lnTo>
                  <a:pt x="67" y="33"/>
                </a:lnTo>
                <a:lnTo>
                  <a:pt x="50" y="50"/>
                </a:lnTo>
                <a:lnTo>
                  <a:pt x="50" y="33"/>
                </a:lnTo>
                <a:lnTo>
                  <a:pt x="67" y="33"/>
                </a:lnTo>
                <a:lnTo>
                  <a:pt x="83" y="33"/>
                </a:lnTo>
                <a:lnTo>
                  <a:pt x="100" y="50"/>
                </a:lnTo>
                <a:lnTo>
                  <a:pt x="83" y="67"/>
                </a:lnTo>
                <a:lnTo>
                  <a:pt x="67" y="50"/>
                </a:lnTo>
                <a:lnTo>
                  <a:pt x="83" y="33"/>
                </a:lnTo>
                <a:lnTo>
                  <a:pt x="67" y="50"/>
                </a:lnTo>
                <a:lnTo>
                  <a:pt x="50" y="50"/>
                </a:lnTo>
                <a:lnTo>
                  <a:pt x="17" y="17"/>
                </a:lnTo>
                <a:lnTo>
                  <a:pt x="33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01" name="Rectangle 224"/>
          <p:cNvSpPr>
            <a:spLocks noChangeArrowheads="1"/>
          </p:cNvSpPr>
          <p:nvPr/>
        </p:nvSpPr>
        <p:spPr bwMode="auto">
          <a:xfrm>
            <a:off x="6691313" y="4794250"/>
            <a:ext cx="80962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02" name="Rectangle 225"/>
          <p:cNvSpPr>
            <a:spLocks noChangeArrowheads="1"/>
          </p:cNvSpPr>
          <p:nvPr/>
        </p:nvSpPr>
        <p:spPr bwMode="auto">
          <a:xfrm>
            <a:off x="6745288" y="4794250"/>
            <a:ext cx="26987" cy="539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03" name="Freeform 226"/>
          <p:cNvSpPr>
            <a:spLocks/>
          </p:cNvSpPr>
          <p:nvPr/>
        </p:nvSpPr>
        <p:spPr bwMode="auto">
          <a:xfrm>
            <a:off x="6745288" y="4821238"/>
            <a:ext cx="106362" cy="52387"/>
          </a:xfrm>
          <a:custGeom>
            <a:avLst/>
            <a:gdLst>
              <a:gd name="T0" fmla="*/ 0 w 67"/>
              <a:gd name="T1" fmla="*/ 0 h 33"/>
              <a:gd name="T2" fmla="*/ 33 w 67"/>
              <a:gd name="T3" fmla="*/ 0 h 33"/>
              <a:gd name="T4" fmla="*/ 50 w 67"/>
              <a:gd name="T5" fmla="*/ 0 h 33"/>
              <a:gd name="T6" fmla="*/ 50 w 67"/>
              <a:gd name="T7" fmla="*/ 0 h 33"/>
              <a:gd name="T8" fmla="*/ 67 w 67"/>
              <a:gd name="T9" fmla="*/ 17 h 33"/>
              <a:gd name="T10" fmla="*/ 50 w 67"/>
              <a:gd name="T11" fmla="*/ 33 h 33"/>
              <a:gd name="T12" fmla="*/ 50 w 67"/>
              <a:gd name="T13" fmla="*/ 17 h 33"/>
              <a:gd name="T14" fmla="*/ 67 w 67"/>
              <a:gd name="T15" fmla="*/ 17 h 33"/>
              <a:gd name="T16" fmla="*/ 67 w 67"/>
              <a:gd name="T17" fmla="*/ 33 h 33"/>
              <a:gd name="T18" fmla="*/ 67 w 67"/>
              <a:gd name="T19" fmla="*/ 33 h 33"/>
              <a:gd name="T20" fmla="*/ 67 w 67"/>
              <a:gd name="T21" fmla="*/ 33 h 33"/>
              <a:gd name="T22" fmla="*/ 50 w 67"/>
              <a:gd name="T23" fmla="*/ 33 h 33"/>
              <a:gd name="T24" fmla="*/ 50 w 67"/>
              <a:gd name="T25" fmla="*/ 33 h 33"/>
              <a:gd name="T26" fmla="*/ 50 w 67"/>
              <a:gd name="T27" fmla="*/ 33 h 33"/>
              <a:gd name="T28" fmla="*/ 33 w 67"/>
              <a:gd name="T29" fmla="*/ 17 h 33"/>
              <a:gd name="T30" fmla="*/ 50 w 67"/>
              <a:gd name="T31" fmla="*/ 0 h 33"/>
              <a:gd name="T32" fmla="*/ 33 w 67"/>
              <a:gd name="T33" fmla="*/ 17 h 33"/>
              <a:gd name="T34" fmla="*/ 0 w 67"/>
              <a:gd name="T35" fmla="*/ 17 h 33"/>
              <a:gd name="T36" fmla="*/ 0 w 67"/>
              <a:gd name="T37" fmla="*/ 0 h 3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7"/>
              <a:gd name="T58" fmla="*/ 0 h 33"/>
              <a:gd name="T59" fmla="*/ 67 w 67"/>
              <a:gd name="T60" fmla="*/ 33 h 3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7" h="33">
                <a:moveTo>
                  <a:pt x="0" y="0"/>
                </a:moveTo>
                <a:lnTo>
                  <a:pt x="33" y="0"/>
                </a:lnTo>
                <a:lnTo>
                  <a:pt x="50" y="0"/>
                </a:lnTo>
                <a:lnTo>
                  <a:pt x="67" y="17"/>
                </a:lnTo>
                <a:lnTo>
                  <a:pt x="50" y="33"/>
                </a:lnTo>
                <a:lnTo>
                  <a:pt x="50" y="17"/>
                </a:lnTo>
                <a:lnTo>
                  <a:pt x="67" y="17"/>
                </a:lnTo>
                <a:lnTo>
                  <a:pt x="67" y="33"/>
                </a:lnTo>
                <a:lnTo>
                  <a:pt x="50" y="33"/>
                </a:lnTo>
                <a:lnTo>
                  <a:pt x="33" y="17"/>
                </a:lnTo>
                <a:lnTo>
                  <a:pt x="50" y="0"/>
                </a:lnTo>
                <a:lnTo>
                  <a:pt x="33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04" name="Freeform 227"/>
          <p:cNvSpPr>
            <a:spLocks/>
          </p:cNvSpPr>
          <p:nvPr/>
        </p:nvSpPr>
        <p:spPr bwMode="auto">
          <a:xfrm>
            <a:off x="6877050" y="4848225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05" name="Rectangle 228"/>
          <p:cNvSpPr>
            <a:spLocks noChangeArrowheads="1"/>
          </p:cNvSpPr>
          <p:nvPr/>
        </p:nvSpPr>
        <p:spPr bwMode="auto">
          <a:xfrm>
            <a:off x="6851650" y="4848225"/>
            <a:ext cx="25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06" name="Freeform 229"/>
          <p:cNvSpPr>
            <a:spLocks/>
          </p:cNvSpPr>
          <p:nvPr/>
        </p:nvSpPr>
        <p:spPr bwMode="auto">
          <a:xfrm>
            <a:off x="2392363" y="27987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07" name="Rectangle 230"/>
          <p:cNvSpPr>
            <a:spLocks noChangeArrowheads="1"/>
          </p:cNvSpPr>
          <p:nvPr/>
        </p:nvSpPr>
        <p:spPr bwMode="auto">
          <a:xfrm>
            <a:off x="2392363" y="2798763"/>
            <a:ext cx="26987" cy="269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08" name="Freeform 231"/>
          <p:cNvSpPr>
            <a:spLocks/>
          </p:cNvSpPr>
          <p:nvPr/>
        </p:nvSpPr>
        <p:spPr bwMode="auto">
          <a:xfrm>
            <a:off x="2392363" y="2798763"/>
            <a:ext cx="982662" cy="53975"/>
          </a:xfrm>
          <a:custGeom>
            <a:avLst/>
            <a:gdLst>
              <a:gd name="T0" fmla="*/ 0 w 619"/>
              <a:gd name="T1" fmla="*/ 0 h 34"/>
              <a:gd name="T2" fmla="*/ 585 w 619"/>
              <a:gd name="T3" fmla="*/ 0 h 34"/>
              <a:gd name="T4" fmla="*/ 602 w 619"/>
              <a:gd name="T5" fmla="*/ 0 h 34"/>
              <a:gd name="T6" fmla="*/ 602 w 619"/>
              <a:gd name="T7" fmla="*/ 0 h 34"/>
              <a:gd name="T8" fmla="*/ 619 w 619"/>
              <a:gd name="T9" fmla="*/ 17 h 34"/>
              <a:gd name="T10" fmla="*/ 602 w 619"/>
              <a:gd name="T11" fmla="*/ 34 h 34"/>
              <a:gd name="T12" fmla="*/ 602 w 619"/>
              <a:gd name="T13" fmla="*/ 34 h 34"/>
              <a:gd name="T14" fmla="*/ 602 w 619"/>
              <a:gd name="T15" fmla="*/ 34 h 34"/>
              <a:gd name="T16" fmla="*/ 585 w 619"/>
              <a:gd name="T17" fmla="*/ 17 h 34"/>
              <a:gd name="T18" fmla="*/ 602 w 619"/>
              <a:gd name="T19" fmla="*/ 0 h 34"/>
              <a:gd name="T20" fmla="*/ 585 w 619"/>
              <a:gd name="T21" fmla="*/ 17 h 34"/>
              <a:gd name="T22" fmla="*/ 0 w 619"/>
              <a:gd name="T23" fmla="*/ 17 h 34"/>
              <a:gd name="T24" fmla="*/ 0 w 619"/>
              <a:gd name="T25" fmla="*/ 0 h 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19"/>
              <a:gd name="T40" fmla="*/ 0 h 34"/>
              <a:gd name="T41" fmla="*/ 619 w 619"/>
              <a:gd name="T42" fmla="*/ 34 h 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19" h="34">
                <a:moveTo>
                  <a:pt x="0" y="0"/>
                </a:moveTo>
                <a:lnTo>
                  <a:pt x="585" y="0"/>
                </a:lnTo>
                <a:lnTo>
                  <a:pt x="602" y="0"/>
                </a:lnTo>
                <a:lnTo>
                  <a:pt x="619" y="17"/>
                </a:lnTo>
                <a:lnTo>
                  <a:pt x="602" y="34"/>
                </a:lnTo>
                <a:lnTo>
                  <a:pt x="585" y="17"/>
                </a:lnTo>
                <a:lnTo>
                  <a:pt x="602" y="0"/>
                </a:lnTo>
                <a:lnTo>
                  <a:pt x="585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09" name="Rectangle 232"/>
          <p:cNvSpPr>
            <a:spLocks noChangeArrowheads="1"/>
          </p:cNvSpPr>
          <p:nvPr/>
        </p:nvSpPr>
        <p:spPr bwMode="auto">
          <a:xfrm>
            <a:off x="3348038" y="2825750"/>
            <a:ext cx="133350" cy="269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10" name="Rectangle 233"/>
          <p:cNvSpPr>
            <a:spLocks noChangeArrowheads="1"/>
          </p:cNvSpPr>
          <p:nvPr/>
        </p:nvSpPr>
        <p:spPr bwMode="auto">
          <a:xfrm>
            <a:off x="3454400" y="2825750"/>
            <a:ext cx="26988" cy="523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11" name="Freeform 234"/>
          <p:cNvSpPr>
            <a:spLocks/>
          </p:cNvSpPr>
          <p:nvPr/>
        </p:nvSpPr>
        <p:spPr bwMode="auto">
          <a:xfrm>
            <a:off x="3454400" y="2852738"/>
            <a:ext cx="423863" cy="212725"/>
          </a:xfrm>
          <a:custGeom>
            <a:avLst/>
            <a:gdLst>
              <a:gd name="T0" fmla="*/ 50 w 267"/>
              <a:gd name="T1" fmla="*/ 0 h 134"/>
              <a:gd name="T2" fmla="*/ 67 w 267"/>
              <a:gd name="T3" fmla="*/ 0 h 134"/>
              <a:gd name="T4" fmla="*/ 67 w 267"/>
              <a:gd name="T5" fmla="*/ 33 h 134"/>
              <a:gd name="T6" fmla="*/ 84 w 267"/>
              <a:gd name="T7" fmla="*/ 16 h 134"/>
              <a:gd name="T8" fmla="*/ 100 w 267"/>
              <a:gd name="T9" fmla="*/ 16 h 134"/>
              <a:gd name="T10" fmla="*/ 100 w 267"/>
              <a:gd name="T11" fmla="*/ 50 h 134"/>
              <a:gd name="T12" fmla="*/ 117 w 267"/>
              <a:gd name="T13" fmla="*/ 33 h 134"/>
              <a:gd name="T14" fmla="*/ 134 w 267"/>
              <a:gd name="T15" fmla="*/ 33 h 134"/>
              <a:gd name="T16" fmla="*/ 134 w 267"/>
              <a:gd name="T17" fmla="*/ 67 h 134"/>
              <a:gd name="T18" fmla="*/ 150 w 267"/>
              <a:gd name="T19" fmla="*/ 50 h 134"/>
              <a:gd name="T20" fmla="*/ 167 w 267"/>
              <a:gd name="T21" fmla="*/ 50 h 134"/>
              <a:gd name="T22" fmla="*/ 167 w 267"/>
              <a:gd name="T23" fmla="*/ 83 h 134"/>
              <a:gd name="T24" fmla="*/ 184 w 267"/>
              <a:gd name="T25" fmla="*/ 67 h 134"/>
              <a:gd name="T26" fmla="*/ 201 w 267"/>
              <a:gd name="T27" fmla="*/ 67 h 134"/>
              <a:gd name="T28" fmla="*/ 201 w 267"/>
              <a:gd name="T29" fmla="*/ 100 h 134"/>
              <a:gd name="T30" fmla="*/ 217 w 267"/>
              <a:gd name="T31" fmla="*/ 83 h 134"/>
              <a:gd name="T32" fmla="*/ 234 w 267"/>
              <a:gd name="T33" fmla="*/ 83 h 134"/>
              <a:gd name="T34" fmla="*/ 251 w 267"/>
              <a:gd name="T35" fmla="*/ 134 h 134"/>
              <a:gd name="T36" fmla="*/ 251 w 267"/>
              <a:gd name="T37" fmla="*/ 134 h 134"/>
              <a:gd name="T38" fmla="*/ 234 w 267"/>
              <a:gd name="T39" fmla="*/ 83 h 134"/>
              <a:gd name="T40" fmla="*/ 201 w 267"/>
              <a:gd name="T41" fmla="*/ 100 h 134"/>
              <a:gd name="T42" fmla="*/ 201 w 267"/>
              <a:gd name="T43" fmla="*/ 100 h 134"/>
              <a:gd name="T44" fmla="*/ 201 w 267"/>
              <a:gd name="T45" fmla="*/ 67 h 134"/>
              <a:gd name="T46" fmla="*/ 167 w 267"/>
              <a:gd name="T47" fmla="*/ 83 h 134"/>
              <a:gd name="T48" fmla="*/ 167 w 267"/>
              <a:gd name="T49" fmla="*/ 83 h 134"/>
              <a:gd name="T50" fmla="*/ 167 w 267"/>
              <a:gd name="T51" fmla="*/ 50 h 134"/>
              <a:gd name="T52" fmla="*/ 134 w 267"/>
              <a:gd name="T53" fmla="*/ 67 h 134"/>
              <a:gd name="T54" fmla="*/ 134 w 267"/>
              <a:gd name="T55" fmla="*/ 67 h 134"/>
              <a:gd name="T56" fmla="*/ 134 w 267"/>
              <a:gd name="T57" fmla="*/ 33 h 134"/>
              <a:gd name="T58" fmla="*/ 100 w 267"/>
              <a:gd name="T59" fmla="*/ 50 h 134"/>
              <a:gd name="T60" fmla="*/ 100 w 267"/>
              <a:gd name="T61" fmla="*/ 50 h 134"/>
              <a:gd name="T62" fmla="*/ 100 w 267"/>
              <a:gd name="T63" fmla="*/ 16 h 134"/>
              <a:gd name="T64" fmla="*/ 67 w 267"/>
              <a:gd name="T65" fmla="*/ 33 h 134"/>
              <a:gd name="T66" fmla="*/ 67 w 267"/>
              <a:gd name="T67" fmla="*/ 33 h 134"/>
              <a:gd name="T68" fmla="*/ 67 w 267"/>
              <a:gd name="T69" fmla="*/ 0 h 134"/>
              <a:gd name="T70" fmla="*/ 0 w 267"/>
              <a:gd name="T71" fmla="*/ 16 h 1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7"/>
              <a:gd name="T109" fmla="*/ 0 h 134"/>
              <a:gd name="T110" fmla="*/ 267 w 267"/>
              <a:gd name="T111" fmla="*/ 134 h 1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7" h="134">
                <a:moveTo>
                  <a:pt x="0" y="0"/>
                </a:moveTo>
                <a:lnTo>
                  <a:pt x="50" y="0"/>
                </a:lnTo>
                <a:lnTo>
                  <a:pt x="67" y="0"/>
                </a:lnTo>
                <a:lnTo>
                  <a:pt x="84" y="16"/>
                </a:lnTo>
                <a:lnTo>
                  <a:pt x="67" y="33"/>
                </a:lnTo>
                <a:lnTo>
                  <a:pt x="67" y="16"/>
                </a:lnTo>
                <a:lnTo>
                  <a:pt x="84" y="16"/>
                </a:lnTo>
                <a:lnTo>
                  <a:pt x="100" y="16"/>
                </a:lnTo>
                <a:lnTo>
                  <a:pt x="117" y="33"/>
                </a:lnTo>
                <a:lnTo>
                  <a:pt x="100" y="50"/>
                </a:lnTo>
                <a:lnTo>
                  <a:pt x="100" y="33"/>
                </a:lnTo>
                <a:lnTo>
                  <a:pt x="117" y="33"/>
                </a:lnTo>
                <a:lnTo>
                  <a:pt x="134" y="33"/>
                </a:lnTo>
                <a:lnTo>
                  <a:pt x="150" y="50"/>
                </a:lnTo>
                <a:lnTo>
                  <a:pt x="134" y="67"/>
                </a:lnTo>
                <a:lnTo>
                  <a:pt x="134" y="50"/>
                </a:lnTo>
                <a:lnTo>
                  <a:pt x="150" y="50"/>
                </a:lnTo>
                <a:lnTo>
                  <a:pt x="167" y="50"/>
                </a:lnTo>
                <a:lnTo>
                  <a:pt x="184" y="67"/>
                </a:lnTo>
                <a:lnTo>
                  <a:pt x="167" y="83"/>
                </a:lnTo>
                <a:lnTo>
                  <a:pt x="167" y="67"/>
                </a:lnTo>
                <a:lnTo>
                  <a:pt x="184" y="67"/>
                </a:lnTo>
                <a:lnTo>
                  <a:pt x="201" y="67"/>
                </a:lnTo>
                <a:lnTo>
                  <a:pt x="217" y="83"/>
                </a:lnTo>
                <a:lnTo>
                  <a:pt x="201" y="100"/>
                </a:lnTo>
                <a:lnTo>
                  <a:pt x="201" y="83"/>
                </a:lnTo>
                <a:lnTo>
                  <a:pt x="217" y="83"/>
                </a:lnTo>
                <a:lnTo>
                  <a:pt x="234" y="83"/>
                </a:lnTo>
                <a:lnTo>
                  <a:pt x="267" y="117"/>
                </a:lnTo>
                <a:lnTo>
                  <a:pt x="251" y="134"/>
                </a:lnTo>
                <a:lnTo>
                  <a:pt x="217" y="100"/>
                </a:lnTo>
                <a:lnTo>
                  <a:pt x="234" y="83"/>
                </a:lnTo>
                <a:lnTo>
                  <a:pt x="217" y="100"/>
                </a:lnTo>
                <a:lnTo>
                  <a:pt x="201" y="100"/>
                </a:lnTo>
                <a:lnTo>
                  <a:pt x="184" y="83"/>
                </a:lnTo>
                <a:lnTo>
                  <a:pt x="201" y="67"/>
                </a:lnTo>
                <a:lnTo>
                  <a:pt x="184" y="83"/>
                </a:lnTo>
                <a:lnTo>
                  <a:pt x="167" y="83"/>
                </a:lnTo>
                <a:lnTo>
                  <a:pt x="150" y="67"/>
                </a:lnTo>
                <a:lnTo>
                  <a:pt x="167" y="50"/>
                </a:lnTo>
                <a:lnTo>
                  <a:pt x="150" y="67"/>
                </a:lnTo>
                <a:lnTo>
                  <a:pt x="134" y="67"/>
                </a:lnTo>
                <a:lnTo>
                  <a:pt x="117" y="50"/>
                </a:lnTo>
                <a:lnTo>
                  <a:pt x="134" y="33"/>
                </a:lnTo>
                <a:lnTo>
                  <a:pt x="117" y="50"/>
                </a:lnTo>
                <a:lnTo>
                  <a:pt x="100" y="50"/>
                </a:lnTo>
                <a:lnTo>
                  <a:pt x="84" y="33"/>
                </a:lnTo>
                <a:lnTo>
                  <a:pt x="100" y="16"/>
                </a:lnTo>
                <a:lnTo>
                  <a:pt x="84" y="33"/>
                </a:lnTo>
                <a:lnTo>
                  <a:pt x="67" y="33"/>
                </a:lnTo>
                <a:lnTo>
                  <a:pt x="50" y="16"/>
                </a:lnTo>
                <a:lnTo>
                  <a:pt x="67" y="0"/>
                </a:lnTo>
                <a:lnTo>
                  <a:pt x="50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12" name="Rectangle 235"/>
          <p:cNvSpPr>
            <a:spLocks noChangeArrowheads="1"/>
          </p:cNvSpPr>
          <p:nvPr/>
        </p:nvSpPr>
        <p:spPr bwMode="auto">
          <a:xfrm>
            <a:off x="3852863" y="3038475"/>
            <a:ext cx="79375" cy="269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13" name="Rectangle 236"/>
          <p:cNvSpPr>
            <a:spLocks noChangeArrowheads="1"/>
          </p:cNvSpPr>
          <p:nvPr/>
        </p:nvSpPr>
        <p:spPr bwMode="auto">
          <a:xfrm>
            <a:off x="3905250" y="3038475"/>
            <a:ext cx="26988" cy="523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14" name="Freeform 237"/>
          <p:cNvSpPr>
            <a:spLocks/>
          </p:cNvSpPr>
          <p:nvPr/>
        </p:nvSpPr>
        <p:spPr bwMode="auto">
          <a:xfrm>
            <a:off x="3905250" y="3065463"/>
            <a:ext cx="106363" cy="79375"/>
          </a:xfrm>
          <a:custGeom>
            <a:avLst/>
            <a:gdLst>
              <a:gd name="T0" fmla="*/ 0 w 67"/>
              <a:gd name="T1" fmla="*/ 0 h 50"/>
              <a:gd name="T2" fmla="*/ 17 w 67"/>
              <a:gd name="T3" fmla="*/ 0 h 50"/>
              <a:gd name="T4" fmla="*/ 34 w 67"/>
              <a:gd name="T5" fmla="*/ 0 h 50"/>
              <a:gd name="T6" fmla="*/ 34 w 67"/>
              <a:gd name="T7" fmla="*/ 0 h 50"/>
              <a:gd name="T8" fmla="*/ 67 w 67"/>
              <a:gd name="T9" fmla="*/ 33 h 50"/>
              <a:gd name="T10" fmla="*/ 50 w 67"/>
              <a:gd name="T11" fmla="*/ 50 h 50"/>
              <a:gd name="T12" fmla="*/ 50 w 67"/>
              <a:gd name="T13" fmla="*/ 50 h 50"/>
              <a:gd name="T14" fmla="*/ 50 w 67"/>
              <a:gd name="T15" fmla="*/ 50 h 50"/>
              <a:gd name="T16" fmla="*/ 17 w 67"/>
              <a:gd name="T17" fmla="*/ 16 h 50"/>
              <a:gd name="T18" fmla="*/ 34 w 67"/>
              <a:gd name="T19" fmla="*/ 0 h 50"/>
              <a:gd name="T20" fmla="*/ 17 w 67"/>
              <a:gd name="T21" fmla="*/ 16 h 50"/>
              <a:gd name="T22" fmla="*/ 0 w 67"/>
              <a:gd name="T23" fmla="*/ 16 h 50"/>
              <a:gd name="T24" fmla="*/ 0 w 67"/>
              <a:gd name="T25" fmla="*/ 0 h 5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7"/>
              <a:gd name="T40" fmla="*/ 0 h 50"/>
              <a:gd name="T41" fmla="*/ 67 w 67"/>
              <a:gd name="T42" fmla="*/ 50 h 5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7" h="50">
                <a:moveTo>
                  <a:pt x="0" y="0"/>
                </a:moveTo>
                <a:lnTo>
                  <a:pt x="17" y="0"/>
                </a:lnTo>
                <a:lnTo>
                  <a:pt x="34" y="0"/>
                </a:lnTo>
                <a:lnTo>
                  <a:pt x="67" y="33"/>
                </a:lnTo>
                <a:lnTo>
                  <a:pt x="50" y="50"/>
                </a:lnTo>
                <a:lnTo>
                  <a:pt x="17" y="16"/>
                </a:lnTo>
                <a:lnTo>
                  <a:pt x="34" y="0"/>
                </a:lnTo>
                <a:lnTo>
                  <a:pt x="17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15" name="Rectangle 238"/>
          <p:cNvSpPr>
            <a:spLocks noChangeArrowheads="1"/>
          </p:cNvSpPr>
          <p:nvPr/>
        </p:nvSpPr>
        <p:spPr bwMode="auto">
          <a:xfrm>
            <a:off x="3984625" y="3117850"/>
            <a:ext cx="53975" cy="269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16" name="Rectangle 239"/>
          <p:cNvSpPr>
            <a:spLocks noChangeArrowheads="1"/>
          </p:cNvSpPr>
          <p:nvPr/>
        </p:nvSpPr>
        <p:spPr bwMode="auto">
          <a:xfrm>
            <a:off x="4011613" y="3117850"/>
            <a:ext cx="26987" cy="539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17" name="Freeform 240"/>
          <p:cNvSpPr>
            <a:spLocks/>
          </p:cNvSpPr>
          <p:nvPr/>
        </p:nvSpPr>
        <p:spPr bwMode="auto">
          <a:xfrm>
            <a:off x="4011613" y="3144838"/>
            <a:ext cx="106362" cy="79375"/>
          </a:xfrm>
          <a:custGeom>
            <a:avLst/>
            <a:gdLst>
              <a:gd name="T0" fmla="*/ 0 w 67"/>
              <a:gd name="T1" fmla="*/ 0 h 50"/>
              <a:gd name="T2" fmla="*/ 17 w 67"/>
              <a:gd name="T3" fmla="*/ 0 h 50"/>
              <a:gd name="T4" fmla="*/ 33 w 67"/>
              <a:gd name="T5" fmla="*/ 0 h 50"/>
              <a:gd name="T6" fmla="*/ 33 w 67"/>
              <a:gd name="T7" fmla="*/ 0 h 50"/>
              <a:gd name="T8" fmla="*/ 67 w 67"/>
              <a:gd name="T9" fmla="*/ 33 h 50"/>
              <a:gd name="T10" fmla="*/ 50 w 67"/>
              <a:gd name="T11" fmla="*/ 50 h 50"/>
              <a:gd name="T12" fmla="*/ 50 w 67"/>
              <a:gd name="T13" fmla="*/ 50 h 50"/>
              <a:gd name="T14" fmla="*/ 50 w 67"/>
              <a:gd name="T15" fmla="*/ 50 h 50"/>
              <a:gd name="T16" fmla="*/ 17 w 67"/>
              <a:gd name="T17" fmla="*/ 17 h 50"/>
              <a:gd name="T18" fmla="*/ 33 w 67"/>
              <a:gd name="T19" fmla="*/ 0 h 50"/>
              <a:gd name="T20" fmla="*/ 17 w 67"/>
              <a:gd name="T21" fmla="*/ 17 h 50"/>
              <a:gd name="T22" fmla="*/ 0 w 67"/>
              <a:gd name="T23" fmla="*/ 17 h 50"/>
              <a:gd name="T24" fmla="*/ 0 w 67"/>
              <a:gd name="T25" fmla="*/ 0 h 5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7"/>
              <a:gd name="T40" fmla="*/ 0 h 50"/>
              <a:gd name="T41" fmla="*/ 67 w 67"/>
              <a:gd name="T42" fmla="*/ 50 h 5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7" h="50">
                <a:moveTo>
                  <a:pt x="0" y="0"/>
                </a:moveTo>
                <a:lnTo>
                  <a:pt x="17" y="0"/>
                </a:lnTo>
                <a:lnTo>
                  <a:pt x="33" y="0"/>
                </a:lnTo>
                <a:lnTo>
                  <a:pt x="67" y="33"/>
                </a:lnTo>
                <a:lnTo>
                  <a:pt x="50" y="50"/>
                </a:lnTo>
                <a:lnTo>
                  <a:pt x="17" y="17"/>
                </a:lnTo>
                <a:lnTo>
                  <a:pt x="33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18" name="Rectangle 241"/>
          <p:cNvSpPr>
            <a:spLocks noChangeArrowheads="1"/>
          </p:cNvSpPr>
          <p:nvPr/>
        </p:nvSpPr>
        <p:spPr bwMode="auto">
          <a:xfrm>
            <a:off x="4090988" y="3197225"/>
            <a:ext cx="53975" cy="269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19" name="Rectangle 242"/>
          <p:cNvSpPr>
            <a:spLocks noChangeArrowheads="1"/>
          </p:cNvSpPr>
          <p:nvPr/>
        </p:nvSpPr>
        <p:spPr bwMode="auto">
          <a:xfrm>
            <a:off x="4117975" y="3197225"/>
            <a:ext cx="26988" cy="539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20" name="Freeform 243"/>
          <p:cNvSpPr>
            <a:spLocks/>
          </p:cNvSpPr>
          <p:nvPr/>
        </p:nvSpPr>
        <p:spPr bwMode="auto">
          <a:xfrm>
            <a:off x="4117975" y="3224213"/>
            <a:ext cx="106363" cy="80962"/>
          </a:xfrm>
          <a:custGeom>
            <a:avLst/>
            <a:gdLst>
              <a:gd name="T0" fmla="*/ 0 w 67"/>
              <a:gd name="T1" fmla="*/ 0 h 51"/>
              <a:gd name="T2" fmla="*/ 17 w 67"/>
              <a:gd name="T3" fmla="*/ 0 h 51"/>
              <a:gd name="T4" fmla="*/ 33 w 67"/>
              <a:gd name="T5" fmla="*/ 0 h 51"/>
              <a:gd name="T6" fmla="*/ 33 w 67"/>
              <a:gd name="T7" fmla="*/ 0 h 51"/>
              <a:gd name="T8" fmla="*/ 67 w 67"/>
              <a:gd name="T9" fmla="*/ 34 h 51"/>
              <a:gd name="T10" fmla="*/ 50 w 67"/>
              <a:gd name="T11" fmla="*/ 51 h 51"/>
              <a:gd name="T12" fmla="*/ 50 w 67"/>
              <a:gd name="T13" fmla="*/ 51 h 51"/>
              <a:gd name="T14" fmla="*/ 50 w 67"/>
              <a:gd name="T15" fmla="*/ 51 h 51"/>
              <a:gd name="T16" fmla="*/ 17 w 67"/>
              <a:gd name="T17" fmla="*/ 17 h 51"/>
              <a:gd name="T18" fmla="*/ 33 w 67"/>
              <a:gd name="T19" fmla="*/ 0 h 51"/>
              <a:gd name="T20" fmla="*/ 17 w 67"/>
              <a:gd name="T21" fmla="*/ 17 h 51"/>
              <a:gd name="T22" fmla="*/ 0 w 67"/>
              <a:gd name="T23" fmla="*/ 17 h 51"/>
              <a:gd name="T24" fmla="*/ 0 w 67"/>
              <a:gd name="T25" fmla="*/ 0 h 5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7"/>
              <a:gd name="T40" fmla="*/ 0 h 51"/>
              <a:gd name="T41" fmla="*/ 67 w 67"/>
              <a:gd name="T42" fmla="*/ 51 h 5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7" h="51">
                <a:moveTo>
                  <a:pt x="0" y="0"/>
                </a:moveTo>
                <a:lnTo>
                  <a:pt x="17" y="0"/>
                </a:lnTo>
                <a:lnTo>
                  <a:pt x="33" y="0"/>
                </a:lnTo>
                <a:lnTo>
                  <a:pt x="67" y="34"/>
                </a:lnTo>
                <a:lnTo>
                  <a:pt x="50" y="51"/>
                </a:lnTo>
                <a:lnTo>
                  <a:pt x="17" y="17"/>
                </a:lnTo>
                <a:lnTo>
                  <a:pt x="33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21" name="Rectangle 244"/>
          <p:cNvSpPr>
            <a:spLocks noChangeArrowheads="1"/>
          </p:cNvSpPr>
          <p:nvPr/>
        </p:nvSpPr>
        <p:spPr bwMode="auto">
          <a:xfrm>
            <a:off x="4197350" y="3278188"/>
            <a:ext cx="52388" cy="269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22" name="Freeform 245"/>
          <p:cNvSpPr>
            <a:spLocks/>
          </p:cNvSpPr>
          <p:nvPr/>
        </p:nvSpPr>
        <p:spPr bwMode="auto">
          <a:xfrm>
            <a:off x="4224338" y="3278188"/>
            <a:ext cx="52387" cy="79375"/>
          </a:xfrm>
          <a:custGeom>
            <a:avLst/>
            <a:gdLst>
              <a:gd name="T0" fmla="*/ 16 w 33"/>
              <a:gd name="T1" fmla="*/ 0 h 50"/>
              <a:gd name="T2" fmla="*/ 16 w 33"/>
              <a:gd name="T3" fmla="*/ 17 h 50"/>
              <a:gd name="T4" fmla="*/ 0 w 33"/>
              <a:gd name="T5" fmla="*/ 33 h 50"/>
              <a:gd name="T6" fmla="*/ 16 w 33"/>
              <a:gd name="T7" fmla="*/ 17 h 50"/>
              <a:gd name="T8" fmla="*/ 33 w 33"/>
              <a:gd name="T9" fmla="*/ 33 h 50"/>
              <a:gd name="T10" fmla="*/ 16 w 33"/>
              <a:gd name="T11" fmla="*/ 50 h 50"/>
              <a:gd name="T12" fmla="*/ 16 w 33"/>
              <a:gd name="T13" fmla="*/ 50 h 50"/>
              <a:gd name="T14" fmla="*/ 16 w 33"/>
              <a:gd name="T15" fmla="*/ 50 h 50"/>
              <a:gd name="T16" fmla="*/ 0 w 33"/>
              <a:gd name="T17" fmla="*/ 33 h 50"/>
              <a:gd name="T18" fmla="*/ 0 w 33"/>
              <a:gd name="T19" fmla="*/ 33 h 50"/>
              <a:gd name="T20" fmla="*/ 0 w 33"/>
              <a:gd name="T21" fmla="*/ 17 h 50"/>
              <a:gd name="T22" fmla="*/ 0 w 33"/>
              <a:gd name="T23" fmla="*/ 0 h 50"/>
              <a:gd name="T24" fmla="*/ 16 w 33"/>
              <a:gd name="T25" fmla="*/ 0 h 5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"/>
              <a:gd name="T40" fmla="*/ 0 h 50"/>
              <a:gd name="T41" fmla="*/ 33 w 33"/>
              <a:gd name="T42" fmla="*/ 50 h 5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" h="50">
                <a:moveTo>
                  <a:pt x="16" y="0"/>
                </a:moveTo>
                <a:lnTo>
                  <a:pt x="16" y="17"/>
                </a:lnTo>
                <a:lnTo>
                  <a:pt x="0" y="33"/>
                </a:lnTo>
                <a:lnTo>
                  <a:pt x="16" y="17"/>
                </a:lnTo>
                <a:lnTo>
                  <a:pt x="33" y="33"/>
                </a:lnTo>
                <a:lnTo>
                  <a:pt x="16" y="50"/>
                </a:lnTo>
                <a:lnTo>
                  <a:pt x="0" y="33"/>
                </a:lnTo>
                <a:lnTo>
                  <a:pt x="0" y="17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23" name="Rectangle 246"/>
          <p:cNvSpPr>
            <a:spLocks noChangeArrowheads="1"/>
          </p:cNvSpPr>
          <p:nvPr/>
        </p:nvSpPr>
        <p:spPr bwMode="auto">
          <a:xfrm>
            <a:off x="4249738" y="3330575"/>
            <a:ext cx="53975" cy="269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24" name="Rectangle 247"/>
          <p:cNvSpPr>
            <a:spLocks noChangeArrowheads="1"/>
          </p:cNvSpPr>
          <p:nvPr/>
        </p:nvSpPr>
        <p:spPr bwMode="auto">
          <a:xfrm>
            <a:off x="4276725" y="3330575"/>
            <a:ext cx="26988" cy="539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25" name="Freeform 248"/>
          <p:cNvSpPr>
            <a:spLocks/>
          </p:cNvSpPr>
          <p:nvPr/>
        </p:nvSpPr>
        <p:spPr bwMode="auto">
          <a:xfrm>
            <a:off x="4276725" y="3357563"/>
            <a:ext cx="79375" cy="53975"/>
          </a:xfrm>
          <a:custGeom>
            <a:avLst/>
            <a:gdLst>
              <a:gd name="T0" fmla="*/ 0 w 50"/>
              <a:gd name="T1" fmla="*/ 0 h 34"/>
              <a:gd name="T2" fmla="*/ 17 w 50"/>
              <a:gd name="T3" fmla="*/ 0 h 34"/>
              <a:gd name="T4" fmla="*/ 34 w 50"/>
              <a:gd name="T5" fmla="*/ 0 h 34"/>
              <a:gd name="T6" fmla="*/ 34 w 50"/>
              <a:gd name="T7" fmla="*/ 0 h 34"/>
              <a:gd name="T8" fmla="*/ 50 w 50"/>
              <a:gd name="T9" fmla="*/ 17 h 34"/>
              <a:gd name="T10" fmla="*/ 50 w 50"/>
              <a:gd name="T11" fmla="*/ 17 h 34"/>
              <a:gd name="T12" fmla="*/ 50 w 50"/>
              <a:gd name="T13" fmla="*/ 17 h 34"/>
              <a:gd name="T14" fmla="*/ 34 w 50"/>
              <a:gd name="T15" fmla="*/ 34 h 34"/>
              <a:gd name="T16" fmla="*/ 17 w 50"/>
              <a:gd name="T17" fmla="*/ 17 h 34"/>
              <a:gd name="T18" fmla="*/ 34 w 50"/>
              <a:gd name="T19" fmla="*/ 0 h 34"/>
              <a:gd name="T20" fmla="*/ 17 w 50"/>
              <a:gd name="T21" fmla="*/ 17 h 34"/>
              <a:gd name="T22" fmla="*/ 0 w 50"/>
              <a:gd name="T23" fmla="*/ 17 h 34"/>
              <a:gd name="T24" fmla="*/ 0 w 50"/>
              <a:gd name="T25" fmla="*/ 0 h 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0"/>
              <a:gd name="T40" fmla="*/ 0 h 34"/>
              <a:gd name="T41" fmla="*/ 50 w 50"/>
              <a:gd name="T42" fmla="*/ 34 h 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0" h="34">
                <a:moveTo>
                  <a:pt x="0" y="0"/>
                </a:moveTo>
                <a:lnTo>
                  <a:pt x="17" y="0"/>
                </a:lnTo>
                <a:lnTo>
                  <a:pt x="34" y="0"/>
                </a:lnTo>
                <a:lnTo>
                  <a:pt x="50" y="17"/>
                </a:lnTo>
                <a:lnTo>
                  <a:pt x="34" y="34"/>
                </a:lnTo>
                <a:lnTo>
                  <a:pt x="17" y="17"/>
                </a:lnTo>
                <a:lnTo>
                  <a:pt x="34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26" name="Rectangle 249"/>
          <p:cNvSpPr>
            <a:spLocks noChangeArrowheads="1"/>
          </p:cNvSpPr>
          <p:nvPr/>
        </p:nvSpPr>
        <p:spPr bwMode="auto">
          <a:xfrm>
            <a:off x="4330700" y="3384550"/>
            <a:ext cx="25400" cy="523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27" name="Freeform 250"/>
          <p:cNvSpPr>
            <a:spLocks/>
          </p:cNvSpPr>
          <p:nvPr/>
        </p:nvSpPr>
        <p:spPr bwMode="auto">
          <a:xfrm>
            <a:off x="4330700" y="3411538"/>
            <a:ext cx="79375" cy="52387"/>
          </a:xfrm>
          <a:custGeom>
            <a:avLst/>
            <a:gdLst>
              <a:gd name="T0" fmla="*/ 0 w 50"/>
              <a:gd name="T1" fmla="*/ 0 h 33"/>
              <a:gd name="T2" fmla="*/ 16 w 50"/>
              <a:gd name="T3" fmla="*/ 0 h 33"/>
              <a:gd name="T4" fmla="*/ 33 w 50"/>
              <a:gd name="T5" fmla="*/ 0 h 33"/>
              <a:gd name="T6" fmla="*/ 33 w 50"/>
              <a:gd name="T7" fmla="*/ 0 h 33"/>
              <a:gd name="T8" fmla="*/ 50 w 50"/>
              <a:gd name="T9" fmla="*/ 16 h 33"/>
              <a:gd name="T10" fmla="*/ 50 w 50"/>
              <a:gd name="T11" fmla="*/ 16 h 33"/>
              <a:gd name="T12" fmla="*/ 50 w 50"/>
              <a:gd name="T13" fmla="*/ 16 h 33"/>
              <a:gd name="T14" fmla="*/ 33 w 50"/>
              <a:gd name="T15" fmla="*/ 33 h 33"/>
              <a:gd name="T16" fmla="*/ 16 w 50"/>
              <a:gd name="T17" fmla="*/ 16 h 33"/>
              <a:gd name="T18" fmla="*/ 33 w 50"/>
              <a:gd name="T19" fmla="*/ 0 h 33"/>
              <a:gd name="T20" fmla="*/ 16 w 50"/>
              <a:gd name="T21" fmla="*/ 16 h 33"/>
              <a:gd name="T22" fmla="*/ 0 w 50"/>
              <a:gd name="T23" fmla="*/ 16 h 33"/>
              <a:gd name="T24" fmla="*/ 0 w 50"/>
              <a:gd name="T25" fmla="*/ 0 h 3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0"/>
              <a:gd name="T40" fmla="*/ 0 h 33"/>
              <a:gd name="T41" fmla="*/ 50 w 50"/>
              <a:gd name="T42" fmla="*/ 33 h 3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0" h="33">
                <a:moveTo>
                  <a:pt x="0" y="0"/>
                </a:moveTo>
                <a:lnTo>
                  <a:pt x="16" y="0"/>
                </a:lnTo>
                <a:lnTo>
                  <a:pt x="33" y="0"/>
                </a:lnTo>
                <a:lnTo>
                  <a:pt x="50" y="16"/>
                </a:lnTo>
                <a:lnTo>
                  <a:pt x="33" y="33"/>
                </a:lnTo>
                <a:lnTo>
                  <a:pt x="16" y="16"/>
                </a:lnTo>
                <a:lnTo>
                  <a:pt x="33" y="0"/>
                </a:lnTo>
                <a:lnTo>
                  <a:pt x="16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28" name="Rectangle 251"/>
          <p:cNvSpPr>
            <a:spLocks noChangeArrowheads="1"/>
          </p:cNvSpPr>
          <p:nvPr/>
        </p:nvSpPr>
        <p:spPr bwMode="auto">
          <a:xfrm>
            <a:off x="4383088" y="3436938"/>
            <a:ext cx="26987" cy="539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29" name="Freeform 252"/>
          <p:cNvSpPr>
            <a:spLocks/>
          </p:cNvSpPr>
          <p:nvPr/>
        </p:nvSpPr>
        <p:spPr bwMode="auto">
          <a:xfrm>
            <a:off x="4383088" y="3463925"/>
            <a:ext cx="158750" cy="133350"/>
          </a:xfrm>
          <a:custGeom>
            <a:avLst/>
            <a:gdLst>
              <a:gd name="T0" fmla="*/ 0 w 100"/>
              <a:gd name="T1" fmla="*/ 0 h 84"/>
              <a:gd name="T2" fmla="*/ 17 w 100"/>
              <a:gd name="T3" fmla="*/ 0 h 84"/>
              <a:gd name="T4" fmla="*/ 34 w 100"/>
              <a:gd name="T5" fmla="*/ 0 h 84"/>
              <a:gd name="T6" fmla="*/ 34 w 100"/>
              <a:gd name="T7" fmla="*/ 0 h 84"/>
              <a:gd name="T8" fmla="*/ 100 w 100"/>
              <a:gd name="T9" fmla="*/ 67 h 84"/>
              <a:gd name="T10" fmla="*/ 100 w 100"/>
              <a:gd name="T11" fmla="*/ 67 h 84"/>
              <a:gd name="T12" fmla="*/ 100 w 100"/>
              <a:gd name="T13" fmla="*/ 67 h 84"/>
              <a:gd name="T14" fmla="*/ 84 w 100"/>
              <a:gd name="T15" fmla="*/ 84 h 84"/>
              <a:gd name="T16" fmla="*/ 17 w 100"/>
              <a:gd name="T17" fmla="*/ 17 h 84"/>
              <a:gd name="T18" fmla="*/ 34 w 100"/>
              <a:gd name="T19" fmla="*/ 0 h 84"/>
              <a:gd name="T20" fmla="*/ 17 w 100"/>
              <a:gd name="T21" fmla="*/ 17 h 84"/>
              <a:gd name="T22" fmla="*/ 0 w 100"/>
              <a:gd name="T23" fmla="*/ 17 h 84"/>
              <a:gd name="T24" fmla="*/ 0 w 100"/>
              <a:gd name="T25" fmla="*/ 0 h 8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0"/>
              <a:gd name="T40" fmla="*/ 0 h 84"/>
              <a:gd name="T41" fmla="*/ 100 w 100"/>
              <a:gd name="T42" fmla="*/ 84 h 8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0" h="84">
                <a:moveTo>
                  <a:pt x="0" y="0"/>
                </a:moveTo>
                <a:lnTo>
                  <a:pt x="17" y="0"/>
                </a:lnTo>
                <a:lnTo>
                  <a:pt x="34" y="0"/>
                </a:lnTo>
                <a:lnTo>
                  <a:pt x="100" y="67"/>
                </a:lnTo>
                <a:lnTo>
                  <a:pt x="84" y="84"/>
                </a:lnTo>
                <a:lnTo>
                  <a:pt x="17" y="17"/>
                </a:lnTo>
                <a:lnTo>
                  <a:pt x="34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30" name="Rectangle 253"/>
          <p:cNvSpPr>
            <a:spLocks noChangeArrowheads="1"/>
          </p:cNvSpPr>
          <p:nvPr/>
        </p:nvSpPr>
        <p:spPr bwMode="auto">
          <a:xfrm>
            <a:off x="4516438" y="3570288"/>
            <a:ext cx="25400" cy="539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31" name="Freeform 254"/>
          <p:cNvSpPr>
            <a:spLocks/>
          </p:cNvSpPr>
          <p:nvPr/>
        </p:nvSpPr>
        <p:spPr bwMode="auto">
          <a:xfrm>
            <a:off x="4516438" y="3597275"/>
            <a:ext cx="106362" cy="106363"/>
          </a:xfrm>
          <a:custGeom>
            <a:avLst/>
            <a:gdLst>
              <a:gd name="T0" fmla="*/ 0 w 67"/>
              <a:gd name="T1" fmla="*/ 0 h 67"/>
              <a:gd name="T2" fmla="*/ 16 w 67"/>
              <a:gd name="T3" fmla="*/ 0 h 67"/>
              <a:gd name="T4" fmla="*/ 33 w 67"/>
              <a:gd name="T5" fmla="*/ 0 h 67"/>
              <a:gd name="T6" fmla="*/ 33 w 67"/>
              <a:gd name="T7" fmla="*/ 0 h 67"/>
              <a:gd name="T8" fmla="*/ 50 w 67"/>
              <a:gd name="T9" fmla="*/ 17 h 67"/>
              <a:gd name="T10" fmla="*/ 50 w 67"/>
              <a:gd name="T11" fmla="*/ 17 h 67"/>
              <a:gd name="T12" fmla="*/ 50 w 67"/>
              <a:gd name="T13" fmla="*/ 17 h 67"/>
              <a:gd name="T14" fmla="*/ 50 w 67"/>
              <a:gd name="T15" fmla="*/ 33 h 67"/>
              <a:gd name="T16" fmla="*/ 33 w 67"/>
              <a:gd name="T17" fmla="*/ 50 h 67"/>
              <a:gd name="T18" fmla="*/ 50 w 67"/>
              <a:gd name="T19" fmla="*/ 33 h 67"/>
              <a:gd name="T20" fmla="*/ 67 w 67"/>
              <a:gd name="T21" fmla="*/ 50 h 67"/>
              <a:gd name="T22" fmla="*/ 50 w 67"/>
              <a:gd name="T23" fmla="*/ 67 h 67"/>
              <a:gd name="T24" fmla="*/ 50 w 67"/>
              <a:gd name="T25" fmla="*/ 67 h 67"/>
              <a:gd name="T26" fmla="*/ 50 w 67"/>
              <a:gd name="T27" fmla="*/ 67 h 67"/>
              <a:gd name="T28" fmla="*/ 33 w 67"/>
              <a:gd name="T29" fmla="*/ 50 h 67"/>
              <a:gd name="T30" fmla="*/ 33 w 67"/>
              <a:gd name="T31" fmla="*/ 50 h 67"/>
              <a:gd name="T32" fmla="*/ 33 w 67"/>
              <a:gd name="T33" fmla="*/ 33 h 67"/>
              <a:gd name="T34" fmla="*/ 33 w 67"/>
              <a:gd name="T35" fmla="*/ 17 h 67"/>
              <a:gd name="T36" fmla="*/ 50 w 67"/>
              <a:gd name="T37" fmla="*/ 17 h 67"/>
              <a:gd name="T38" fmla="*/ 33 w 67"/>
              <a:gd name="T39" fmla="*/ 33 h 67"/>
              <a:gd name="T40" fmla="*/ 16 w 67"/>
              <a:gd name="T41" fmla="*/ 17 h 67"/>
              <a:gd name="T42" fmla="*/ 33 w 67"/>
              <a:gd name="T43" fmla="*/ 0 h 67"/>
              <a:gd name="T44" fmla="*/ 16 w 67"/>
              <a:gd name="T45" fmla="*/ 17 h 67"/>
              <a:gd name="T46" fmla="*/ 0 w 67"/>
              <a:gd name="T47" fmla="*/ 17 h 67"/>
              <a:gd name="T48" fmla="*/ 0 w 67"/>
              <a:gd name="T49" fmla="*/ 0 h 6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67"/>
              <a:gd name="T76" fmla="*/ 0 h 67"/>
              <a:gd name="T77" fmla="*/ 67 w 67"/>
              <a:gd name="T78" fmla="*/ 67 h 6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67" h="67">
                <a:moveTo>
                  <a:pt x="0" y="0"/>
                </a:moveTo>
                <a:lnTo>
                  <a:pt x="16" y="0"/>
                </a:lnTo>
                <a:lnTo>
                  <a:pt x="33" y="0"/>
                </a:lnTo>
                <a:lnTo>
                  <a:pt x="50" y="17"/>
                </a:lnTo>
                <a:lnTo>
                  <a:pt x="50" y="33"/>
                </a:lnTo>
                <a:lnTo>
                  <a:pt x="33" y="50"/>
                </a:lnTo>
                <a:lnTo>
                  <a:pt x="50" y="33"/>
                </a:lnTo>
                <a:lnTo>
                  <a:pt x="67" y="50"/>
                </a:lnTo>
                <a:lnTo>
                  <a:pt x="50" y="67"/>
                </a:lnTo>
                <a:lnTo>
                  <a:pt x="33" y="50"/>
                </a:lnTo>
                <a:lnTo>
                  <a:pt x="33" y="33"/>
                </a:lnTo>
                <a:lnTo>
                  <a:pt x="33" y="17"/>
                </a:lnTo>
                <a:lnTo>
                  <a:pt x="50" y="17"/>
                </a:lnTo>
                <a:lnTo>
                  <a:pt x="33" y="33"/>
                </a:lnTo>
                <a:lnTo>
                  <a:pt x="16" y="17"/>
                </a:lnTo>
                <a:lnTo>
                  <a:pt x="33" y="0"/>
                </a:lnTo>
                <a:lnTo>
                  <a:pt x="16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32" name="Rectangle 255"/>
          <p:cNvSpPr>
            <a:spLocks noChangeArrowheads="1"/>
          </p:cNvSpPr>
          <p:nvPr/>
        </p:nvSpPr>
        <p:spPr bwMode="auto">
          <a:xfrm>
            <a:off x="4595813" y="3676650"/>
            <a:ext cx="52387" cy="269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33" name="Freeform 256"/>
          <p:cNvSpPr>
            <a:spLocks/>
          </p:cNvSpPr>
          <p:nvPr/>
        </p:nvSpPr>
        <p:spPr bwMode="auto">
          <a:xfrm>
            <a:off x="4622800" y="3676650"/>
            <a:ext cx="688975" cy="1277938"/>
          </a:xfrm>
          <a:custGeom>
            <a:avLst/>
            <a:gdLst>
              <a:gd name="T0" fmla="*/ 0 w 434"/>
              <a:gd name="T1" fmla="*/ 34 h 805"/>
              <a:gd name="T2" fmla="*/ 50 w 434"/>
              <a:gd name="T3" fmla="*/ 50 h 805"/>
              <a:gd name="T4" fmla="*/ 33 w 434"/>
              <a:gd name="T5" fmla="*/ 84 h 805"/>
              <a:gd name="T6" fmla="*/ 83 w 434"/>
              <a:gd name="T7" fmla="*/ 101 h 805"/>
              <a:gd name="T8" fmla="*/ 66 w 434"/>
              <a:gd name="T9" fmla="*/ 134 h 805"/>
              <a:gd name="T10" fmla="*/ 117 w 434"/>
              <a:gd name="T11" fmla="*/ 151 h 805"/>
              <a:gd name="T12" fmla="*/ 100 w 434"/>
              <a:gd name="T13" fmla="*/ 185 h 805"/>
              <a:gd name="T14" fmla="*/ 150 w 434"/>
              <a:gd name="T15" fmla="*/ 201 h 805"/>
              <a:gd name="T16" fmla="*/ 133 w 434"/>
              <a:gd name="T17" fmla="*/ 235 h 805"/>
              <a:gd name="T18" fmla="*/ 183 w 434"/>
              <a:gd name="T19" fmla="*/ 252 h 805"/>
              <a:gd name="T20" fmla="*/ 167 w 434"/>
              <a:gd name="T21" fmla="*/ 302 h 805"/>
              <a:gd name="T22" fmla="*/ 217 w 434"/>
              <a:gd name="T23" fmla="*/ 319 h 805"/>
              <a:gd name="T24" fmla="*/ 200 w 434"/>
              <a:gd name="T25" fmla="*/ 369 h 805"/>
              <a:gd name="T26" fmla="*/ 234 w 434"/>
              <a:gd name="T27" fmla="*/ 369 h 805"/>
              <a:gd name="T28" fmla="*/ 250 w 434"/>
              <a:gd name="T29" fmla="*/ 402 h 805"/>
              <a:gd name="T30" fmla="*/ 234 w 434"/>
              <a:gd name="T31" fmla="*/ 419 h 805"/>
              <a:gd name="T32" fmla="*/ 267 w 434"/>
              <a:gd name="T33" fmla="*/ 503 h 805"/>
              <a:gd name="T34" fmla="*/ 300 w 434"/>
              <a:gd name="T35" fmla="*/ 503 h 805"/>
              <a:gd name="T36" fmla="*/ 284 w 434"/>
              <a:gd name="T37" fmla="*/ 537 h 805"/>
              <a:gd name="T38" fmla="*/ 300 w 434"/>
              <a:gd name="T39" fmla="*/ 587 h 805"/>
              <a:gd name="T40" fmla="*/ 334 w 434"/>
              <a:gd name="T41" fmla="*/ 587 h 805"/>
              <a:gd name="T42" fmla="*/ 317 w 434"/>
              <a:gd name="T43" fmla="*/ 620 h 805"/>
              <a:gd name="T44" fmla="*/ 334 w 434"/>
              <a:gd name="T45" fmla="*/ 671 h 805"/>
              <a:gd name="T46" fmla="*/ 367 w 434"/>
              <a:gd name="T47" fmla="*/ 671 h 805"/>
              <a:gd name="T48" fmla="*/ 351 w 434"/>
              <a:gd name="T49" fmla="*/ 687 h 805"/>
              <a:gd name="T50" fmla="*/ 367 w 434"/>
              <a:gd name="T51" fmla="*/ 738 h 805"/>
              <a:gd name="T52" fmla="*/ 401 w 434"/>
              <a:gd name="T53" fmla="*/ 738 h 805"/>
              <a:gd name="T54" fmla="*/ 384 w 434"/>
              <a:gd name="T55" fmla="*/ 771 h 805"/>
              <a:gd name="T56" fmla="*/ 434 w 434"/>
              <a:gd name="T57" fmla="*/ 788 h 805"/>
              <a:gd name="T58" fmla="*/ 384 w 434"/>
              <a:gd name="T59" fmla="*/ 771 h 805"/>
              <a:gd name="T60" fmla="*/ 384 w 434"/>
              <a:gd name="T61" fmla="*/ 738 h 805"/>
              <a:gd name="T62" fmla="*/ 367 w 434"/>
              <a:gd name="T63" fmla="*/ 738 h 805"/>
              <a:gd name="T64" fmla="*/ 351 w 434"/>
              <a:gd name="T65" fmla="*/ 687 h 805"/>
              <a:gd name="T66" fmla="*/ 351 w 434"/>
              <a:gd name="T67" fmla="*/ 671 h 805"/>
              <a:gd name="T68" fmla="*/ 334 w 434"/>
              <a:gd name="T69" fmla="*/ 671 h 805"/>
              <a:gd name="T70" fmla="*/ 317 w 434"/>
              <a:gd name="T71" fmla="*/ 620 h 805"/>
              <a:gd name="T72" fmla="*/ 317 w 434"/>
              <a:gd name="T73" fmla="*/ 587 h 805"/>
              <a:gd name="T74" fmla="*/ 300 w 434"/>
              <a:gd name="T75" fmla="*/ 587 h 805"/>
              <a:gd name="T76" fmla="*/ 284 w 434"/>
              <a:gd name="T77" fmla="*/ 537 h 805"/>
              <a:gd name="T78" fmla="*/ 284 w 434"/>
              <a:gd name="T79" fmla="*/ 503 h 805"/>
              <a:gd name="T80" fmla="*/ 267 w 434"/>
              <a:gd name="T81" fmla="*/ 503 h 805"/>
              <a:gd name="T82" fmla="*/ 234 w 434"/>
              <a:gd name="T83" fmla="*/ 419 h 805"/>
              <a:gd name="T84" fmla="*/ 234 w 434"/>
              <a:gd name="T85" fmla="*/ 402 h 805"/>
              <a:gd name="T86" fmla="*/ 217 w 434"/>
              <a:gd name="T87" fmla="*/ 369 h 805"/>
              <a:gd name="T88" fmla="*/ 200 w 434"/>
              <a:gd name="T89" fmla="*/ 369 h 805"/>
              <a:gd name="T90" fmla="*/ 200 w 434"/>
              <a:gd name="T91" fmla="*/ 319 h 805"/>
              <a:gd name="T92" fmla="*/ 167 w 434"/>
              <a:gd name="T93" fmla="*/ 302 h 805"/>
              <a:gd name="T94" fmla="*/ 167 w 434"/>
              <a:gd name="T95" fmla="*/ 252 h 805"/>
              <a:gd name="T96" fmla="*/ 133 w 434"/>
              <a:gd name="T97" fmla="*/ 235 h 805"/>
              <a:gd name="T98" fmla="*/ 133 w 434"/>
              <a:gd name="T99" fmla="*/ 201 h 805"/>
              <a:gd name="T100" fmla="*/ 100 w 434"/>
              <a:gd name="T101" fmla="*/ 185 h 805"/>
              <a:gd name="T102" fmla="*/ 100 w 434"/>
              <a:gd name="T103" fmla="*/ 151 h 805"/>
              <a:gd name="T104" fmla="*/ 66 w 434"/>
              <a:gd name="T105" fmla="*/ 134 h 805"/>
              <a:gd name="T106" fmla="*/ 66 w 434"/>
              <a:gd name="T107" fmla="*/ 101 h 805"/>
              <a:gd name="T108" fmla="*/ 33 w 434"/>
              <a:gd name="T109" fmla="*/ 84 h 805"/>
              <a:gd name="T110" fmla="*/ 33 w 434"/>
              <a:gd name="T111" fmla="*/ 50 h 805"/>
              <a:gd name="T112" fmla="*/ 0 w 434"/>
              <a:gd name="T113" fmla="*/ 34 h 805"/>
              <a:gd name="T114" fmla="*/ 0 w 434"/>
              <a:gd name="T115" fmla="*/ 0 h 80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34"/>
              <a:gd name="T175" fmla="*/ 0 h 805"/>
              <a:gd name="T176" fmla="*/ 434 w 434"/>
              <a:gd name="T177" fmla="*/ 805 h 80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34" h="805">
                <a:moveTo>
                  <a:pt x="16" y="0"/>
                </a:moveTo>
                <a:lnTo>
                  <a:pt x="16" y="17"/>
                </a:lnTo>
                <a:lnTo>
                  <a:pt x="0" y="34"/>
                </a:lnTo>
                <a:lnTo>
                  <a:pt x="16" y="17"/>
                </a:lnTo>
                <a:lnTo>
                  <a:pt x="50" y="50"/>
                </a:lnTo>
                <a:lnTo>
                  <a:pt x="50" y="67"/>
                </a:lnTo>
                <a:lnTo>
                  <a:pt x="33" y="84"/>
                </a:lnTo>
                <a:lnTo>
                  <a:pt x="50" y="67"/>
                </a:lnTo>
                <a:lnTo>
                  <a:pt x="83" y="101"/>
                </a:lnTo>
                <a:lnTo>
                  <a:pt x="83" y="118"/>
                </a:lnTo>
                <a:lnTo>
                  <a:pt x="66" y="134"/>
                </a:lnTo>
                <a:lnTo>
                  <a:pt x="83" y="118"/>
                </a:lnTo>
                <a:lnTo>
                  <a:pt x="117" y="151"/>
                </a:lnTo>
                <a:lnTo>
                  <a:pt x="117" y="168"/>
                </a:lnTo>
                <a:lnTo>
                  <a:pt x="100" y="185"/>
                </a:lnTo>
                <a:lnTo>
                  <a:pt x="117" y="168"/>
                </a:lnTo>
                <a:lnTo>
                  <a:pt x="150" y="201"/>
                </a:lnTo>
                <a:lnTo>
                  <a:pt x="150" y="218"/>
                </a:lnTo>
                <a:lnTo>
                  <a:pt x="133" y="235"/>
                </a:lnTo>
                <a:lnTo>
                  <a:pt x="150" y="218"/>
                </a:lnTo>
                <a:lnTo>
                  <a:pt x="183" y="252"/>
                </a:lnTo>
                <a:lnTo>
                  <a:pt x="183" y="285"/>
                </a:lnTo>
                <a:lnTo>
                  <a:pt x="167" y="302"/>
                </a:lnTo>
                <a:lnTo>
                  <a:pt x="183" y="285"/>
                </a:lnTo>
                <a:lnTo>
                  <a:pt x="217" y="319"/>
                </a:lnTo>
                <a:lnTo>
                  <a:pt x="217" y="352"/>
                </a:lnTo>
                <a:lnTo>
                  <a:pt x="200" y="369"/>
                </a:lnTo>
                <a:lnTo>
                  <a:pt x="217" y="352"/>
                </a:lnTo>
                <a:lnTo>
                  <a:pt x="234" y="369"/>
                </a:lnTo>
                <a:lnTo>
                  <a:pt x="250" y="402"/>
                </a:lnTo>
                <a:lnTo>
                  <a:pt x="250" y="419"/>
                </a:lnTo>
                <a:lnTo>
                  <a:pt x="234" y="419"/>
                </a:lnTo>
                <a:lnTo>
                  <a:pt x="250" y="419"/>
                </a:lnTo>
                <a:lnTo>
                  <a:pt x="284" y="486"/>
                </a:lnTo>
                <a:lnTo>
                  <a:pt x="267" y="503"/>
                </a:lnTo>
                <a:lnTo>
                  <a:pt x="284" y="486"/>
                </a:lnTo>
                <a:lnTo>
                  <a:pt x="300" y="503"/>
                </a:lnTo>
                <a:lnTo>
                  <a:pt x="300" y="537"/>
                </a:lnTo>
                <a:lnTo>
                  <a:pt x="284" y="537"/>
                </a:lnTo>
                <a:lnTo>
                  <a:pt x="300" y="537"/>
                </a:lnTo>
                <a:lnTo>
                  <a:pt x="317" y="570"/>
                </a:lnTo>
                <a:lnTo>
                  <a:pt x="300" y="587"/>
                </a:lnTo>
                <a:lnTo>
                  <a:pt x="317" y="570"/>
                </a:lnTo>
                <a:lnTo>
                  <a:pt x="334" y="587"/>
                </a:lnTo>
                <a:lnTo>
                  <a:pt x="334" y="620"/>
                </a:lnTo>
                <a:lnTo>
                  <a:pt x="317" y="620"/>
                </a:lnTo>
                <a:lnTo>
                  <a:pt x="334" y="620"/>
                </a:lnTo>
                <a:lnTo>
                  <a:pt x="351" y="654"/>
                </a:lnTo>
                <a:lnTo>
                  <a:pt x="334" y="671"/>
                </a:lnTo>
                <a:lnTo>
                  <a:pt x="351" y="654"/>
                </a:lnTo>
                <a:lnTo>
                  <a:pt x="367" y="671"/>
                </a:lnTo>
                <a:lnTo>
                  <a:pt x="367" y="687"/>
                </a:lnTo>
                <a:lnTo>
                  <a:pt x="351" y="687"/>
                </a:lnTo>
                <a:lnTo>
                  <a:pt x="367" y="687"/>
                </a:lnTo>
                <a:lnTo>
                  <a:pt x="384" y="721"/>
                </a:lnTo>
                <a:lnTo>
                  <a:pt x="367" y="738"/>
                </a:lnTo>
                <a:lnTo>
                  <a:pt x="384" y="721"/>
                </a:lnTo>
                <a:lnTo>
                  <a:pt x="401" y="738"/>
                </a:lnTo>
                <a:lnTo>
                  <a:pt x="401" y="754"/>
                </a:lnTo>
                <a:lnTo>
                  <a:pt x="384" y="771"/>
                </a:lnTo>
                <a:lnTo>
                  <a:pt x="401" y="754"/>
                </a:lnTo>
                <a:lnTo>
                  <a:pt x="434" y="788"/>
                </a:lnTo>
                <a:lnTo>
                  <a:pt x="417" y="805"/>
                </a:lnTo>
                <a:lnTo>
                  <a:pt x="384" y="771"/>
                </a:lnTo>
                <a:lnTo>
                  <a:pt x="384" y="754"/>
                </a:lnTo>
                <a:lnTo>
                  <a:pt x="384" y="738"/>
                </a:lnTo>
                <a:lnTo>
                  <a:pt x="401" y="738"/>
                </a:lnTo>
                <a:lnTo>
                  <a:pt x="384" y="754"/>
                </a:lnTo>
                <a:lnTo>
                  <a:pt x="367" y="738"/>
                </a:lnTo>
                <a:lnTo>
                  <a:pt x="384" y="754"/>
                </a:lnTo>
                <a:lnTo>
                  <a:pt x="367" y="721"/>
                </a:lnTo>
                <a:lnTo>
                  <a:pt x="351" y="687"/>
                </a:lnTo>
                <a:lnTo>
                  <a:pt x="351" y="671"/>
                </a:lnTo>
                <a:lnTo>
                  <a:pt x="367" y="671"/>
                </a:lnTo>
                <a:lnTo>
                  <a:pt x="351" y="687"/>
                </a:lnTo>
                <a:lnTo>
                  <a:pt x="334" y="671"/>
                </a:lnTo>
                <a:lnTo>
                  <a:pt x="351" y="687"/>
                </a:lnTo>
                <a:lnTo>
                  <a:pt x="334" y="654"/>
                </a:lnTo>
                <a:lnTo>
                  <a:pt x="317" y="620"/>
                </a:lnTo>
                <a:lnTo>
                  <a:pt x="317" y="587"/>
                </a:lnTo>
                <a:lnTo>
                  <a:pt x="334" y="587"/>
                </a:lnTo>
                <a:lnTo>
                  <a:pt x="317" y="604"/>
                </a:lnTo>
                <a:lnTo>
                  <a:pt x="300" y="587"/>
                </a:lnTo>
                <a:lnTo>
                  <a:pt x="317" y="604"/>
                </a:lnTo>
                <a:lnTo>
                  <a:pt x="300" y="570"/>
                </a:lnTo>
                <a:lnTo>
                  <a:pt x="284" y="537"/>
                </a:lnTo>
                <a:lnTo>
                  <a:pt x="284" y="503"/>
                </a:lnTo>
                <a:lnTo>
                  <a:pt x="300" y="503"/>
                </a:lnTo>
                <a:lnTo>
                  <a:pt x="284" y="520"/>
                </a:lnTo>
                <a:lnTo>
                  <a:pt x="267" y="503"/>
                </a:lnTo>
                <a:lnTo>
                  <a:pt x="284" y="520"/>
                </a:lnTo>
                <a:lnTo>
                  <a:pt x="267" y="486"/>
                </a:lnTo>
                <a:lnTo>
                  <a:pt x="234" y="419"/>
                </a:lnTo>
                <a:lnTo>
                  <a:pt x="234" y="402"/>
                </a:lnTo>
                <a:lnTo>
                  <a:pt x="250" y="402"/>
                </a:lnTo>
                <a:lnTo>
                  <a:pt x="234" y="402"/>
                </a:lnTo>
                <a:lnTo>
                  <a:pt x="217" y="369"/>
                </a:lnTo>
                <a:lnTo>
                  <a:pt x="234" y="369"/>
                </a:lnTo>
                <a:lnTo>
                  <a:pt x="217" y="386"/>
                </a:lnTo>
                <a:lnTo>
                  <a:pt x="200" y="369"/>
                </a:lnTo>
                <a:lnTo>
                  <a:pt x="200" y="352"/>
                </a:lnTo>
                <a:lnTo>
                  <a:pt x="200" y="319"/>
                </a:lnTo>
                <a:lnTo>
                  <a:pt x="217" y="319"/>
                </a:lnTo>
                <a:lnTo>
                  <a:pt x="200" y="335"/>
                </a:lnTo>
                <a:lnTo>
                  <a:pt x="167" y="302"/>
                </a:lnTo>
                <a:lnTo>
                  <a:pt x="167" y="285"/>
                </a:lnTo>
                <a:lnTo>
                  <a:pt x="167" y="252"/>
                </a:lnTo>
                <a:lnTo>
                  <a:pt x="183" y="252"/>
                </a:lnTo>
                <a:lnTo>
                  <a:pt x="167" y="268"/>
                </a:lnTo>
                <a:lnTo>
                  <a:pt x="133" y="235"/>
                </a:lnTo>
                <a:lnTo>
                  <a:pt x="133" y="218"/>
                </a:lnTo>
                <a:lnTo>
                  <a:pt x="133" y="201"/>
                </a:lnTo>
                <a:lnTo>
                  <a:pt x="150" y="201"/>
                </a:lnTo>
                <a:lnTo>
                  <a:pt x="133" y="218"/>
                </a:lnTo>
                <a:lnTo>
                  <a:pt x="100" y="185"/>
                </a:lnTo>
                <a:lnTo>
                  <a:pt x="100" y="168"/>
                </a:lnTo>
                <a:lnTo>
                  <a:pt x="100" y="151"/>
                </a:lnTo>
                <a:lnTo>
                  <a:pt x="117" y="151"/>
                </a:lnTo>
                <a:lnTo>
                  <a:pt x="100" y="168"/>
                </a:lnTo>
                <a:lnTo>
                  <a:pt x="66" y="134"/>
                </a:lnTo>
                <a:lnTo>
                  <a:pt x="66" y="118"/>
                </a:lnTo>
                <a:lnTo>
                  <a:pt x="66" y="101"/>
                </a:lnTo>
                <a:lnTo>
                  <a:pt x="83" y="101"/>
                </a:lnTo>
                <a:lnTo>
                  <a:pt x="66" y="118"/>
                </a:lnTo>
                <a:lnTo>
                  <a:pt x="33" y="84"/>
                </a:lnTo>
                <a:lnTo>
                  <a:pt x="33" y="67"/>
                </a:lnTo>
                <a:lnTo>
                  <a:pt x="33" y="50"/>
                </a:lnTo>
                <a:lnTo>
                  <a:pt x="50" y="50"/>
                </a:lnTo>
                <a:lnTo>
                  <a:pt x="33" y="67"/>
                </a:lnTo>
                <a:lnTo>
                  <a:pt x="0" y="34"/>
                </a:lnTo>
                <a:lnTo>
                  <a:pt x="0" y="17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34" name="Rectangle 257"/>
          <p:cNvSpPr>
            <a:spLocks noChangeArrowheads="1"/>
          </p:cNvSpPr>
          <p:nvPr/>
        </p:nvSpPr>
        <p:spPr bwMode="auto">
          <a:xfrm>
            <a:off x="5284788" y="4927600"/>
            <a:ext cx="26987" cy="523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35" name="Freeform 258"/>
          <p:cNvSpPr>
            <a:spLocks/>
          </p:cNvSpPr>
          <p:nvPr/>
        </p:nvSpPr>
        <p:spPr bwMode="auto">
          <a:xfrm>
            <a:off x="5284788" y="4954588"/>
            <a:ext cx="80962" cy="52387"/>
          </a:xfrm>
          <a:custGeom>
            <a:avLst/>
            <a:gdLst>
              <a:gd name="T0" fmla="*/ 0 w 51"/>
              <a:gd name="T1" fmla="*/ 0 h 33"/>
              <a:gd name="T2" fmla="*/ 17 w 51"/>
              <a:gd name="T3" fmla="*/ 0 h 33"/>
              <a:gd name="T4" fmla="*/ 34 w 51"/>
              <a:gd name="T5" fmla="*/ 0 h 33"/>
              <a:gd name="T6" fmla="*/ 34 w 51"/>
              <a:gd name="T7" fmla="*/ 0 h 33"/>
              <a:gd name="T8" fmla="*/ 51 w 51"/>
              <a:gd name="T9" fmla="*/ 16 h 33"/>
              <a:gd name="T10" fmla="*/ 51 w 51"/>
              <a:gd name="T11" fmla="*/ 16 h 33"/>
              <a:gd name="T12" fmla="*/ 51 w 51"/>
              <a:gd name="T13" fmla="*/ 16 h 33"/>
              <a:gd name="T14" fmla="*/ 34 w 51"/>
              <a:gd name="T15" fmla="*/ 33 h 33"/>
              <a:gd name="T16" fmla="*/ 17 w 51"/>
              <a:gd name="T17" fmla="*/ 16 h 33"/>
              <a:gd name="T18" fmla="*/ 34 w 51"/>
              <a:gd name="T19" fmla="*/ 0 h 33"/>
              <a:gd name="T20" fmla="*/ 17 w 51"/>
              <a:gd name="T21" fmla="*/ 16 h 33"/>
              <a:gd name="T22" fmla="*/ 0 w 51"/>
              <a:gd name="T23" fmla="*/ 16 h 33"/>
              <a:gd name="T24" fmla="*/ 0 w 51"/>
              <a:gd name="T25" fmla="*/ 0 h 3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1"/>
              <a:gd name="T40" fmla="*/ 0 h 33"/>
              <a:gd name="T41" fmla="*/ 51 w 51"/>
              <a:gd name="T42" fmla="*/ 33 h 3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1" h="33">
                <a:moveTo>
                  <a:pt x="0" y="0"/>
                </a:moveTo>
                <a:lnTo>
                  <a:pt x="17" y="0"/>
                </a:lnTo>
                <a:lnTo>
                  <a:pt x="34" y="0"/>
                </a:lnTo>
                <a:lnTo>
                  <a:pt x="51" y="16"/>
                </a:lnTo>
                <a:lnTo>
                  <a:pt x="34" y="33"/>
                </a:lnTo>
                <a:lnTo>
                  <a:pt x="17" y="16"/>
                </a:lnTo>
                <a:lnTo>
                  <a:pt x="34" y="0"/>
                </a:lnTo>
                <a:lnTo>
                  <a:pt x="17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36" name="Rectangle 259"/>
          <p:cNvSpPr>
            <a:spLocks noChangeArrowheads="1"/>
          </p:cNvSpPr>
          <p:nvPr/>
        </p:nvSpPr>
        <p:spPr bwMode="auto">
          <a:xfrm>
            <a:off x="5338763" y="4979988"/>
            <a:ext cx="26987" cy="539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37" name="Freeform 260"/>
          <p:cNvSpPr>
            <a:spLocks/>
          </p:cNvSpPr>
          <p:nvPr/>
        </p:nvSpPr>
        <p:spPr bwMode="auto">
          <a:xfrm>
            <a:off x="5338763" y="5006975"/>
            <a:ext cx="106362" cy="80963"/>
          </a:xfrm>
          <a:custGeom>
            <a:avLst/>
            <a:gdLst>
              <a:gd name="T0" fmla="*/ 0 w 67"/>
              <a:gd name="T1" fmla="*/ 0 h 51"/>
              <a:gd name="T2" fmla="*/ 17 w 67"/>
              <a:gd name="T3" fmla="*/ 0 h 51"/>
              <a:gd name="T4" fmla="*/ 33 w 67"/>
              <a:gd name="T5" fmla="*/ 0 h 51"/>
              <a:gd name="T6" fmla="*/ 33 w 67"/>
              <a:gd name="T7" fmla="*/ 0 h 51"/>
              <a:gd name="T8" fmla="*/ 67 w 67"/>
              <a:gd name="T9" fmla="*/ 34 h 51"/>
              <a:gd name="T10" fmla="*/ 50 w 67"/>
              <a:gd name="T11" fmla="*/ 51 h 51"/>
              <a:gd name="T12" fmla="*/ 50 w 67"/>
              <a:gd name="T13" fmla="*/ 51 h 51"/>
              <a:gd name="T14" fmla="*/ 50 w 67"/>
              <a:gd name="T15" fmla="*/ 51 h 51"/>
              <a:gd name="T16" fmla="*/ 17 w 67"/>
              <a:gd name="T17" fmla="*/ 17 h 51"/>
              <a:gd name="T18" fmla="*/ 33 w 67"/>
              <a:gd name="T19" fmla="*/ 0 h 51"/>
              <a:gd name="T20" fmla="*/ 17 w 67"/>
              <a:gd name="T21" fmla="*/ 17 h 51"/>
              <a:gd name="T22" fmla="*/ 0 w 67"/>
              <a:gd name="T23" fmla="*/ 17 h 51"/>
              <a:gd name="T24" fmla="*/ 0 w 67"/>
              <a:gd name="T25" fmla="*/ 0 h 5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7"/>
              <a:gd name="T40" fmla="*/ 0 h 51"/>
              <a:gd name="T41" fmla="*/ 67 w 67"/>
              <a:gd name="T42" fmla="*/ 51 h 5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7" h="51">
                <a:moveTo>
                  <a:pt x="0" y="0"/>
                </a:moveTo>
                <a:lnTo>
                  <a:pt x="17" y="0"/>
                </a:lnTo>
                <a:lnTo>
                  <a:pt x="33" y="0"/>
                </a:lnTo>
                <a:lnTo>
                  <a:pt x="67" y="34"/>
                </a:lnTo>
                <a:lnTo>
                  <a:pt x="50" y="51"/>
                </a:lnTo>
                <a:lnTo>
                  <a:pt x="17" y="17"/>
                </a:lnTo>
                <a:lnTo>
                  <a:pt x="33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38" name="Rectangle 261"/>
          <p:cNvSpPr>
            <a:spLocks noChangeArrowheads="1"/>
          </p:cNvSpPr>
          <p:nvPr/>
        </p:nvSpPr>
        <p:spPr bwMode="auto">
          <a:xfrm>
            <a:off x="5418138" y="5060950"/>
            <a:ext cx="52387" cy="269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39" name="Rectangle 262"/>
          <p:cNvSpPr>
            <a:spLocks noChangeArrowheads="1"/>
          </p:cNvSpPr>
          <p:nvPr/>
        </p:nvSpPr>
        <p:spPr bwMode="auto">
          <a:xfrm>
            <a:off x="5445125" y="5060950"/>
            <a:ext cx="25400" cy="523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40" name="Rectangle 263"/>
          <p:cNvSpPr>
            <a:spLocks noChangeArrowheads="1"/>
          </p:cNvSpPr>
          <p:nvPr/>
        </p:nvSpPr>
        <p:spPr bwMode="auto">
          <a:xfrm>
            <a:off x="5445125" y="5087938"/>
            <a:ext cx="79375" cy="254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41" name="Rectangle 264"/>
          <p:cNvSpPr>
            <a:spLocks noChangeArrowheads="1"/>
          </p:cNvSpPr>
          <p:nvPr/>
        </p:nvSpPr>
        <p:spPr bwMode="auto">
          <a:xfrm>
            <a:off x="5497513" y="5087938"/>
            <a:ext cx="26987" cy="523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42" name="Rectangle 265"/>
          <p:cNvSpPr>
            <a:spLocks noChangeArrowheads="1"/>
          </p:cNvSpPr>
          <p:nvPr/>
        </p:nvSpPr>
        <p:spPr bwMode="auto">
          <a:xfrm>
            <a:off x="5497513" y="5113338"/>
            <a:ext cx="79375" cy="269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43" name="Rectangle 266"/>
          <p:cNvSpPr>
            <a:spLocks noChangeArrowheads="1"/>
          </p:cNvSpPr>
          <p:nvPr/>
        </p:nvSpPr>
        <p:spPr bwMode="auto">
          <a:xfrm>
            <a:off x="5551488" y="5113338"/>
            <a:ext cx="25400" cy="539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44" name="Rectangle 267"/>
          <p:cNvSpPr>
            <a:spLocks noChangeArrowheads="1"/>
          </p:cNvSpPr>
          <p:nvPr/>
        </p:nvSpPr>
        <p:spPr bwMode="auto">
          <a:xfrm>
            <a:off x="5551488" y="5140325"/>
            <a:ext cx="104775" cy="269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45" name="Rectangle 268"/>
          <p:cNvSpPr>
            <a:spLocks noChangeArrowheads="1"/>
          </p:cNvSpPr>
          <p:nvPr/>
        </p:nvSpPr>
        <p:spPr bwMode="auto">
          <a:xfrm>
            <a:off x="5630863" y="5140325"/>
            <a:ext cx="25400" cy="539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46" name="Freeform 269"/>
          <p:cNvSpPr>
            <a:spLocks/>
          </p:cNvSpPr>
          <p:nvPr/>
        </p:nvSpPr>
        <p:spPr bwMode="auto">
          <a:xfrm>
            <a:off x="5630863" y="5167313"/>
            <a:ext cx="238125" cy="79375"/>
          </a:xfrm>
          <a:custGeom>
            <a:avLst/>
            <a:gdLst>
              <a:gd name="T0" fmla="*/ 0 w 150"/>
              <a:gd name="T1" fmla="*/ 0 h 50"/>
              <a:gd name="T2" fmla="*/ 50 w 150"/>
              <a:gd name="T3" fmla="*/ 0 h 50"/>
              <a:gd name="T4" fmla="*/ 67 w 150"/>
              <a:gd name="T5" fmla="*/ 0 h 50"/>
              <a:gd name="T6" fmla="*/ 67 w 150"/>
              <a:gd name="T7" fmla="*/ 0 h 50"/>
              <a:gd name="T8" fmla="*/ 83 w 150"/>
              <a:gd name="T9" fmla="*/ 17 h 50"/>
              <a:gd name="T10" fmla="*/ 67 w 150"/>
              <a:gd name="T11" fmla="*/ 33 h 50"/>
              <a:gd name="T12" fmla="*/ 67 w 150"/>
              <a:gd name="T13" fmla="*/ 17 h 50"/>
              <a:gd name="T14" fmla="*/ 117 w 150"/>
              <a:gd name="T15" fmla="*/ 17 h 50"/>
              <a:gd name="T16" fmla="*/ 133 w 150"/>
              <a:gd name="T17" fmla="*/ 17 h 50"/>
              <a:gd name="T18" fmla="*/ 133 w 150"/>
              <a:gd name="T19" fmla="*/ 17 h 50"/>
              <a:gd name="T20" fmla="*/ 150 w 150"/>
              <a:gd name="T21" fmla="*/ 33 h 50"/>
              <a:gd name="T22" fmla="*/ 133 w 150"/>
              <a:gd name="T23" fmla="*/ 50 h 50"/>
              <a:gd name="T24" fmla="*/ 133 w 150"/>
              <a:gd name="T25" fmla="*/ 50 h 50"/>
              <a:gd name="T26" fmla="*/ 133 w 150"/>
              <a:gd name="T27" fmla="*/ 50 h 50"/>
              <a:gd name="T28" fmla="*/ 117 w 150"/>
              <a:gd name="T29" fmla="*/ 33 h 50"/>
              <a:gd name="T30" fmla="*/ 133 w 150"/>
              <a:gd name="T31" fmla="*/ 17 h 50"/>
              <a:gd name="T32" fmla="*/ 117 w 150"/>
              <a:gd name="T33" fmla="*/ 33 h 50"/>
              <a:gd name="T34" fmla="*/ 67 w 150"/>
              <a:gd name="T35" fmla="*/ 33 h 50"/>
              <a:gd name="T36" fmla="*/ 67 w 150"/>
              <a:gd name="T37" fmla="*/ 33 h 50"/>
              <a:gd name="T38" fmla="*/ 67 w 150"/>
              <a:gd name="T39" fmla="*/ 33 h 50"/>
              <a:gd name="T40" fmla="*/ 50 w 150"/>
              <a:gd name="T41" fmla="*/ 17 h 50"/>
              <a:gd name="T42" fmla="*/ 67 w 150"/>
              <a:gd name="T43" fmla="*/ 0 h 50"/>
              <a:gd name="T44" fmla="*/ 50 w 150"/>
              <a:gd name="T45" fmla="*/ 17 h 50"/>
              <a:gd name="T46" fmla="*/ 0 w 150"/>
              <a:gd name="T47" fmla="*/ 17 h 50"/>
              <a:gd name="T48" fmla="*/ 0 w 150"/>
              <a:gd name="T49" fmla="*/ 0 h 5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50"/>
              <a:gd name="T76" fmla="*/ 0 h 50"/>
              <a:gd name="T77" fmla="*/ 150 w 150"/>
              <a:gd name="T78" fmla="*/ 50 h 5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50" h="50">
                <a:moveTo>
                  <a:pt x="0" y="0"/>
                </a:moveTo>
                <a:lnTo>
                  <a:pt x="50" y="0"/>
                </a:lnTo>
                <a:lnTo>
                  <a:pt x="67" y="0"/>
                </a:lnTo>
                <a:lnTo>
                  <a:pt x="83" y="17"/>
                </a:lnTo>
                <a:lnTo>
                  <a:pt x="67" y="33"/>
                </a:lnTo>
                <a:lnTo>
                  <a:pt x="67" y="17"/>
                </a:lnTo>
                <a:lnTo>
                  <a:pt x="117" y="17"/>
                </a:lnTo>
                <a:lnTo>
                  <a:pt x="133" y="17"/>
                </a:lnTo>
                <a:lnTo>
                  <a:pt x="150" y="33"/>
                </a:lnTo>
                <a:lnTo>
                  <a:pt x="133" y="50"/>
                </a:lnTo>
                <a:lnTo>
                  <a:pt x="117" y="33"/>
                </a:lnTo>
                <a:lnTo>
                  <a:pt x="133" y="17"/>
                </a:lnTo>
                <a:lnTo>
                  <a:pt x="117" y="33"/>
                </a:lnTo>
                <a:lnTo>
                  <a:pt x="67" y="33"/>
                </a:lnTo>
                <a:lnTo>
                  <a:pt x="50" y="17"/>
                </a:lnTo>
                <a:lnTo>
                  <a:pt x="67" y="0"/>
                </a:lnTo>
                <a:lnTo>
                  <a:pt x="50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47" name="Rectangle 270"/>
          <p:cNvSpPr>
            <a:spLocks noChangeArrowheads="1"/>
          </p:cNvSpPr>
          <p:nvPr/>
        </p:nvSpPr>
        <p:spPr bwMode="auto">
          <a:xfrm>
            <a:off x="5842000" y="5219700"/>
            <a:ext cx="133350" cy="269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48" name="Rectangle 271"/>
          <p:cNvSpPr>
            <a:spLocks noChangeArrowheads="1"/>
          </p:cNvSpPr>
          <p:nvPr/>
        </p:nvSpPr>
        <p:spPr bwMode="auto">
          <a:xfrm>
            <a:off x="5948363" y="5219700"/>
            <a:ext cx="26987" cy="539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49" name="Freeform 272"/>
          <p:cNvSpPr>
            <a:spLocks/>
          </p:cNvSpPr>
          <p:nvPr/>
        </p:nvSpPr>
        <p:spPr bwMode="auto">
          <a:xfrm>
            <a:off x="5948363" y="5246688"/>
            <a:ext cx="185737" cy="53975"/>
          </a:xfrm>
          <a:custGeom>
            <a:avLst/>
            <a:gdLst>
              <a:gd name="T0" fmla="*/ 0 w 117"/>
              <a:gd name="T1" fmla="*/ 0 h 34"/>
              <a:gd name="T2" fmla="*/ 84 w 117"/>
              <a:gd name="T3" fmla="*/ 0 h 34"/>
              <a:gd name="T4" fmla="*/ 101 w 117"/>
              <a:gd name="T5" fmla="*/ 0 h 34"/>
              <a:gd name="T6" fmla="*/ 101 w 117"/>
              <a:gd name="T7" fmla="*/ 0 h 34"/>
              <a:gd name="T8" fmla="*/ 117 w 117"/>
              <a:gd name="T9" fmla="*/ 17 h 34"/>
              <a:gd name="T10" fmla="*/ 101 w 117"/>
              <a:gd name="T11" fmla="*/ 34 h 34"/>
              <a:gd name="T12" fmla="*/ 101 w 117"/>
              <a:gd name="T13" fmla="*/ 34 h 34"/>
              <a:gd name="T14" fmla="*/ 101 w 117"/>
              <a:gd name="T15" fmla="*/ 34 h 34"/>
              <a:gd name="T16" fmla="*/ 84 w 117"/>
              <a:gd name="T17" fmla="*/ 17 h 34"/>
              <a:gd name="T18" fmla="*/ 101 w 117"/>
              <a:gd name="T19" fmla="*/ 0 h 34"/>
              <a:gd name="T20" fmla="*/ 84 w 117"/>
              <a:gd name="T21" fmla="*/ 17 h 34"/>
              <a:gd name="T22" fmla="*/ 0 w 117"/>
              <a:gd name="T23" fmla="*/ 17 h 34"/>
              <a:gd name="T24" fmla="*/ 0 w 117"/>
              <a:gd name="T25" fmla="*/ 0 h 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7"/>
              <a:gd name="T40" fmla="*/ 0 h 34"/>
              <a:gd name="T41" fmla="*/ 117 w 117"/>
              <a:gd name="T42" fmla="*/ 34 h 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7" h="34">
                <a:moveTo>
                  <a:pt x="0" y="0"/>
                </a:moveTo>
                <a:lnTo>
                  <a:pt x="84" y="0"/>
                </a:lnTo>
                <a:lnTo>
                  <a:pt x="101" y="0"/>
                </a:lnTo>
                <a:lnTo>
                  <a:pt x="117" y="17"/>
                </a:lnTo>
                <a:lnTo>
                  <a:pt x="101" y="34"/>
                </a:lnTo>
                <a:lnTo>
                  <a:pt x="84" y="17"/>
                </a:lnTo>
                <a:lnTo>
                  <a:pt x="101" y="0"/>
                </a:lnTo>
                <a:lnTo>
                  <a:pt x="84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50" name="Rectangle 273"/>
          <p:cNvSpPr>
            <a:spLocks noChangeArrowheads="1"/>
          </p:cNvSpPr>
          <p:nvPr/>
        </p:nvSpPr>
        <p:spPr bwMode="auto">
          <a:xfrm>
            <a:off x="6108700" y="5273675"/>
            <a:ext cx="211138" cy="269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51" name="Rectangle 274"/>
          <p:cNvSpPr>
            <a:spLocks noChangeArrowheads="1"/>
          </p:cNvSpPr>
          <p:nvPr/>
        </p:nvSpPr>
        <p:spPr bwMode="auto">
          <a:xfrm>
            <a:off x="6294438" y="5273675"/>
            <a:ext cx="25400" cy="523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52" name="Freeform 275"/>
          <p:cNvSpPr>
            <a:spLocks/>
          </p:cNvSpPr>
          <p:nvPr/>
        </p:nvSpPr>
        <p:spPr bwMode="auto">
          <a:xfrm>
            <a:off x="6294438" y="5300663"/>
            <a:ext cx="582612" cy="52387"/>
          </a:xfrm>
          <a:custGeom>
            <a:avLst/>
            <a:gdLst>
              <a:gd name="T0" fmla="*/ 0 w 367"/>
              <a:gd name="T1" fmla="*/ 0 h 33"/>
              <a:gd name="T2" fmla="*/ 150 w 367"/>
              <a:gd name="T3" fmla="*/ 0 h 33"/>
              <a:gd name="T4" fmla="*/ 167 w 367"/>
              <a:gd name="T5" fmla="*/ 0 h 33"/>
              <a:gd name="T6" fmla="*/ 167 w 367"/>
              <a:gd name="T7" fmla="*/ 0 h 33"/>
              <a:gd name="T8" fmla="*/ 184 w 367"/>
              <a:gd name="T9" fmla="*/ 16 h 33"/>
              <a:gd name="T10" fmla="*/ 167 w 367"/>
              <a:gd name="T11" fmla="*/ 33 h 33"/>
              <a:gd name="T12" fmla="*/ 167 w 367"/>
              <a:gd name="T13" fmla="*/ 16 h 33"/>
              <a:gd name="T14" fmla="*/ 351 w 367"/>
              <a:gd name="T15" fmla="*/ 16 h 33"/>
              <a:gd name="T16" fmla="*/ 367 w 367"/>
              <a:gd name="T17" fmla="*/ 16 h 33"/>
              <a:gd name="T18" fmla="*/ 367 w 367"/>
              <a:gd name="T19" fmla="*/ 16 h 33"/>
              <a:gd name="T20" fmla="*/ 351 w 367"/>
              <a:gd name="T21" fmla="*/ 33 h 33"/>
              <a:gd name="T22" fmla="*/ 167 w 367"/>
              <a:gd name="T23" fmla="*/ 33 h 33"/>
              <a:gd name="T24" fmla="*/ 167 w 367"/>
              <a:gd name="T25" fmla="*/ 33 h 33"/>
              <a:gd name="T26" fmla="*/ 167 w 367"/>
              <a:gd name="T27" fmla="*/ 33 h 33"/>
              <a:gd name="T28" fmla="*/ 150 w 367"/>
              <a:gd name="T29" fmla="*/ 16 h 33"/>
              <a:gd name="T30" fmla="*/ 167 w 367"/>
              <a:gd name="T31" fmla="*/ 0 h 33"/>
              <a:gd name="T32" fmla="*/ 150 w 367"/>
              <a:gd name="T33" fmla="*/ 16 h 33"/>
              <a:gd name="T34" fmla="*/ 0 w 367"/>
              <a:gd name="T35" fmla="*/ 16 h 33"/>
              <a:gd name="T36" fmla="*/ 0 w 367"/>
              <a:gd name="T37" fmla="*/ 0 h 3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7"/>
              <a:gd name="T58" fmla="*/ 0 h 33"/>
              <a:gd name="T59" fmla="*/ 367 w 367"/>
              <a:gd name="T60" fmla="*/ 33 h 3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7" h="33">
                <a:moveTo>
                  <a:pt x="0" y="0"/>
                </a:moveTo>
                <a:lnTo>
                  <a:pt x="150" y="0"/>
                </a:lnTo>
                <a:lnTo>
                  <a:pt x="167" y="0"/>
                </a:lnTo>
                <a:lnTo>
                  <a:pt x="184" y="16"/>
                </a:lnTo>
                <a:lnTo>
                  <a:pt x="167" y="33"/>
                </a:lnTo>
                <a:lnTo>
                  <a:pt x="167" y="16"/>
                </a:lnTo>
                <a:lnTo>
                  <a:pt x="351" y="16"/>
                </a:lnTo>
                <a:lnTo>
                  <a:pt x="367" y="16"/>
                </a:lnTo>
                <a:lnTo>
                  <a:pt x="351" y="33"/>
                </a:lnTo>
                <a:lnTo>
                  <a:pt x="167" y="33"/>
                </a:lnTo>
                <a:lnTo>
                  <a:pt x="150" y="16"/>
                </a:lnTo>
                <a:lnTo>
                  <a:pt x="167" y="0"/>
                </a:lnTo>
                <a:lnTo>
                  <a:pt x="150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53" name="Freeform 276"/>
          <p:cNvSpPr>
            <a:spLocks/>
          </p:cNvSpPr>
          <p:nvPr/>
        </p:nvSpPr>
        <p:spPr bwMode="auto">
          <a:xfrm>
            <a:off x="6877050" y="5353050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54" name="Freeform 277"/>
          <p:cNvSpPr>
            <a:spLocks/>
          </p:cNvSpPr>
          <p:nvPr/>
        </p:nvSpPr>
        <p:spPr bwMode="auto">
          <a:xfrm>
            <a:off x="6851650" y="5326063"/>
            <a:ext cx="52388" cy="53975"/>
          </a:xfrm>
          <a:custGeom>
            <a:avLst/>
            <a:gdLst>
              <a:gd name="T0" fmla="*/ 16 w 33"/>
              <a:gd name="T1" fmla="*/ 0 h 34"/>
              <a:gd name="T2" fmla="*/ 0 w 33"/>
              <a:gd name="T3" fmla="*/ 17 h 34"/>
              <a:gd name="T4" fmla="*/ 16 w 33"/>
              <a:gd name="T5" fmla="*/ 34 h 34"/>
              <a:gd name="T6" fmla="*/ 33 w 33"/>
              <a:gd name="T7" fmla="*/ 17 h 34"/>
              <a:gd name="T8" fmla="*/ 16 w 33"/>
              <a:gd name="T9" fmla="*/ 0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34"/>
              <a:gd name="T17" fmla="*/ 33 w 33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34">
                <a:moveTo>
                  <a:pt x="16" y="0"/>
                </a:moveTo>
                <a:lnTo>
                  <a:pt x="0" y="17"/>
                </a:lnTo>
                <a:lnTo>
                  <a:pt x="16" y="34"/>
                </a:lnTo>
                <a:lnTo>
                  <a:pt x="33" y="17"/>
                </a:lnTo>
                <a:lnTo>
                  <a:pt x="16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55" name="Freeform 278"/>
          <p:cNvSpPr>
            <a:spLocks/>
          </p:cNvSpPr>
          <p:nvPr/>
        </p:nvSpPr>
        <p:spPr bwMode="auto">
          <a:xfrm>
            <a:off x="2392363" y="27987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56" name="Rectangle 279"/>
          <p:cNvSpPr>
            <a:spLocks noChangeArrowheads="1"/>
          </p:cNvSpPr>
          <p:nvPr/>
        </p:nvSpPr>
        <p:spPr bwMode="auto">
          <a:xfrm>
            <a:off x="2392363" y="2798763"/>
            <a:ext cx="26987" cy="26987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57" name="Rectangle 280"/>
          <p:cNvSpPr>
            <a:spLocks noChangeArrowheads="1"/>
          </p:cNvSpPr>
          <p:nvPr/>
        </p:nvSpPr>
        <p:spPr bwMode="auto">
          <a:xfrm>
            <a:off x="2392363" y="2798763"/>
            <a:ext cx="903287" cy="26987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58" name="Rectangle 281"/>
          <p:cNvSpPr>
            <a:spLocks noChangeArrowheads="1"/>
          </p:cNvSpPr>
          <p:nvPr/>
        </p:nvSpPr>
        <p:spPr bwMode="auto">
          <a:xfrm>
            <a:off x="3268663" y="2798763"/>
            <a:ext cx="26987" cy="539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59" name="Freeform 282"/>
          <p:cNvSpPr>
            <a:spLocks/>
          </p:cNvSpPr>
          <p:nvPr/>
        </p:nvSpPr>
        <p:spPr bwMode="auto">
          <a:xfrm>
            <a:off x="3268663" y="2825750"/>
            <a:ext cx="292100" cy="133350"/>
          </a:xfrm>
          <a:custGeom>
            <a:avLst/>
            <a:gdLst>
              <a:gd name="T0" fmla="*/ 0 w 184"/>
              <a:gd name="T1" fmla="*/ 0 h 84"/>
              <a:gd name="T2" fmla="*/ 50 w 184"/>
              <a:gd name="T3" fmla="*/ 0 h 84"/>
              <a:gd name="T4" fmla="*/ 67 w 184"/>
              <a:gd name="T5" fmla="*/ 0 h 84"/>
              <a:gd name="T6" fmla="*/ 67 w 184"/>
              <a:gd name="T7" fmla="*/ 0 h 84"/>
              <a:gd name="T8" fmla="*/ 84 w 184"/>
              <a:gd name="T9" fmla="*/ 17 h 84"/>
              <a:gd name="T10" fmla="*/ 67 w 184"/>
              <a:gd name="T11" fmla="*/ 33 h 84"/>
              <a:gd name="T12" fmla="*/ 67 w 184"/>
              <a:gd name="T13" fmla="*/ 17 h 84"/>
              <a:gd name="T14" fmla="*/ 100 w 184"/>
              <a:gd name="T15" fmla="*/ 17 h 84"/>
              <a:gd name="T16" fmla="*/ 117 w 184"/>
              <a:gd name="T17" fmla="*/ 17 h 84"/>
              <a:gd name="T18" fmla="*/ 117 w 184"/>
              <a:gd name="T19" fmla="*/ 17 h 84"/>
              <a:gd name="T20" fmla="*/ 134 w 184"/>
              <a:gd name="T21" fmla="*/ 33 h 84"/>
              <a:gd name="T22" fmla="*/ 117 w 184"/>
              <a:gd name="T23" fmla="*/ 50 h 84"/>
              <a:gd name="T24" fmla="*/ 117 w 184"/>
              <a:gd name="T25" fmla="*/ 33 h 84"/>
              <a:gd name="T26" fmla="*/ 134 w 184"/>
              <a:gd name="T27" fmla="*/ 33 h 84"/>
              <a:gd name="T28" fmla="*/ 150 w 184"/>
              <a:gd name="T29" fmla="*/ 33 h 84"/>
              <a:gd name="T30" fmla="*/ 150 w 184"/>
              <a:gd name="T31" fmla="*/ 33 h 84"/>
              <a:gd name="T32" fmla="*/ 184 w 184"/>
              <a:gd name="T33" fmla="*/ 67 h 84"/>
              <a:gd name="T34" fmla="*/ 167 w 184"/>
              <a:gd name="T35" fmla="*/ 84 h 84"/>
              <a:gd name="T36" fmla="*/ 167 w 184"/>
              <a:gd name="T37" fmla="*/ 84 h 84"/>
              <a:gd name="T38" fmla="*/ 167 w 184"/>
              <a:gd name="T39" fmla="*/ 84 h 84"/>
              <a:gd name="T40" fmla="*/ 134 w 184"/>
              <a:gd name="T41" fmla="*/ 50 h 84"/>
              <a:gd name="T42" fmla="*/ 150 w 184"/>
              <a:gd name="T43" fmla="*/ 33 h 84"/>
              <a:gd name="T44" fmla="*/ 134 w 184"/>
              <a:gd name="T45" fmla="*/ 50 h 84"/>
              <a:gd name="T46" fmla="*/ 117 w 184"/>
              <a:gd name="T47" fmla="*/ 50 h 84"/>
              <a:gd name="T48" fmla="*/ 117 w 184"/>
              <a:gd name="T49" fmla="*/ 50 h 84"/>
              <a:gd name="T50" fmla="*/ 117 w 184"/>
              <a:gd name="T51" fmla="*/ 50 h 84"/>
              <a:gd name="T52" fmla="*/ 100 w 184"/>
              <a:gd name="T53" fmla="*/ 33 h 84"/>
              <a:gd name="T54" fmla="*/ 117 w 184"/>
              <a:gd name="T55" fmla="*/ 17 h 84"/>
              <a:gd name="T56" fmla="*/ 100 w 184"/>
              <a:gd name="T57" fmla="*/ 33 h 84"/>
              <a:gd name="T58" fmla="*/ 67 w 184"/>
              <a:gd name="T59" fmla="*/ 33 h 84"/>
              <a:gd name="T60" fmla="*/ 67 w 184"/>
              <a:gd name="T61" fmla="*/ 33 h 84"/>
              <a:gd name="T62" fmla="*/ 67 w 184"/>
              <a:gd name="T63" fmla="*/ 33 h 84"/>
              <a:gd name="T64" fmla="*/ 50 w 184"/>
              <a:gd name="T65" fmla="*/ 17 h 84"/>
              <a:gd name="T66" fmla="*/ 67 w 184"/>
              <a:gd name="T67" fmla="*/ 0 h 84"/>
              <a:gd name="T68" fmla="*/ 50 w 184"/>
              <a:gd name="T69" fmla="*/ 17 h 84"/>
              <a:gd name="T70" fmla="*/ 0 w 184"/>
              <a:gd name="T71" fmla="*/ 17 h 84"/>
              <a:gd name="T72" fmla="*/ 0 w 184"/>
              <a:gd name="T73" fmla="*/ 0 h 8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84"/>
              <a:gd name="T112" fmla="*/ 0 h 84"/>
              <a:gd name="T113" fmla="*/ 184 w 184"/>
              <a:gd name="T114" fmla="*/ 84 h 8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84" h="84">
                <a:moveTo>
                  <a:pt x="0" y="0"/>
                </a:moveTo>
                <a:lnTo>
                  <a:pt x="50" y="0"/>
                </a:lnTo>
                <a:lnTo>
                  <a:pt x="67" y="0"/>
                </a:lnTo>
                <a:lnTo>
                  <a:pt x="84" y="17"/>
                </a:lnTo>
                <a:lnTo>
                  <a:pt x="67" y="33"/>
                </a:lnTo>
                <a:lnTo>
                  <a:pt x="67" y="17"/>
                </a:lnTo>
                <a:lnTo>
                  <a:pt x="100" y="17"/>
                </a:lnTo>
                <a:lnTo>
                  <a:pt x="117" y="17"/>
                </a:lnTo>
                <a:lnTo>
                  <a:pt x="134" y="33"/>
                </a:lnTo>
                <a:lnTo>
                  <a:pt x="117" y="50"/>
                </a:lnTo>
                <a:lnTo>
                  <a:pt x="117" y="33"/>
                </a:lnTo>
                <a:lnTo>
                  <a:pt x="134" y="33"/>
                </a:lnTo>
                <a:lnTo>
                  <a:pt x="150" y="33"/>
                </a:lnTo>
                <a:lnTo>
                  <a:pt x="184" y="67"/>
                </a:lnTo>
                <a:lnTo>
                  <a:pt x="167" y="84"/>
                </a:lnTo>
                <a:lnTo>
                  <a:pt x="134" y="50"/>
                </a:lnTo>
                <a:lnTo>
                  <a:pt x="150" y="33"/>
                </a:lnTo>
                <a:lnTo>
                  <a:pt x="134" y="50"/>
                </a:lnTo>
                <a:lnTo>
                  <a:pt x="117" y="50"/>
                </a:lnTo>
                <a:lnTo>
                  <a:pt x="100" y="33"/>
                </a:lnTo>
                <a:lnTo>
                  <a:pt x="117" y="17"/>
                </a:lnTo>
                <a:lnTo>
                  <a:pt x="100" y="33"/>
                </a:lnTo>
                <a:lnTo>
                  <a:pt x="67" y="33"/>
                </a:lnTo>
                <a:lnTo>
                  <a:pt x="50" y="17"/>
                </a:lnTo>
                <a:lnTo>
                  <a:pt x="67" y="0"/>
                </a:lnTo>
                <a:lnTo>
                  <a:pt x="50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60" name="Rectangle 283"/>
          <p:cNvSpPr>
            <a:spLocks noChangeArrowheads="1"/>
          </p:cNvSpPr>
          <p:nvPr/>
        </p:nvSpPr>
        <p:spPr bwMode="auto">
          <a:xfrm>
            <a:off x="3533775" y="2932113"/>
            <a:ext cx="53975" cy="26987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61" name="Rectangle 284"/>
          <p:cNvSpPr>
            <a:spLocks noChangeArrowheads="1"/>
          </p:cNvSpPr>
          <p:nvPr/>
        </p:nvSpPr>
        <p:spPr bwMode="auto">
          <a:xfrm>
            <a:off x="3560763" y="2932113"/>
            <a:ext cx="26987" cy="52387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62" name="Freeform 285"/>
          <p:cNvSpPr>
            <a:spLocks/>
          </p:cNvSpPr>
          <p:nvPr/>
        </p:nvSpPr>
        <p:spPr bwMode="auto">
          <a:xfrm>
            <a:off x="3560763" y="2959100"/>
            <a:ext cx="106362" cy="79375"/>
          </a:xfrm>
          <a:custGeom>
            <a:avLst/>
            <a:gdLst>
              <a:gd name="T0" fmla="*/ 0 w 67"/>
              <a:gd name="T1" fmla="*/ 0 h 50"/>
              <a:gd name="T2" fmla="*/ 17 w 67"/>
              <a:gd name="T3" fmla="*/ 0 h 50"/>
              <a:gd name="T4" fmla="*/ 33 w 67"/>
              <a:gd name="T5" fmla="*/ 0 h 50"/>
              <a:gd name="T6" fmla="*/ 33 w 67"/>
              <a:gd name="T7" fmla="*/ 0 h 50"/>
              <a:gd name="T8" fmla="*/ 67 w 67"/>
              <a:gd name="T9" fmla="*/ 33 h 50"/>
              <a:gd name="T10" fmla="*/ 50 w 67"/>
              <a:gd name="T11" fmla="*/ 50 h 50"/>
              <a:gd name="T12" fmla="*/ 50 w 67"/>
              <a:gd name="T13" fmla="*/ 50 h 50"/>
              <a:gd name="T14" fmla="*/ 50 w 67"/>
              <a:gd name="T15" fmla="*/ 50 h 50"/>
              <a:gd name="T16" fmla="*/ 17 w 67"/>
              <a:gd name="T17" fmla="*/ 16 h 50"/>
              <a:gd name="T18" fmla="*/ 33 w 67"/>
              <a:gd name="T19" fmla="*/ 0 h 50"/>
              <a:gd name="T20" fmla="*/ 17 w 67"/>
              <a:gd name="T21" fmla="*/ 16 h 50"/>
              <a:gd name="T22" fmla="*/ 0 w 67"/>
              <a:gd name="T23" fmla="*/ 16 h 50"/>
              <a:gd name="T24" fmla="*/ 0 w 67"/>
              <a:gd name="T25" fmla="*/ 0 h 5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7"/>
              <a:gd name="T40" fmla="*/ 0 h 50"/>
              <a:gd name="T41" fmla="*/ 67 w 67"/>
              <a:gd name="T42" fmla="*/ 50 h 5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7" h="50">
                <a:moveTo>
                  <a:pt x="0" y="0"/>
                </a:moveTo>
                <a:lnTo>
                  <a:pt x="17" y="0"/>
                </a:lnTo>
                <a:lnTo>
                  <a:pt x="33" y="0"/>
                </a:lnTo>
                <a:lnTo>
                  <a:pt x="67" y="33"/>
                </a:lnTo>
                <a:lnTo>
                  <a:pt x="50" y="50"/>
                </a:lnTo>
                <a:lnTo>
                  <a:pt x="17" y="16"/>
                </a:lnTo>
                <a:lnTo>
                  <a:pt x="33" y="0"/>
                </a:lnTo>
                <a:lnTo>
                  <a:pt x="17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63" name="Rectangle 286"/>
          <p:cNvSpPr>
            <a:spLocks noChangeArrowheads="1"/>
          </p:cNvSpPr>
          <p:nvPr/>
        </p:nvSpPr>
        <p:spPr bwMode="auto">
          <a:xfrm>
            <a:off x="3640138" y="3011488"/>
            <a:ext cx="52387" cy="26987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64" name="Freeform 287"/>
          <p:cNvSpPr>
            <a:spLocks/>
          </p:cNvSpPr>
          <p:nvPr/>
        </p:nvSpPr>
        <p:spPr bwMode="auto">
          <a:xfrm>
            <a:off x="3667125" y="3011488"/>
            <a:ext cx="52388" cy="79375"/>
          </a:xfrm>
          <a:custGeom>
            <a:avLst/>
            <a:gdLst>
              <a:gd name="T0" fmla="*/ 16 w 33"/>
              <a:gd name="T1" fmla="*/ 0 h 50"/>
              <a:gd name="T2" fmla="*/ 16 w 33"/>
              <a:gd name="T3" fmla="*/ 17 h 50"/>
              <a:gd name="T4" fmla="*/ 0 w 33"/>
              <a:gd name="T5" fmla="*/ 34 h 50"/>
              <a:gd name="T6" fmla="*/ 16 w 33"/>
              <a:gd name="T7" fmla="*/ 17 h 50"/>
              <a:gd name="T8" fmla="*/ 33 w 33"/>
              <a:gd name="T9" fmla="*/ 34 h 50"/>
              <a:gd name="T10" fmla="*/ 16 w 33"/>
              <a:gd name="T11" fmla="*/ 50 h 50"/>
              <a:gd name="T12" fmla="*/ 16 w 33"/>
              <a:gd name="T13" fmla="*/ 50 h 50"/>
              <a:gd name="T14" fmla="*/ 16 w 33"/>
              <a:gd name="T15" fmla="*/ 50 h 50"/>
              <a:gd name="T16" fmla="*/ 0 w 33"/>
              <a:gd name="T17" fmla="*/ 34 h 50"/>
              <a:gd name="T18" fmla="*/ 0 w 33"/>
              <a:gd name="T19" fmla="*/ 34 h 50"/>
              <a:gd name="T20" fmla="*/ 0 w 33"/>
              <a:gd name="T21" fmla="*/ 17 h 50"/>
              <a:gd name="T22" fmla="*/ 0 w 33"/>
              <a:gd name="T23" fmla="*/ 0 h 50"/>
              <a:gd name="T24" fmla="*/ 16 w 33"/>
              <a:gd name="T25" fmla="*/ 0 h 5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"/>
              <a:gd name="T40" fmla="*/ 0 h 50"/>
              <a:gd name="T41" fmla="*/ 33 w 33"/>
              <a:gd name="T42" fmla="*/ 50 h 5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" h="50">
                <a:moveTo>
                  <a:pt x="16" y="0"/>
                </a:moveTo>
                <a:lnTo>
                  <a:pt x="16" y="17"/>
                </a:lnTo>
                <a:lnTo>
                  <a:pt x="0" y="34"/>
                </a:lnTo>
                <a:lnTo>
                  <a:pt x="16" y="17"/>
                </a:lnTo>
                <a:lnTo>
                  <a:pt x="33" y="34"/>
                </a:lnTo>
                <a:lnTo>
                  <a:pt x="16" y="50"/>
                </a:lnTo>
                <a:lnTo>
                  <a:pt x="0" y="34"/>
                </a:lnTo>
                <a:lnTo>
                  <a:pt x="0" y="17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65" name="Rectangle 288"/>
          <p:cNvSpPr>
            <a:spLocks noChangeArrowheads="1"/>
          </p:cNvSpPr>
          <p:nvPr/>
        </p:nvSpPr>
        <p:spPr bwMode="auto">
          <a:xfrm>
            <a:off x="3692525" y="3065463"/>
            <a:ext cx="53975" cy="254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66" name="Freeform 289"/>
          <p:cNvSpPr>
            <a:spLocks/>
          </p:cNvSpPr>
          <p:nvPr/>
        </p:nvSpPr>
        <p:spPr bwMode="auto">
          <a:xfrm>
            <a:off x="3719513" y="3065463"/>
            <a:ext cx="53975" cy="79375"/>
          </a:xfrm>
          <a:custGeom>
            <a:avLst/>
            <a:gdLst>
              <a:gd name="T0" fmla="*/ 17 w 34"/>
              <a:gd name="T1" fmla="*/ 0 h 50"/>
              <a:gd name="T2" fmla="*/ 17 w 34"/>
              <a:gd name="T3" fmla="*/ 16 h 50"/>
              <a:gd name="T4" fmla="*/ 0 w 34"/>
              <a:gd name="T5" fmla="*/ 33 h 50"/>
              <a:gd name="T6" fmla="*/ 17 w 34"/>
              <a:gd name="T7" fmla="*/ 16 h 50"/>
              <a:gd name="T8" fmla="*/ 34 w 34"/>
              <a:gd name="T9" fmla="*/ 33 h 50"/>
              <a:gd name="T10" fmla="*/ 17 w 34"/>
              <a:gd name="T11" fmla="*/ 50 h 50"/>
              <a:gd name="T12" fmla="*/ 17 w 34"/>
              <a:gd name="T13" fmla="*/ 50 h 50"/>
              <a:gd name="T14" fmla="*/ 17 w 34"/>
              <a:gd name="T15" fmla="*/ 50 h 50"/>
              <a:gd name="T16" fmla="*/ 0 w 34"/>
              <a:gd name="T17" fmla="*/ 33 h 50"/>
              <a:gd name="T18" fmla="*/ 0 w 34"/>
              <a:gd name="T19" fmla="*/ 33 h 50"/>
              <a:gd name="T20" fmla="*/ 0 w 34"/>
              <a:gd name="T21" fmla="*/ 16 h 50"/>
              <a:gd name="T22" fmla="*/ 0 w 34"/>
              <a:gd name="T23" fmla="*/ 0 h 50"/>
              <a:gd name="T24" fmla="*/ 17 w 34"/>
              <a:gd name="T25" fmla="*/ 0 h 5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4"/>
              <a:gd name="T40" fmla="*/ 0 h 50"/>
              <a:gd name="T41" fmla="*/ 34 w 34"/>
              <a:gd name="T42" fmla="*/ 50 h 5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4" h="50">
                <a:moveTo>
                  <a:pt x="17" y="0"/>
                </a:moveTo>
                <a:lnTo>
                  <a:pt x="17" y="16"/>
                </a:lnTo>
                <a:lnTo>
                  <a:pt x="0" y="33"/>
                </a:lnTo>
                <a:lnTo>
                  <a:pt x="17" y="16"/>
                </a:lnTo>
                <a:lnTo>
                  <a:pt x="34" y="33"/>
                </a:lnTo>
                <a:lnTo>
                  <a:pt x="17" y="50"/>
                </a:lnTo>
                <a:lnTo>
                  <a:pt x="0" y="33"/>
                </a:lnTo>
                <a:lnTo>
                  <a:pt x="0" y="16"/>
                </a:lnTo>
                <a:lnTo>
                  <a:pt x="0" y="0"/>
                </a:lnTo>
                <a:lnTo>
                  <a:pt x="17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67" name="Rectangle 290"/>
          <p:cNvSpPr>
            <a:spLocks noChangeArrowheads="1"/>
          </p:cNvSpPr>
          <p:nvPr/>
        </p:nvSpPr>
        <p:spPr bwMode="auto">
          <a:xfrm>
            <a:off x="3746500" y="3117850"/>
            <a:ext cx="52388" cy="2698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68" name="Freeform 291"/>
          <p:cNvSpPr>
            <a:spLocks/>
          </p:cNvSpPr>
          <p:nvPr/>
        </p:nvSpPr>
        <p:spPr bwMode="auto">
          <a:xfrm>
            <a:off x="3773488" y="3117850"/>
            <a:ext cx="211137" cy="266700"/>
          </a:xfrm>
          <a:custGeom>
            <a:avLst/>
            <a:gdLst>
              <a:gd name="T0" fmla="*/ 16 w 133"/>
              <a:gd name="T1" fmla="*/ 0 h 168"/>
              <a:gd name="T2" fmla="*/ 16 w 133"/>
              <a:gd name="T3" fmla="*/ 17 h 168"/>
              <a:gd name="T4" fmla="*/ 0 w 133"/>
              <a:gd name="T5" fmla="*/ 34 h 168"/>
              <a:gd name="T6" fmla="*/ 16 w 133"/>
              <a:gd name="T7" fmla="*/ 17 h 168"/>
              <a:gd name="T8" fmla="*/ 100 w 133"/>
              <a:gd name="T9" fmla="*/ 101 h 168"/>
              <a:gd name="T10" fmla="*/ 100 w 133"/>
              <a:gd name="T11" fmla="*/ 101 h 168"/>
              <a:gd name="T12" fmla="*/ 100 w 133"/>
              <a:gd name="T13" fmla="*/ 101 h 168"/>
              <a:gd name="T14" fmla="*/ 100 w 133"/>
              <a:gd name="T15" fmla="*/ 118 h 168"/>
              <a:gd name="T16" fmla="*/ 83 w 133"/>
              <a:gd name="T17" fmla="*/ 134 h 168"/>
              <a:gd name="T18" fmla="*/ 100 w 133"/>
              <a:gd name="T19" fmla="*/ 118 h 168"/>
              <a:gd name="T20" fmla="*/ 133 w 133"/>
              <a:gd name="T21" fmla="*/ 151 h 168"/>
              <a:gd name="T22" fmla="*/ 133 w 133"/>
              <a:gd name="T23" fmla="*/ 151 h 168"/>
              <a:gd name="T24" fmla="*/ 133 w 133"/>
              <a:gd name="T25" fmla="*/ 151 h 168"/>
              <a:gd name="T26" fmla="*/ 117 w 133"/>
              <a:gd name="T27" fmla="*/ 168 h 168"/>
              <a:gd name="T28" fmla="*/ 83 w 133"/>
              <a:gd name="T29" fmla="*/ 134 h 168"/>
              <a:gd name="T30" fmla="*/ 83 w 133"/>
              <a:gd name="T31" fmla="*/ 134 h 168"/>
              <a:gd name="T32" fmla="*/ 83 w 133"/>
              <a:gd name="T33" fmla="*/ 118 h 168"/>
              <a:gd name="T34" fmla="*/ 83 w 133"/>
              <a:gd name="T35" fmla="*/ 101 h 168"/>
              <a:gd name="T36" fmla="*/ 100 w 133"/>
              <a:gd name="T37" fmla="*/ 101 h 168"/>
              <a:gd name="T38" fmla="*/ 83 w 133"/>
              <a:gd name="T39" fmla="*/ 118 h 168"/>
              <a:gd name="T40" fmla="*/ 0 w 133"/>
              <a:gd name="T41" fmla="*/ 34 h 168"/>
              <a:gd name="T42" fmla="*/ 0 w 133"/>
              <a:gd name="T43" fmla="*/ 34 h 168"/>
              <a:gd name="T44" fmla="*/ 0 w 133"/>
              <a:gd name="T45" fmla="*/ 17 h 168"/>
              <a:gd name="T46" fmla="*/ 0 w 133"/>
              <a:gd name="T47" fmla="*/ 0 h 168"/>
              <a:gd name="T48" fmla="*/ 16 w 133"/>
              <a:gd name="T49" fmla="*/ 0 h 16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3"/>
              <a:gd name="T76" fmla="*/ 0 h 168"/>
              <a:gd name="T77" fmla="*/ 133 w 133"/>
              <a:gd name="T78" fmla="*/ 168 h 16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3" h="168">
                <a:moveTo>
                  <a:pt x="16" y="0"/>
                </a:moveTo>
                <a:lnTo>
                  <a:pt x="16" y="17"/>
                </a:lnTo>
                <a:lnTo>
                  <a:pt x="0" y="34"/>
                </a:lnTo>
                <a:lnTo>
                  <a:pt x="16" y="17"/>
                </a:lnTo>
                <a:lnTo>
                  <a:pt x="100" y="101"/>
                </a:lnTo>
                <a:lnTo>
                  <a:pt x="100" y="118"/>
                </a:lnTo>
                <a:lnTo>
                  <a:pt x="83" y="134"/>
                </a:lnTo>
                <a:lnTo>
                  <a:pt x="100" y="118"/>
                </a:lnTo>
                <a:lnTo>
                  <a:pt x="133" y="151"/>
                </a:lnTo>
                <a:lnTo>
                  <a:pt x="117" y="168"/>
                </a:lnTo>
                <a:lnTo>
                  <a:pt x="83" y="134"/>
                </a:lnTo>
                <a:lnTo>
                  <a:pt x="83" y="118"/>
                </a:lnTo>
                <a:lnTo>
                  <a:pt x="83" y="101"/>
                </a:lnTo>
                <a:lnTo>
                  <a:pt x="100" y="101"/>
                </a:lnTo>
                <a:lnTo>
                  <a:pt x="83" y="118"/>
                </a:lnTo>
                <a:lnTo>
                  <a:pt x="0" y="34"/>
                </a:lnTo>
                <a:lnTo>
                  <a:pt x="0" y="17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69" name="Rectangle 292"/>
          <p:cNvSpPr>
            <a:spLocks noChangeArrowheads="1"/>
          </p:cNvSpPr>
          <p:nvPr/>
        </p:nvSpPr>
        <p:spPr bwMode="auto">
          <a:xfrm>
            <a:off x="3959225" y="3357563"/>
            <a:ext cx="25400" cy="539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70" name="Freeform 293"/>
          <p:cNvSpPr>
            <a:spLocks/>
          </p:cNvSpPr>
          <p:nvPr/>
        </p:nvSpPr>
        <p:spPr bwMode="auto">
          <a:xfrm>
            <a:off x="3959225" y="3384550"/>
            <a:ext cx="768350" cy="1862138"/>
          </a:xfrm>
          <a:custGeom>
            <a:avLst/>
            <a:gdLst>
              <a:gd name="T0" fmla="*/ 33 w 484"/>
              <a:gd name="T1" fmla="*/ 0 h 1173"/>
              <a:gd name="T2" fmla="*/ 50 w 484"/>
              <a:gd name="T3" fmla="*/ 33 h 1173"/>
              <a:gd name="T4" fmla="*/ 50 w 484"/>
              <a:gd name="T5" fmla="*/ 84 h 1173"/>
              <a:gd name="T6" fmla="*/ 83 w 484"/>
              <a:gd name="T7" fmla="*/ 84 h 1173"/>
              <a:gd name="T8" fmla="*/ 117 w 484"/>
              <a:gd name="T9" fmla="*/ 134 h 1173"/>
              <a:gd name="T10" fmla="*/ 100 w 484"/>
              <a:gd name="T11" fmla="*/ 167 h 1173"/>
              <a:gd name="T12" fmla="*/ 133 w 484"/>
              <a:gd name="T13" fmla="*/ 167 h 1173"/>
              <a:gd name="T14" fmla="*/ 150 w 484"/>
              <a:gd name="T15" fmla="*/ 218 h 1173"/>
              <a:gd name="T16" fmla="*/ 167 w 484"/>
              <a:gd name="T17" fmla="*/ 234 h 1173"/>
              <a:gd name="T18" fmla="*/ 183 w 484"/>
              <a:gd name="T19" fmla="*/ 268 h 1173"/>
              <a:gd name="T20" fmla="*/ 200 w 484"/>
              <a:gd name="T21" fmla="*/ 318 h 1173"/>
              <a:gd name="T22" fmla="*/ 217 w 484"/>
              <a:gd name="T23" fmla="*/ 335 h 1173"/>
              <a:gd name="T24" fmla="*/ 217 w 484"/>
              <a:gd name="T25" fmla="*/ 369 h 1173"/>
              <a:gd name="T26" fmla="*/ 250 w 484"/>
              <a:gd name="T27" fmla="*/ 469 h 1173"/>
              <a:gd name="T28" fmla="*/ 284 w 484"/>
              <a:gd name="T29" fmla="*/ 536 h 1173"/>
              <a:gd name="T30" fmla="*/ 284 w 484"/>
              <a:gd name="T31" fmla="*/ 570 h 1173"/>
              <a:gd name="T32" fmla="*/ 334 w 484"/>
              <a:gd name="T33" fmla="*/ 771 h 1173"/>
              <a:gd name="T34" fmla="*/ 334 w 484"/>
              <a:gd name="T35" fmla="*/ 838 h 1173"/>
              <a:gd name="T36" fmla="*/ 367 w 484"/>
              <a:gd name="T37" fmla="*/ 888 h 1173"/>
              <a:gd name="T38" fmla="*/ 384 w 484"/>
              <a:gd name="T39" fmla="*/ 972 h 1173"/>
              <a:gd name="T40" fmla="*/ 401 w 484"/>
              <a:gd name="T41" fmla="*/ 1022 h 1173"/>
              <a:gd name="T42" fmla="*/ 401 w 484"/>
              <a:gd name="T43" fmla="*/ 1039 h 1173"/>
              <a:gd name="T44" fmla="*/ 434 w 484"/>
              <a:gd name="T45" fmla="*/ 1089 h 1173"/>
              <a:gd name="T46" fmla="*/ 418 w 484"/>
              <a:gd name="T47" fmla="*/ 1123 h 1173"/>
              <a:gd name="T48" fmla="*/ 468 w 484"/>
              <a:gd name="T49" fmla="*/ 1173 h 1173"/>
              <a:gd name="T50" fmla="*/ 418 w 484"/>
              <a:gd name="T51" fmla="*/ 1106 h 1173"/>
              <a:gd name="T52" fmla="*/ 401 w 484"/>
              <a:gd name="T53" fmla="*/ 1089 h 1173"/>
              <a:gd name="T54" fmla="*/ 384 w 484"/>
              <a:gd name="T55" fmla="*/ 1039 h 1173"/>
              <a:gd name="T56" fmla="*/ 384 w 484"/>
              <a:gd name="T57" fmla="*/ 1022 h 1173"/>
              <a:gd name="T58" fmla="*/ 351 w 484"/>
              <a:gd name="T59" fmla="*/ 938 h 1173"/>
              <a:gd name="T60" fmla="*/ 367 w 484"/>
              <a:gd name="T61" fmla="*/ 888 h 1173"/>
              <a:gd name="T62" fmla="*/ 334 w 484"/>
              <a:gd name="T63" fmla="*/ 838 h 1173"/>
              <a:gd name="T64" fmla="*/ 317 w 484"/>
              <a:gd name="T65" fmla="*/ 721 h 1173"/>
              <a:gd name="T66" fmla="*/ 267 w 484"/>
              <a:gd name="T67" fmla="*/ 570 h 1173"/>
              <a:gd name="T68" fmla="*/ 267 w 484"/>
              <a:gd name="T69" fmla="*/ 536 h 1173"/>
              <a:gd name="T70" fmla="*/ 234 w 484"/>
              <a:gd name="T71" fmla="*/ 436 h 1173"/>
              <a:gd name="T72" fmla="*/ 200 w 484"/>
              <a:gd name="T73" fmla="*/ 369 h 1173"/>
              <a:gd name="T74" fmla="*/ 200 w 484"/>
              <a:gd name="T75" fmla="*/ 352 h 1173"/>
              <a:gd name="T76" fmla="*/ 167 w 484"/>
              <a:gd name="T77" fmla="*/ 285 h 1173"/>
              <a:gd name="T78" fmla="*/ 183 w 484"/>
              <a:gd name="T79" fmla="*/ 268 h 1173"/>
              <a:gd name="T80" fmla="*/ 150 w 484"/>
              <a:gd name="T81" fmla="*/ 251 h 1173"/>
              <a:gd name="T82" fmla="*/ 133 w 484"/>
              <a:gd name="T83" fmla="*/ 201 h 1173"/>
              <a:gd name="T84" fmla="*/ 133 w 484"/>
              <a:gd name="T85" fmla="*/ 167 h 1173"/>
              <a:gd name="T86" fmla="*/ 100 w 484"/>
              <a:gd name="T87" fmla="*/ 151 h 1173"/>
              <a:gd name="T88" fmla="*/ 66 w 484"/>
              <a:gd name="T89" fmla="*/ 117 h 1173"/>
              <a:gd name="T90" fmla="*/ 83 w 484"/>
              <a:gd name="T91" fmla="*/ 84 h 1173"/>
              <a:gd name="T92" fmla="*/ 50 w 484"/>
              <a:gd name="T93" fmla="*/ 67 h 1173"/>
              <a:gd name="T94" fmla="*/ 33 w 484"/>
              <a:gd name="T95" fmla="*/ 17 h 1173"/>
              <a:gd name="T96" fmla="*/ 33 w 484"/>
              <a:gd name="T97" fmla="*/ 0 h 11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84"/>
              <a:gd name="T148" fmla="*/ 0 h 1173"/>
              <a:gd name="T149" fmla="*/ 484 w 484"/>
              <a:gd name="T150" fmla="*/ 1173 h 117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84" h="1173">
                <a:moveTo>
                  <a:pt x="0" y="0"/>
                </a:moveTo>
                <a:lnTo>
                  <a:pt x="16" y="0"/>
                </a:lnTo>
                <a:lnTo>
                  <a:pt x="33" y="0"/>
                </a:lnTo>
                <a:lnTo>
                  <a:pt x="50" y="17"/>
                </a:lnTo>
                <a:lnTo>
                  <a:pt x="50" y="33"/>
                </a:lnTo>
                <a:lnTo>
                  <a:pt x="33" y="33"/>
                </a:lnTo>
                <a:lnTo>
                  <a:pt x="50" y="33"/>
                </a:lnTo>
                <a:lnTo>
                  <a:pt x="66" y="67"/>
                </a:lnTo>
                <a:lnTo>
                  <a:pt x="50" y="84"/>
                </a:lnTo>
                <a:lnTo>
                  <a:pt x="66" y="67"/>
                </a:lnTo>
                <a:lnTo>
                  <a:pt x="83" y="84"/>
                </a:lnTo>
                <a:lnTo>
                  <a:pt x="83" y="100"/>
                </a:lnTo>
                <a:lnTo>
                  <a:pt x="66" y="117"/>
                </a:lnTo>
                <a:lnTo>
                  <a:pt x="83" y="100"/>
                </a:lnTo>
                <a:lnTo>
                  <a:pt x="117" y="134"/>
                </a:lnTo>
                <a:lnTo>
                  <a:pt x="117" y="151"/>
                </a:lnTo>
                <a:lnTo>
                  <a:pt x="100" y="167"/>
                </a:lnTo>
                <a:lnTo>
                  <a:pt x="117" y="151"/>
                </a:lnTo>
                <a:lnTo>
                  <a:pt x="133" y="167"/>
                </a:lnTo>
                <a:lnTo>
                  <a:pt x="150" y="201"/>
                </a:lnTo>
                <a:lnTo>
                  <a:pt x="150" y="218"/>
                </a:lnTo>
                <a:lnTo>
                  <a:pt x="133" y="234"/>
                </a:lnTo>
                <a:lnTo>
                  <a:pt x="150" y="218"/>
                </a:lnTo>
                <a:lnTo>
                  <a:pt x="167" y="234"/>
                </a:lnTo>
                <a:lnTo>
                  <a:pt x="183" y="268"/>
                </a:lnTo>
                <a:lnTo>
                  <a:pt x="183" y="285"/>
                </a:lnTo>
                <a:lnTo>
                  <a:pt x="167" y="285"/>
                </a:lnTo>
                <a:lnTo>
                  <a:pt x="183" y="285"/>
                </a:lnTo>
                <a:lnTo>
                  <a:pt x="200" y="318"/>
                </a:lnTo>
                <a:lnTo>
                  <a:pt x="183" y="335"/>
                </a:lnTo>
                <a:lnTo>
                  <a:pt x="200" y="318"/>
                </a:lnTo>
                <a:lnTo>
                  <a:pt x="217" y="335"/>
                </a:lnTo>
                <a:lnTo>
                  <a:pt x="217" y="369"/>
                </a:lnTo>
                <a:lnTo>
                  <a:pt x="200" y="369"/>
                </a:lnTo>
                <a:lnTo>
                  <a:pt x="217" y="369"/>
                </a:lnTo>
                <a:lnTo>
                  <a:pt x="250" y="436"/>
                </a:lnTo>
                <a:lnTo>
                  <a:pt x="250" y="469"/>
                </a:lnTo>
                <a:lnTo>
                  <a:pt x="234" y="469"/>
                </a:lnTo>
                <a:lnTo>
                  <a:pt x="250" y="469"/>
                </a:lnTo>
                <a:lnTo>
                  <a:pt x="284" y="536"/>
                </a:lnTo>
                <a:lnTo>
                  <a:pt x="284" y="570"/>
                </a:lnTo>
                <a:lnTo>
                  <a:pt x="267" y="570"/>
                </a:lnTo>
                <a:lnTo>
                  <a:pt x="284" y="570"/>
                </a:lnTo>
                <a:lnTo>
                  <a:pt x="334" y="721"/>
                </a:lnTo>
                <a:lnTo>
                  <a:pt x="334" y="771"/>
                </a:lnTo>
                <a:lnTo>
                  <a:pt x="317" y="771"/>
                </a:lnTo>
                <a:lnTo>
                  <a:pt x="334" y="771"/>
                </a:lnTo>
                <a:lnTo>
                  <a:pt x="351" y="838"/>
                </a:lnTo>
                <a:lnTo>
                  <a:pt x="334" y="838"/>
                </a:lnTo>
                <a:lnTo>
                  <a:pt x="351" y="838"/>
                </a:lnTo>
                <a:lnTo>
                  <a:pt x="367" y="888"/>
                </a:lnTo>
                <a:lnTo>
                  <a:pt x="367" y="938"/>
                </a:lnTo>
                <a:lnTo>
                  <a:pt x="351" y="938"/>
                </a:lnTo>
                <a:lnTo>
                  <a:pt x="367" y="938"/>
                </a:lnTo>
                <a:lnTo>
                  <a:pt x="384" y="972"/>
                </a:lnTo>
                <a:lnTo>
                  <a:pt x="401" y="1022"/>
                </a:lnTo>
                <a:lnTo>
                  <a:pt x="401" y="1039"/>
                </a:lnTo>
                <a:lnTo>
                  <a:pt x="384" y="1039"/>
                </a:lnTo>
                <a:lnTo>
                  <a:pt x="401" y="1039"/>
                </a:lnTo>
                <a:lnTo>
                  <a:pt x="418" y="1073"/>
                </a:lnTo>
                <a:lnTo>
                  <a:pt x="401" y="1089"/>
                </a:lnTo>
                <a:lnTo>
                  <a:pt x="418" y="1073"/>
                </a:lnTo>
                <a:lnTo>
                  <a:pt x="434" y="1089"/>
                </a:lnTo>
                <a:lnTo>
                  <a:pt x="434" y="1106"/>
                </a:lnTo>
                <a:lnTo>
                  <a:pt x="418" y="1123"/>
                </a:lnTo>
                <a:lnTo>
                  <a:pt x="434" y="1106"/>
                </a:lnTo>
                <a:lnTo>
                  <a:pt x="484" y="1156"/>
                </a:lnTo>
                <a:lnTo>
                  <a:pt x="468" y="1173"/>
                </a:lnTo>
                <a:lnTo>
                  <a:pt x="418" y="1123"/>
                </a:lnTo>
                <a:lnTo>
                  <a:pt x="418" y="1106"/>
                </a:lnTo>
                <a:lnTo>
                  <a:pt x="418" y="1089"/>
                </a:lnTo>
                <a:lnTo>
                  <a:pt x="434" y="1089"/>
                </a:lnTo>
                <a:lnTo>
                  <a:pt x="418" y="1106"/>
                </a:lnTo>
                <a:lnTo>
                  <a:pt x="401" y="1089"/>
                </a:lnTo>
                <a:lnTo>
                  <a:pt x="418" y="1106"/>
                </a:lnTo>
                <a:lnTo>
                  <a:pt x="401" y="1073"/>
                </a:lnTo>
                <a:lnTo>
                  <a:pt x="384" y="1039"/>
                </a:lnTo>
                <a:lnTo>
                  <a:pt x="384" y="1022"/>
                </a:lnTo>
                <a:lnTo>
                  <a:pt x="401" y="1022"/>
                </a:lnTo>
                <a:lnTo>
                  <a:pt x="384" y="1022"/>
                </a:lnTo>
                <a:lnTo>
                  <a:pt x="367" y="972"/>
                </a:lnTo>
                <a:lnTo>
                  <a:pt x="384" y="972"/>
                </a:lnTo>
                <a:lnTo>
                  <a:pt x="367" y="972"/>
                </a:lnTo>
                <a:lnTo>
                  <a:pt x="351" y="938"/>
                </a:lnTo>
                <a:lnTo>
                  <a:pt x="351" y="888"/>
                </a:lnTo>
                <a:lnTo>
                  <a:pt x="367" y="888"/>
                </a:lnTo>
                <a:lnTo>
                  <a:pt x="351" y="888"/>
                </a:lnTo>
                <a:lnTo>
                  <a:pt x="334" y="838"/>
                </a:lnTo>
                <a:lnTo>
                  <a:pt x="317" y="771"/>
                </a:lnTo>
                <a:lnTo>
                  <a:pt x="317" y="721"/>
                </a:lnTo>
                <a:lnTo>
                  <a:pt x="334" y="721"/>
                </a:lnTo>
                <a:lnTo>
                  <a:pt x="317" y="721"/>
                </a:lnTo>
                <a:lnTo>
                  <a:pt x="267" y="570"/>
                </a:lnTo>
                <a:lnTo>
                  <a:pt x="267" y="536"/>
                </a:lnTo>
                <a:lnTo>
                  <a:pt x="284" y="536"/>
                </a:lnTo>
                <a:lnTo>
                  <a:pt x="267" y="536"/>
                </a:lnTo>
                <a:lnTo>
                  <a:pt x="234" y="469"/>
                </a:lnTo>
                <a:lnTo>
                  <a:pt x="234" y="436"/>
                </a:lnTo>
                <a:lnTo>
                  <a:pt x="250" y="436"/>
                </a:lnTo>
                <a:lnTo>
                  <a:pt x="234" y="436"/>
                </a:lnTo>
                <a:lnTo>
                  <a:pt x="200" y="369"/>
                </a:lnTo>
                <a:lnTo>
                  <a:pt x="200" y="335"/>
                </a:lnTo>
                <a:lnTo>
                  <a:pt x="217" y="335"/>
                </a:lnTo>
                <a:lnTo>
                  <a:pt x="200" y="352"/>
                </a:lnTo>
                <a:lnTo>
                  <a:pt x="183" y="335"/>
                </a:lnTo>
                <a:lnTo>
                  <a:pt x="200" y="352"/>
                </a:lnTo>
                <a:lnTo>
                  <a:pt x="183" y="318"/>
                </a:lnTo>
                <a:lnTo>
                  <a:pt x="167" y="285"/>
                </a:lnTo>
                <a:lnTo>
                  <a:pt x="167" y="268"/>
                </a:lnTo>
                <a:lnTo>
                  <a:pt x="183" y="268"/>
                </a:lnTo>
                <a:lnTo>
                  <a:pt x="167" y="268"/>
                </a:lnTo>
                <a:lnTo>
                  <a:pt x="150" y="234"/>
                </a:lnTo>
                <a:lnTo>
                  <a:pt x="167" y="234"/>
                </a:lnTo>
                <a:lnTo>
                  <a:pt x="150" y="251"/>
                </a:lnTo>
                <a:lnTo>
                  <a:pt x="133" y="234"/>
                </a:lnTo>
                <a:lnTo>
                  <a:pt x="133" y="218"/>
                </a:lnTo>
                <a:lnTo>
                  <a:pt x="133" y="201"/>
                </a:lnTo>
                <a:lnTo>
                  <a:pt x="150" y="201"/>
                </a:lnTo>
                <a:lnTo>
                  <a:pt x="133" y="201"/>
                </a:lnTo>
                <a:lnTo>
                  <a:pt x="117" y="167"/>
                </a:lnTo>
                <a:lnTo>
                  <a:pt x="133" y="167"/>
                </a:lnTo>
                <a:lnTo>
                  <a:pt x="117" y="184"/>
                </a:lnTo>
                <a:lnTo>
                  <a:pt x="100" y="167"/>
                </a:lnTo>
                <a:lnTo>
                  <a:pt x="100" y="151"/>
                </a:lnTo>
                <a:lnTo>
                  <a:pt x="100" y="134"/>
                </a:lnTo>
                <a:lnTo>
                  <a:pt x="117" y="134"/>
                </a:lnTo>
                <a:lnTo>
                  <a:pt x="100" y="151"/>
                </a:lnTo>
                <a:lnTo>
                  <a:pt x="66" y="117"/>
                </a:lnTo>
                <a:lnTo>
                  <a:pt x="66" y="100"/>
                </a:lnTo>
                <a:lnTo>
                  <a:pt x="66" y="84"/>
                </a:lnTo>
                <a:lnTo>
                  <a:pt x="83" y="84"/>
                </a:lnTo>
                <a:lnTo>
                  <a:pt x="66" y="100"/>
                </a:lnTo>
                <a:lnTo>
                  <a:pt x="50" y="84"/>
                </a:lnTo>
                <a:lnTo>
                  <a:pt x="66" y="100"/>
                </a:lnTo>
                <a:lnTo>
                  <a:pt x="50" y="67"/>
                </a:lnTo>
                <a:lnTo>
                  <a:pt x="33" y="33"/>
                </a:lnTo>
                <a:lnTo>
                  <a:pt x="33" y="17"/>
                </a:lnTo>
                <a:lnTo>
                  <a:pt x="50" y="17"/>
                </a:lnTo>
                <a:lnTo>
                  <a:pt x="33" y="33"/>
                </a:lnTo>
                <a:lnTo>
                  <a:pt x="16" y="17"/>
                </a:lnTo>
                <a:lnTo>
                  <a:pt x="33" y="0"/>
                </a:lnTo>
                <a:lnTo>
                  <a:pt x="16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71" name="Rectangle 294"/>
          <p:cNvSpPr>
            <a:spLocks noChangeArrowheads="1"/>
          </p:cNvSpPr>
          <p:nvPr/>
        </p:nvSpPr>
        <p:spPr bwMode="auto">
          <a:xfrm>
            <a:off x="4702175" y="5219700"/>
            <a:ext cx="52388" cy="2698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72" name="Rectangle 295"/>
          <p:cNvSpPr>
            <a:spLocks noChangeArrowheads="1"/>
          </p:cNvSpPr>
          <p:nvPr/>
        </p:nvSpPr>
        <p:spPr bwMode="auto">
          <a:xfrm>
            <a:off x="4727575" y="5219700"/>
            <a:ext cx="26988" cy="539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73" name="Freeform 296"/>
          <p:cNvSpPr>
            <a:spLocks/>
          </p:cNvSpPr>
          <p:nvPr/>
        </p:nvSpPr>
        <p:spPr bwMode="auto">
          <a:xfrm>
            <a:off x="4727575" y="5246688"/>
            <a:ext cx="133350" cy="79375"/>
          </a:xfrm>
          <a:custGeom>
            <a:avLst/>
            <a:gdLst>
              <a:gd name="T0" fmla="*/ 0 w 84"/>
              <a:gd name="T1" fmla="*/ 0 h 50"/>
              <a:gd name="T2" fmla="*/ 17 w 84"/>
              <a:gd name="T3" fmla="*/ 0 h 50"/>
              <a:gd name="T4" fmla="*/ 34 w 84"/>
              <a:gd name="T5" fmla="*/ 0 h 50"/>
              <a:gd name="T6" fmla="*/ 34 w 84"/>
              <a:gd name="T7" fmla="*/ 0 h 50"/>
              <a:gd name="T8" fmla="*/ 51 w 84"/>
              <a:gd name="T9" fmla="*/ 17 h 50"/>
              <a:gd name="T10" fmla="*/ 34 w 84"/>
              <a:gd name="T11" fmla="*/ 34 h 50"/>
              <a:gd name="T12" fmla="*/ 34 w 84"/>
              <a:gd name="T13" fmla="*/ 17 h 50"/>
              <a:gd name="T14" fmla="*/ 51 w 84"/>
              <a:gd name="T15" fmla="*/ 17 h 50"/>
              <a:gd name="T16" fmla="*/ 67 w 84"/>
              <a:gd name="T17" fmla="*/ 17 h 50"/>
              <a:gd name="T18" fmla="*/ 67 w 84"/>
              <a:gd name="T19" fmla="*/ 17 h 50"/>
              <a:gd name="T20" fmla="*/ 84 w 84"/>
              <a:gd name="T21" fmla="*/ 34 h 50"/>
              <a:gd name="T22" fmla="*/ 67 w 84"/>
              <a:gd name="T23" fmla="*/ 50 h 50"/>
              <a:gd name="T24" fmla="*/ 67 w 84"/>
              <a:gd name="T25" fmla="*/ 50 h 50"/>
              <a:gd name="T26" fmla="*/ 67 w 84"/>
              <a:gd name="T27" fmla="*/ 50 h 50"/>
              <a:gd name="T28" fmla="*/ 51 w 84"/>
              <a:gd name="T29" fmla="*/ 34 h 50"/>
              <a:gd name="T30" fmla="*/ 67 w 84"/>
              <a:gd name="T31" fmla="*/ 17 h 50"/>
              <a:gd name="T32" fmla="*/ 51 w 84"/>
              <a:gd name="T33" fmla="*/ 34 h 50"/>
              <a:gd name="T34" fmla="*/ 34 w 84"/>
              <a:gd name="T35" fmla="*/ 34 h 50"/>
              <a:gd name="T36" fmla="*/ 34 w 84"/>
              <a:gd name="T37" fmla="*/ 34 h 50"/>
              <a:gd name="T38" fmla="*/ 34 w 84"/>
              <a:gd name="T39" fmla="*/ 34 h 50"/>
              <a:gd name="T40" fmla="*/ 17 w 84"/>
              <a:gd name="T41" fmla="*/ 17 h 50"/>
              <a:gd name="T42" fmla="*/ 34 w 84"/>
              <a:gd name="T43" fmla="*/ 0 h 50"/>
              <a:gd name="T44" fmla="*/ 17 w 84"/>
              <a:gd name="T45" fmla="*/ 17 h 50"/>
              <a:gd name="T46" fmla="*/ 0 w 84"/>
              <a:gd name="T47" fmla="*/ 17 h 50"/>
              <a:gd name="T48" fmla="*/ 0 w 84"/>
              <a:gd name="T49" fmla="*/ 0 h 5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84"/>
              <a:gd name="T76" fmla="*/ 0 h 50"/>
              <a:gd name="T77" fmla="*/ 84 w 84"/>
              <a:gd name="T78" fmla="*/ 50 h 5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84" h="50">
                <a:moveTo>
                  <a:pt x="0" y="0"/>
                </a:moveTo>
                <a:lnTo>
                  <a:pt x="17" y="0"/>
                </a:lnTo>
                <a:lnTo>
                  <a:pt x="34" y="0"/>
                </a:lnTo>
                <a:lnTo>
                  <a:pt x="51" y="17"/>
                </a:lnTo>
                <a:lnTo>
                  <a:pt x="34" y="34"/>
                </a:lnTo>
                <a:lnTo>
                  <a:pt x="34" y="17"/>
                </a:lnTo>
                <a:lnTo>
                  <a:pt x="51" y="17"/>
                </a:lnTo>
                <a:lnTo>
                  <a:pt x="67" y="17"/>
                </a:lnTo>
                <a:lnTo>
                  <a:pt x="84" y="34"/>
                </a:lnTo>
                <a:lnTo>
                  <a:pt x="67" y="50"/>
                </a:lnTo>
                <a:lnTo>
                  <a:pt x="51" y="34"/>
                </a:lnTo>
                <a:lnTo>
                  <a:pt x="67" y="17"/>
                </a:lnTo>
                <a:lnTo>
                  <a:pt x="51" y="34"/>
                </a:lnTo>
                <a:lnTo>
                  <a:pt x="34" y="34"/>
                </a:lnTo>
                <a:lnTo>
                  <a:pt x="17" y="17"/>
                </a:lnTo>
                <a:lnTo>
                  <a:pt x="34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74" name="Rectangle 297"/>
          <p:cNvSpPr>
            <a:spLocks noChangeArrowheads="1"/>
          </p:cNvSpPr>
          <p:nvPr/>
        </p:nvSpPr>
        <p:spPr bwMode="auto">
          <a:xfrm>
            <a:off x="4833938" y="5300663"/>
            <a:ext cx="79375" cy="254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75" name="Rectangle 298"/>
          <p:cNvSpPr>
            <a:spLocks noChangeArrowheads="1"/>
          </p:cNvSpPr>
          <p:nvPr/>
        </p:nvSpPr>
        <p:spPr bwMode="auto">
          <a:xfrm>
            <a:off x="4887913" y="5300663"/>
            <a:ext cx="25400" cy="52387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76" name="Freeform 299"/>
          <p:cNvSpPr>
            <a:spLocks/>
          </p:cNvSpPr>
          <p:nvPr/>
        </p:nvSpPr>
        <p:spPr bwMode="auto">
          <a:xfrm>
            <a:off x="4887913" y="5326063"/>
            <a:ext cx="238125" cy="80962"/>
          </a:xfrm>
          <a:custGeom>
            <a:avLst/>
            <a:gdLst>
              <a:gd name="T0" fmla="*/ 0 w 150"/>
              <a:gd name="T1" fmla="*/ 0 h 51"/>
              <a:gd name="T2" fmla="*/ 50 w 150"/>
              <a:gd name="T3" fmla="*/ 0 h 51"/>
              <a:gd name="T4" fmla="*/ 67 w 150"/>
              <a:gd name="T5" fmla="*/ 0 h 51"/>
              <a:gd name="T6" fmla="*/ 67 w 150"/>
              <a:gd name="T7" fmla="*/ 0 h 51"/>
              <a:gd name="T8" fmla="*/ 83 w 150"/>
              <a:gd name="T9" fmla="*/ 17 h 51"/>
              <a:gd name="T10" fmla="*/ 67 w 150"/>
              <a:gd name="T11" fmla="*/ 34 h 51"/>
              <a:gd name="T12" fmla="*/ 67 w 150"/>
              <a:gd name="T13" fmla="*/ 17 h 51"/>
              <a:gd name="T14" fmla="*/ 117 w 150"/>
              <a:gd name="T15" fmla="*/ 17 h 51"/>
              <a:gd name="T16" fmla="*/ 133 w 150"/>
              <a:gd name="T17" fmla="*/ 17 h 51"/>
              <a:gd name="T18" fmla="*/ 133 w 150"/>
              <a:gd name="T19" fmla="*/ 17 h 51"/>
              <a:gd name="T20" fmla="*/ 150 w 150"/>
              <a:gd name="T21" fmla="*/ 34 h 51"/>
              <a:gd name="T22" fmla="*/ 133 w 150"/>
              <a:gd name="T23" fmla="*/ 51 h 51"/>
              <a:gd name="T24" fmla="*/ 133 w 150"/>
              <a:gd name="T25" fmla="*/ 51 h 51"/>
              <a:gd name="T26" fmla="*/ 133 w 150"/>
              <a:gd name="T27" fmla="*/ 51 h 51"/>
              <a:gd name="T28" fmla="*/ 117 w 150"/>
              <a:gd name="T29" fmla="*/ 34 h 51"/>
              <a:gd name="T30" fmla="*/ 133 w 150"/>
              <a:gd name="T31" fmla="*/ 17 h 51"/>
              <a:gd name="T32" fmla="*/ 117 w 150"/>
              <a:gd name="T33" fmla="*/ 34 h 51"/>
              <a:gd name="T34" fmla="*/ 67 w 150"/>
              <a:gd name="T35" fmla="*/ 34 h 51"/>
              <a:gd name="T36" fmla="*/ 67 w 150"/>
              <a:gd name="T37" fmla="*/ 34 h 51"/>
              <a:gd name="T38" fmla="*/ 67 w 150"/>
              <a:gd name="T39" fmla="*/ 34 h 51"/>
              <a:gd name="T40" fmla="*/ 50 w 150"/>
              <a:gd name="T41" fmla="*/ 17 h 51"/>
              <a:gd name="T42" fmla="*/ 67 w 150"/>
              <a:gd name="T43" fmla="*/ 0 h 51"/>
              <a:gd name="T44" fmla="*/ 50 w 150"/>
              <a:gd name="T45" fmla="*/ 17 h 51"/>
              <a:gd name="T46" fmla="*/ 0 w 150"/>
              <a:gd name="T47" fmla="*/ 17 h 51"/>
              <a:gd name="T48" fmla="*/ 0 w 150"/>
              <a:gd name="T49" fmla="*/ 0 h 5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50"/>
              <a:gd name="T76" fmla="*/ 0 h 51"/>
              <a:gd name="T77" fmla="*/ 150 w 150"/>
              <a:gd name="T78" fmla="*/ 51 h 5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50" h="51">
                <a:moveTo>
                  <a:pt x="0" y="0"/>
                </a:moveTo>
                <a:lnTo>
                  <a:pt x="50" y="0"/>
                </a:lnTo>
                <a:lnTo>
                  <a:pt x="67" y="0"/>
                </a:lnTo>
                <a:lnTo>
                  <a:pt x="83" y="17"/>
                </a:lnTo>
                <a:lnTo>
                  <a:pt x="67" y="34"/>
                </a:lnTo>
                <a:lnTo>
                  <a:pt x="67" y="17"/>
                </a:lnTo>
                <a:lnTo>
                  <a:pt x="117" y="17"/>
                </a:lnTo>
                <a:lnTo>
                  <a:pt x="133" y="17"/>
                </a:lnTo>
                <a:lnTo>
                  <a:pt x="150" y="34"/>
                </a:lnTo>
                <a:lnTo>
                  <a:pt x="133" y="51"/>
                </a:lnTo>
                <a:lnTo>
                  <a:pt x="117" y="34"/>
                </a:lnTo>
                <a:lnTo>
                  <a:pt x="133" y="17"/>
                </a:lnTo>
                <a:lnTo>
                  <a:pt x="117" y="34"/>
                </a:lnTo>
                <a:lnTo>
                  <a:pt x="67" y="34"/>
                </a:lnTo>
                <a:lnTo>
                  <a:pt x="50" y="17"/>
                </a:lnTo>
                <a:lnTo>
                  <a:pt x="67" y="0"/>
                </a:lnTo>
                <a:lnTo>
                  <a:pt x="50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77" name="Rectangle 300"/>
          <p:cNvSpPr>
            <a:spLocks noChangeArrowheads="1"/>
          </p:cNvSpPr>
          <p:nvPr/>
        </p:nvSpPr>
        <p:spPr bwMode="auto">
          <a:xfrm>
            <a:off x="5099050" y="5380038"/>
            <a:ext cx="160338" cy="26987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78" name="Rectangle 301"/>
          <p:cNvSpPr>
            <a:spLocks noChangeArrowheads="1"/>
          </p:cNvSpPr>
          <p:nvPr/>
        </p:nvSpPr>
        <p:spPr bwMode="auto">
          <a:xfrm>
            <a:off x="5232400" y="5380038"/>
            <a:ext cx="26988" cy="52387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79" name="Freeform 302"/>
          <p:cNvSpPr>
            <a:spLocks/>
          </p:cNvSpPr>
          <p:nvPr/>
        </p:nvSpPr>
        <p:spPr bwMode="auto">
          <a:xfrm>
            <a:off x="5232400" y="5407025"/>
            <a:ext cx="955675" cy="106363"/>
          </a:xfrm>
          <a:custGeom>
            <a:avLst/>
            <a:gdLst>
              <a:gd name="T0" fmla="*/ 0 w 602"/>
              <a:gd name="T1" fmla="*/ 0 h 67"/>
              <a:gd name="T2" fmla="*/ 117 w 602"/>
              <a:gd name="T3" fmla="*/ 0 h 67"/>
              <a:gd name="T4" fmla="*/ 134 w 602"/>
              <a:gd name="T5" fmla="*/ 0 h 67"/>
              <a:gd name="T6" fmla="*/ 134 w 602"/>
              <a:gd name="T7" fmla="*/ 0 h 67"/>
              <a:gd name="T8" fmla="*/ 150 w 602"/>
              <a:gd name="T9" fmla="*/ 16 h 67"/>
              <a:gd name="T10" fmla="*/ 134 w 602"/>
              <a:gd name="T11" fmla="*/ 33 h 67"/>
              <a:gd name="T12" fmla="*/ 134 w 602"/>
              <a:gd name="T13" fmla="*/ 16 h 67"/>
              <a:gd name="T14" fmla="*/ 301 w 602"/>
              <a:gd name="T15" fmla="*/ 16 h 67"/>
              <a:gd name="T16" fmla="*/ 318 w 602"/>
              <a:gd name="T17" fmla="*/ 16 h 67"/>
              <a:gd name="T18" fmla="*/ 318 w 602"/>
              <a:gd name="T19" fmla="*/ 16 h 67"/>
              <a:gd name="T20" fmla="*/ 334 w 602"/>
              <a:gd name="T21" fmla="*/ 33 h 67"/>
              <a:gd name="T22" fmla="*/ 318 w 602"/>
              <a:gd name="T23" fmla="*/ 50 h 67"/>
              <a:gd name="T24" fmla="*/ 318 w 602"/>
              <a:gd name="T25" fmla="*/ 33 h 67"/>
              <a:gd name="T26" fmla="*/ 568 w 602"/>
              <a:gd name="T27" fmla="*/ 33 h 67"/>
              <a:gd name="T28" fmla="*/ 585 w 602"/>
              <a:gd name="T29" fmla="*/ 33 h 67"/>
              <a:gd name="T30" fmla="*/ 585 w 602"/>
              <a:gd name="T31" fmla="*/ 33 h 67"/>
              <a:gd name="T32" fmla="*/ 602 w 602"/>
              <a:gd name="T33" fmla="*/ 50 h 67"/>
              <a:gd name="T34" fmla="*/ 585 w 602"/>
              <a:gd name="T35" fmla="*/ 67 h 67"/>
              <a:gd name="T36" fmla="*/ 585 w 602"/>
              <a:gd name="T37" fmla="*/ 67 h 67"/>
              <a:gd name="T38" fmla="*/ 585 w 602"/>
              <a:gd name="T39" fmla="*/ 67 h 67"/>
              <a:gd name="T40" fmla="*/ 568 w 602"/>
              <a:gd name="T41" fmla="*/ 50 h 67"/>
              <a:gd name="T42" fmla="*/ 585 w 602"/>
              <a:gd name="T43" fmla="*/ 33 h 67"/>
              <a:gd name="T44" fmla="*/ 568 w 602"/>
              <a:gd name="T45" fmla="*/ 50 h 67"/>
              <a:gd name="T46" fmla="*/ 318 w 602"/>
              <a:gd name="T47" fmla="*/ 50 h 67"/>
              <a:gd name="T48" fmla="*/ 318 w 602"/>
              <a:gd name="T49" fmla="*/ 50 h 67"/>
              <a:gd name="T50" fmla="*/ 318 w 602"/>
              <a:gd name="T51" fmla="*/ 50 h 67"/>
              <a:gd name="T52" fmla="*/ 301 w 602"/>
              <a:gd name="T53" fmla="*/ 33 h 67"/>
              <a:gd name="T54" fmla="*/ 318 w 602"/>
              <a:gd name="T55" fmla="*/ 16 h 67"/>
              <a:gd name="T56" fmla="*/ 301 w 602"/>
              <a:gd name="T57" fmla="*/ 33 h 67"/>
              <a:gd name="T58" fmla="*/ 134 w 602"/>
              <a:gd name="T59" fmla="*/ 33 h 67"/>
              <a:gd name="T60" fmla="*/ 134 w 602"/>
              <a:gd name="T61" fmla="*/ 33 h 67"/>
              <a:gd name="T62" fmla="*/ 134 w 602"/>
              <a:gd name="T63" fmla="*/ 33 h 67"/>
              <a:gd name="T64" fmla="*/ 117 w 602"/>
              <a:gd name="T65" fmla="*/ 16 h 67"/>
              <a:gd name="T66" fmla="*/ 134 w 602"/>
              <a:gd name="T67" fmla="*/ 0 h 67"/>
              <a:gd name="T68" fmla="*/ 117 w 602"/>
              <a:gd name="T69" fmla="*/ 16 h 67"/>
              <a:gd name="T70" fmla="*/ 0 w 602"/>
              <a:gd name="T71" fmla="*/ 16 h 67"/>
              <a:gd name="T72" fmla="*/ 0 w 602"/>
              <a:gd name="T73" fmla="*/ 0 h 6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02"/>
              <a:gd name="T112" fmla="*/ 0 h 67"/>
              <a:gd name="T113" fmla="*/ 602 w 602"/>
              <a:gd name="T114" fmla="*/ 67 h 6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02" h="67">
                <a:moveTo>
                  <a:pt x="0" y="0"/>
                </a:moveTo>
                <a:lnTo>
                  <a:pt x="117" y="0"/>
                </a:lnTo>
                <a:lnTo>
                  <a:pt x="134" y="0"/>
                </a:lnTo>
                <a:lnTo>
                  <a:pt x="150" y="16"/>
                </a:lnTo>
                <a:lnTo>
                  <a:pt x="134" y="33"/>
                </a:lnTo>
                <a:lnTo>
                  <a:pt x="134" y="16"/>
                </a:lnTo>
                <a:lnTo>
                  <a:pt x="301" y="16"/>
                </a:lnTo>
                <a:lnTo>
                  <a:pt x="318" y="16"/>
                </a:lnTo>
                <a:lnTo>
                  <a:pt x="334" y="33"/>
                </a:lnTo>
                <a:lnTo>
                  <a:pt x="318" y="50"/>
                </a:lnTo>
                <a:lnTo>
                  <a:pt x="318" y="33"/>
                </a:lnTo>
                <a:lnTo>
                  <a:pt x="568" y="33"/>
                </a:lnTo>
                <a:lnTo>
                  <a:pt x="585" y="33"/>
                </a:lnTo>
                <a:lnTo>
                  <a:pt x="602" y="50"/>
                </a:lnTo>
                <a:lnTo>
                  <a:pt x="585" y="67"/>
                </a:lnTo>
                <a:lnTo>
                  <a:pt x="568" y="50"/>
                </a:lnTo>
                <a:lnTo>
                  <a:pt x="585" y="33"/>
                </a:lnTo>
                <a:lnTo>
                  <a:pt x="568" y="50"/>
                </a:lnTo>
                <a:lnTo>
                  <a:pt x="318" y="50"/>
                </a:lnTo>
                <a:lnTo>
                  <a:pt x="301" y="33"/>
                </a:lnTo>
                <a:lnTo>
                  <a:pt x="318" y="16"/>
                </a:lnTo>
                <a:lnTo>
                  <a:pt x="301" y="33"/>
                </a:lnTo>
                <a:lnTo>
                  <a:pt x="134" y="33"/>
                </a:lnTo>
                <a:lnTo>
                  <a:pt x="117" y="16"/>
                </a:lnTo>
                <a:lnTo>
                  <a:pt x="134" y="0"/>
                </a:lnTo>
                <a:lnTo>
                  <a:pt x="117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80" name="Rectangle 303"/>
          <p:cNvSpPr>
            <a:spLocks noChangeArrowheads="1"/>
          </p:cNvSpPr>
          <p:nvPr/>
        </p:nvSpPr>
        <p:spPr bwMode="auto">
          <a:xfrm>
            <a:off x="6161088" y="5486400"/>
            <a:ext cx="715962" cy="2698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81" name="Rectangle 304"/>
          <p:cNvSpPr>
            <a:spLocks noChangeArrowheads="1"/>
          </p:cNvSpPr>
          <p:nvPr/>
        </p:nvSpPr>
        <p:spPr bwMode="auto">
          <a:xfrm>
            <a:off x="6851650" y="5486400"/>
            <a:ext cx="25400" cy="5238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82" name="Freeform 305"/>
          <p:cNvSpPr>
            <a:spLocks/>
          </p:cNvSpPr>
          <p:nvPr/>
        </p:nvSpPr>
        <p:spPr bwMode="auto">
          <a:xfrm>
            <a:off x="6877050" y="5513388"/>
            <a:ext cx="26988" cy="25400"/>
          </a:xfrm>
          <a:custGeom>
            <a:avLst/>
            <a:gdLst>
              <a:gd name="T0" fmla="*/ 17 w 17"/>
              <a:gd name="T1" fmla="*/ 16 h 16"/>
              <a:gd name="T2" fmla="*/ 17 w 17"/>
              <a:gd name="T3" fmla="*/ 0 h 16"/>
              <a:gd name="T4" fmla="*/ 17 w 17"/>
              <a:gd name="T5" fmla="*/ 0 h 16"/>
              <a:gd name="T6" fmla="*/ 0 w 17"/>
              <a:gd name="T7" fmla="*/ 0 h 16"/>
              <a:gd name="T8" fmla="*/ 0 w 17"/>
              <a:gd name="T9" fmla="*/ 16 h 16"/>
              <a:gd name="T10" fmla="*/ 0 w 17"/>
              <a:gd name="T11" fmla="*/ 16 h 16"/>
              <a:gd name="T12" fmla="*/ 17 w 17"/>
              <a:gd name="T13" fmla="*/ 16 h 16"/>
              <a:gd name="T14" fmla="*/ 17 w 17"/>
              <a:gd name="T15" fmla="*/ 16 h 16"/>
              <a:gd name="T16" fmla="*/ 17 w 17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6"/>
              <a:gd name="T29" fmla="*/ 17 w 1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6">
                <a:moveTo>
                  <a:pt x="17" y="16"/>
                </a:moveTo>
                <a:lnTo>
                  <a:pt x="17" y="0"/>
                </a:lnTo>
                <a:lnTo>
                  <a:pt x="0" y="0"/>
                </a:lnTo>
                <a:lnTo>
                  <a:pt x="0" y="16"/>
                </a:lnTo>
                <a:lnTo>
                  <a:pt x="17" y="16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83" name="Rectangle 306"/>
          <p:cNvSpPr>
            <a:spLocks noChangeArrowheads="1"/>
          </p:cNvSpPr>
          <p:nvPr/>
        </p:nvSpPr>
        <p:spPr bwMode="auto">
          <a:xfrm>
            <a:off x="6851650" y="5513388"/>
            <a:ext cx="25400" cy="254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84" name="Freeform 307"/>
          <p:cNvSpPr>
            <a:spLocks/>
          </p:cNvSpPr>
          <p:nvPr/>
        </p:nvSpPr>
        <p:spPr bwMode="auto">
          <a:xfrm>
            <a:off x="2392363" y="27987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85" name="Rectangle 308"/>
          <p:cNvSpPr>
            <a:spLocks noChangeArrowheads="1"/>
          </p:cNvSpPr>
          <p:nvPr/>
        </p:nvSpPr>
        <p:spPr bwMode="auto">
          <a:xfrm>
            <a:off x="2392363" y="2798763"/>
            <a:ext cx="26987" cy="26987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86" name="Freeform 309"/>
          <p:cNvSpPr>
            <a:spLocks/>
          </p:cNvSpPr>
          <p:nvPr/>
        </p:nvSpPr>
        <p:spPr bwMode="auto">
          <a:xfrm>
            <a:off x="2392363" y="2798763"/>
            <a:ext cx="928687" cy="79375"/>
          </a:xfrm>
          <a:custGeom>
            <a:avLst/>
            <a:gdLst>
              <a:gd name="T0" fmla="*/ 0 w 585"/>
              <a:gd name="T1" fmla="*/ 0 h 50"/>
              <a:gd name="T2" fmla="*/ 502 w 585"/>
              <a:gd name="T3" fmla="*/ 0 h 50"/>
              <a:gd name="T4" fmla="*/ 519 w 585"/>
              <a:gd name="T5" fmla="*/ 0 h 50"/>
              <a:gd name="T6" fmla="*/ 519 w 585"/>
              <a:gd name="T7" fmla="*/ 0 h 50"/>
              <a:gd name="T8" fmla="*/ 535 w 585"/>
              <a:gd name="T9" fmla="*/ 17 h 50"/>
              <a:gd name="T10" fmla="*/ 519 w 585"/>
              <a:gd name="T11" fmla="*/ 34 h 50"/>
              <a:gd name="T12" fmla="*/ 519 w 585"/>
              <a:gd name="T13" fmla="*/ 17 h 50"/>
              <a:gd name="T14" fmla="*/ 552 w 585"/>
              <a:gd name="T15" fmla="*/ 17 h 50"/>
              <a:gd name="T16" fmla="*/ 569 w 585"/>
              <a:gd name="T17" fmla="*/ 17 h 50"/>
              <a:gd name="T18" fmla="*/ 569 w 585"/>
              <a:gd name="T19" fmla="*/ 17 h 50"/>
              <a:gd name="T20" fmla="*/ 585 w 585"/>
              <a:gd name="T21" fmla="*/ 34 h 50"/>
              <a:gd name="T22" fmla="*/ 569 w 585"/>
              <a:gd name="T23" fmla="*/ 50 h 50"/>
              <a:gd name="T24" fmla="*/ 569 w 585"/>
              <a:gd name="T25" fmla="*/ 50 h 50"/>
              <a:gd name="T26" fmla="*/ 569 w 585"/>
              <a:gd name="T27" fmla="*/ 50 h 50"/>
              <a:gd name="T28" fmla="*/ 552 w 585"/>
              <a:gd name="T29" fmla="*/ 34 h 50"/>
              <a:gd name="T30" fmla="*/ 569 w 585"/>
              <a:gd name="T31" fmla="*/ 17 h 50"/>
              <a:gd name="T32" fmla="*/ 552 w 585"/>
              <a:gd name="T33" fmla="*/ 34 h 50"/>
              <a:gd name="T34" fmla="*/ 519 w 585"/>
              <a:gd name="T35" fmla="*/ 34 h 50"/>
              <a:gd name="T36" fmla="*/ 519 w 585"/>
              <a:gd name="T37" fmla="*/ 34 h 50"/>
              <a:gd name="T38" fmla="*/ 519 w 585"/>
              <a:gd name="T39" fmla="*/ 34 h 50"/>
              <a:gd name="T40" fmla="*/ 502 w 585"/>
              <a:gd name="T41" fmla="*/ 17 h 50"/>
              <a:gd name="T42" fmla="*/ 519 w 585"/>
              <a:gd name="T43" fmla="*/ 0 h 50"/>
              <a:gd name="T44" fmla="*/ 502 w 585"/>
              <a:gd name="T45" fmla="*/ 17 h 50"/>
              <a:gd name="T46" fmla="*/ 0 w 585"/>
              <a:gd name="T47" fmla="*/ 17 h 50"/>
              <a:gd name="T48" fmla="*/ 0 w 585"/>
              <a:gd name="T49" fmla="*/ 0 h 5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85"/>
              <a:gd name="T76" fmla="*/ 0 h 50"/>
              <a:gd name="T77" fmla="*/ 585 w 585"/>
              <a:gd name="T78" fmla="*/ 50 h 5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85" h="50">
                <a:moveTo>
                  <a:pt x="0" y="0"/>
                </a:moveTo>
                <a:lnTo>
                  <a:pt x="502" y="0"/>
                </a:lnTo>
                <a:lnTo>
                  <a:pt x="519" y="0"/>
                </a:lnTo>
                <a:lnTo>
                  <a:pt x="535" y="17"/>
                </a:lnTo>
                <a:lnTo>
                  <a:pt x="519" y="34"/>
                </a:lnTo>
                <a:lnTo>
                  <a:pt x="519" y="17"/>
                </a:lnTo>
                <a:lnTo>
                  <a:pt x="552" y="17"/>
                </a:lnTo>
                <a:lnTo>
                  <a:pt x="569" y="17"/>
                </a:lnTo>
                <a:lnTo>
                  <a:pt x="585" y="34"/>
                </a:lnTo>
                <a:lnTo>
                  <a:pt x="569" y="50"/>
                </a:lnTo>
                <a:lnTo>
                  <a:pt x="552" y="34"/>
                </a:lnTo>
                <a:lnTo>
                  <a:pt x="569" y="17"/>
                </a:lnTo>
                <a:lnTo>
                  <a:pt x="552" y="34"/>
                </a:lnTo>
                <a:lnTo>
                  <a:pt x="519" y="34"/>
                </a:lnTo>
                <a:lnTo>
                  <a:pt x="502" y="17"/>
                </a:lnTo>
                <a:lnTo>
                  <a:pt x="519" y="0"/>
                </a:lnTo>
                <a:lnTo>
                  <a:pt x="502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87" name="Rectangle 310"/>
          <p:cNvSpPr>
            <a:spLocks noChangeArrowheads="1"/>
          </p:cNvSpPr>
          <p:nvPr/>
        </p:nvSpPr>
        <p:spPr bwMode="auto">
          <a:xfrm>
            <a:off x="3295650" y="2852738"/>
            <a:ext cx="79375" cy="2540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88" name="Rectangle 311"/>
          <p:cNvSpPr>
            <a:spLocks noChangeArrowheads="1"/>
          </p:cNvSpPr>
          <p:nvPr/>
        </p:nvSpPr>
        <p:spPr bwMode="auto">
          <a:xfrm>
            <a:off x="3348038" y="2852738"/>
            <a:ext cx="26987" cy="52387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89" name="Freeform 312"/>
          <p:cNvSpPr>
            <a:spLocks/>
          </p:cNvSpPr>
          <p:nvPr/>
        </p:nvSpPr>
        <p:spPr bwMode="auto">
          <a:xfrm>
            <a:off x="3348038" y="2878138"/>
            <a:ext cx="106362" cy="80962"/>
          </a:xfrm>
          <a:custGeom>
            <a:avLst/>
            <a:gdLst>
              <a:gd name="T0" fmla="*/ 0 w 67"/>
              <a:gd name="T1" fmla="*/ 0 h 51"/>
              <a:gd name="T2" fmla="*/ 17 w 67"/>
              <a:gd name="T3" fmla="*/ 0 h 51"/>
              <a:gd name="T4" fmla="*/ 34 w 67"/>
              <a:gd name="T5" fmla="*/ 0 h 51"/>
              <a:gd name="T6" fmla="*/ 34 w 67"/>
              <a:gd name="T7" fmla="*/ 0 h 51"/>
              <a:gd name="T8" fmla="*/ 67 w 67"/>
              <a:gd name="T9" fmla="*/ 34 h 51"/>
              <a:gd name="T10" fmla="*/ 50 w 67"/>
              <a:gd name="T11" fmla="*/ 51 h 51"/>
              <a:gd name="T12" fmla="*/ 50 w 67"/>
              <a:gd name="T13" fmla="*/ 51 h 51"/>
              <a:gd name="T14" fmla="*/ 50 w 67"/>
              <a:gd name="T15" fmla="*/ 51 h 51"/>
              <a:gd name="T16" fmla="*/ 17 w 67"/>
              <a:gd name="T17" fmla="*/ 17 h 51"/>
              <a:gd name="T18" fmla="*/ 34 w 67"/>
              <a:gd name="T19" fmla="*/ 0 h 51"/>
              <a:gd name="T20" fmla="*/ 17 w 67"/>
              <a:gd name="T21" fmla="*/ 17 h 51"/>
              <a:gd name="T22" fmla="*/ 0 w 67"/>
              <a:gd name="T23" fmla="*/ 17 h 51"/>
              <a:gd name="T24" fmla="*/ 0 w 67"/>
              <a:gd name="T25" fmla="*/ 0 h 5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7"/>
              <a:gd name="T40" fmla="*/ 0 h 51"/>
              <a:gd name="T41" fmla="*/ 67 w 67"/>
              <a:gd name="T42" fmla="*/ 51 h 5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7" h="51">
                <a:moveTo>
                  <a:pt x="0" y="0"/>
                </a:moveTo>
                <a:lnTo>
                  <a:pt x="17" y="0"/>
                </a:lnTo>
                <a:lnTo>
                  <a:pt x="34" y="0"/>
                </a:lnTo>
                <a:lnTo>
                  <a:pt x="67" y="34"/>
                </a:lnTo>
                <a:lnTo>
                  <a:pt x="50" y="51"/>
                </a:lnTo>
                <a:lnTo>
                  <a:pt x="17" y="17"/>
                </a:lnTo>
                <a:lnTo>
                  <a:pt x="34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90" name="Rectangle 313"/>
          <p:cNvSpPr>
            <a:spLocks noChangeArrowheads="1"/>
          </p:cNvSpPr>
          <p:nvPr/>
        </p:nvSpPr>
        <p:spPr bwMode="auto">
          <a:xfrm>
            <a:off x="3427413" y="2932113"/>
            <a:ext cx="53975" cy="26987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91" name="Freeform 314"/>
          <p:cNvSpPr>
            <a:spLocks/>
          </p:cNvSpPr>
          <p:nvPr/>
        </p:nvSpPr>
        <p:spPr bwMode="auto">
          <a:xfrm>
            <a:off x="3454400" y="2932113"/>
            <a:ext cx="79375" cy="106362"/>
          </a:xfrm>
          <a:custGeom>
            <a:avLst/>
            <a:gdLst>
              <a:gd name="T0" fmla="*/ 17 w 50"/>
              <a:gd name="T1" fmla="*/ 0 h 67"/>
              <a:gd name="T2" fmla="*/ 17 w 50"/>
              <a:gd name="T3" fmla="*/ 17 h 67"/>
              <a:gd name="T4" fmla="*/ 0 w 50"/>
              <a:gd name="T5" fmla="*/ 33 h 67"/>
              <a:gd name="T6" fmla="*/ 17 w 50"/>
              <a:gd name="T7" fmla="*/ 17 h 67"/>
              <a:gd name="T8" fmla="*/ 50 w 50"/>
              <a:gd name="T9" fmla="*/ 50 h 67"/>
              <a:gd name="T10" fmla="*/ 50 w 50"/>
              <a:gd name="T11" fmla="*/ 50 h 67"/>
              <a:gd name="T12" fmla="*/ 50 w 50"/>
              <a:gd name="T13" fmla="*/ 50 h 67"/>
              <a:gd name="T14" fmla="*/ 33 w 50"/>
              <a:gd name="T15" fmla="*/ 67 h 67"/>
              <a:gd name="T16" fmla="*/ 0 w 50"/>
              <a:gd name="T17" fmla="*/ 33 h 67"/>
              <a:gd name="T18" fmla="*/ 0 w 50"/>
              <a:gd name="T19" fmla="*/ 33 h 67"/>
              <a:gd name="T20" fmla="*/ 0 w 50"/>
              <a:gd name="T21" fmla="*/ 17 h 67"/>
              <a:gd name="T22" fmla="*/ 0 w 50"/>
              <a:gd name="T23" fmla="*/ 0 h 67"/>
              <a:gd name="T24" fmla="*/ 17 w 50"/>
              <a:gd name="T25" fmla="*/ 0 h 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0"/>
              <a:gd name="T40" fmla="*/ 0 h 67"/>
              <a:gd name="T41" fmla="*/ 50 w 50"/>
              <a:gd name="T42" fmla="*/ 67 h 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0" h="67">
                <a:moveTo>
                  <a:pt x="17" y="0"/>
                </a:moveTo>
                <a:lnTo>
                  <a:pt x="17" y="17"/>
                </a:lnTo>
                <a:lnTo>
                  <a:pt x="0" y="33"/>
                </a:lnTo>
                <a:lnTo>
                  <a:pt x="17" y="17"/>
                </a:lnTo>
                <a:lnTo>
                  <a:pt x="50" y="50"/>
                </a:lnTo>
                <a:lnTo>
                  <a:pt x="33" y="67"/>
                </a:lnTo>
                <a:lnTo>
                  <a:pt x="0" y="33"/>
                </a:lnTo>
                <a:lnTo>
                  <a:pt x="0" y="17"/>
                </a:lnTo>
                <a:lnTo>
                  <a:pt x="0" y="0"/>
                </a:lnTo>
                <a:lnTo>
                  <a:pt x="17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92" name="Rectangle 315"/>
          <p:cNvSpPr>
            <a:spLocks noChangeArrowheads="1"/>
          </p:cNvSpPr>
          <p:nvPr/>
        </p:nvSpPr>
        <p:spPr bwMode="auto">
          <a:xfrm>
            <a:off x="3506788" y="3011488"/>
            <a:ext cx="26987" cy="53975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93" name="Freeform 316"/>
          <p:cNvSpPr>
            <a:spLocks/>
          </p:cNvSpPr>
          <p:nvPr/>
        </p:nvSpPr>
        <p:spPr bwMode="auto">
          <a:xfrm>
            <a:off x="3506788" y="3038475"/>
            <a:ext cx="1062037" cy="2447925"/>
          </a:xfrm>
          <a:custGeom>
            <a:avLst/>
            <a:gdLst>
              <a:gd name="T0" fmla="*/ 34 w 669"/>
              <a:gd name="T1" fmla="*/ 0 h 1542"/>
              <a:gd name="T2" fmla="*/ 51 w 669"/>
              <a:gd name="T3" fmla="*/ 33 h 1542"/>
              <a:gd name="T4" fmla="*/ 67 w 669"/>
              <a:gd name="T5" fmla="*/ 50 h 1542"/>
              <a:gd name="T6" fmla="*/ 84 w 669"/>
              <a:gd name="T7" fmla="*/ 84 h 1542"/>
              <a:gd name="T8" fmla="*/ 117 w 669"/>
              <a:gd name="T9" fmla="*/ 134 h 1542"/>
              <a:gd name="T10" fmla="*/ 101 w 669"/>
              <a:gd name="T11" fmla="*/ 151 h 1542"/>
              <a:gd name="T12" fmla="*/ 134 w 669"/>
              <a:gd name="T13" fmla="*/ 184 h 1542"/>
              <a:gd name="T14" fmla="*/ 151 w 669"/>
              <a:gd name="T15" fmla="*/ 235 h 1542"/>
              <a:gd name="T16" fmla="*/ 168 w 669"/>
              <a:gd name="T17" fmla="*/ 251 h 1542"/>
              <a:gd name="T18" fmla="*/ 184 w 669"/>
              <a:gd name="T19" fmla="*/ 285 h 1542"/>
              <a:gd name="T20" fmla="*/ 218 w 669"/>
              <a:gd name="T21" fmla="*/ 369 h 1542"/>
              <a:gd name="T22" fmla="*/ 201 w 669"/>
              <a:gd name="T23" fmla="*/ 402 h 1542"/>
              <a:gd name="T24" fmla="*/ 251 w 669"/>
              <a:gd name="T25" fmla="*/ 469 h 1542"/>
              <a:gd name="T26" fmla="*/ 268 w 669"/>
              <a:gd name="T27" fmla="*/ 553 h 1542"/>
              <a:gd name="T28" fmla="*/ 301 w 669"/>
              <a:gd name="T29" fmla="*/ 654 h 1542"/>
              <a:gd name="T30" fmla="*/ 301 w 669"/>
              <a:gd name="T31" fmla="*/ 704 h 1542"/>
              <a:gd name="T32" fmla="*/ 335 w 669"/>
              <a:gd name="T33" fmla="*/ 821 h 1542"/>
              <a:gd name="T34" fmla="*/ 318 w 669"/>
              <a:gd name="T35" fmla="*/ 905 h 1542"/>
              <a:gd name="T36" fmla="*/ 351 w 669"/>
              <a:gd name="T37" fmla="*/ 989 h 1542"/>
              <a:gd name="T38" fmla="*/ 368 w 669"/>
              <a:gd name="T39" fmla="*/ 1190 h 1542"/>
              <a:gd name="T40" fmla="*/ 368 w 669"/>
              <a:gd name="T41" fmla="*/ 1274 h 1542"/>
              <a:gd name="T42" fmla="*/ 402 w 669"/>
              <a:gd name="T43" fmla="*/ 1324 h 1542"/>
              <a:gd name="T44" fmla="*/ 418 w 669"/>
              <a:gd name="T45" fmla="*/ 1391 h 1542"/>
              <a:gd name="T46" fmla="*/ 435 w 669"/>
              <a:gd name="T47" fmla="*/ 1408 h 1542"/>
              <a:gd name="T48" fmla="*/ 435 w 669"/>
              <a:gd name="T49" fmla="*/ 1425 h 1542"/>
              <a:gd name="T50" fmla="*/ 485 w 669"/>
              <a:gd name="T51" fmla="*/ 1475 h 1542"/>
              <a:gd name="T52" fmla="*/ 502 w 669"/>
              <a:gd name="T53" fmla="*/ 1508 h 1542"/>
              <a:gd name="T54" fmla="*/ 535 w 669"/>
              <a:gd name="T55" fmla="*/ 1492 h 1542"/>
              <a:gd name="T56" fmla="*/ 586 w 669"/>
              <a:gd name="T57" fmla="*/ 1508 h 1542"/>
              <a:gd name="T58" fmla="*/ 602 w 669"/>
              <a:gd name="T59" fmla="*/ 1542 h 1542"/>
              <a:gd name="T60" fmla="*/ 669 w 669"/>
              <a:gd name="T61" fmla="*/ 1525 h 1542"/>
              <a:gd name="T62" fmla="*/ 602 w 669"/>
              <a:gd name="T63" fmla="*/ 1542 h 1542"/>
              <a:gd name="T64" fmla="*/ 535 w 669"/>
              <a:gd name="T65" fmla="*/ 1525 h 1542"/>
              <a:gd name="T66" fmla="*/ 535 w 669"/>
              <a:gd name="T67" fmla="*/ 1492 h 1542"/>
              <a:gd name="T68" fmla="*/ 502 w 669"/>
              <a:gd name="T69" fmla="*/ 1508 h 1542"/>
              <a:gd name="T70" fmla="*/ 468 w 669"/>
              <a:gd name="T71" fmla="*/ 1492 h 1542"/>
              <a:gd name="T72" fmla="*/ 418 w 669"/>
              <a:gd name="T73" fmla="*/ 1441 h 1542"/>
              <a:gd name="T74" fmla="*/ 418 w 669"/>
              <a:gd name="T75" fmla="*/ 1425 h 1542"/>
              <a:gd name="T76" fmla="*/ 385 w 669"/>
              <a:gd name="T77" fmla="*/ 1358 h 1542"/>
              <a:gd name="T78" fmla="*/ 402 w 669"/>
              <a:gd name="T79" fmla="*/ 1324 h 1542"/>
              <a:gd name="T80" fmla="*/ 368 w 669"/>
              <a:gd name="T81" fmla="*/ 1274 h 1542"/>
              <a:gd name="T82" fmla="*/ 351 w 669"/>
              <a:gd name="T83" fmla="*/ 1106 h 1542"/>
              <a:gd name="T84" fmla="*/ 351 w 669"/>
              <a:gd name="T85" fmla="*/ 989 h 1542"/>
              <a:gd name="T86" fmla="*/ 318 w 669"/>
              <a:gd name="T87" fmla="*/ 905 h 1542"/>
              <a:gd name="T88" fmla="*/ 301 w 669"/>
              <a:gd name="T89" fmla="*/ 754 h 1542"/>
              <a:gd name="T90" fmla="*/ 285 w 669"/>
              <a:gd name="T91" fmla="*/ 704 h 1542"/>
              <a:gd name="T92" fmla="*/ 285 w 669"/>
              <a:gd name="T93" fmla="*/ 654 h 1542"/>
              <a:gd name="T94" fmla="*/ 251 w 669"/>
              <a:gd name="T95" fmla="*/ 520 h 1542"/>
              <a:gd name="T96" fmla="*/ 251 w 669"/>
              <a:gd name="T97" fmla="*/ 469 h 1542"/>
              <a:gd name="T98" fmla="*/ 201 w 669"/>
              <a:gd name="T99" fmla="*/ 402 h 1542"/>
              <a:gd name="T100" fmla="*/ 168 w 669"/>
              <a:gd name="T101" fmla="*/ 302 h 1542"/>
              <a:gd name="T102" fmla="*/ 184 w 669"/>
              <a:gd name="T103" fmla="*/ 285 h 1542"/>
              <a:gd name="T104" fmla="*/ 151 w 669"/>
              <a:gd name="T105" fmla="*/ 268 h 1542"/>
              <a:gd name="T106" fmla="*/ 134 w 669"/>
              <a:gd name="T107" fmla="*/ 201 h 1542"/>
              <a:gd name="T108" fmla="*/ 134 w 669"/>
              <a:gd name="T109" fmla="*/ 218 h 1542"/>
              <a:gd name="T110" fmla="*/ 101 w 669"/>
              <a:gd name="T111" fmla="*/ 151 h 1542"/>
              <a:gd name="T112" fmla="*/ 67 w 669"/>
              <a:gd name="T113" fmla="*/ 117 h 1542"/>
              <a:gd name="T114" fmla="*/ 84 w 669"/>
              <a:gd name="T115" fmla="*/ 84 h 1542"/>
              <a:gd name="T116" fmla="*/ 51 w 669"/>
              <a:gd name="T117" fmla="*/ 67 h 1542"/>
              <a:gd name="T118" fmla="*/ 34 w 669"/>
              <a:gd name="T119" fmla="*/ 17 h 1542"/>
              <a:gd name="T120" fmla="*/ 34 w 669"/>
              <a:gd name="T121" fmla="*/ 0 h 154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69"/>
              <a:gd name="T184" fmla="*/ 0 h 1542"/>
              <a:gd name="T185" fmla="*/ 669 w 669"/>
              <a:gd name="T186" fmla="*/ 1542 h 154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69" h="1542">
                <a:moveTo>
                  <a:pt x="0" y="0"/>
                </a:moveTo>
                <a:lnTo>
                  <a:pt x="17" y="0"/>
                </a:lnTo>
                <a:lnTo>
                  <a:pt x="34" y="0"/>
                </a:lnTo>
                <a:lnTo>
                  <a:pt x="51" y="17"/>
                </a:lnTo>
                <a:lnTo>
                  <a:pt x="51" y="33"/>
                </a:lnTo>
                <a:lnTo>
                  <a:pt x="34" y="50"/>
                </a:lnTo>
                <a:lnTo>
                  <a:pt x="51" y="33"/>
                </a:lnTo>
                <a:lnTo>
                  <a:pt x="67" y="50"/>
                </a:lnTo>
                <a:lnTo>
                  <a:pt x="84" y="84"/>
                </a:lnTo>
                <a:lnTo>
                  <a:pt x="84" y="100"/>
                </a:lnTo>
                <a:lnTo>
                  <a:pt x="67" y="117"/>
                </a:lnTo>
                <a:lnTo>
                  <a:pt x="84" y="100"/>
                </a:lnTo>
                <a:lnTo>
                  <a:pt x="117" y="134"/>
                </a:lnTo>
                <a:lnTo>
                  <a:pt x="117" y="151"/>
                </a:lnTo>
                <a:lnTo>
                  <a:pt x="101" y="151"/>
                </a:lnTo>
                <a:lnTo>
                  <a:pt x="117" y="151"/>
                </a:lnTo>
                <a:lnTo>
                  <a:pt x="134" y="184"/>
                </a:lnTo>
                <a:lnTo>
                  <a:pt x="117" y="201"/>
                </a:lnTo>
                <a:lnTo>
                  <a:pt x="134" y="184"/>
                </a:lnTo>
                <a:lnTo>
                  <a:pt x="151" y="201"/>
                </a:lnTo>
                <a:lnTo>
                  <a:pt x="151" y="235"/>
                </a:lnTo>
                <a:lnTo>
                  <a:pt x="134" y="251"/>
                </a:lnTo>
                <a:lnTo>
                  <a:pt x="151" y="235"/>
                </a:lnTo>
                <a:lnTo>
                  <a:pt x="168" y="251"/>
                </a:lnTo>
                <a:lnTo>
                  <a:pt x="184" y="285"/>
                </a:lnTo>
                <a:lnTo>
                  <a:pt x="184" y="302"/>
                </a:lnTo>
                <a:lnTo>
                  <a:pt x="168" y="302"/>
                </a:lnTo>
                <a:lnTo>
                  <a:pt x="184" y="302"/>
                </a:lnTo>
                <a:lnTo>
                  <a:pt x="218" y="369"/>
                </a:lnTo>
                <a:lnTo>
                  <a:pt x="218" y="402"/>
                </a:lnTo>
                <a:lnTo>
                  <a:pt x="201" y="402"/>
                </a:lnTo>
                <a:lnTo>
                  <a:pt x="218" y="402"/>
                </a:lnTo>
                <a:lnTo>
                  <a:pt x="251" y="469"/>
                </a:lnTo>
                <a:lnTo>
                  <a:pt x="268" y="520"/>
                </a:lnTo>
                <a:lnTo>
                  <a:pt x="268" y="553"/>
                </a:lnTo>
                <a:lnTo>
                  <a:pt x="251" y="553"/>
                </a:lnTo>
                <a:lnTo>
                  <a:pt x="268" y="553"/>
                </a:lnTo>
                <a:lnTo>
                  <a:pt x="301" y="654"/>
                </a:lnTo>
                <a:lnTo>
                  <a:pt x="301" y="704"/>
                </a:lnTo>
                <a:lnTo>
                  <a:pt x="285" y="704"/>
                </a:lnTo>
                <a:lnTo>
                  <a:pt x="301" y="704"/>
                </a:lnTo>
                <a:lnTo>
                  <a:pt x="318" y="754"/>
                </a:lnTo>
                <a:lnTo>
                  <a:pt x="335" y="821"/>
                </a:lnTo>
                <a:lnTo>
                  <a:pt x="335" y="905"/>
                </a:lnTo>
                <a:lnTo>
                  <a:pt x="318" y="905"/>
                </a:lnTo>
                <a:lnTo>
                  <a:pt x="335" y="905"/>
                </a:lnTo>
                <a:lnTo>
                  <a:pt x="351" y="989"/>
                </a:lnTo>
                <a:lnTo>
                  <a:pt x="368" y="1106"/>
                </a:lnTo>
                <a:lnTo>
                  <a:pt x="368" y="1190"/>
                </a:lnTo>
                <a:lnTo>
                  <a:pt x="351" y="1190"/>
                </a:lnTo>
                <a:lnTo>
                  <a:pt x="368" y="1190"/>
                </a:lnTo>
                <a:lnTo>
                  <a:pt x="385" y="1274"/>
                </a:lnTo>
                <a:lnTo>
                  <a:pt x="368" y="1274"/>
                </a:lnTo>
                <a:lnTo>
                  <a:pt x="385" y="1274"/>
                </a:lnTo>
                <a:lnTo>
                  <a:pt x="402" y="1324"/>
                </a:lnTo>
                <a:lnTo>
                  <a:pt x="402" y="1358"/>
                </a:lnTo>
                <a:lnTo>
                  <a:pt x="385" y="1358"/>
                </a:lnTo>
                <a:lnTo>
                  <a:pt x="402" y="1358"/>
                </a:lnTo>
                <a:lnTo>
                  <a:pt x="418" y="1391"/>
                </a:lnTo>
                <a:lnTo>
                  <a:pt x="402" y="1408"/>
                </a:lnTo>
                <a:lnTo>
                  <a:pt x="418" y="1391"/>
                </a:lnTo>
                <a:lnTo>
                  <a:pt x="435" y="1408"/>
                </a:lnTo>
                <a:lnTo>
                  <a:pt x="435" y="1425"/>
                </a:lnTo>
                <a:lnTo>
                  <a:pt x="418" y="1441"/>
                </a:lnTo>
                <a:lnTo>
                  <a:pt x="435" y="1425"/>
                </a:lnTo>
                <a:lnTo>
                  <a:pt x="485" y="1475"/>
                </a:lnTo>
                <a:lnTo>
                  <a:pt x="468" y="1492"/>
                </a:lnTo>
                <a:lnTo>
                  <a:pt x="468" y="1475"/>
                </a:lnTo>
                <a:lnTo>
                  <a:pt x="485" y="1475"/>
                </a:lnTo>
                <a:lnTo>
                  <a:pt x="502" y="1475"/>
                </a:lnTo>
                <a:lnTo>
                  <a:pt x="519" y="1492"/>
                </a:lnTo>
                <a:lnTo>
                  <a:pt x="502" y="1508"/>
                </a:lnTo>
                <a:lnTo>
                  <a:pt x="502" y="1492"/>
                </a:lnTo>
                <a:lnTo>
                  <a:pt x="519" y="1492"/>
                </a:lnTo>
                <a:lnTo>
                  <a:pt x="535" y="1492"/>
                </a:lnTo>
                <a:lnTo>
                  <a:pt x="552" y="1508"/>
                </a:lnTo>
                <a:lnTo>
                  <a:pt x="535" y="1525"/>
                </a:lnTo>
                <a:lnTo>
                  <a:pt x="535" y="1508"/>
                </a:lnTo>
                <a:lnTo>
                  <a:pt x="586" y="1508"/>
                </a:lnTo>
                <a:lnTo>
                  <a:pt x="602" y="1508"/>
                </a:lnTo>
                <a:lnTo>
                  <a:pt x="619" y="1525"/>
                </a:lnTo>
                <a:lnTo>
                  <a:pt x="602" y="1542"/>
                </a:lnTo>
                <a:lnTo>
                  <a:pt x="602" y="1525"/>
                </a:lnTo>
                <a:lnTo>
                  <a:pt x="652" y="1525"/>
                </a:lnTo>
                <a:lnTo>
                  <a:pt x="669" y="1525"/>
                </a:lnTo>
                <a:lnTo>
                  <a:pt x="652" y="1542"/>
                </a:lnTo>
                <a:lnTo>
                  <a:pt x="602" y="1542"/>
                </a:lnTo>
                <a:lnTo>
                  <a:pt x="586" y="1525"/>
                </a:lnTo>
                <a:lnTo>
                  <a:pt x="602" y="1508"/>
                </a:lnTo>
                <a:lnTo>
                  <a:pt x="586" y="1525"/>
                </a:lnTo>
                <a:lnTo>
                  <a:pt x="535" y="1525"/>
                </a:lnTo>
                <a:lnTo>
                  <a:pt x="519" y="1508"/>
                </a:lnTo>
                <a:lnTo>
                  <a:pt x="535" y="1492"/>
                </a:lnTo>
                <a:lnTo>
                  <a:pt x="519" y="1508"/>
                </a:lnTo>
                <a:lnTo>
                  <a:pt x="502" y="1508"/>
                </a:lnTo>
                <a:lnTo>
                  <a:pt x="485" y="1492"/>
                </a:lnTo>
                <a:lnTo>
                  <a:pt x="502" y="1475"/>
                </a:lnTo>
                <a:lnTo>
                  <a:pt x="485" y="1492"/>
                </a:lnTo>
                <a:lnTo>
                  <a:pt x="468" y="1492"/>
                </a:lnTo>
                <a:lnTo>
                  <a:pt x="418" y="1441"/>
                </a:lnTo>
                <a:lnTo>
                  <a:pt x="418" y="1425"/>
                </a:lnTo>
                <a:lnTo>
                  <a:pt x="418" y="1408"/>
                </a:lnTo>
                <a:lnTo>
                  <a:pt x="435" y="1408"/>
                </a:lnTo>
                <a:lnTo>
                  <a:pt x="418" y="1425"/>
                </a:lnTo>
                <a:lnTo>
                  <a:pt x="402" y="1408"/>
                </a:lnTo>
                <a:lnTo>
                  <a:pt x="418" y="1425"/>
                </a:lnTo>
                <a:lnTo>
                  <a:pt x="402" y="1391"/>
                </a:lnTo>
                <a:lnTo>
                  <a:pt x="385" y="1358"/>
                </a:lnTo>
                <a:lnTo>
                  <a:pt x="385" y="1324"/>
                </a:lnTo>
                <a:lnTo>
                  <a:pt x="402" y="1324"/>
                </a:lnTo>
                <a:lnTo>
                  <a:pt x="385" y="1324"/>
                </a:lnTo>
                <a:lnTo>
                  <a:pt x="368" y="1274"/>
                </a:lnTo>
                <a:lnTo>
                  <a:pt x="351" y="1190"/>
                </a:lnTo>
                <a:lnTo>
                  <a:pt x="351" y="1106"/>
                </a:lnTo>
                <a:lnTo>
                  <a:pt x="368" y="1106"/>
                </a:lnTo>
                <a:lnTo>
                  <a:pt x="351" y="1106"/>
                </a:lnTo>
                <a:lnTo>
                  <a:pt x="335" y="989"/>
                </a:lnTo>
                <a:lnTo>
                  <a:pt x="351" y="989"/>
                </a:lnTo>
                <a:lnTo>
                  <a:pt x="335" y="989"/>
                </a:lnTo>
                <a:lnTo>
                  <a:pt x="318" y="905"/>
                </a:lnTo>
                <a:lnTo>
                  <a:pt x="318" y="821"/>
                </a:lnTo>
                <a:lnTo>
                  <a:pt x="335" y="821"/>
                </a:lnTo>
                <a:lnTo>
                  <a:pt x="318" y="821"/>
                </a:lnTo>
                <a:lnTo>
                  <a:pt x="301" y="754"/>
                </a:lnTo>
                <a:lnTo>
                  <a:pt x="318" y="754"/>
                </a:lnTo>
                <a:lnTo>
                  <a:pt x="301" y="754"/>
                </a:lnTo>
                <a:lnTo>
                  <a:pt x="285" y="704"/>
                </a:lnTo>
                <a:lnTo>
                  <a:pt x="285" y="654"/>
                </a:lnTo>
                <a:lnTo>
                  <a:pt x="301" y="654"/>
                </a:lnTo>
                <a:lnTo>
                  <a:pt x="285" y="654"/>
                </a:lnTo>
                <a:lnTo>
                  <a:pt x="251" y="553"/>
                </a:lnTo>
                <a:lnTo>
                  <a:pt x="251" y="520"/>
                </a:lnTo>
                <a:lnTo>
                  <a:pt x="268" y="520"/>
                </a:lnTo>
                <a:lnTo>
                  <a:pt x="251" y="520"/>
                </a:lnTo>
                <a:lnTo>
                  <a:pt x="234" y="469"/>
                </a:lnTo>
                <a:lnTo>
                  <a:pt x="251" y="469"/>
                </a:lnTo>
                <a:lnTo>
                  <a:pt x="234" y="469"/>
                </a:lnTo>
                <a:lnTo>
                  <a:pt x="201" y="402"/>
                </a:lnTo>
                <a:lnTo>
                  <a:pt x="201" y="369"/>
                </a:lnTo>
                <a:lnTo>
                  <a:pt x="218" y="369"/>
                </a:lnTo>
                <a:lnTo>
                  <a:pt x="201" y="369"/>
                </a:lnTo>
                <a:lnTo>
                  <a:pt x="168" y="302"/>
                </a:lnTo>
                <a:lnTo>
                  <a:pt x="168" y="285"/>
                </a:lnTo>
                <a:lnTo>
                  <a:pt x="184" y="285"/>
                </a:lnTo>
                <a:lnTo>
                  <a:pt x="168" y="285"/>
                </a:lnTo>
                <a:lnTo>
                  <a:pt x="151" y="251"/>
                </a:lnTo>
                <a:lnTo>
                  <a:pt x="168" y="251"/>
                </a:lnTo>
                <a:lnTo>
                  <a:pt x="151" y="268"/>
                </a:lnTo>
                <a:lnTo>
                  <a:pt x="134" y="251"/>
                </a:lnTo>
                <a:lnTo>
                  <a:pt x="134" y="235"/>
                </a:lnTo>
                <a:lnTo>
                  <a:pt x="134" y="201"/>
                </a:lnTo>
                <a:lnTo>
                  <a:pt x="151" y="201"/>
                </a:lnTo>
                <a:lnTo>
                  <a:pt x="134" y="218"/>
                </a:lnTo>
                <a:lnTo>
                  <a:pt x="117" y="201"/>
                </a:lnTo>
                <a:lnTo>
                  <a:pt x="134" y="218"/>
                </a:lnTo>
                <a:lnTo>
                  <a:pt x="117" y="184"/>
                </a:lnTo>
                <a:lnTo>
                  <a:pt x="101" y="151"/>
                </a:lnTo>
                <a:lnTo>
                  <a:pt x="101" y="134"/>
                </a:lnTo>
                <a:lnTo>
                  <a:pt x="117" y="134"/>
                </a:lnTo>
                <a:lnTo>
                  <a:pt x="101" y="151"/>
                </a:lnTo>
                <a:lnTo>
                  <a:pt x="67" y="117"/>
                </a:lnTo>
                <a:lnTo>
                  <a:pt x="67" y="100"/>
                </a:lnTo>
                <a:lnTo>
                  <a:pt x="67" y="84"/>
                </a:lnTo>
                <a:lnTo>
                  <a:pt x="84" y="84"/>
                </a:lnTo>
                <a:lnTo>
                  <a:pt x="67" y="84"/>
                </a:lnTo>
                <a:lnTo>
                  <a:pt x="51" y="50"/>
                </a:lnTo>
                <a:lnTo>
                  <a:pt x="67" y="50"/>
                </a:lnTo>
                <a:lnTo>
                  <a:pt x="51" y="67"/>
                </a:lnTo>
                <a:lnTo>
                  <a:pt x="34" y="50"/>
                </a:lnTo>
                <a:lnTo>
                  <a:pt x="34" y="33"/>
                </a:lnTo>
                <a:lnTo>
                  <a:pt x="34" y="17"/>
                </a:lnTo>
                <a:lnTo>
                  <a:pt x="51" y="17"/>
                </a:lnTo>
                <a:lnTo>
                  <a:pt x="34" y="33"/>
                </a:lnTo>
                <a:lnTo>
                  <a:pt x="17" y="17"/>
                </a:lnTo>
                <a:lnTo>
                  <a:pt x="34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94" name="Freeform 317"/>
          <p:cNvSpPr>
            <a:spLocks/>
          </p:cNvSpPr>
          <p:nvPr/>
        </p:nvSpPr>
        <p:spPr bwMode="auto">
          <a:xfrm>
            <a:off x="4541838" y="5459413"/>
            <a:ext cx="53975" cy="53975"/>
          </a:xfrm>
          <a:custGeom>
            <a:avLst/>
            <a:gdLst>
              <a:gd name="T0" fmla="*/ 17 w 34"/>
              <a:gd name="T1" fmla="*/ 0 h 34"/>
              <a:gd name="T2" fmla="*/ 34 w 34"/>
              <a:gd name="T3" fmla="*/ 17 h 34"/>
              <a:gd name="T4" fmla="*/ 17 w 34"/>
              <a:gd name="T5" fmla="*/ 34 h 34"/>
              <a:gd name="T6" fmla="*/ 17 w 34"/>
              <a:gd name="T7" fmla="*/ 34 h 34"/>
              <a:gd name="T8" fmla="*/ 17 w 34"/>
              <a:gd name="T9" fmla="*/ 34 h 34"/>
              <a:gd name="T10" fmla="*/ 0 w 34"/>
              <a:gd name="T11" fmla="*/ 17 h 34"/>
              <a:gd name="T12" fmla="*/ 17 w 34"/>
              <a:gd name="T13" fmla="*/ 0 h 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34"/>
              <a:gd name="T23" fmla="*/ 34 w 34"/>
              <a:gd name="T24" fmla="*/ 34 h 3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34">
                <a:moveTo>
                  <a:pt x="17" y="0"/>
                </a:moveTo>
                <a:lnTo>
                  <a:pt x="34" y="17"/>
                </a:lnTo>
                <a:lnTo>
                  <a:pt x="17" y="34"/>
                </a:lnTo>
                <a:lnTo>
                  <a:pt x="0" y="17"/>
                </a:lnTo>
                <a:lnTo>
                  <a:pt x="17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95" name="Rectangle 318"/>
          <p:cNvSpPr>
            <a:spLocks noChangeArrowheads="1"/>
          </p:cNvSpPr>
          <p:nvPr/>
        </p:nvSpPr>
        <p:spPr bwMode="auto">
          <a:xfrm>
            <a:off x="4568825" y="5486400"/>
            <a:ext cx="185738" cy="26988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96" name="Rectangle 319"/>
          <p:cNvSpPr>
            <a:spLocks noChangeArrowheads="1"/>
          </p:cNvSpPr>
          <p:nvPr/>
        </p:nvSpPr>
        <p:spPr bwMode="auto">
          <a:xfrm>
            <a:off x="4727575" y="5486400"/>
            <a:ext cx="26988" cy="52388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97" name="Freeform 320"/>
          <p:cNvSpPr>
            <a:spLocks/>
          </p:cNvSpPr>
          <p:nvPr/>
        </p:nvSpPr>
        <p:spPr bwMode="auto">
          <a:xfrm>
            <a:off x="4727575" y="5513388"/>
            <a:ext cx="2149475" cy="106362"/>
          </a:xfrm>
          <a:custGeom>
            <a:avLst/>
            <a:gdLst>
              <a:gd name="T0" fmla="*/ 0 w 1354"/>
              <a:gd name="T1" fmla="*/ 0 h 67"/>
              <a:gd name="T2" fmla="*/ 184 w 1354"/>
              <a:gd name="T3" fmla="*/ 0 h 67"/>
              <a:gd name="T4" fmla="*/ 201 w 1354"/>
              <a:gd name="T5" fmla="*/ 0 h 67"/>
              <a:gd name="T6" fmla="*/ 201 w 1354"/>
              <a:gd name="T7" fmla="*/ 0 h 67"/>
              <a:gd name="T8" fmla="*/ 218 w 1354"/>
              <a:gd name="T9" fmla="*/ 16 h 67"/>
              <a:gd name="T10" fmla="*/ 201 w 1354"/>
              <a:gd name="T11" fmla="*/ 33 h 67"/>
              <a:gd name="T12" fmla="*/ 201 w 1354"/>
              <a:gd name="T13" fmla="*/ 16 h 67"/>
              <a:gd name="T14" fmla="*/ 519 w 1354"/>
              <a:gd name="T15" fmla="*/ 16 h 67"/>
              <a:gd name="T16" fmla="*/ 535 w 1354"/>
              <a:gd name="T17" fmla="*/ 16 h 67"/>
              <a:gd name="T18" fmla="*/ 535 w 1354"/>
              <a:gd name="T19" fmla="*/ 16 h 67"/>
              <a:gd name="T20" fmla="*/ 552 w 1354"/>
              <a:gd name="T21" fmla="*/ 33 h 67"/>
              <a:gd name="T22" fmla="*/ 535 w 1354"/>
              <a:gd name="T23" fmla="*/ 50 h 67"/>
              <a:gd name="T24" fmla="*/ 535 w 1354"/>
              <a:gd name="T25" fmla="*/ 33 h 67"/>
              <a:gd name="T26" fmla="*/ 1321 w 1354"/>
              <a:gd name="T27" fmla="*/ 33 h 67"/>
              <a:gd name="T28" fmla="*/ 1338 w 1354"/>
              <a:gd name="T29" fmla="*/ 33 h 67"/>
              <a:gd name="T30" fmla="*/ 1338 w 1354"/>
              <a:gd name="T31" fmla="*/ 33 h 67"/>
              <a:gd name="T32" fmla="*/ 1354 w 1354"/>
              <a:gd name="T33" fmla="*/ 50 h 67"/>
              <a:gd name="T34" fmla="*/ 1338 w 1354"/>
              <a:gd name="T35" fmla="*/ 67 h 67"/>
              <a:gd name="T36" fmla="*/ 1338 w 1354"/>
              <a:gd name="T37" fmla="*/ 67 h 67"/>
              <a:gd name="T38" fmla="*/ 1338 w 1354"/>
              <a:gd name="T39" fmla="*/ 67 h 67"/>
              <a:gd name="T40" fmla="*/ 1321 w 1354"/>
              <a:gd name="T41" fmla="*/ 50 h 67"/>
              <a:gd name="T42" fmla="*/ 1338 w 1354"/>
              <a:gd name="T43" fmla="*/ 33 h 67"/>
              <a:gd name="T44" fmla="*/ 1321 w 1354"/>
              <a:gd name="T45" fmla="*/ 50 h 67"/>
              <a:gd name="T46" fmla="*/ 535 w 1354"/>
              <a:gd name="T47" fmla="*/ 50 h 67"/>
              <a:gd name="T48" fmla="*/ 535 w 1354"/>
              <a:gd name="T49" fmla="*/ 50 h 67"/>
              <a:gd name="T50" fmla="*/ 535 w 1354"/>
              <a:gd name="T51" fmla="*/ 50 h 67"/>
              <a:gd name="T52" fmla="*/ 519 w 1354"/>
              <a:gd name="T53" fmla="*/ 33 h 67"/>
              <a:gd name="T54" fmla="*/ 535 w 1354"/>
              <a:gd name="T55" fmla="*/ 16 h 67"/>
              <a:gd name="T56" fmla="*/ 519 w 1354"/>
              <a:gd name="T57" fmla="*/ 33 h 67"/>
              <a:gd name="T58" fmla="*/ 201 w 1354"/>
              <a:gd name="T59" fmla="*/ 33 h 67"/>
              <a:gd name="T60" fmla="*/ 201 w 1354"/>
              <a:gd name="T61" fmla="*/ 33 h 67"/>
              <a:gd name="T62" fmla="*/ 201 w 1354"/>
              <a:gd name="T63" fmla="*/ 33 h 67"/>
              <a:gd name="T64" fmla="*/ 184 w 1354"/>
              <a:gd name="T65" fmla="*/ 16 h 67"/>
              <a:gd name="T66" fmla="*/ 201 w 1354"/>
              <a:gd name="T67" fmla="*/ 0 h 67"/>
              <a:gd name="T68" fmla="*/ 184 w 1354"/>
              <a:gd name="T69" fmla="*/ 16 h 67"/>
              <a:gd name="T70" fmla="*/ 0 w 1354"/>
              <a:gd name="T71" fmla="*/ 16 h 67"/>
              <a:gd name="T72" fmla="*/ 0 w 1354"/>
              <a:gd name="T73" fmla="*/ 0 h 6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54"/>
              <a:gd name="T112" fmla="*/ 0 h 67"/>
              <a:gd name="T113" fmla="*/ 1354 w 1354"/>
              <a:gd name="T114" fmla="*/ 67 h 6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54" h="67">
                <a:moveTo>
                  <a:pt x="0" y="0"/>
                </a:moveTo>
                <a:lnTo>
                  <a:pt x="184" y="0"/>
                </a:lnTo>
                <a:lnTo>
                  <a:pt x="201" y="0"/>
                </a:lnTo>
                <a:lnTo>
                  <a:pt x="218" y="16"/>
                </a:lnTo>
                <a:lnTo>
                  <a:pt x="201" y="33"/>
                </a:lnTo>
                <a:lnTo>
                  <a:pt x="201" y="16"/>
                </a:lnTo>
                <a:lnTo>
                  <a:pt x="519" y="16"/>
                </a:lnTo>
                <a:lnTo>
                  <a:pt x="535" y="16"/>
                </a:lnTo>
                <a:lnTo>
                  <a:pt x="552" y="33"/>
                </a:lnTo>
                <a:lnTo>
                  <a:pt x="535" y="50"/>
                </a:lnTo>
                <a:lnTo>
                  <a:pt x="535" y="33"/>
                </a:lnTo>
                <a:lnTo>
                  <a:pt x="1321" y="33"/>
                </a:lnTo>
                <a:lnTo>
                  <a:pt x="1338" y="33"/>
                </a:lnTo>
                <a:lnTo>
                  <a:pt x="1354" y="50"/>
                </a:lnTo>
                <a:lnTo>
                  <a:pt x="1338" y="67"/>
                </a:lnTo>
                <a:lnTo>
                  <a:pt x="1321" y="50"/>
                </a:lnTo>
                <a:lnTo>
                  <a:pt x="1338" y="33"/>
                </a:lnTo>
                <a:lnTo>
                  <a:pt x="1321" y="50"/>
                </a:lnTo>
                <a:lnTo>
                  <a:pt x="535" y="50"/>
                </a:lnTo>
                <a:lnTo>
                  <a:pt x="519" y="33"/>
                </a:lnTo>
                <a:lnTo>
                  <a:pt x="535" y="16"/>
                </a:lnTo>
                <a:lnTo>
                  <a:pt x="519" y="33"/>
                </a:lnTo>
                <a:lnTo>
                  <a:pt x="201" y="33"/>
                </a:lnTo>
                <a:lnTo>
                  <a:pt x="184" y="16"/>
                </a:lnTo>
                <a:lnTo>
                  <a:pt x="201" y="0"/>
                </a:lnTo>
                <a:lnTo>
                  <a:pt x="184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98" name="Freeform 321"/>
          <p:cNvSpPr>
            <a:spLocks/>
          </p:cNvSpPr>
          <p:nvPr/>
        </p:nvSpPr>
        <p:spPr bwMode="auto">
          <a:xfrm>
            <a:off x="6877050" y="5592763"/>
            <a:ext cx="26988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499" name="Rectangle 322"/>
          <p:cNvSpPr>
            <a:spLocks noChangeArrowheads="1"/>
          </p:cNvSpPr>
          <p:nvPr/>
        </p:nvSpPr>
        <p:spPr bwMode="auto">
          <a:xfrm>
            <a:off x="6851650" y="5592763"/>
            <a:ext cx="25400" cy="26987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00" name="Freeform 323"/>
          <p:cNvSpPr>
            <a:spLocks/>
          </p:cNvSpPr>
          <p:nvPr/>
        </p:nvSpPr>
        <p:spPr bwMode="auto">
          <a:xfrm>
            <a:off x="2392363" y="2798763"/>
            <a:ext cx="26987" cy="26987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01" name="Rectangle 324"/>
          <p:cNvSpPr>
            <a:spLocks noChangeArrowheads="1"/>
          </p:cNvSpPr>
          <p:nvPr/>
        </p:nvSpPr>
        <p:spPr bwMode="auto">
          <a:xfrm>
            <a:off x="2392363" y="2798763"/>
            <a:ext cx="26987" cy="269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02" name="Freeform 325"/>
          <p:cNvSpPr>
            <a:spLocks/>
          </p:cNvSpPr>
          <p:nvPr/>
        </p:nvSpPr>
        <p:spPr bwMode="auto">
          <a:xfrm>
            <a:off x="2392363" y="2798763"/>
            <a:ext cx="796925" cy="53975"/>
          </a:xfrm>
          <a:custGeom>
            <a:avLst/>
            <a:gdLst>
              <a:gd name="T0" fmla="*/ 0 w 502"/>
              <a:gd name="T1" fmla="*/ 0 h 34"/>
              <a:gd name="T2" fmla="*/ 468 w 502"/>
              <a:gd name="T3" fmla="*/ 0 h 34"/>
              <a:gd name="T4" fmla="*/ 485 w 502"/>
              <a:gd name="T5" fmla="*/ 0 h 34"/>
              <a:gd name="T6" fmla="*/ 485 w 502"/>
              <a:gd name="T7" fmla="*/ 0 h 34"/>
              <a:gd name="T8" fmla="*/ 502 w 502"/>
              <a:gd name="T9" fmla="*/ 17 h 34"/>
              <a:gd name="T10" fmla="*/ 485 w 502"/>
              <a:gd name="T11" fmla="*/ 34 h 34"/>
              <a:gd name="T12" fmla="*/ 485 w 502"/>
              <a:gd name="T13" fmla="*/ 34 h 34"/>
              <a:gd name="T14" fmla="*/ 485 w 502"/>
              <a:gd name="T15" fmla="*/ 34 h 34"/>
              <a:gd name="T16" fmla="*/ 468 w 502"/>
              <a:gd name="T17" fmla="*/ 17 h 34"/>
              <a:gd name="T18" fmla="*/ 485 w 502"/>
              <a:gd name="T19" fmla="*/ 0 h 34"/>
              <a:gd name="T20" fmla="*/ 468 w 502"/>
              <a:gd name="T21" fmla="*/ 17 h 34"/>
              <a:gd name="T22" fmla="*/ 0 w 502"/>
              <a:gd name="T23" fmla="*/ 17 h 34"/>
              <a:gd name="T24" fmla="*/ 0 w 502"/>
              <a:gd name="T25" fmla="*/ 0 h 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02"/>
              <a:gd name="T40" fmla="*/ 0 h 34"/>
              <a:gd name="T41" fmla="*/ 502 w 502"/>
              <a:gd name="T42" fmla="*/ 34 h 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02" h="34">
                <a:moveTo>
                  <a:pt x="0" y="0"/>
                </a:moveTo>
                <a:lnTo>
                  <a:pt x="468" y="0"/>
                </a:lnTo>
                <a:lnTo>
                  <a:pt x="485" y="0"/>
                </a:lnTo>
                <a:lnTo>
                  <a:pt x="502" y="17"/>
                </a:lnTo>
                <a:lnTo>
                  <a:pt x="485" y="34"/>
                </a:lnTo>
                <a:lnTo>
                  <a:pt x="468" y="17"/>
                </a:lnTo>
                <a:lnTo>
                  <a:pt x="485" y="0"/>
                </a:lnTo>
                <a:lnTo>
                  <a:pt x="468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03" name="Rectangle 326"/>
          <p:cNvSpPr>
            <a:spLocks noChangeArrowheads="1"/>
          </p:cNvSpPr>
          <p:nvPr/>
        </p:nvSpPr>
        <p:spPr bwMode="auto">
          <a:xfrm>
            <a:off x="3162300" y="2825750"/>
            <a:ext cx="79375" cy="269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04" name="Rectangle 327"/>
          <p:cNvSpPr>
            <a:spLocks noChangeArrowheads="1"/>
          </p:cNvSpPr>
          <p:nvPr/>
        </p:nvSpPr>
        <p:spPr bwMode="auto">
          <a:xfrm>
            <a:off x="3216275" y="2825750"/>
            <a:ext cx="25400" cy="523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05" name="Rectangle 328"/>
          <p:cNvSpPr>
            <a:spLocks noChangeArrowheads="1"/>
          </p:cNvSpPr>
          <p:nvPr/>
        </p:nvSpPr>
        <p:spPr bwMode="auto">
          <a:xfrm>
            <a:off x="3216275" y="2852738"/>
            <a:ext cx="79375" cy="2540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06" name="Rectangle 329"/>
          <p:cNvSpPr>
            <a:spLocks noChangeArrowheads="1"/>
          </p:cNvSpPr>
          <p:nvPr/>
        </p:nvSpPr>
        <p:spPr bwMode="auto">
          <a:xfrm>
            <a:off x="3268663" y="2852738"/>
            <a:ext cx="26987" cy="52387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07" name="Freeform 330"/>
          <p:cNvSpPr>
            <a:spLocks/>
          </p:cNvSpPr>
          <p:nvPr/>
        </p:nvSpPr>
        <p:spPr bwMode="auto">
          <a:xfrm>
            <a:off x="3268663" y="2878138"/>
            <a:ext cx="663575" cy="2554287"/>
          </a:xfrm>
          <a:custGeom>
            <a:avLst/>
            <a:gdLst>
              <a:gd name="T0" fmla="*/ 33 w 418"/>
              <a:gd name="T1" fmla="*/ 0 h 1609"/>
              <a:gd name="T2" fmla="*/ 100 w 418"/>
              <a:gd name="T3" fmla="*/ 67 h 1609"/>
              <a:gd name="T4" fmla="*/ 84 w 418"/>
              <a:gd name="T5" fmla="*/ 101 h 1609"/>
              <a:gd name="T6" fmla="*/ 117 w 418"/>
              <a:gd name="T7" fmla="*/ 101 h 1609"/>
              <a:gd name="T8" fmla="*/ 134 w 418"/>
              <a:gd name="T9" fmla="*/ 134 h 1609"/>
              <a:gd name="T10" fmla="*/ 117 w 418"/>
              <a:gd name="T11" fmla="*/ 151 h 1609"/>
              <a:gd name="T12" fmla="*/ 134 w 418"/>
              <a:gd name="T13" fmla="*/ 201 h 1609"/>
              <a:gd name="T14" fmla="*/ 167 w 418"/>
              <a:gd name="T15" fmla="*/ 201 h 1609"/>
              <a:gd name="T16" fmla="*/ 150 w 418"/>
              <a:gd name="T17" fmla="*/ 235 h 1609"/>
              <a:gd name="T18" fmla="*/ 201 w 418"/>
              <a:gd name="T19" fmla="*/ 302 h 1609"/>
              <a:gd name="T20" fmla="*/ 184 w 418"/>
              <a:gd name="T21" fmla="*/ 336 h 1609"/>
              <a:gd name="T22" fmla="*/ 217 w 418"/>
              <a:gd name="T23" fmla="*/ 369 h 1609"/>
              <a:gd name="T24" fmla="*/ 234 w 418"/>
              <a:gd name="T25" fmla="*/ 419 h 1609"/>
              <a:gd name="T26" fmla="*/ 217 w 418"/>
              <a:gd name="T27" fmla="*/ 453 h 1609"/>
              <a:gd name="T28" fmla="*/ 267 w 418"/>
              <a:gd name="T29" fmla="*/ 553 h 1609"/>
              <a:gd name="T30" fmla="*/ 251 w 418"/>
              <a:gd name="T31" fmla="*/ 621 h 1609"/>
              <a:gd name="T32" fmla="*/ 284 w 418"/>
              <a:gd name="T33" fmla="*/ 671 h 1609"/>
              <a:gd name="T34" fmla="*/ 301 w 418"/>
              <a:gd name="T35" fmla="*/ 738 h 1609"/>
              <a:gd name="T36" fmla="*/ 284 w 418"/>
              <a:gd name="T37" fmla="*/ 822 h 1609"/>
              <a:gd name="T38" fmla="*/ 318 w 418"/>
              <a:gd name="T39" fmla="*/ 922 h 1609"/>
              <a:gd name="T40" fmla="*/ 334 w 418"/>
              <a:gd name="T41" fmla="*/ 1056 h 1609"/>
              <a:gd name="T42" fmla="*/ 318 w 418"/>
              <a:gd name="T43" fmla="*/ 1207 h 1609"/>
              <a:gd name="T44" fmla="*/ 334 w 418"/>
              <a:gd name="T45" fmla="*/ 1358 h 1609"/>
              <a:gd name="T46" fmla="*/ 368 w 418"/>
              <a:gd name="T47" fmla="*/ 1459 h 1609"/>
              <a:gd name="T48" fmla="*/ 351 w 418"/>
              <a:gd name="T49" fmla="*/ 1526 h 1609"/>
              <a:gd name="T50" fmla="*/ 368 w 418"/>
              <a:gd name="T51" fmla="*/ 1576 h 1609"/>
              <a:gd name="T52" fmla="*/ 418 w 418"/>
              <a:gd name="T53" fmla="*/ 1593 h 1609"/>
              <a:gd name="T54" fmla="*/ 368 w 418"/>
              <a:gd name="T55" fmla="*/ 1576 h 1609"/>
              <a:gd name="T56" fmla="*/ 351 w 418"/>
              <a:gd name="T57" fmla="*/ 1526 h 1609"/>
              <a:gd name="T58" fmla="*/ 351 w 418"/>
              <a:gd name="T59" fmla="*/ 1459 h 1609"/>
              <a:gd name="T60" fmla="*/ 334 w 418"/>
              <a:gd name="T61" fmla="*/ 1358 h 1609"/>
              <a:gd name="T62" fmla="*/ 318 w 418"/>
              <a:gd name="T63" fmla="*/ 1207 h 1609"/>
              <a:gd name="T64" fmla="*/ 318 w 418"/>
              <a:gd name="T65" fmla="*/ 1056 h 1609"/>
              <a:gd name="T66" fmla="*/ 301 w 418"/>
              <a:gd name="T67" fmla="*/ 922 h 1609"/>
              <a:gd name="T68" fmla="*/ 284 w 418"/>
              <a:gd name="T69" fmla="*/ 822 h 1609"/>
              <a:gd name="T70" fmla="*/ 284 w 418"/>
              <a:gd name="T71" fmla="*/ 738 h 1609"/>
              <a:gd name="T72" fmla="*/ 267 w 418"/>
              <a:gd name="T73" fmla="*/ 671 h 1609"/>
              <a:gd name="T74" fmla="*/ 251 w 418"/>
              <a:gd name="T75" fmla="*/ 621 h 1609"/>
              <a:gd name="T76" fmla="*/ 251 w 418"/>
              <a:gd name="T77" fmla="*/ 553 h 1609"/>
              <a:gd name="T78" fmla="*/ 217 w 418"/>
              <a:gd name="T79" fmla="*/ 453 h 1609"/>
              <a:gd name="T80" fmla="*/ 217 w 418"/>
              <a:gd name="T81" fmla="*/ 419 h 1609"/>
              <a:gd name="T82" fmla="*/ 201 w 418"/>
              <a:gd name="T83" fmla="*/ 369 h 1609"/>
              <a:gd name="T84" fmla="*/ 184 w 418"/>
              <a:gd name="T85" fmla="*/ 336 h 1609"/>
              <a:gd name="T86" fmla="*/ 184 w 418"/>
              <a:gd name="T87" fmla="*/ 302 h 1609"/>
              <a:gd name="T88" fmla="*/ 150 w 418"/>
              <a:gd name="T89" fmla="*/ 235 h 1609"/>
              <a:gd name="T90" fmla="*/ 150 w 418"/>
              <a:gd name="T91" fmla="*/ 201 h 1609"/>
              <a:gd name="T92" fmla="*/ 134 w 418"/>
              <a:gd name="T93" fmla="*/ 201 h 1609"/>
              <a:gd name="T94" fmla="*/ 117 w 418"/>
              <a:gd name="T95" fmla="*/ 151 h 1609"/>
              <a:gd name="T96" fmla="*/ 117 w 418"/>
              <a:gd name="T97" fmla="*/ 134 h 1609"/>
              <a:gd name="T98" fmla="*/ 100 w 418"/>
              <a:gd name="T99" fmla="*/ 101 h 1609"/>
              <a:gd name="T100" fmla="*/ 84 w 418"/>
              <a:gd name="T101" fmla="*/ 101 h 1609"/>
              <a:gd name="T102" fmla="*/ 84 w 418"/>
              <a:gd name="T103" fmla="*/ 67 h 1609"/>
              <a:gd name="T104" fmla="*/ 17 w 418"/>
              <a:gd name="T105" fmla="*/ 17 h 1609"/>
              <a:gd name="T106" fmla="*/ 0 w 418"/>
              <a:gd name="T107" fmla="*/ 17 h 16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18"/>
              <a:gd name="T163" fmla="*/ 0 h 1609"/>
              <a:gd name="T164" fmla="*/ 418 w 418"/>
              <a:gd name="T165" fmla="*/ 1609 h 160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18" h="1609">
                <a:moveTo>
                  <a:pt x="0" y="0"/>
                </a:moveTo>
                <a:lnTo>
                  <a:pt x="17" y="0"/>
                </a:lnTo>
                <a:lnTo>
                  <a:pt x="33" y="0"/>
                </a:lnTo>
                <a:lnTo>
                  <a:pt x="100" y="67"/>
                </a:lnTo>
                <a:lnTo>
                  <a:pt x="100" y="84"/>
                </a:lnTo>
                <a:lnTo>
                  <a:pt x="84" y="101"/>
                </a:lnTo>
                <a:lnTo>
                  <a:pt x="100" y="84"/>
                </a:lnTo>
                <a:lnTo>
                  <a:pt x="117" y="101"/>
                </a:lnTo>
                <a:lnTo>
                  <a:pt x="134" y="134"/>
                </a:lnTo>
                <a:lnTo>
                  <a:pt x="134" y="151"/>
                </a:lnTo>
                <a:lnTo>
                  <a:pt x="117" y="151"/>
                </a:lnTo>
                <a:lnTo>
                  <a:pt x="134" y="151"/>
                </a:lnTo>
                <a:lnTo>
                  <a:pt x="150" y="185"/>
                </a:lnTo>
                <a:lnTo>
                  <a:pt x="134" y="201"/>
                </a:lnTo>
                <a:lnTo>
                  <a:pt x="150" y="185"/>
                </a:lnTo>
                <a:lnTo>
                  <a:pt x="167" y="201"/>
                </a:lnTo>
                <a:lnTo>
                  <a:pt x="167" y="235"/>
                </a:lnTo>
                <a:lnTo>
                  <a:pt x="150" y="235"/>
                </a:lnTo>
                <a:lnTo>
                  <a:pt x="167" y="235"/>
                </a:lnTo>
                <a:lnTo>
                  <a:pt x="201" y="302"/>
                </a:lnTo>
                <a:lnTo>
                  <a:pt x="201" y="336"/>
                </a:lnTo>
                <a:lnTo>
                  <a:pt x="184" y="336"/>
                </a:lnTo>
                <a:lnTo>
                  <a:pt x="201" y="336"/>
                </a:lnTo>
                <a:lnTo>
                  <a:pt x="217" y="369"/>
                </a:lnTo>
                <a:lnTo>
                  <a:pt x="234" y="419"/>
                </a:lnTo>
                <a:lnTo>
                  <a:pt x="234" y="453"/>
                </a:lnTo>
                <a:lnTo>
                  <a:pt x="217" y="453"/>
                </a:lnTo>
                <a:lnTo>
                  <a:pt x="234" y="453"/>
                </a:lnTo>
                <a:lnTo>
                  <a:pt x="267" y="553"/>
                </a:lnTo>
                <a:lnTo>
                  <a:pt x="267" y="621"/>
                </a:lnTo>
                <a:lnTo>
                  <a:pt x="251" y="621"/>
                </a:lnTo>
                <a:lnTo>
                  <a:pt x="267" y="621"/>
                </a:lnTo>
                <a:lnTo>
                  <a:pt x="284" y="671"/>
                </a:lnTo>
                <a:lnTo>
                  <a:pt x="301" y="738"/>
                </a:lnTo>
                <a:lnTo>
                  <a:pt x="301" y="822"/>
                </a:lnTo>
                <a:lnTo>
                  <a:pt x="284" y="822"/>
                </a:lnTo>
                <a:lnTo>
                  <a:pt x="301" y="822"/>
                </a:lnTo>
                <a:lnTo>
                  <a:pt x="318" y="922"/>
                </a:lnTo>
                <a:lnTo>
                  <a:pt x="334" y="1056"/>
                </a:lnTo>
                <a:lnTo>
                  <a:pt x="334" y="1207"/>
                </a:lnTo>
                <a:lnTo>
                  <a:pt x="318" y="1207"/>
                </a:lnTo>
                <a:lnTo>
                  <a:pt x="334" y="1207"/>
                </a:lnTo>
                <a:lnTo>
                  <a:pt x="351" y="1358"/>
                </a:lnTo>
                <a:lnTo>
                  <a:pt x="334" y="1358"/>
                </a:lnTo>
                <a:lnTo>
                  <a:pt x="351" y="1358"/>
                </a:lnTo>
                <a:lnTo>
                  <a:pt x="368" y="1459"/>
                </a:lnTo>
                <a:lnTo>
                  <a:pt x="368" y="1526"/>
                </a:lnTo>
                <a:lnTo>
                  <a:pt x="351" y="1526"/>
                </a:lnTo>
                <a:lnTo>
                  <a:pt x="368" y="1526"/>
                </a:lnTo>
                <a:lnTo>
                  <a:pt x="384" y="1559"/>
                </a:lnTo>
                <a:lnTo>
                  <a:pt x="368" y="1576"/>
                </a:lnTo>
                <a:lnTo>
                  <a:pt x="384" y="1559"/>
                </a:lnTo>
                <a:lnTo>
                  <a:pt x="418" y="1593"/>
                </a:lnTo>
                <a:lnTo>
                  <a:pt x="401" y="1609"/>
                </a:lnTo>
                <a:lnTo>
                  <a:pt x="368" y="1576"/>
                </a:lnTo>
                <a:lnTo>
                  <a:pt x="384" y="1593"/>
                </a:lnTo>
                <a:lnTo>
                  <a:pt x="368" y="1559"/>
                </a:lnTo>
                <a:lnTo>
                  <a:pt x="351" y="1526"/>
                </a:lnTo>
                <a:lnTo>
                  <a:pt x="351" y="1459"/>
                </a:lnTo>
                <a:lnTo>
                  <a:pt x="368" y="1459"/>
                </a:lnTo>
                <a:lnTo>
                  <a:pt x="351" y="1459"/>
                </a:lnTo>
                <a:lnTo>
                  <a:pt x="334" y="1358"/>
                </a:lnTo>
                <a:lnTo>
                  <a:pt x="318" y="1207"/>
                </a:lnTo>
                <a:lnTo>
                  <a:pt x="318" y="1056"/>
                </a:lnTo>
                <a:lnTo>
                  <a:pt x="334" y="1056"/>
                </a:lnTo>
                <a:lnTo>
                  <a:pt x="318" y="1056"/>
                </a:lnTo>
                <a:lnTo>
                  <a:pt x="301" y="922"/>
                </a:lnTo>
                <a:lnTo>
                  <a:pt x="318" y="922"/>
                </a:lnTo>
                <a:lnTo>
                  <a:pt x="301" y="922"/>
                </a:lnTo>
                <a:lnTo>
                  <a:pt x="284" y="822"/>
                </a:lnTo>
                <a:lnTo>
                  <a:pt x="284" y="738"/>
                </a:lnTo>
                <a:lnTo>
                  <a:pt x="301" y="738"/>
                </a:lnTo>
                <a:lnTo>
                  <a:pt x="284" y="738"/>
                </a:lnTo>
                <a:lnTo>
                  <a:pt x="267" y="671"/>
                </a:lnTo>
                <a:lnTo>
                  <a:pt x="284" y="671"/>
                </a:lnTo>
                <a:lnTo>
                  <a:pt x="267" y="671"/>
                </a:lnTo>
                <a:lnTo>
                  <a:pt x="251" y="621"/>
                </a:lnTo>
                <a:lnTo>
                  <a:pt x="251" y="553"/>
                </a:lnTo>
                <a:lnTo>
                  <a:pt x="267" y="553"/>
                </a:lnTo>
                <a:lnTo>
                  <a:pt x="251" y="553"/>
                </a:lnTo>
                <a:lnTo>
                  <a:pt x="217" y="453"/>
                </a:lnTo>
                <a:lnTo>
                  <a:pt x="217" y="419"/>
                </a:lnTo>
                <a:lnTo>
                  <a:pt x="234" y="419"/>
                </a:lnTo>
                <a:lnTo>
                  <a:pt x="217" y="419"/>
                </a:lnTo>
                <a:lnTo>
                  <a:pt x="201" y="369"/>
                </a:lnTo>
                <a:lnTo>
                  <a:pt x="217" y="369"/>
                </a:lnTo>
                <a:lnTo>
                  <a:pt x="201" y="369"/>
                </a:lnTo>
                <a:lnTo>
                  <a:pt x="184" y="336"/>
                </a:lnTo>
                <a:lnTo>
                  <a:pt x="184" y="302"/>
                </a:lnTo>
                <a:lnTo>
                  <a:pt x="201" y="302"/>
                </a:lnTo>
                <a:lnTo>
                  <a:pt x="184" y="302"/>
                </a:lnTo>
                <a:lnTo>
                  <a:pt x="150" y="235"/>
                </a:lnTo>
                <a:lnTo>
                  <a:pt x="150" y="201"/>
                </a:lnTo>
                <a:lnTo>
                  <a:pt x="167" y="201"/>
                </a:lnTo>
                <a:lnTo>
                  <a:pt x="150" y="218"/>
                </a:lnTo>
                <a:lnTo>
                  <a:pt x="134" y="201"/>
                </a:lnTo>
                <a:lnTo>
                  <a:pt x="150" y="218"/>
                </a:lnTo>
                <a:lnTo>
                  <a:pt x="134" y="185"/>
                </a:lnTo>
                <a:lnTo>
                  <a:pt x="117" y="151"/>
                </a:lnTo>
                <a:lnTo>
                  <a:pt x="117" y="134"/>
                </a:lnTo>
                <a:lnTo>
                  <a:pt x="134" y="134"/>
                </a:lnTo>
                <a:lnTo>
                  <a:pt x="117" y="134"/>
                </a:lnTo>
                <a:lnTo>
                  <a:pt x="100" y="101"/>
                </a:lnTo>
                <a:lnTo>
                  <a:pt x="117" y="101"/>
                </a:lnTo>
                <a:lnTo>
                  <a:pt x="100" y="118"/>
                </a:lnTo>
                <a:lnTo>
                  <a:pt x="84" y="101"/>
                </a:lnTo>
                <a:lnTo>
                  <a:pt x="84" y="84"/>
                </a:lnTo>
                <a:lnTo>
                  <a:pt x="84" y="67"/>
                </a:lnTo>
                <a:lnTo>
                  <a:pt x="100" y="67"/>
                </a:lnTo>
                <a:lnTo>
                  <a:pt x="84" y="84"/>
                </a:lnTo>
                <a:lnTo>
                  <a:pt x="17" y="17"/>
                </a:lnTo>
                <a:lnTo>
                  <a:pt x="33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08" name="Rectangle 331"/>
          <p:cNvSpPr>
            <a:spLocks noChangeArrowheads="1"/>
          </p:cNvSpPr>
          <p:nvPr/>
        </p:nvSpPr>
        <p:spPr bwMode="auto">
          <a:xfrm>
            <a:off x="3905250" y="5407025"/>
            <a:ext cx="26988" cy="523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09" name="Freeform 332"/>
          <p:cNvSpPr>
            <a:spLocks/>
          </p:cNvSpPr>
          <p:nvPr/>
        </p:nvSpPr>
        <p:spPr bwMode="auto">
          <a:xfrm>
            <a:off x="3905250" y="5432425"/>
            <a:ext cx="450850" cy="160338"/>
          </a:xfrm>
          <a:custGeom>
            <a:avLst/>
            <a:gdLst>
              <a:gd name="T0" fmla="*/ 0 w 284"/>
              <a:gd name="T1" fmla="*/ 0 h 101"/>
              <a:gd name="T2" fmla="*/ 17 w 284"/>
              <a:gd name="T3" fmla="*/ 0 h 101"/>
              <a:gd name="T4" fmla="*/ 34 w 284"/>
              <a:gd name="T5" fmla="*/ 0 h 101"/>
              <a:gd name="T6" fmla="*/ 34 w 284"/>
              <a:gd name="T7" fmla="*/ 0 h 101"/>
              <a:gd name="T8" fmla="*/ 67 w 284"/>
              <a:gd name="T9" fmla="*/ 34 h 101"/>
              <a:gd name="T10" fmla="*/ 50 w 284"/>
              <a:gd name="T11" fmla="*/ 51 h 101"/>
              <a:gd name="T12" fmla="*/ 50 w 284"/>
              <a:gd name="T13" fmla="*/ 34 h 101"/>
              <a:gd name="T14" fmla="*/ 84 w 284"/>
              <a:gd name="T15" fmla="*/ 34 h 101"/>
              <a:gd name="T16" fmla="*/ 100 w 284"/>
              <a:gd name="T17" fmla="*/ 34 h 101"/>
              <a:gd name="T18" fmla="*/ 100 w 284"/>
              <a:gd name="T19" fmla="*/ 34 h 101"/>
              <a:gd name="T20" fmla="*/ 117 w 284"/>
              <a:gd name="T21" fmla="*/ 51 h 101"/>
              <a:gd name="T22" fmla="*/ 100 w 284"/>
              <a:gd name="T23" fmla="*/ 67 h 101"/>
              <a:gd name="T24" fmla="*/ 100 w 284"/>
              <a:gd name="T25" fmla="*/ 51 h 101"/>
              <a:gd name="T26" fmla="*/ 134 w 284"/>
              <a:gd name="T27" fmla="*/ 51 h 101"/>
              <a:gd name="T28" fmla="*/ 151 w 284"/>
              <a:gd name="T29" fmla="*/ 51 h 101"/>
              <a:gd name="T30" fmla="*/ 151 w 284"/>
              <a:gd name="T31" fmla="*/ 51 h 101"/>
              <a:gd name="T32" fmla="*/ 167 w 284"/>
              <a:gd name="T33" fmla="*/ 67 h 101"/>
              <a:gd name="T34" fmla="*/ 151 w 284"/>
              <a:gd name="T35" fmla="*/ 84 h 101"/>
              <a:gd name="T36" fmla="*/ 151 w 284"/>
              <a:gd name="T37" fmla="*/ 67 h 101"/>
              <a:gd name="T38" fmla="*/ 251 w 284"/>
              <a:gd name="T39" fmla="*/ 67 h 101"/>
              <a:gd name="T40" fmla="*/ 268 w 284"/>
              <a:gd name="T41" fmla="*/ 67 h 101"/>
              <a:gd name="T42" fmla="*/ 268 w 284"/>
              <a:gd name="T43" fmla="*/ 67 h 101"/>
              <a:gd name="T44" fmla="*/ 284 w 284"/>
              <a:gd name="T45" fmla="*/ 84 h 101"/>
              <a:gd name="T46" fmla="*/ 268 w 284"/>
              <a:gd name="T47" fmla="*/ 101 h 101"/>
              <a:gd name="T48" fmla="*/ 268 w 284"/>
              <a:gd name="T49" fmla="*/ 101 h 101"/>
              <a:gd name="T50" fmla="*/ 268 w 284"/>
              <a:gd name="T51" fmla="*/ 101 h 101"/>
              <a:gd name="T52" fmla="*/ 251 w 284"/>
              <a:gd name="T53" fmla="*/ 84 h 101"/>
              <a:gd name="T54" fmla="*/ 268 w 284"/>
              <a:gd name="T55" fmla="*/ 67 h 101"/>
              <a:gd name="T56" fmla="*/ 251 w 284"/>
              <a:gd name="T57" fmla="*/ 84 h 101"/>
              <a:gd name="T58" fmla="*/ 151 w 284"/>
              <a:gd name="T59" fmla="*/ 84 h 101"/>
              <a:gd name="T60" fmla="*/ 151 w 284"/>
              <a:gd name="T61" fmla="*/ 84 h 101"/>
              <a:gd name="T62" fmla="*/ 151 w 284"/>
              <a:gd name="T63" fmla="*/ 84 h 101"/>
              <a:gd name="T64" fmla="*/ 134 w 284"/>
              <a:gd name="T65" fmla="*/ 67 h 101"/>
              <a:gd name="T66" fmla="*/ 151 w 284"/>
              <a:gd name="T67" fmla="*/ 51 h 101"/>
              <a:gd name="T68" fmla="*/ 134 w 284"/>
              <a:gd name="T69" fmla="*/ 67 h 101"/>
              <a:gd name="T70" fmla="*/ 100 w 284"/>
              <a:gd name="T71" fmla="*/ 67 h 101"/>
              <a:gd name="T72" fmla="*/ 100 w 284"/>
              <a:gd name="T73" fmla="*/ 67 h 101"/>
              <a:gd name="T74" fmla="*/ 100 w 284"/>
              <a:gd name="T75" fmla="*/ 67 h 101"/>
              <a:gd name="T76" fmla="*/ 84 w 284"/>
              <a:gd name="T77" fmla="*/ 51 h 101"/>
              <a:gd name="T78" fmla="*/ 100 w 284"/>
              <a:gd name="T79" fmla="*/ 34 h 101"/>
              <a:gd name="T80" fmla="*/ 84 w 284"/>
              <a:gd name="T81" fmla="*/ 51 h 101"/>
              <a:gd name="T82" fmla="*/ 50 w 284"/>
              <a:gd name="T83" fmla="*/ 51 h 101"/>
              <a:gd name="T84" fmla="*/ 50 w 284"/>
              <a:gd name="T85" fmla="*/ 51 h 101"/>
              <a:gd name="T86" fmla="*/ 50 w 284"/>
              <a:gd name="T87" fmla="*/ 51 h 101"/>
              <a:gd name="T88" fmla="*/ 17 w 284"/>
              <a:gd name="T89" fmla="*/ 17 h 101"/>
              <a:gd name="T90" fmla="*/ 34 w 284"/>
              <a:gd name="T91" fmla="*/ 0 h 101"/>
              <a:gd name="T92" fmla="*/ 17 w 284"/>
              <a:gd name="T93" fmla="*/ 17 h 101"/>
              <a:gd name="T94" fmla="*/ 0 w 284"/>
              <a:gd name="T95" fmla="*/ 17 h 101"/>
              <a:gd name="T96" fmla="*/ 0 w 284"/>
              <a:gd name="T97" fmla="*/ 0 h 10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84"/>
              <a:gd name="T148" fmla="*/ 0 h 101"/>
              <a:gd name="T149" fmla="*/ 284 w 284"/>
              <a:gd name="T150" fmla="*/ 101 h 10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84" h="101">
                <a:moveTo>
                  <a:pt x="0" y="0"/>
                </a:moveTo>
                <a:lnTo>
                  <a:pt x="17" y="0"/>
                </a:lnTo>
                <a:lnTo>
                  <a:pt x="34" y="0"/>
                </a:lnTo>
                <a:lnTo>
                  <a:pt x="67" y="34"/>
                </a:lnTo>
                <a:lnTo>
                  <a:pt x="50" y="51"/>
                </a:lnTo>
                <a:lnTo>
                  <a:pt x="50" y="34"/>
                </a:lnTo>
                <a:lnTo>
                  <a:pt x="84" y="34"/>
                </a:lnTo>
                <a:lnTo>
                  <a:pt x="100" y="34"/>
                </a:lnTo>
                <a:lnTo>
                  <a:pt x="117" y="51"/>
                </a:lnTo>
                <a:lnTo>
                  <a:pt x="100" y="67"/>
                </a:lnTo>
                <a:lnTo>
                  <a:pt x="100" y="51"/>
                </a:lnTo>
                <a:lnTo>
                  <a:pt x="134" y="51"/>
                </a:lnTo>
                <a:lnTo>
                  <a:pt x="151" y="51"/>
                </a:lnTo>
                <a:lnTo>
                  <a:pt x="167" y="67"/>
                </a:lnTo>
                <a:lnTo>
                  <a:pt x="151" y="84"/>
                </a:lnTo>
                <a:lnTo>
                  <a:pt x="151" y="67"/>
                </a:lnTo>
                <a:lnTo>
                  <a:pt x="251" y="67"/>
                </a:lnTo>
                <a:lnTo>
                  <a:pt x="268" y="67"/>
                </a:lnTo>
                <a:lnTo>
                  <a:pt x="284" y="84"/>
                </a:lnTo>
                <a:lnTo>
                  <a:pt x="268" y="101"/>
                </a:lnTo>
                <a:lnTo>
                  <a:pt x="251" y="84"/>
                </a:lnTo>
                <a:lnTo>
                  <a:pt x="268" y="67"/>
                </a:lnTo>
                <a:lnTo>
                  <a:pt x="251" y="84"/>
                </a:lnTo>
                <a:lnTo>
                  <a:pt x="151" y="84"/>
                </a:lnTo>
                <a:lnTo>
                  <a:pt x="134" y="67"/>
                </a:lnTo>
                <a:lnTo>
                  <a:pt x="151" y="51"/>
                </a:lnTo>
                <a:lnTo>
                  <a:pt x="134" y="67"/>
                </a:lnTo>
                <a:lnTo>
                  <a:pt x="100" y="67"/>
                </a:lnTo>
                <a:lnTo>
                  <a:pt x="84" y="51"/>
                </a:lnTo>
                <a:lnTo>
                  <a:pt x="100" y="34"/>
                </a:lnTo>
                <a:lnTo>
                  <a:pt x="84" y="51"/>
                </a:lnTo>
                <a:lnTo>
                  <a:pt x="50" y="51"/>
                </a:lnTo>
                <a:lnTo>
                  <a:pt x="17" y="17"/>
                </a:lnTo>
                <a:lnTo>
                  <a:pt x="34" y="0"/>
                </a:lnTo>
                <a:lnTo>
                  <a:pt x="17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10" name="Rectangle 333"/>
          <p:cNvSpPr>
            <a:spLocks noChangeArrowheads="1"/>
          </p:cNvSpPr>
          <p:nvPr/>
        </p:nvSpPr>
        <p:spPr bwMode="auto">
          <a:xfrm>
            <a:off x="4330700" y="5565775"/>
            <a:ext cx="371475" cy="269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11" name="Rectangle 334"/>
          <p:cNvSpPr>
            <a:spLocks noChangeArrowheads="1"/>
          </p:cNvSpPr>
          <p:nvPr/>
        </p:nvSpPr>
        <p:spPr bwMode="auto">
          <a:xfrm>
            <a:off x="4675188" y="5565775"/>
            <a:ext cx="26987" cy="539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12" name="Freeform 335"/>
          <p:cNvSpPr>
            <a:spLocks/>
          </p:cNvSpPr>
          <p:nvPr/>
        </p:nvSpPr>
        <p:spPr bwMode="auto">
          <a:xfrm>
            <a:off x="4675188" y="5592763"/>
            <a:ext cx="2176462" cy="53975"/>
          </a:xfrm>
          <a:custGeom>
            <a:avLst/>
            <a:gdLst>
              <a:gd name="T0" fmla="*/ 0 w 1371"/>
              <a:gd name="T1" fmla="*/ 0 h 34"/>
              <a:gd name="T2" fmla="*/ 602 w 1371"/>
              <a:gd name="T3" fmla="*/ 0 h 34"/>
              <a:gd name="T4" fmla="*/ 618 w 1371"/>
              <a:gd name="T5" fmla="*/ 0 h 34"/>
              <a:gd name="T6" fmla="*/ 618 w 1371"/>
              <a:gd name="T7" fmla="*/ 0 h 34"/>
              <a:gd name="T8" fmla="*/ 635 w 1371"/>
              <a:gd name="T9" fmla="*/ 17 h 34"/>
              <a:gd name="T10" fmla="*/ 618 w 1371"/>
              <a:gd name="T11" fmla="*/ 34 h 34"/>
              <a:gd name="T12" fmla="*/ 618 w 1371"/>
              <a:gd name="T13" fmla="*/ 17 h 34"/>
              <a:gd name="T14" fmla="*/ 1371 w 1371"/>
              <a:gd name="T15" fmla="*/ 17 h 34"/>
              <a:gd name="T16" fmla="*/ 1371 w 1371"/>
              <a:gd name="T17" fmla="*/ 34 h 34"/>
              <a:gd name="T18" fmla="*/ 1371 w 1371"/>
              <a:gd name="T19" fmla="*/ 34 h 34"/>
              <a:gd name="T20" fmla="*/ 1371 w 1371"/>
              <a:gd name="T21" fmla="*/ 34 h 34"/>
              <a:gd name="T22" fmla="*/ 618 w 1371"/>
              <a:gd name="T23" fmla="*/ 34 h 34"/>
              <a:gd name="T24" fmla="*/ 618 w 1371"/>
              <a:gd name="T25" fmla="*/ 34 h 34"/>
              <a:gd name="T26" fmla="*/ 618 w 1371"/>
              <a:gd name="T27" fmla="*/ 34 h 34"/>
              <a:gd name="T28" fmla="*/ 602 w 1371"/>
              <a:gd name="T29" fmla="*/ 17 h 34"/>
              <a:gd name="T30" fmla="*/ 618 w 1371"/>
              <a:gd name="T31" fmla="*/ 0 h 34"/>
              <a:gd name="T32" fmla="*/ 602 w 1371"/>
              <a:gd name="T33" fmla="*/ 17 h 34"/>
              <a:gd name="T34" fmla="*/ 0 w 1371"/>
              <a:gd name="T35" fmla="*/ 17 h 34"/>
              <a:gd name="T36" fmla="*/ 0 w 1371"/>
              <a:gd name="T37" fmla="*/ 0 h 3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71"/>
              <a:gd name="T58" fmla="*/ 0 h 34"/>
              <a:gd name="T59" fmla="*/ 1371 w 1371"/>
              <a:gd name="T60" fmla="*/ 34 h 3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71" h="34">
                <a:moveTo>
                  <a:pt x="0" y="0"/>
                </a:moveTo>
                <a:lnTo>
                  <a:pt x="602" y="0"/>
                </a:lnTo>
                <a:lnTo>
                  <a:pt x="618" y="0"/>
                </a:lnTo>
                <a:lnTo>
                  <a:pt x="635" y="17"/>
                </a:lnTo>
                <a:lnTo>
                  <a:pt x="618" y="34"/>
                </a:lnTo>
                <a:lnTo>
                  <a:pt x="618" y="17"/>
                </a:lnTo>
                <a:lnTo>
                  <a:pt x="1371" y="17"/>
                </a:lnTo>
                <a:lnTo>
                  <a:pt x="1371" y="34"/>
                </a:lnTo>
                <a:lnTo>
                  <a:pt x="618" y="34"/>
                </a:lnTo>
                <a:lnTo>
                  <a:pt x="602" y="17"/>
                </a:lnTo>
                <a:lnTo>
                  <a:pt x="618" y="0"/>
                </a:lnTo>
                <a:lnTo>
                  <a:pt x="602" y="17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13" name="Freeform 336"/>
          <p:cNvSpPr>
            <a:spLocks/>
          </p:cNvSpPr>
          <p:nvPr/>
        </p:nvSpPr>
        <p:spPr bwMode="auto">
          <a:xfrm>
            <a:off x="6877050" y="5619750"/>
            <a:ext cx="26988" cy="26988"/>
          </a:xfrm>
          <a:custGeom>
            <a:avLst/>
            <a:gdLst>
              <a:gd name="T0" fmla="*/ 17 w 17"/>
              <a:gd name="T1" fmla="*/ 17 h 17"/>
              <a:gd name="T2" fmla="*/ 17 w 17"/>
              <a:gd name="T3" fmla="*/ 0 h 17"/>
              <a:gd name="T4" fmla="*/ 17 w 17"/>
              <a:gd name="T5" fmla="*/ 0 h 17"/>
              <a:gd name="T6" fmla="*/ 0 w 17"/>
              <a:gd name="T7" fmla="*/ 0 h 17"/>
              <a:gd name="T8" fmla="*/ 0 w 17"/>
              <a:gd name="T9" fmla="*/ 17 h 17"/>
              <a:gd name="T10" fmla="*/ 0 w 17"/>
              <a:gd name="T11" fmla="*/ 17 h 17"/>
              <a:gd name="T12" fmla="*/ 17 w 17"/>
              <a:gd name="T13" fmla="*/ 17 h 17"/>
              <a:gd name="T14" fmla="*/ 17 w 17"/>
              <a:gd name="T15" fmla="*/ 17 h 17"/>
              <a:gd name="T16" fmla="*/ 17 w 17"/>
              <a:gd name="T17" fmla="*/ 1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7"/>
              <a:gd name="T29" fmla="*/ 17 w 17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7">
                <a:moveTo>
                  <a:pt x="17" y="17"/>
                </a:moveTo>
                <a:lnTo>
                  <a:pt x="17" y="0"/>
                </a:lnTo>
                <a:lnTo>
                  <a:pt x="0" y="0"/>
                </a:lnTo>
                <a:lnTo>
                  <a:pt x="0" y="17"/>
                </a:lnTo>
                <a:lnTo>
                  <a:pt x="17" y="17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14" name="Rectangle 337"/>
          <p:cNvSpPr>
            <a:spLocks noChangeArrowheads="1"/>
          </p:cNvSpPr>
          <p:nvPr/>
        </p:nvSpPr>
        <p:spPr bwMode="auto">
          <a:xfrm>
            <a:off x="6851650" y="5619750"/>
            <a:ext cx="25400" cy="269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15" name="Rectangle 338"/>
          <p:cNvSpPr>
            <a:spLocks noChangeArrowheads="1"/>
          </p:cNvSpPr>
          <p:nvPr/>
        </p:nvSpPr>
        <p:spPr bwMode="auto">
          <a:xfrm>
            <a:off x="6346825" y="5884863"/>
            <a:ext cx="2127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16" name="Rectangle 339"/>
          <p:cNvSpPr>
            <a:spLocks noChangeArrowheads="1"/>
          </p:cNvSpPr>
          <p:nvPr/>
        </p:nvSpPr>
        <p:spPr bwMode="auto">
          <a:xfrm>
            <a:off x="6480175" y="5991225"/>
            <a:ext cx="15875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  <a:latin typeface="Times New Roman" pitchFamily="18" charset="0"/>
              </a:rPr>
              <a:t>in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17" name="Rectangle 340"/>
          <p:cNvSpPr>
            <a:spLocks noChangeArrowheads="1"/>
          </p:cNvSpPr>
          <p:nvPr/>
        </p:nvSpPr>
        <p:spPr bwMode="auto">
          <a:xfrm>
            <a:off x="6586538" y="5884863"/>
            <a:ext cx="3127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 [V]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18" name="Rectangle 341"/>
          <p:cNvSpPr>
            <a:spLocks noChangeArrowheads="1"/>
          </p:cNvSpPr>
          <p:nvPr/>
        </p:nvSpPr>
        <p:spPr bwMode="auto">
          <a:xfrm rot="-5400000">
            <a:off x="1674812" y="4313238"/>
            <a:ext cx="2127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19" name="Rectangle 342"/>
          <p:cNvSpPr>
            <a:spLocks noChangeArrowheads="1"/>
          </p:cNvSpPr>
          <p:nvPr/>
        </p:nvSpPr>
        <p:spPr bwMode="auto">
          <a:xfrm rot="-5400000">
            <a:off x="1767682" y="4272756"/>
            <a:ext cx="133350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  <a:latin typeface="Times New Roman" pitchFamily="18" charset="0"/>
              </a:rPr>
              <a:t>o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20" name="Rectangle 343"/>
          <p:cNvSpPr>
            <a:spLocks noChangeArrowheads="1"/>
          </p:cNvSpPr>
          <p:nvPr/>
        </p:nvSpPr>
        <p:spPr bwMode="auto">
          <a:xfrm rot="-5400000">
            <a:off x="1767682" y="4220369"/>
            <a:ext cx="133350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  <a:latin typeface="Times New Roman" pitchFamily="18" charset="0"/>
              </a:rPr>
              <a:t>u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21" name="Rectangle 344"/>
          <p:cNvSpPr>
            <a:spLocks noChangeArrowheads="1"/>
          </p:cNvSpPr>
          <p:nvPr/>
        </p:nvSpPr>
        <p:spPr bwMode="auto">
          <a:xfrm rot="-5400000">
            <a:off x="1794669" y="4167982"/>
            <a:ext cx="79375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  <a:latin typeface="Times New Roman" pitchFamily="18" charset="0"/>
              </a:rPr>
              <a:t>t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22" name="Rectangle 345"/>
          <p:cNvSpPr>
            <a:spLocks noChangeArrowheads="1"/>
          </p:cNvSpPr>
          <p:nvPr/>
        </p:nvSpPr>
        <p:spPr bwMode="auto">
          <a:xfrm rot="-5400000">
            <a:off x="1714500" y="3981450"/>
            <a:ext cx="1333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23" name="Rectangle 346"/>
          <p:cNvSpPr>
            <a:spLocks noChangeArrowheads="1"/>
          </p:cNvSpPr>
          <p:nvPr/>
        </p:nvSpPr>
        <p:spPr bwMode="auto">
          <a:xfrm rot="-5400000">
            <a:off x="1627981" y="3907632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[V]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24" name="Rectangle 347"/>
          <p:cNvSpPr>
            <a:spLocks noChangeArrowheads="1"/>
          </p:cNvSpPr>
          <p:nvPr/>
        </p:nvSpPr>
        <p:spPr bwMode="auto">
          <a:xfrm>
            <a:off x="5099050" y="3224213"/>
            <a:ext cx="42386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W/L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25" name="Rectangle 348"/>
          <p:cNvSpPr>
            <a:spLocks noChangeArrowheads="1"/>
          </p:cNvSpPr>
          <p:nvPr/>
        </p:nvSpPr>
        <p:spPr bwMode="auto">
          <a:xfrm>
            <a:off x="5445125" y="3305175"/>
            <a:ext cx="15875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  <a:latin typeface="Times New Roman" pitchFamily="18" charset="0"/>
              </a:rPr>
              <a:t>p 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26" name="Rectangle 349"/>
          <p:cNvSpPr>
            <a:spLocks noChangeArrowheads="1"/>
          </p:cNvSpPr>
          <p:nvPr/>
        </p:nvSpPr>
        <p:spPr bwMode="auto">
          <a:xfrm>
            <a:off x="5551488" y="3224213"/>
            <a:ext cx="34448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= 4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27" name="Rectangle 350"/>
          <p:cNvSpPr>
            <a:spLocks noChangeArrowheads="1"/>
          </p:cNvSpPr>
          <p:nvPr/>
        </p:nvSpPr>
        <p:spPr bwMode="auto">
          <a:xfrm>
            <a:off x="5019675" y="4156075"/>
            <a:ext cx="42386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W/L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28" name="Rectangle 351"/>
          <p:cNvSpPr>
            <a:spLocks noChangeArrowheads="1"/>
          </p:cNvSpPr>
          <p:nvPr/>
        </p:nvSpPr>
        <p:spPr bwMode="auto">
          <a:xfrm>
            <a:off x="5365750" y="4262438"/>
            <a:ext cx="158750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  <a:latin typeface="Times New Roman" pitchFamily="18" charset="0"/>
              </a:rPr>
              <a:t>p 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29" name="Rectangle 352"/>
          <p:cNvSpPr>
            <a:spLocks noChangeArrowheads="1"/>
          </p:cNvSpPr>
          <p:nvPr/>
        </p:nvSpPr>
        <p:spPr bwMode="auto">
          <a:xfrm>
            <a:off x="5470525" y="4156075"/>
            <a:ext cx="344488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= 2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30" name="Rectangle 353"/>
          <p:cNvSpPr>
            <a:spLocks noChangeArrowheads="1"/>
          </p:cNvSpPr>
          <p:nvPr/>
        </p:nvSpPr>
        <p:spPr bwMode="auto">
          <a:xfrm>
            <a:off x="4541838" y="4794250"/>
            <a:ext cx="42386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W/L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31" name="Rectangle 354"/>
          <p:cNvSpPr>
            <a:spLocks noChangeArrowheads="1"/>
          </p:cNvSpPr>
          <p:nvPr/>
        </p:nvSpPr>
        <p:spPr bwMode="auto">
          <a:xfrm>
            <a:off x="4887913" y="4900613"/>
            <a:ext cx="158750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  <a:latin typeface="Times New Roman" pitchFamily="18" charset="0"/>
              </a:rPr>
              <a:t>p 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32" name="Rectangle 355"/>
          <p:cNvSpPr>
            <a:spLocks noChangeArrowheads="1"/>
          </p:cNvSpPr>
          <p:nvPr/>
        </p:nvSpPr>
        <p:spPr bwMode="auto">
          <a:xfrm>
            <a:off x="4994275" y="4794250"/>
            <a:ext cx="344488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= 1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33" name="Rectangle 356"/>
          <p:cNvSpPr>
            <a:spLocks noChangeArrowheads="1"/>
          </p:cNvSpPr>
          <p:nvPr/>
        </p:nvSpPr>
        <p:spPr bwMode="auto">
          <a:xfrm>
            <a:off x="2870200" y="5219700"/>
            <a:ext cx="42386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W/L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34" name="Rectangle 357"/>
          <p:cNvSpPr>
            <a:spLocks noChangeArrowheads="1"/>
          </p:cNvSpPr>
          <p:nvPr/>
        </p:nvSpPr>
        <p:spPr bwMode="auto">
          <a:xfrm>
            <a:off x="3216275" y="5300663"/>
            <a:ext cx="158750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  <a:latin typeface="Times New Roman" pitchFamily="18" charset="0"/>
              </a:rPr>
              <a:t>p 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35" name="Rectangle 358"/>
          <p:cNvSpPr>
            <a:spLocks noChangeArrowheads="1"/>
          </p:cNvSpPr>
          <p:nvPr/>
        </p:nvSpPr>
        <p:spPr bwMode="auto">
          <a:xfrm>
            <a:off x="3321050" y="5219700"/>
            <a:ext cx="609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= 0.25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36" name="Freeform 359"/>
          <p:cNvSpPr>
            <a:spLocks/>
          </p:cNvSpPr>
          <p:nvPr/>
        </p:nvSpPr>
        <p:spPr bwMode="auto">
          <a:xfrm>
            <a:off x="3878263" y="4502150"/>
            <a:ext cx="133350" cy="212725"/>
          </a:xfrm>
          <a:custGeom>
            <a:avLst/>
            <a:gdLst>
              <a:gd name="T0" fmla="*/ 17 w 84"/>
              <a:gd name="T1" fmla="*/ 67 h 134"/>
              <a:gd name="T2" fmla="*/ 0 w 84"/>
              <a:gd name="T3" fmla="*/ 17 h 134"/>
              <a:gd name="T4" fmla="*/ 0 w 84"/>
              <a:gd name="T5" fmla="*/ 0 h 134"/>
              <a:gd name="T6" fmla="*/ 17 w 84"/>
              <a:gd name="T7" fmla="*/ 17 h 134"/>
              <a:gd name="T8" fmla="*/ 84 w 84"/>
              <a:gd name="T9" fmla="*/ 50 h 134"/>
              <a:gd name="T10" fmla="*/ 84 w 84"/>
              <a:gd name="T11" fmla="*/ 67 h 134"/>
              <a:gd name="T12" fmla="*/ 84 w 84"/>
              <a:gd name="T13" fmla="*/ 67 h 134"/>
              <a:gd name="T14" fmla="*/ 34 w 84"/>
              <a:gd name="T15" fmla="*/ 117 h 134"/>
              <a:gd name="T16" fmla="*/ 17 w 84"/>
              <a:gd name="T17" fmla="*/ 134 h 134"/>
              <a:gd name="T18" fmla="*/ 17 w 84"/>
              <a:gd name="T19" fmla="*/ 100 h 134"/>
              <a:gd name="T20" fmla="*/ 17 w 84"/>
              <a:gd name="T21" fmla="*/ 100 h 134"/>
              <a:gd name="T22" fmla="*/ 67 w 84"/>
              <a:gd name="T23" fmla="*/ 50 h 134"/>
              <a:gd name="T24" fmla="*/ 84 w 84"/>
              <a:gd name="T25" fmla="*/ 67 h 134"/>
              <a:gd name="T26" fmla="*/ 67 w 84"/>
              <a:gd name="T27" fmla="*/ 67 h 134"/>
              <a:gd name="T28" fmla="*/ 0 w 84"/>
              <a:gd name="T29" fmla="*/ 33 h 134"/>
              <a:gd name="T30" fmla="*/ 17 w 84"/>
              <a:gd name="T31" fmla="*/ 17 h 134"/>
              <a:gd name="T32" fmla="*/ 17 w 84"/>
              <a:gd name="T33" fmla="*/ 17 h 134"/>
              <a:gd name="T34" fmla="*/ 34 w 84"/>
              <a:gd name="T35" fmla="*/ 67 h 134"/>
              <a:gd name="T36" fmla="*/ 17 w 84"/>
              <a:gd name="T37" fmla="*/ 67 h 13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4"/>
              <a:gd name="T58" fmla="*/ 0 h 134"/>
              <a:gd name="T59" fmla="*/ 84 w 84"/>
              <a:gd name="T60" fmla="*/ 134 h 13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4" h="134">
                <a:moveTo>
                  <a:pt x="17" y="67"/>
                </a:moveTo>
                <a:lnTo>
                  <a:pt x="0" y="17"/>
                </a:lnTo>
                <a:lnTo>
                  <a:pt x="0" y="0"/>
                </a:lnTo>
                <a:lnTo>
                  <a:pt x="17" y="17"/>
                </a:lnTo>
                <a:lnTo>
                  <a:pt x="84" y="50"/>
                </a:lnTo>
                <a:lnTo>
                  <a:pt x="84" y="67"/>
                </a:lnTo>
                <a:lnTo>
                  <a:pt x="34" y="117"/>
                </a:lnTo>
                <a:lnTo>
                  <a:pt x="17" y="134"/>
                </a:lnTo>
                <a:lnTo>
                  <a:pt x="17" y="100"/>
                </a:lnTo>
                <a:lnTo>
                  <a:pt x="67" y="50"/>
                </a:lnTo>
                <a:lnTo>
                  <a:pt x="84" y="67"/>
                </a:lnTo>
                <a:lnTo>
                  <a:pt x="67" y="67"/>
                </a:lnTo>
                <a:lnTo>
                  <a:pt x="0" y="33"/>
                </a:lnTo>
                <a:lnTo>
                  <a:pt x="17" y="17"/>
                </a:lnTo>
                <a:lnTo>
                  <a:pt x="34" y="67"/>
                </a:lnTo>
                <a:lnTo>
                  <a:pt x="17" y="6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37" name="Freeform 360"/>
          <p:cNvSpPr>
            <a:spLocks/>
          </p:cNvSpPr>
          <p:nvPr/>
        </p:nvSpPr>
        <p:spPr bwMode="auto">
          <a:xfrm>
            <a:off x="3905250" y="4608513"/>
            <a:ext cx="26988" cy="52387"/>
          </a:xfrm>
          <a:custGeom>
            <a:avLst/>
            <a:gdLst>
              <a:gd name="T0" fmla="*/ 0 w 17"/>
              <a:gd name="T1" fmla="*/ 33 h 33"/>
              <a:gd name="T2" fmla="*/ 0 w 17"/>
              <a:gd name="T3" fmla="*/ 0 h 33"/>
              <a:gd name="T4" fmla="*/ 17 w 17"/>
              <a:gd name="T5" fmla="*/ 0 h 33"/>
              <a:gd name="T6" fmla="*/ 17 w 17"/>
              <a:gd name="T7" fmla="*/ 0 h 33"/>
              <a:gd name="T8" fmla="*/ 17 w 17"/>
              <a:gd name="T9" fmla="*/ 0 h 33"/>
              <a:gd name="T10" fmla="*/ 17 w 17"/>
              <a:gd name="T11" fmla="*/ 33 h 33"/>
              <a:gd name="T12" fmla="*/ 0 w 17"/>
              <a:gd name="T13" fmla="*/ 33 h 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"/>
              <a:gd name="T22" fmla="*/ 0 h 33"/>
              <a:gd name="T23" fmla="*/ 17 w 17"/>
              <a:gd name="T24" fmla="*/ 33 h 3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" h="33">
                <a:moveTo>
                  <a:pt x="0" y="33"/>
                </a:moveTo>
                <a:lnTo>
                  <a:pt x="0" y="0"/>
                </a:lnTo>
                <a:lnTo>
                  <a:pt x="17" y="0"/>
                </a:lnTo>
                <a:lnTo>
                  <a:pt x="17" y="33"/>
                </a:lnTo>
                <a:lnTo>
                  <a:pt x="0" y="3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38" name="Freeform 361"/>
          <p:cNvSpPr>
            <a:spLocks/>
          </p:cNvSpPr>
          <p:nvPr/>
        </p:nvSpPr>
        <p:spPr bwMode="auto">
          <a:xfrm>
            <a:off x="3878263" y="4529138"/>
            <a:ext cx="106362" cy="131762"/>
          </a:xfrm>
          <a:custGeom>
            <a:avLst/>
            <a:gdLst>
              <a:gd name="T0" fmla="*/ 17 w 67"/>
              <a:gd name="T1" fmla="*/ 50 h 83"/>
              <a:gd name="T2" fmla="*/ 0 w 67"/>
              <a:gd name="T3" fmla="*/ 0 h 83"/>
              <a:gd name="T4" fmla="*/ 67 w 67"/>
              <a:gd name="T5" fmla="*/ 33 h 83"/>
              <a:gd name="T6" fmla="*/ 17 w 67"/>
              <a:gd name="T7" fmla="*/ 83 h 83"/>
              <a:gd name="T8" fmla="*/ 17 w 67"/>
              <a:gd name="T9" fmla="*/ 50 h 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"/>
              <a:gd name="T16" fmla="*/ 0 h 83"/>
              <a:gd name="T17" fmla="*/ 67 w 67"/>
              <a:gd name="T18" fmla="*/ 83 h 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" h="83">
                <a:moveTo>
                  <a:pt x="17" y="50"/>
                </a:moveTo>
                <a:lnTo>
                  <a:pt x="0" y="0"/>
                </a:lnTo>
                <a:lnTo>
                  <a:pt x="67" y="33"/>
                </a:lnTo>
                <a:lnTo>
                  <a:pt x="17" y="83"/>
                </a:lnTo>
                <a:lnTo>
                  <a:pt x="17" y="5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39" name="Rectangle 362"/>
          <p:cNvSpPr>
            <a:spLocks noChangeArrowheads="1"/>
          </p:cNvSpPr>
          <p:nvPr/>
        </p:nvSpPr>
        <p:spPr bwMode="auto">
          <a:xfrm>
            <a:off x="3375025" y="4714875"/>
            <a:ext cx="1588" cy="269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40" name="Rectangle 363"/>
          <p:cNvSpPr>
            <a:spLocks noChangeArrowheads="1"/>
          </p:cNvSpPr>
          <p:nvPr/>
        </p:nvSpPr>
        <p:spPr bwMode="auto">
          <a:xfrm>
            <a:off x="3878263" y="4608513"/>
            <a:ext cx="1587" cy="269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41" name="Freeform 364"/>
          <p:cNvSpPr>
            <a:spLocks/>
          </p:cNvSpPr>
          <p:nvPr/>
        </p:nvSpPr>
        <p:spPr bwMode="auto">
          <a:xfrm>
            <a:off x="3375025" y="4608513"/>
            <a:ext cx="503238" cy="133350"/>
          </a:xfrm>
          <a:custGeom>
            <a:avLst/>
            <a:gdLst>
              <a:gd name="T0" fmla="*/ 0 w 317"/>
              <a:gd name="T1" fmla="*/ 67 h 84"/>
              <a:gd name="T2" fmla="*/ 0 w 317"/>
              <a:gd name="T3" fmla="*/ 84 h 84"/>
              <a:gd name="T4" fmla="*/ 317 w 317"/>
              <a:gd name="T5" fmla="*/ 17 h 84"/>
              <a:gd name="T6" fmla="*/ 317 w 317"/>
              <a:gd name="T7" fmla="*/ 0 h 84"/>
              <a:gd name="T8" fmla="*/ 0 w 317"/>
              <a:gd name="T9" fmla="*/ 67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7"/>
              <a:gd name="T16" fmla="*/ 0 h 84"/>
              <a:gd name="T17" fmla="*/ 317 w 317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7" h="84">
                <a:moveTo>
                  <a:pt x="0" y="67"/>
                </a:moveTo>
                <a:lnTo>
                  <a:pt x="0" y="84"/>
                </a:lnTo>
                <a:lnTo>
                  <a:pt x="317" y="17"/>
                </a:lnTo>
                <a:lnTo>
                  <a:pt x="317" y="0"/>
                </a:lnTo>
                <a:lnTo>
                  <a:pt x="0" y="6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0542" name="Rectangle 365"/>
          <p:cNvSpPr>
            <a:spLocks noChangeArrowheads="1"/>
          </p:cNvSpPr>
          <p:nvPr/>
        </p:nvSpPr>
        <p:spPr bwMode="auto">
          <a:xfrm>
            <a:off x="2632075" y="4741863"/>
            <a:ext cx="42386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W/L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43" name="Rectangle 366"/>
          <p:cNvSpPr>
            <a:spLocks noChangeArrowheads="1"/>
          </p:cNvSpPr>
          <p:nvPr/>
        </p:nvSpPr>
        <p:spPr bwMode="auto">
          <a:xfrm>
            <a:off x="2976563" y="4848225"/>
            <a:ext cx="15875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  <a:latin typeface="Times New Roman" pitchFamily="18" charset="0"/>
              </a:rPr>
              <a:t>p 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0544" name="Rectangle 367"/>
          <p:cNvSpPr>
            <a:spLocks noChangeArrowheads="1"/>
          </p:cNvSpPr>
          <p:nvPr/>
        </p:nvSpPr>
        <p:spPr bwMode="auto">
          <a:xfrm>
            <a:off x="3082925" y="4741863"/>
            <a:ext cx="5048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= 0.5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6876E6-FC8F-411E-A46E-FFD68A6ACDAD}" type="slidenum">
              <a:rPr lang="en-US"/>
              <a:pPr/>
              <a:t>35</a:t>
            </a:fld>
            <a:endParaRPr lang="en-US"/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mtClean="0"/>
              <a:t>Improved Loads</a:t>
            </a:r>
            <a:endParaRPr lang="en-US" sz="4800" b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120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05000"/>
            <a:ext cx="5381625" cy="4205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F67F77-A4FD-4F85-BFC6-23562559F7CD}" type="slidenum">
              <a:rPr lang="en-US"/>
              <a:pPr/>
              <a:t>36</a:t>
            </a:fld>
            <a:endParaRPr lang="en-US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Improved Loads (2)</a:t>
            </a:r>
            <a:endParaRPr lang="en-US" sz="48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2863850" y="3705225"/>
            <a:ext cx="1541463" cy="8937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2863850" y="3694113"/>
            <a:ext cx="1565275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4394200" y="3705225"/>
            <a:ext cx="34925" cy="9159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31" name="Rectangle 6"/>
          <p:cNvSpPr>
            <a:spLocks noChangeArrowheads="1"/>
          </p:cNvSpPr>
          <p:nvPr/>
        </p:nvSpPr>
        <p:spPr bwMode="auto">
          <a:xfrm>
            <a:off x="2852738" y="4586288"/>
            <a:ext cx="1552575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2852738" y="3694113"/>
            <a:ext cx="34925" cy="9048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33" name="Rectangle 8"/>
          <p:cNvSpPr>
            <a:spLocks noChangeArrowheads="1"/>
          </p:cNvSpPr>
          <p:nvPr/>
        </p:nvSpPr>
        <p:spPr bwMode="auto">
          <a:xfrm>
            <a:off x="3617913" y="2997200"/>
            <a:ext cx="33337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34" name="Rectangle 9"/>
          <p:cNvSpPr>
            <a:spLocks noChangeArrowheads="1"/>
          </p:cNvSpPr>
          <p:nvPr/>
        </p:nvSpPr>
        <p:spPr bwMode="auto">
          <a:xfrm>
            <a:off x="3617913" y="3681413"/>
            <a:ext cx="33337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35" name="Rectangle 10"/>
          <p:cNvSpPr>
            <a:spLocks noChangeArrowheads="1"/>
          </p:cNvSpPr>
          <p:nvPr/>
        </p:nvSpPr>
        <p:spPr bwMode="auto">
          <a:xfrm>
            <a:off x="3617913" y="3009900"/>
            <a:ext cx="33337" cy="6715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36" name="Rectangle 11"/>
          <p:cNvSpPr>
            <a:spLocks noChangeArrowheads="1"/>
          </p:cNvSpPr>
          <p:nvPr/>
        </p:nvSpPr>
        <p:spPr bwMode="auto">
          <a:xfrm>
            <a:off x="2562225" y="3287713"/>
            <a:ext cx="11113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37" name="Rectangle 12"/>
          <p:cNvSpPr>
            <a:spLocks noChangeArrowheads="1"/>
          </p:cNvSpPr>
          <p:nvPr/>
        </p:nvSpPr>
        <p:spPr bwMode="auto">
          <a:xfrm>
            <a:off x="3605213" y="3287713"/>
            <a:ext cx="12700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38" name="Rectangle 13"/>
          <p:cNvSpPr>
            <a:spLocks noChangeArrowheads="1"/>
          </p:cNvSpPr>
          <p:nvPr/>
        </p:nvSpPr>
        <p:spPr bwMode="auto">
          <a:xfrm>
            <a:off x="2573338" y="3287713"/>
            <a:ext cx="1031875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39" name="Rectangle 14"/>
          <p:cNvSpPr>
            <a:spLocks noChangeArrowheads="1"/>
          </p:cNvSpPr>
          <p:nvPr/>
        </p:nvSpPr>
        <p:spPr bwMode="auto">
          <a:xfrm>
            <a:off x="3617913" y="2105025"/>
            <a:ext cx="33337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40" name="Rectangle 15"/>
          <p:cNvSpPr>
            <a:spLocks noChangeArrowheads="1"/>
          </p:cNvSpPr>
          <p:nvPr/>
        </p:nvSpPr>
        <p:spPr bwMode="auto">
          <a:xfrm>
            <a:off x="3617913" y="1871663"/>
            <a:ext cx="33337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41" name="Rectangle 16"/>
          <p:cNvSpPr>
            <a:spLocks noChangeArrowheads="1"/>
          </p:cNvSpPr>
          <p:nvPr/>
        </p:nvSpPr>
        <p:spPr bwMode="auto">
          <a:xfrm>
            <a:off x="3617913" y="1884363"/>
            <a:ext cx="33337" cy="22066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42" name="Rectangle 17"/>
          <p:cNvSpPr>
            <a:spLocks noChangeArrowheads="1"/>
          </p:cNvSpPr>
          <p:nvPr/>
        </p:nvSpPr>
        <p:spPr bwMode="auto">
          <a:xfrm>
            <a:off x="3617913" y="4819650"/>
            <a:ext cx="33337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43" name="Rectangle 18"/>
          <p:cNvSpPr>
            <a:spLocks noChangeArrowheads="1"/>
          </p:cNvSpPr>
          <p:nvPr/>
        </p:nvSpPr>
        <p:spPr bwMode="auto">
          <a:xfrm>
            <a:off x="3617913" y="4575175"/>
            <a:ext cx="33337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44" name="Rectangle 19"/>
          <p:cNvSpPr>
            <a:spLocks noChangeArrowheads="1"/>
          </p:cNvSpPr>
          <p:nvPr/>
        </p:nvSpPr>
        <p:spPr bwMode="auto">
          <a:xfrm>
            <a:off x="3617913" y="4586288"/>
            <a:ext cx="33337" cy="23336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45" name="Rectangle 20"/>
          <p:cNvSpPr>
            <a:spLocks noChangeArrowheads="1"/>
          </p:cNvSpPr>
          <p:nvPr/>
        </p:nvSpPr>
        <p:spPr bwMode="auto">
          <a:xfrm>
            <a:off x="3362325" y="1871663"/>
            <a:ext cx="11113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46" name="Rectangle 21"/>
          <p:cNvSpPr>
            <a:spLocks noChangeArrowheads="1"/>
          </p:cNvSpPr>
          <p:nvPr/>
        </p:nvSpPr>
        <p:spPr bwMode="auto">
          <a:xfrm>
            <a:off x="3884613" y="2181225"/>
            <a:ext cx="1111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47" name="Rectangle 22"/>
          <p:cNvSpPr>
            <a:spLocks noChangeArrowheads="1"/>
          </p:cNvSpPr>
          <p:nvPr/>
        </p:nvSpPr>
        <p:spPr bwMode="auto">
          <a:xfrm>
            <a:off x="3373438" y="1871663"/>
            <a:ext cx="511175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48" name="Rectangle 23"/>
          <p:cNvSpPr>
            <a:spLocks noChangeArrowheads="1"/>
          </p:cNvSpPr>
          <p:nvPr/>
        </p:nvSpPr>
        <p:spPr bwMode="auto">
          <a:xfrm>
            <a:off x="3362325" y="4806950"/>
            <a:ext cx="11113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49" name="Rectangle 24"/>
          <p:cNvSpPr>
            <a:spLocks noChangeArrowheads="1"/>
          </p:cNvSpPr>
          <p:nvPr/>
        </p:nvSpPr>
        <p:spPr bwMode="auto">
          <a:xfrm>
            <a:off x="3884613" y="5116513"/>
            <a:ext cx="1111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50" name="Rectangle 25"/>
          <p:cNvSpPr>
            <a:spLocks noChangeArrowheads="1"/>
          </p:cNvSpPr>
          <p:nvPr/>
        </p:nvSpPr>
        <p:spPr bwMode="auto">
          <a:xfrm>
            <a:off x="3373438" y="4806950"/>
            <a:ext cx="511175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51" name="Rectangle 26"/>
          <p:cNvSpPr>
            <a:spLocks noChangeArrowheads="1"/>
          </p:cNvSpPr>
          <p:nvPr/>
        </p:nvSpPr>
        <p:spPr bwMode="auto">
          <a:xfrm>
            <a:off x="3373438" y="1443038"/>
            <a:ext cx="1317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252" name="Rectangle 27"/>
          <p:cNvSpPr>
            <a:spLocks noChangeArrowheads="1"/>
          </p:cNvSpPr>
          <p:nvPr/>
        </p:nvSpPr>
        <p:spPr bwMode="auto">
          <a:xfrm>
            <a:off x="3502025" y="1535113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 New Roman" pitchFamily="18" charset="0"/>
              </a:rPr>
              <a:t>DD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253" name="Rectangle 28"/>
          <p:cNvSpPr>
            <a:spLocks noChangeArrowheads="1"/>
          </p:cNvSpPr>
          <p:nvPr/>
        </p:nvSpPr>
        <p:spPr bwMode="auto">
          <a:xfrm>
            <a:off x="3373438" y="4970463"/>
            <a:ext cx="1317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254" name="Rectangle 29"/>
          <p:cNvSpPr>
            <a:spLocks noChangeArrowheads="1"/>
          </p:cNvSpPr>
          <p:nvPr/>
        </p:nvSpPr>
        <p:spPr bwMode="auto">
          <a:xfrm>
            <a:off x="3502025" y="5051425"/>
            <a:ext cx="1651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 New Roman" pitchFamily="18" charset="0"/>
              </a:rPr>
              <a:t>SS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255" name="Rectangle 30"/>
          <p:cNvSpPr>
            <a:spLocks noChangeArrowheads="1"/>
          </p:cNvSpPr>
          <p:nvPr/>
        </p:nvSpPr>
        <p:spPr bwMode="auto">
          <a:xfrm>
            <a:off x="3257550" y="4006850"/>
            <a:ext cx="5508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  <a:latin typeface="Times New Roman" pitchFamily="18" charset="0"/>
              </a:rPr>
              <a:t>PDN1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256" name="Freeform 31"/>
          <p:cNvSpPr>
            <a:spLocks/>
          </p:cNvSpPr>
          <p:nvPr/>
        </p:nvSpPr>
        <p:spPr bwMode="auto">
          <a:xfrm>
            <a:off x="2435225" y="3252788"/>
            <a:ext cx="115888" cy="127000"/>
          </a:xfrm>
          <a:custGeom>
            <a:avLst/>
            <a:gdLst>
              <a:gd name="T0" fmla="*/ 73 w 73"/>
              <a:gd name="T1" fmla="*/ 37 h 80"/>
              <a:gd name="T2" fmla="*/ 65 w 73"/>
              <a:gd name="T3" fmla="*/ 7 h 80"/>
              <a:gd name="T4" fmla="*/ 36 w 73"/>
              <a:gd name="T5" fmla="*/ 0 h 80"/>
              <a:gd name="T6" fmla="*/ 14 w 73"/>
              <a:gd name="T7" fmla="*/ 7 h 80"/>
              <a:gd name="T8" fmla="*/ 0 w 73"/>
              <a:gd name="T9" fmla="*/ 37 h 80"/>
              <a:gd name="T10" fmla="*/ 14 w 73"/>
              <a:gd name="T11" fmla="*/ 66 h 80"/>
              <a:gd name="T12" fmla="*/ 36 w 73"/>
              <a:gd name="T13" fmla="*/ 80 h 80"/>
              <a:gd name="T14" fmla="*/ 65 w 73"/>
              <a:gd name="T15" fmla="*/ 66 h 80"/>
              <a:gd name="T16" fmla="*/ 73 w 73"/>
              <a:gd name="T17" fmla="*/ 37 h 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3"/>
              <a:gd name="T28" fmla="*/ 0 h 80"/>
              <a:gd name="T29" fmla="*/ 73 w 73"/>
              <a:gd name="T30" fmla="*/ 80 h 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3" h="80">
                <a:moveTo>
                  <a:pt x="73" y="37"/>
                </a:moveTo>
                <a:lnTo>
                  <a:pt x="65" y="7"/>
                </a:lnTo>
                <a:lnTo>
                  <a:pt x="36" y="0"/>
                </a:lnTo>
                <a:lnTo>
                  <a:pt x="14" y="7"/>
                </a:lnTo>
                <a:lnTo>
                  <a:pt x="0" y="37"/>
                </a:lnTo>
                <a:lnTo>
                  <a:pt x="14" y="66"/>
                </a:lnTo>
                <a:lnTo>
                  <a:pt x="36" y="80"/>
                </a:lnTo>
                <a:lnTo>
                  <a:pt x="65" y="66"/>
                </a:lnTo>
                <a:lnTo>
                  <a:pt x="73" y="37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57" name="Freeform 32"/>
          <p:cNvSpPr>
            <a:spLocks/>
          </p:cNvSpPr>
          <p:nvPr/>
        </p:nvSpPr>
        <p:spPr bwMode="auto">
          <a:xfrm>
            <a:off x="2422525" y="3241675"/>
            <a:ext cx="150813" cy="161925"/>
          </a:xfrm>
          <a:custGeom>
            <a:avLst/>
            <a:gdLst>
              <a:gd name="T0" fmla="*/ 73 w 95"/>
              <a:gd name="T1" fmla="*/ 51 h 102"/>
              <a:gd name="T2" fmla="*/ 66 w 95"/>
              <a:gd name="T3" fmla="*/ 22 h 102"/>
              <a:gd name="T4" fmla="*/ 73 w 95"/>
              <a:gd name="T5" fmla="*/ 29 h 102"/>
              <a:gd name="T6" fmla="*/ 73 w 95"/>
              <a:gd name="T7" fmla="*/ 29 h 102"/>
              <a:gd name="T8" fmla="*/ 44 w 95"/>
              <a:gd name="T9" fmla="*/ 22 h 102"/>
              <a:gd name="T10" fmla="*/ 52 w 95"/>
              <a:gd name="T11" fmla="*/ 22 h 102"/>
              <a:gd name="T12" fmla="*/ 52 w 95"/>
              <a:gd name="T13" fmla="*/ 22 h 102"/>
              <a:gd name="T14" fmla="*/ 30 w 95"/>
              <a:gd name="T15" fmla="*/ 29 h 102"/>
              <a:gd name="T16" fmla="*/ 37 w 95"/>
              <a:gd name="T17" fmla="*/ 22 h 102"/>
              <a:gd name="T18" fmla="*/ 37 w 95"/>
              <a:gd name="T19" fmla="*/ 22 h 102"/>
              <a:gd name="T20" fmla="*/ 22 w 95"/>
              <a:gd name="T21" fmla="*/ 51 h 102"/>
              <a:gd name="T22" fmla="*/ 22 w 95"/>
              <a:gd name="T23" fmla="*/ 44 h 102"/>
              <a:gd name="T24" fmla="*/ 22 w 95"/>
              <a:gd name="T25" fmla="*/ 44 h 102"/>
              <a:gd name="T26" fmla="*/ 37 w 95"/>
              <a:gd name="T27" fmla="*/ 73 h 102"/>
              <a:gd name="T28" fmla="*/ 30 w 95"/>
              <a:gd name="T29" fmla="*/ 66 h 102"/>
              <a:gd name="T30" fmla="*/ 30 w 95"/>
              <a:gd name="T31" fmla="*/ 66 h 102"/>
              <a:gd name="T32" fmla="*/ 52 w 95"/>
              <a:gd name="T33" fmla="*/ 80 h 102"/>
              <a:gd name="T34" fmla="*/ 44 w 95"/>
              <a:gd name="T35" fmla="*/ 80 h 102"/>
              <a:gd name="T36" fmla="*/ 44 w 95"/>
              <a:gd name="T37" fmla="*/ 80 h 102"/>
              <a:gd name="T38" fmla="*/ 73 w 95"/>
              <a:gd name="T39" fmla="*/ 66 h 102"/>
              <a:gd name="T40" fmla="*/ 66 w 95"/>
              <a:gd name="T41" fmla="*/ 73 h 102"/>
              <a:gd name="T42" fmla="*/ 66 w 95"/>
              <a:gd name="T43" fmla="*/ 73 h 102"/>
              <a:gd name="T44" fmla="*/ 73 w 95"/>
              <a:gd name="T45" fmla="*/ 44 h 102"/>
              <a:gd name="T46" fmla="*/ 73 w 95"/>
              <a:gd name="T47" fmla="*/ 44 h 102"/>
              <a:gd name="T48" fmla="*/ 95 w 95"/>
              <a:gd name="T49" fmla="*/ 51 h 102"/>
              <a:gd name="T50" fmla="*/ 95 w 95"/>
              <a:gd name="T51" fmla="*/ 51 h 102"/>
              <a:gd name="T52" fmla="*/ 88 w 95"/>
              <a:gd name="T53" fmla="*/ 80 h 102"/>
              <a:gd name="T54" fmla="*/ 88 w 95"/>
              <a:gd name="T55" fmla="*/ 80 h 102"/>
              <a:gd name="T56" fmla="*/ 81 w 95"/>
              <a:gd name="T57" fmla="*/ 87 h 102"/>
              <a:gd name="T58" fmla="*/ 52 w 95"/>
              <a:gd name="T59" fmla="*/ 102 h 102"/>
              <a:gd name="T60" fmla="*/ 52 w 95"/>
              <a:gd name="T61" fmla="*/ 102 h 102"/>
              <a:gd name="T62" fmla="*/ 37 w 95"/>
              <a:gd name="T63" fmla="*/ 95 h 102"/>
              <a:gd name="T64" fmla="*/ 15 w 95"/>
              <a:gd name="T65" fmla="*/ 80 h 102"/>
              <a:gd name="T66" fmla="*/ 15 w 95"/>
              <a:gd name="T67" fmla="*/ 80 h 102"/>
              <a:gd name="T68" fmla="*/ 15 w 95"/>
              <a:gd name="T69" fmla="*/ 80 h 102"/>
              <a:gd name="T70" fmla="*/ 0 w 95"/>
              <a:gd name="T71" fmla="*/ 51 h 102"/>
              <a:gd name="T72" fmla="*/ 0 w 95"/>
              <a:gd name="T73" fmla="*/ 51 h 102"/>
              <a:gd name="T74" fmla="*/ 0 w 95"/>
              <a:gd name="T75" fmla="*/ 44 h 102"/>
              <a:gd name="T76" fmla="*/ 15 w 95"/>
              <a:gd name="T77" fmla="*/ 14 h 102"/>
              <a:gd name="T78" fmla="*/ 15 w 95"/>
              <a:gd name="T79" fmla="*/ 14 h 102"/>
              <a:gd name="T80" fmla="*/ 22 w 95"/>
              <a:gd name="T81" fmla="*/ 7 h 102"/>
              <a:gd name="T82" fmla="*/ 44 w 95"/>
              <a:gd name="T83" fmla="*/ 0 h 102"/>
              <a:gd name="T84" fmla="*/ 44 w 95"/>
              <a:gd name="T85" fmla="*/ 0 h 102"/>
              <a:gd name="T86" fmla="*/ 52 w 95"/>
              <a:gd name="T87" fmla="*/ 0 h 102"/>
              <a:gd name="T88" fmla="*/ 81 w 95"/>
              <a:gd name="T89" fmla="*/ 7 h 102"/>
              <a:gd name="T90" fmla="*/ 81 w 95"/>
              <a:gd name="T91" fmla="*/ 7 h 102"/>
              <a:gd name="T92" fmla="*/ 88 w 95"/>
              <a:gd name="T93" fmla="*/ 14 h 102"/>
              <a:gd name="T94" fmla="*/ 95 w 95"/>
              <a:gd name="T95" fmla="*/ 44 h 102"/>
              <a:gd name="T96" fmla="*/ 73 w 95"/>
              <a:gd name="T97" fmla="*/ 51 h 10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5"/>
              <a:gd name="T148" fmla="*/ 0 h 102"/>
              <a:gd name="T149" fmla="*/ 95 w 95"/>
              <a:gd name="T150" fmla="*/ 102 h 10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5" h="102">
                <a:moveTo>
                  <a:pt x="73" y="51"/>
                </a:moveTo>
                <a:lnTo>
                  <a:pt x="66" y="22"/>
                </a:lnTo>
                <a:lnTo>
                  <a:pt x="73" y="29"/>
                </a:lnTo>
                <a:lnTo>
                  <a:pt x="44" y="22"/>
                </a:lnTo>
                <a:lnTo>
                  <a:pt x="52" y="22"/>
                </a:lnTo>
                <a:lnTo>
                  <a:pt x="30" y="29"/>
                </a:lnTo>
                <a:lnTo>
                  <a:pt x="37" y="22"/>
                </a:lnTo>
                <a:lnTo>
                  <a:pt x="22" y="51"/>
                </a:lnTo>
                <a:lnTo>
                  <a:pt x="22" y="44"/>
                </a:lnTo>
                <a:lnTo>
                  <a:pt x="37" y="73"/>
                </a:lnTo>
                <a:lnTo>
                  <a:pt x="30" y="66"/>
                </a:lnTo>
                <a:lnTo>
                  <a:pt x="52" y="80"/>
                </a:lnTo>
                <a:lnTo>
                  <a:pt x="44" y="80"/>
                </a:lnTo>
                <a:lnTo>
                  <a:pt x="73" y="66"/>
                </a:lnTo>
                <a:lnTo>
                  <a:pt x="66" y="73"/>
                </a:lnTo>
                <a:lnTo>
                  <a:pt x="73" y="44"/>
                </a:lnTo>
                <a:lnTo>
                  <a:pt x="95" y="51"/>
                </a:lnTo>
                <a:lnTo>
                  <a:pt x="88" y="80"/>
                </a:lnTo>
                <a:lnTo>
                  <a:pt x="81" y="87"/>
                </a:lnTo>
                <a:lnTo>
                  <a:pt x="52" y="102"/>
                </a:lnTo>
                <a:lnTo>
                  <a:pt x="37" y="95"/>
                </a:lnTo>
                <a:lnTo>
                  <a:pt x="15" y="80"/>
                </a:lnTo>
                <a:lnTo>
                  <a:pt x="0" y="51"/>
                </a:lnTo>
                <a:lnTo>
                  <a:pt x="0" y="44"/>
                </a:lnTo>
                <a:lnTo>
                  <a:pt x="15" y="14"/>
                </a:lnTo>
                <a:lnTo>
                  <a:pt x="22" y="7"/>
                </a:lnTo>
                <a:lnTo>
                  <a:pt x="44" y="0"/>
                </a:lnTo>
                <a:lnTo>
                  <a:pt x="52" y="0"/>
                </a:lnTo>
                <a:lnTo>
                  <a:pt x="81" y="7"/>
                </a:lnTo>
                <a:lnTo>
                  <a:pt x="88" y="14"/>
                </a:lnTo>
                <a:lnTo>
                  <a:pt x="95" y="44"/>
                </a:lnTo>
                <a:lnTo>
                  <a:pt x="73" y="51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58" name="Freeform 33"/>
          <p:cNvSpPr>
            <a:spLocks/>
          </p:cNvSpPr>
          <p:nvPr/>
        </p:nvSpPr>
        <p:spPr bwMode="auto">
          <a:xfrm>
            <a:off x="2538413" y="3311525"/>
            <a:ext cx="34925" cy="11113"/>
          </a:xfrm>
          <a:custGeom>
            <a:avLst/>
            <a:gdLst>
              <a:gd name="T0" fmla="*/ 0 w 22"/>
              <a:gd name="T1" fmla="*/ 0 h 7"/>
              <a:gd name="T2" fmla="*/ 0 w 22"/>
              <a:gd name="T3" fmla="*/ 0 h 7"/>
              <a:gd name="T4" fmla="*/ 0 w 22"/>
              <a:gd name="T5" fmla="*/ 7 h 7"/>
              <a:gd name="T6" fmla="*/ 22 w 22"/>
              <a:gd name="T7" fmla="*/ 0 h 7"/>
              <a:gd name="T8" fmla="*/ 22 w 22"/>
              <a:gd name="T9" fmla="*/ 7 h 7"/>
              <a:gd name="T10" fmla="*/ 22 w 22"/>
              <a:gd name="T11" fmla="*/ 7 h 7"/>
              <a:gd name="T12" fmla="*/ 0 w 22"/>
              <a:gd name="T13" fmla="*/ 0 h 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7"/>
              <a:gd name="T23" fmla="*/ 22 w 22"/>
              <a:gd name="T24" fmla="*/ 7 h 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7">
                <a:moveTo>
                  <a:pt x="0" y="0"/>
                </a:moveTo>
                <a:lnTo>
                  <a:pt x="0" y="0"/>
                </a:lnTo>
                <a:lnTo>
                  <a:pt x="0" y="7"/>
                </a:lnTo>
                <a:lnTo>
                  <a:pt x="22" y="0"/>
                </a:lnTo>
                <a:lnTo>
                  <a:pt x="22" y="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59" name="Rectangle 34"/>
          <p:cNvSpPr>
            <a:spLocks noChangeArrowheads="1"/>
          </p:cNvSpPr>
          <p:nvPr/>
        </p:nvSpPr>
        <p:spPr bwMode="auto">
          <a:xfrm>
            <a:off x="2319338" y="3832225"/>
            <a:ext cx="1111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60" name="Rectangle 35"/>
          <p:cNvSpPr>
            <a:spLocks noChangeArrowheads="1"/>
          </p:cNvSpPr>
          <p:nvPr/>
        </p:nvSpPr>
        <p:spPr bwMode="auto">
          <a:xfrm>
            <a:off x="2840038" y="3832225"/>
            <a:ext cx="12700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61" name="Rectangle 36"/>
          <p:cNvSpPr>
            <a:spLocks noChangeArrowheads="1"/>
          </p:cNvSpPr>
          <p:nvPr/>
        </p:nvSpPr>
        <p:spPr bwMode="auto">
          <a:xfrm>
            <a:off x="2330450" y="3832225"/>
            <a:ext cx="509588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62" name="Rectangle 37"/>
          <p:cNvSpPr>
            <a:spLocks noChangeArrowheads="1"/>
          </p:cNvSpPr>
          <p:nvPr/>
        </p:nvSpPr>
        <p:spPr bwMode="auto">
          <a:xfrm>
            <a:off x="2319338" y="4052888"/>
            <a:ext cx="1111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63" name="Rectangle 38"/>
          <p:cNvSpPr>
            <a:spLocks noChangeArrowheads="1"/>
          </p:cNvSpPr>
          <p:nvPr/>
        </p:nvSpPr>
        <p:spPr bwMode="auto">
          <a:xfrm>
            <a:off x="2852738" y="4362450"/>
            <a:ext cx="1111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64" name="Rectangle 39"/>
          <p:cNvSpPr>
            <a:spLocks noChangeArrowheads="1"/>
          </p:cNvSpPr>
          <p:nvPr/>
        </p:nvSpPr>
        <p:spPr bwMode="auto">
          <a:xfrm>
            <a:off x="2330450" y="4052888"/>
            <a:ext cx="522288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65" name="Rectangle 40"/>
          <p:cNvSpPr>
            <a:spLocks noChangeArrowheads="1"/>
          </p:cNvSpPr>
          <p:nvPr/>
        </p:nvSpPr>
        <p:spPr bwMode="auto">
          <a:xfrm>
            <a:off x="2330450" y="4251325"/>
            <a:ext cx="11113" cy="3333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66" name="Rectangle 41"/>
          <p:cNvSpPr>
            <a:spLocks noChangeArrowheads="1"/>
          </p:cNvSpPr>
          <p:nvPr/>
        </p:nvSpPr>
        <p:spPr bwMode="auto">
          <a:xfrm>
            <a:off x="2852738" y="4560888"/>
            <a:ext cx="11112" cy="3333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67" name="Rectangle 42"/>
          <p:cNvSpPr>
            <a:spLocks noChangeArrowheads="1"/>
          </p:cNvSpPr>
          <p:nvPr/>
        </p:nvSpPr>
        <p:spPr bwMode="auto">
          <a:xfrm>
            <a:off x="2341563" y="4251325"/>
            <a:ext cx="511175" cy="3333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68" name="Freeform 43"/>
          <p:cNvSpPr>
            <a:spLocks/>
          </p:cNvSpPr>
          <p:nvPr/>
        </p:nvSpPr>
        <p:spPr bwMode="auto">
          <a:xfrm>
            <a:off x="2225675" y="3971925"/>
            <a:ext cx="115888" cy="128588"/>
          </a:xfrm>
          <a:custGeom>
            <a:avLst/>
            <a:gdLst>
              <a:gd name="T0" fmla="*/ 73 w 73"/>
              <a:gd name="T1" fmla="*/ 44 h 81"/>
              <a:gd name="T2" fmla="*/ 66 w 73"/>
              <a:gd name="T3" fmla="*/ 15 h 81"/>
              <a:gd name="T4" fmla="*/ 37 w 73"/>
              <a:gd name="T5" fmla="*/ 0 h 81"/>
              <a:gd name="T6" fmla="*/ 15 w 73"/>
              <a:gd name="T7" fmla="*/ 15 h 81"/>
              <a:gd name="T8" fmla="*/ 0 w 73"/>
              <a:gd name="T9" fmla="*/ 44 h 81"/>
              <a:gd name="T10" fmla="*/ 15 w 73"/>
              <a:gd name="T11" fmla="*/ 73 h 81"/>
              <a:gd name="T12" fmla="*/ 37 w 73"/>
              <a:gd name="T13" fmla="*/ 81 h 81"/>
              <a:gd name="T14" fmla="*/ 66 w 73"/>
              <a:gd name="T15" fmla="*/ 73 h 81"/>
              <a:gd name="T16" fmla="*/ 73 w 73"/>
              <a:gd name="T17" fmla="*/ 44 h 8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3"/>
              <a:gd name="T28" fmla="*/ 0 h 81"/>
              <a:gd name="T29" fmla="*/ 73 w 73"/>
              <a:gd name="T30" fmla="*/ 81 h 8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3" h="81">
                <a:moveTo>
                  <a:pt x="73" y="44"/>
                </a:moveTo>
                <a:lnTo>
                  <a:pt x="66" y="15"/>
                </a:lnTo>
                <a:lnTo>
                  <a:pt x="37" y="0"/>
                </a:lnTo>
                <a:lnTo>
                  <a:pt x="15" y="15"/>
                </a:lnTo>
                <a:lnTo>
                  <a:pt x="0" y="44"/>
                </a:lnTo>
                <a:lnTo>
                  <a:pt x="15" y="73"/>
                </a:lnTo>
                <a:lnTo>
                  <a:pt x="37" y="81"/>
                </a:lnTo>
                <a:lnTo>
                  <a:pt x="66" y="73"/>
                </a:lnTo>
                <a:lnTo>
                  <a:pt x="73" y="44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69" name="Freeform 44"/>
          <p:cNvSpPr>
            <a:spLocks/>
          </p:cNvSpPr>
          <p:nvPr/>
        </p:nvSpPr>
        <p:spPr bwMode="auto">
          <a:xfrm>
            <a:off x="2214563" y="3960813"/>
            <a:ext cx="150812" cy="161925"/>
          </a:xfrm>
          <a:custGeom>
            <a:avLst/>
            <a:gdLst>
              <a:gd name="T0" fmla="*/ 73 w 95"/>
              <a:gd name="T1" fmla="*/ 58 h 102"/>
              <a:gd name="T2" fmla="*/ 66 w 95"/>
              <a:gd name="T3" fmla="*/ 29 h 102"/>
              <a:gd name="T4" fmla="*/ 73 w 95"/>
              <a:gd name="T5" fmla="*/ 36 h 102"/>
              <a:gd name="T6" fmla="*/ 73 w 95"/>
              <a:gd name="T7" fmla="*/ 36 h 102"/>
              <a:gd name="T8" fmla="*/ 44 w 95"/>
              <a:gd name="T9" fmla="*/ 22 h 102"/>
              <a:gd name="T10" fmla="*/ 51 w 95"/>
              <a:gd name="T11" fmla="*/ 14 h 102"/>
              <a:gd name="T12" fmla="*/ 51 w 95"/>
              <a:gd name="T13" fmla="*/ 14 h 102"/>
              <a:gd name="T14" fmla="*/ 29 w 95"/>
              <a:gd name="T15" fmla="*/ 29 h 102"/>
              <a:gd name="T16" fmla="*/ 37 w 95"/>
              <a:gd name="T17" fmla="*/ 29 h 102"/>
              <a:gd name="T18" fmla="*/ 37 w 95"/>
              <a:gd name="T19" fmla="*/ 29 h 102"/>
              <a:gd name="T20" fmla="*/ 22 w 95"/>
              <a:gd name="T21" fmla="*/ 58 h 102"/>
              <a:gd name="T22" fmla="*/ 22 w 95"/>
              <a:gd name="T23" fmla="*/ 51 h 102"/>
              <a:gd name="T24" fmla="*/ 22 w 95"/>
              <a:gd name="T25" fmla="*/ 51 h 102"/>
              <a:gd name="T26" fmla="*/ 37 w 95"/>
              <a:gd name="T27" fmla="*/ 80 h 102"/>
              <a:gd name="T28" fmla="*/ 29 w 95"/>
              <a:gd name="T29" fmla="*/ 73 h 102"/>
              <a:gd name="T30" fmla="*/ 29 w 95"/>
              <a:gd name="T31" fmla="*/ 73 h 102"/>
              <a:gd name="T32" fmla="*/ 51 w 95"/>
              <a:gd name="T33" fmla="*/ 80 h 102"/>
              <a:gd name="T34" fmla="*/ 44 w 95"/>
              <a:gd name="T35" fmla="*/ 80 h 102"/>
              <a:gd name="T36" fmla="*/ 44 w 95"/>
              <a:gd name="T37" fmla="*/ 80 h 102"/>
              <a:gd name="T38" fmla="*/ 73 w 95"/>
              <a:gd name="T39" fmla="*/ 73 h 102"/>
              <a:gd name="T40" fmla="*/ 66 w 95"/>
              <a:gd name="T41" fmla="*/ 80 h 102"/>
              <a:gd name="T42" fmla="*/ 66 w 95"/>
              <a:gd name="T43" fmla="*/ 80 h 102"/>
              <a:gd name="T44" fmla="*/ 73 w 95"/>
              <a:gd name="T45" fmla="*/ 51 h 102"/>
              <a:gd name="T46" fmla="*/ 73 w 95"/>
              <a:gd name="T47" fmla="*/ 51 h 102"/>
              <a:gd name="T48" fmla="*/ 95 w 95"/>
              <a:gd name="T49" fmla="*/ 58 h 102"/>
              <a:gd name="T50" fmla="*/ 95 w 95"/>
              <a:gd name="T51" fmla="*/ 58 h 102"/>
              <a:gd name="T52" fmla="*/ 88 w 95"/>
              <a:gd name="T53" fmla="*/ 88 h 102"/>
              <a:gd name="T54" fmla="*/ 88 w 95"/>
              <a:gd name="T55" fmla="*/ 88 h 102"/>
              <a:gd name="T56" fmla="*/ 80 w 95"/>
              <a:gd name="T57" fmla="*/ 95 h 102"/>
              <a:gd name="T58" fmla="*/ 51 w 95"/>
              <a:gd name="T59" fmla="*/ 102 h 102"/>
              <a:gd name="T60" fmla="*/ 51 w 95"/>
              <a:gd name="T61" fmla="*/ 102 h 102"/>
              <a:gd name="T62" fmla="*/ 44 w 95"/>
              <a:gd name="T63" fmla="*/ 102 h 102"/>
              <a:gd name="T64" fmla="*/ 22 w 95"/>
              <a:gd name="T65" fmla="*/ 95 h 102"/>
              <a:gd name="T66" fmla="*/ 22 w 95"/>
              <a:gd name="T67" fmla="*/ 95 h 102"/>
              <a:gd name="T68" fmla="*/ 15 w 95"/>
              <a:gd name="T69" fmla="*/ 88 h 102"/>
              <a:gd name="T70" fmla="*/ 0 w 95"/>
              <a:gd name="T71" fmla="*/ 58 h 102"/>
              <a:gd name="T72" fmla="*/ 0 w 95"/>
              <a:gd name="T73" fmla="*/ 58 h 102"/>
              <a:gd name="T74" fmla="*/ 0 w 95"/>
              <a:gd name="T75" fmla="*/ 51 h 102"/>
              <a:gd name="T76" fmla="*/ 15 w 95"/>
              <a:gd name="T77" fmla="*/ 22 h 102"/>
              <a:gd name="T78" fmla="*/ 15 w 95"/>
              <a:gd name="T79" fmla="*/ 22 h 102"/>
              <a:gd name="T80" fmla="*/ 15 w 95"/>
              <a:gd name="T81" fmla="*/ 14 h 102"/>
              <a:gd name="T82" fmla="*/ 37 w 95"/>
              <a:gd name="T83" fmla="*/ 0 h 102"/>
              <a:gd name="T84" fmla="*/ 37 w 95"/>
              <a:gd name="T85" fmla="*/ 0 h 102"/>
              <a:gd name="T86" fmla="*/ 51 w 95"/>
              <a:gd name="T87" fmla="*/ 0 h 102"/>
              <a:gd name="T88" fmla="*/ 80 w 95"/>
              <a:gd name="T89" fmla="*/ 14 h 102"/>
              <a:gd name="T90" fmla="*/ 80 w 95"/>
              <a:gd name="T91" fmla="*/ 14 h 102"/>
              <a:gd name="T92" fmla="*/ 88 w 95"/>
              <a:gd name="T93" fmla="*/ 22 h 102"/>
              <a:gd name="T94" fmla="*/ 95 w 95"/>
              <a:gd name="T95" fmla="*/ 51 h 102"/>
              <a:gd name="T96" fmla="*/ 73 w 95"/>
              <a:gd name="T97" fmla="*/ 58 h 10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5"/>
              <a:gd name="T148" fmla="*/ 0 h 102"/>
              <a:gd name="T149" fmla="*/ 95 w 95"/>
              <a:gd name="T150" fmla="*/ 102 h 10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5" h="102">
                <a:moveTo>
                  <a:pt x="73" y="58"/>
                </a:moveTo>
                <a:lnTo>
                  <a:pt x="66" y="29"/>
                </a:lnTo>
                <a:lnTo>
                  <a:pt x="73" y="36"/>
                </a:lnTo>
                <a:lnTo>
                  <a:pt x="44" y="22"/>
                </a:lnTo>
                <a:lnTo>
                  <a:pt x="51" y="14"/>
                </a:lnTo>
                <a:lnTo>
                  <a:pt x="29" y="29"/>
                </a:lnTo>
                <a:lnTo>
                  <a:pt x="37" y="29"/>
                </a:lnTo>
                <a:lnTo>
                  <a:pt x="22" y="58"/>
                </a:lnTo>
                <a:lnTo>
                  <a:pt x="22" y="51"/>
                </a:lnTo>
                <a:lnTo>
                  <a:pt x="37" y="80"/>
                </a:lnTo>
                <a:lnTo>
                  <a:pt x="29" y="73"/>
                </a:lnTo>
                <a:lnTo>
                  <a:pt x="51" y="80"/>
                </a:lnTo>
                <a:lnTo>
                  <a:pt x="44" y="80"/>
                </a:lnTo>
                <a:lnTo>
                  <a:pt x="73" y="73"/>
                </a:lnTo>
                <a:lnTo>
                  <a:pt x="66" y="80"/>
                </a:lnTo>
                <a:lnTo>
                  <a:pt x="73" y="51"/>
                </a:lnTo>
                <a:lnTo>
                  <a:pt x="95" y="58"/>
                </a:lnTo>
                <a:lnTo>
                  <a:pt x="88" y="88"/>
                </a:lnTo>
                <a:lnTo>
                  <a:pt x="80" y="95"/>
                </a:lnTo>
                <a:lnTo>
                  <a:pt x="51" y="102"/>
                </a:lnTo>
                <a:lnTo>
                  <a:pt x="44" y="102"/>
                </a:lnTo>
                <a:lnTo>
                  <a:pt x="22" y="95"/>
                </a:lnTo>
                <a:lnTo>
                  <a:pt x="15" y="88"/>
                </a:lnTo>
                <a:lnTo>
                  <a:pt x="0" y="58"/>
                </a:lnTo>
                <a:lnTo>
                  <a:pt x="0" y="51"/>
                </a:lnTo>
                <a:lnTo>
                  <a:pt x="15" y="22"/>
                </a:lnTo>
                <a:lnTo>
                  <a:pt x="15" y="14"/>
                </a:lnTo>
                <a:lnTo>
                  <a:pt x="37" y="0"/>
                </a:lnTo>
                <a:lnTo>
                  <a:pt x="51" y="0"/>
                </a:lnTo>
                <a:lnTo>
                  <a:pt x="80" y="14"/>
                </a:lnTo>
                <a:lnTo>
                  <a:pt x="88" y="22"/>
                </a:lnTo>
                <a:lnTo>
                  <a:pt x="95" y="51"/>
                </a:lnTo>
                <a:lnTo>
                  <a:pt x="73" y="58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70" name="Freeform 45"/>
          <p:cNvSpPr>
            <a:spLocks/>
          </p:cNvSpPr>
          <p:nvPr/>
        </p:nvSpPr>
        <p:spPr bwMode="auto">
          <a:xfrm>
            <a:off x="2330450" y="4041775"/>
            <a:ext cx="34925" cy="11113"/>
          </a:xfrm>
          <a:custGeom>
            <a:avLst/>
            <a:gdLst>
              <a:gd name="T0" fmla="*/ 0 w 22"/>
              <a:gd name="T1" fmla="*/ 0 h 7"/>
              <a:gd name="T2" fmla="*/ 0 w 22"/>
              <a:gd name="T3" fmla="*/ 0 h 7"/>
              <a:gd name="T4" fmla="*/ 0 w 22"/>
              <a:gd name="T5" fmla="*/ 7 h 7"/>
              <a:gd name="T6" fmla="*/ 22 w 22"/>
              <a:gd name="T7" fmla="*/ 0 h 7"/>
              <a:gd name="T8" fmla="*/ 22 w 22"/>
              <a:gd name="T9" fmla="*/ 7 h 7"/>
              <a:gd name="T10" fmla="*/ 22 w 22"/>
              <a:gd name="T11" fmla="*/ 7 h 7"/>
              <a:gd name="T12" fmla="*/ 0 w 22"/>
              <a:gd name="T13" fmla="*/ 0 h 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7"/>
              <a:gd name="T23" fmla="*/ 22 w 22"/>
              <a:gd name="T24" fmla="*/ 7 h 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7">
                <a:moveTo>
                  <a:pt x="0" y="0"/>
                </a:moveTo>
                <a:lnTo>
                  <a:pt x="0" y="0"/>
                </a:lnTo>
                <a:lnTo>
                  <a:pt x="0" y="7"/>
                </a:lnTo>
                <a:lnTo>
                  <a:pt x="22" y="0"/>
                </a:lnTo>
                <a:lnTo>
                  <a:pt x="22" y="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71" name="Freeform 46"/>
          <p:cNvSpPr>
            <a:spLocks/>
          </p:cNvSpPr>
          <p:nvPr/>
        </p:nvSpPr>
        <p:spPr bwMode="auto">
          <a:xfrm>
            <a:off x="2225675" y="3763963"/>
            <a:ext cx="115888" cy="127000"/>
          </a:xfrm>
          <a:custGeom>
            <a:avLst/>
            <a:gdLst>
              <a:gd name="T0" fmla="*/ 73 w 73"/>
              <a:gd name="T1" fmla="*/ 43 h 80"/>
              <a:gd name="T2" fmla="*/ 59 w 73"/>
              <a:gd name="T3" fmla="*/ 14 h 80"/>
              <a:gd name="T4" fmla="*/ 37 w 73"/>
              <a:gd name="T5" fmla="*/ 0 h 80"/>
              <a:gd name="T6" fmla="*/ 8 w 73"/>
              <a:gd name="T7" fmla="*/ 14 h 80"/>
              <a:gd name="T8" fmla="*/ 0 w 73"/>
              <a:gd name="T9" fmla="*/ 43 h 80"/>
              <a:gd name="T10" fmla="*/ 8 w 73"/>
              <a:gd name="T11" fmla="*/ 65 h 80"/>
              <a:gd name="T12" fmla="*/ 37 w 73"/>
              <a:gd name="T13" fmla="*/ 80 h 80"/>
              <a:gd name="T14" fmla="*/ 59 w 73"/>
              <a:gd name="T15" fmla="*/ 65 h 80"/>
              <a:gd name="T16" fmla="*/ 73 w 73"/>
              <a:gd name="T17" fmla="*/ 43 h 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3"/>
              <a:gd name="T28" fmla="*/ 0 h 80"/>
              <a:gd name="T29" fmla="*/ 73 w 73"/>
              <a:gd name="T30" fmla="*/ 80 h 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3" h="80">
                <a:moveTo>
                  <a:pt x="73" y="43"/>
                </a:moveTo>
                <a:lnTo>
                  <a:pt x="59" y="14"/>
                </a:lnTo>
                <a:lnTo>
                  <a:pt x="37" y="0"/>
                </a:lnTo>
                <a:lnTo>
                  <a:pt x="8" y="14"/>
                </a:lnTo>
                <a:lnTo>
                  <a:pt x="0" y="43"/>
                </a:lnTo>
                <a:lnTo>
                  <a:pt x="8" y="65"/>
                </a:lnTo>
                <a:lnTo>
                  <a:pt x="37" y="80"/>
                </a:lnTo>
                <a:lnTo>
                  <a:pt x="59" y="65"/>
                </a:lnTo>
                <a:lnTo>
                  <a:pt x="73" y="4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72" name="Freeform 47"/>
          <p:cNvSpPr>
            <a:spLocks/>
          </p:cNvSpPr>
          <p:nvPr/>
        </p:nvSpPr>
        <p:spPr bwMode="auto">
          <a:xfrm>
            <a:off x="2214563" y="3751263"/>
            <a:ext cx="150812" cy="163512"/>
          </a:xfrm>
          <a:custGeom>
            <a:avLst/>
            <a:gdLst>
              <a:gd name="T0" fmla="*/ 73 w 95"/>
              <a:gd name="T1" fmla="*/ 59 h 103"/>
              <a:gd name="T2" fmla="*/ 58 w 95"/>
              <a:gd name="T3" fmla="*/ 30 h 103"/>
              <a:gd name="T4" fmla="*/ 58 w 95"/>
              <a:gd name="T5" fmla="*/ 30 h 103"/>
              <a:gd name="T6" fmla="*/ 58 w 95"/>
              <a:gd name="T7" fmla="*/ 30 h 103"/>
              <a:gd name="T8" fmla="*/ 37 w 95"/>
              <a:gd name="T9" fmla="*/ 15 h 103"/>
              <a:gd name="T10" fmla="*/ 51 w 95"/>
              <a:gd name="T11" fmla="*/ 22 h 103"/>
              <a:gd name="T12" fmla="*/ 51 w 95"/>
              <a:gd name="T13" fmla="*/ 22 h 103"/>
              <a:gd name="T14" fmla="*/ 22 w 95"/>
              <a:gd name="T15" fmla="*/ 37 h 103"/>
              <a:gd name="T16" fmla="*/ 29 w 95"/>
              <a:gd name="T17" fmla="*/ 30 h 103"/>
              <a:gd name="T18" fmla="*/ 29 w 95"/>
              <a:gd name="T19" fmla="*/ 30 h 103"/>
              <a:gd name="T20" fmla="*/ 22 w 95"/>
              <a:gd name="T21" fmla="*/ 59 h 103"/>
              <a:gd name="T22" fmla="*/ 22 w 95"/>
              <a:gd name="T23" fmla="*/ 51 h 103"/>
              <a:gd name="T24" fmla="*/ 22 w 95"/>
              <a:gd name="T25" fmla="*/ 51 h 103"/>
              <a:gd name="T26" fmla="*/ 29 w 95"/>
              <a:gd name="T27" fmla="*/ 73 h 103"/>
              <a:gd name="T28" fmla="*/ 22 w 95"/>
              <a:gd name="T29" fmla="*/ 66 h 103"/>
              <a:gd name="T30" fmla="*/ 22 w 95"/>
              <a:gd name="T31" fmla="*/ 66 h 103"/>
              <a:gd name="T32" fmla="*/ 51 w 95"/>
              <a:gd name="T33" fmla="*/ 81 h 103"/>
              <a:gd name="T34" fmla="*/ 37 w 95"/>
              <a:gd name="T35" fmla="*/ 81 h 103"/>
              <a:gd name="T36" fmla="*/ 37 w 95"/>
              <a:gd name="T37" fmla="*/ 81 h 103"/>
              <a:gd name="T38" fmla="*/ 58 w 95"/>
              <a:gd name="T39" fmla="*/ 66 h 103"/>
              <a:gd name="T40" fmla="*/ 58 w 95"/>
              <a:gd name="T41" fmla="*/ 66 h 103"/>
              <a:gd name="T42" fmla="*/ 58 w 95"/>
              <a:gd name="T43" fmla="*/ 66 h 103"/>
              <a:gd name="T44" fmla="*/ 73 w 95"/>
              <a:gd name="T45" fmla="*/ 44 h 103"/>
              <a:gd name="T46" fmla="*/ 73 w 95"/>
              <a:gd name="T47" fmla="*/ 44 h 103"/>
              <a:gd name="T48" fmla="*/ 88 w 95"/>
              <a:gd name="T49" fmla="*/ 59 h 103"/>
              <a:gd name="T50" fmla="*/ 88 w 95"/>
              <a:gd name="T51" fmla="*/ 59 h 103"/>
              <a:gd name="T52" fmla="*/ 73 w 95"/>
              <a:gd name="T53" fmla="*/ 81 h 103"/>
              <a:gd name="T54" fmla="*/ 73 w 95"/>
              <a:gd name="T55" fmla="*/ 81 h 103"/>
              <a:gd name="T56" fmla="*/ 73 w 95"/>
              <a:gd name="T57" fmla="*/ 81 h 103"/>
              <a:gd name="T58" fmla="*/ 51 w 95"/>
              <a:gd name="T59" fmla="*/ 95 h 103"/>
              <a:gd name="T60" fmla="*/ 51 w 95"/>
              <a:gd name="T61" fmla="*/ 95 h 103"/>
              <a:gd name="T62" fmla="*/ 44 w 95"/>
              <a:gd name="T63" fmla="*/ 103 h 103"/>
              <a:gd name="T64" fmla="*/ 15 w 95"/>
              <a:gd name="T65" fmla="*/ 88 h 103"/>
              <a:gd name="T66" fmla="*/ 15 w 95"/>
              <a:gd name="T67" fmla="*/ 88 h 103"/>
              <a:gd name="T68" fmla="*/ 7 w 95"/>
              <a:gd name="T69" fmla="*/ 81 h 103"/>
              <a:gd name="T70" fmla="*/ 0 w 95"/>
              <a:gd name="T71" fmla="*/ 59 h 103"/>
              <a:gd name="T72" fmla="*/ 0 w 95"/>
              <a:gd name="T73" fmla="*/ 59 h 103"/>
              <a:gd name="T74" fmla="*/ 0 w 95"/>
              <a:gd name="T75" fmla="*/ 51 h 103"/>
              <a:gd name="T76" fmla="*/ 7 w 95"/>
              <a:gd name="T77" fmla="*/ 22 h 103"/>
              <a:gd name="T78" fmla="*/ 7 w 95"/>
              <a:gd name="T79" fmla="*/ 22 h 103"/>
              <a:gd name="T80" fmla="*/ 15 w 95"/>
              <a:gd name="T81" fmla="*/ 15 h 103"/>
              <a:gd name="T82" fmla="*/ 44 w 95"/>
              <a:gd name="T83" fmla="*/ 0 h 103"/>
              <a:gd name="T84" fmla="*/ 44 w 95"/>
              <a:gd name="T85" fmla="*/ 0 h 103"/>
              <a:gd name="T86" fmla="*/ 51 w 95"/>
              <a:gd name="T87" fmla="*/ 0 h 103"/>
              <a:gd name="T88" fmla="*/ 73 w 95"/>
              <a:gd name="T89" fmla="*/ 15 h 103"/>
              <a:gd name="T90" fmla="*/ 73 w 95"/>
              <a:gd name="T91" fmla="*/ 15 h 103"/>
              <a:gd name="T92" fmla="*/ 80 w 95"/>
              <a:gd name="T93" fmla="*/ 22 h 103"/>
              <a:gd name="T94" fmla="*/ 95 w 95"/>
              <a:gd name="T95" fmla="*/ 51 h 103"/>
              <a:gd name="T96" fmla="*/ 73 w 95"/>
              <a:gd name="T97" fmla="*/ 59 h 10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5"/>
              <a:gd name="T148" fmla="*/ 0 h 103"/>
              <a:gd name="T149" fmla="*/ 95 w 95"/>
              <a:gd name="T150" fmla="*/ 103 h 10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5" h="103">
                <a:moveTo>
                  <a:pt x="73" y="59"/>
                </a:moveTo>
                <a:lnTo>
                  <a:pt x="58" y="30"/>
                </a:lnTo>
                <a:lnTo>
                  <a:pt x="37" y="15"/>
                </a:lnTo>
                <a:lnTo>
                  <a:pt x="51" y="22"/>
                </a:lnTo>
                <a:lnTo>
                  <a:pt x="22" y="37"/>
                </a:lnTo>
                <a:lnTo>
                  <a:pt x="29" y="30"/>
                </a:lnTo>
                <a:lnTo>
                  <a:pt x="22" y="59"/>
                </a:lnTo>
                <a:lnTo>
                  <a:pt x="22" y="51"/>
                </a:lnTo>
                <a:lnTo>
                  <a:pt x="29" y="73"/>
                </a:lnTo>
                <a:lnTo>
                  <a:pt x="22" y="66"/>
                </a:lnTo>
                <a:lnTo>
                  <a:pt x="51" y="81"/>
                </a:lnTo>
                <a:lnTo>
                  <a:pt x="37" y="81"/>
                </a:lnTo>
                <a:lnTo>
                  <a:pt x="58" y="66"/>
                </a:lnTo>
                <a:lnTo>
                  <a:pt x="73" y="44"/>
                </a:lnTo>
                <a:lnTo>
                  <a:pt x="88" y="59"/>
                </a:lnTo>
                <a:lnTo>
                  <a:pt x="73" y="81"/>
                </a:lnTo>
                <a:lnTo>
                  <a:pt x="51" y="95"/>
                </a:lnTo>
                <a:lnTo>
                  <a:pt x="44" y="103"/>
                </a:lnTo>
                <a:lnTo>
                  <a:pt x="15" y="88"/>
                </a:lnTo>
                <a:lnTo>
                  <a:pt x="7" y="81"/>
                </a:lnTo>
                <a:lnTo>
                  <a:pt x="0" y="59"/>
                </a:lnTo>
                <a:lnTo>
                  <a:pt x="0" y="51"/>
                </a:lnTo>
                <a:lnTo>
                  <a:pt x="7" y="22"/>
                </a:lnTo>
                <a:lnTo>
                  <a:pt x="15" y="15"/>
                </a:lnTo>
                <a:lnTo>
                  <a:pt x="44" y="0"/>
                </a:lnTo>
                <a:lnTo>
                  <a:pt x="51" y="0"/>
                </a:lnTo>
                <a:lnTo>
                  <a:pt x="73" y="15"/>
                </a:lnTo>
                <a:lnTo>
                  <a:pt x="80" y="22"/>
                </a:lnTo>
                <a:lnTo>
                  <a:pt x="95" y="51"/>
                </a:lnTo>
                <a:lnTo>
                  <a:pt x="73" y="59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73" name="Freeform 48"/>
          <p:cNvSpPr>
            <a:spLocks/>
          </p:cNvSpPr>
          <p:nvPr/>
        </p:nvSpPr>
        <p:spPr bwMode="auto">
          <a:xfrm>
            <a:off x="2330450" y="3821113"/>
            <a:ext cx="34925" cy="23812"/>
          </a:xfrm>
          <a:custGeom>
            <a:avLst/>
            <a:gdLst>
              <a:gd name="T0" fmla="*/ 0 w 22"/>
              <a:gd name="T1" fmla="*/ 0 h 15"/>
              <a:gd name="T2" fmla="*/ 0 w 22"/>
              <a:gd name="T3" fmla="*/ 0 h 15"/>
              <a:gd name="T4" fmla="*/ 0 w 22"/>
              <a:gd name="T5" fmla="*/ 15 h 15"/>
              <a:gd name="T6" fmla="*/ 22 w 22"/>
              <a:gd name="T7" fmla="*/ 7 h 15"/>
              <a:gd name="T8" fmla="*/ 15 w 22"/>
              <a:gd name="T9" fmla="*/ 15 h 15"/>
              <a:gd name="T10" fmla="*/ 15 w 22"/>
              <a:gd name="T11" fmla="*/ 15 h 15"/>
              <a:gd name="T12" fmla="*/ 0 w 22"/>
              <a:gd name="T13" fmla="*/ 0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15"/>
              <a:gd name="T23" fmla="*/ 22 w 22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15">
                <a:moveTo>
                  <a:pt x="0" y="0"/>
                </a:moveTo>
                <a:lnTo>
                  <a:pt x="0" y="0"/>
                </a:lnTo>
                <a:lnTo>
                  <a:pt x="0" y="15"/>
                </a:lnTo>
                <a:lnTo>
                  <a:pt x="22" y="7"/>
                </a:lnTo>
                <a:lnTo>
                  <a:pt x="15" y="15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74" name="Freeform 49"/>
          <p:cNvSpPr>
            <a:spLocks/>
          </p:cNvSpPr>
          <p:nvPr/>
        </p:nvSpPr>
        <p:spPr bwMode="auto">
          <a:xfrm>
            <a:off x="2238375" y="4192588"/>
            <a:ext cx="115888" cy="115887"/>
          </a:xfrm>
          <a:custGeom>
            <a:avLst/>
            <a:gdLst>
              <a:gd name="T0" fmla="*/ 73 w 73"/>
              <a:gd name="T1" fmla="*/ 37 h 73"/>
              <a:gd name="T2" fmla="*/ 58 w 73"/>
              <a:gd name="T3" fmla="*/ 7 h 73"/>
              <a:gd name="T4" fmla="*/ 36 w 73"/>
              <a:gd name="T5" fmla="*/ 0 h 73"/>
              <a:gd name="T6" fmla="*/ 7 w 73"/>
              <a:gd name="T7" fmla="*/ 7 h 73"/>
              <a:gd name="T8" fmla="*/ 0 w 73"/>
              <a:gd name="T9" fmla="*/ 37 h 73"/>
              <a:gd name="T10" fmla="*/ 7 w 73"/>
              <a:gd name="T11" fmla="*/ 66 h 73"/>
              <a:gd name="T12" fmla="*/ 36 w 73"/>
              <a:gd name="T13" fmla="*/ 73 h 73"/>
              <a:gd name="T14" fmla="*/ 58 w 73"/>
              <a:gd name="T15" fmla="*/ 66 h 73"/>
              <a:gd name="T16" fmla="*/ 73 w 73"/>
              <a:gd name="T17" fmla="*/ 37 h 7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3"/>
              <a:gd name="T28" fmla="*/ 0 h 73"/>
              <a:gd name="T29" fmla="*/ 73 w 73"/>
              <a:gd name="T30" fmla="*/ 73 h 7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3" h="73">
                <a:moveTo>
                  <a:pt x="73" y="37"/>
                </a:moveTo>
                <a:lnTo>
                  <a:pt x="58" y="7"/>
                </a:lnTo>
                <a:lnTo>
                  <a:pt x="36" y="0"/>
                </a:lnTo>
                <a:lnTo>
                  <a:pt x="7" y="7"/>
                </a:lnTo>
                <a:lnTo>
                  <a:pt x="0" y="37"/>
                </a:lnTo>
                <a:lnTo>
                  <a:pt x="7" y="66"/>
                </a:lnTo>
                <a:lnTo>
                  <a:pt x="36" y="73"/>
                </a:lnTo>
                <a:lnTo>
                  <a:pt x="58" y="66"/>
                </a:lnTo>
                <a:lnTo>
                  <a:pt x="73" y="37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75" name="Freeform 50"/>
          <p:cNvSpPr>
            <a:spLocks/>
          </p:cNvSpPr>
          <p:nvPr/>
        </p:nvSpPr>
        <p:spPr bwMode="auto">
          <a:xfrm>
            <a:off x="2225675" y="4181475"/>
            <a:ext cx="150813" cy="150813"/>
          </a:xfrm>
          <a:custGeom>
            <a:avLst/>
            <a:gdLst>
              <a:gd name="T0" fmla="*/ 73 w 95"/>
              <a:gd name="T1" fmla="*/ 51 h 95"/>
              <a:gd name="T2" fmla="*/ 59 w 95"/>
              <a:gd name="T3" fmla="*/ 22 h 95"/>
              <a:gd name="T4" fmla="*/ 66 w 95"/>
              <a:gd name="T5" fmla="*/ 29 h 95"/>
              <a:gd name="T6" fmla="*/ 66 w 95"/>
              <a:gd name="T7" fmla="*/ 29 h 95"/>
              <a:gd name="T8" fmla="*/ 44 w 95"/>
              <a:gd name="T9" fmla="*/ 22 h 95"/>
              <a:gd name="T10" fmla="*/ 51 w 95"/>
              <a:gd name="T11" fmla="*/ 22 h 95"/>
              <a:gd name="T12" fmla="*/ 51 w 95"/>
              <a:gd name="T13" fmla="*/ 22 h 95"/>
              <a:gd name="T14" fmla="*/ 22 w 95"/>
              <a:gd name="T15" fmla="*/ 29 h 95"/>
              <a:gd name="T16" fmla="*/ 30 w 95"/>
              <a:gd name="T17" fmla="*/ 22 h 95"/>
              <a:gd name="T18" fmla="*/ 30 w 95"/>
              <a:gd name="T19" fmla="*/ 22 h 95"/>
              <a:gd name="T20" fmla="*/ 22 w 95"/>
              <a:gd name="T21" fmla="*/ 51 h 95"/>
              <a:gd name="T22" fmla="*/ 22 w 95"/>
              <a:gd name="T23" fmla="*/ 44 h 95"/>
              <a:gd name="T24" fmla="*/ 22 w 95"/>
              <a:gd name="T25" fmla="*/ 44 h 95"/>
              <a:gd name="T26" fmla="*/ 30 w 95"/>
              <a:gd name="T27" fmla="*/ 73 h 95"/>
              <a:gd name="T28" fmla="*/ 22 w 95"/>
              <a:gd name="T29" fmla="*/ 65 h 95"/>
              <a:gd name="T30" fmla="*/ 22 w 95"/>
              <a:gd name="T31" fmla="*/ 65 h 95"/>
              <a:gd name="T32" fmla="*/ 51 w 95"/>
              <a:gd name="T33" fmla="*/ 73 h 95"/>
              <a:gd name="T34" fmla="*/ 44 w 95"/>
              <a:gd name="T35" fmla="*/ 73 h 95"/>
              <a:gd name="T36" fmla="*/ 44 w 95"/>
              <a:gd name="T37" fmla="*/ 73 h 95"/>
              <a:gd name="T38" fmla="*/ 66 w 95"/>
              <a:gd name="T39" fmla="*/ 65 h 95"/>
              <a:gd name="T40" fmla="*/ 59 w 95"/>
              <a:gd name="T41" fmla="*/ 73 h 95"/>
              <a:gd name="T42" fmla="*/ 59 w 95"/>
              <a:gd name="T43" fmla="*/ 73 h 95"/>
              <a:gd name="T44" fmla="*/ 73 w 95"/>
              <a:gd name="T45" fmla="*/ 44 h 95"/>
              <a:gd name="T46" fmla="*/ 73 w 95"/>
              <a:gd name="T47" fmla="*/ 44 h 95"/>
              <a:gd name="T48" fmla="*/ 95 w 95"/>
              <a:gd name="T49" fmla="*/ 51 h 95"/>
              <a:gd name="T50" fmla="*/ 95 w 95"/>
              <a:gd name="T51" fmla="*/ 51 h 95"/>
              <a:gd name="T52" fmla="*/ 81 w 95"/>
              <a:gd name="T53" fmla="*/ 80 h 95"/>
              <a:gd name="T54" fmla="*/ 81 w 95"/>
              <a:gd name="T55" fmla="*/ 80 h 95"/>
              <a:gd name="T56" fmla="*/ 73 w 95"/>
              <a:gd name="T57" fmla="*/ 87 h 95"/>
              <a:gd name="T58" fmla="*/ 51 w 95"/>
              <a:gd name="T59" fmla="*/ 95 h 95"/>
              <a:gd name="T60" fmla="*/ 51 w 95"/>
              <a:gd name="T61" fmla="*/ 95 h 95"/>
              <a:gd name="T62" fmla="*/ 44 w 95"/>
              <a:gd name="T63" fmla="*/ 95 h 95"/>
              <a:gd name="T64" fmla="*/ 15 w 95"/>
              <a:gd name="T65" fmla="*/ 87 h 95"/>
              <a:gd name="T66" fmla="*/ 15 w 95"/>
              <a:gd name="T67" fmla="*/ 87 h 95"/>
              <a:gd name="T68" fmla="*/ 8 w 95"/>
              <a:gd name="T69" fmla="*/ 80 h 95"/>
              <a:gd name="T70" fmla="*/ 0 w 95"/>
              <a:gd name="T71" fmla="*/ 51 h 95"/>
              <a:gd name="T72" fmla="*/ 0 w 95"/>
              <a:gd name="T73" fmla="*/ 51 h 95"/>
              <a:gd name="T74" fmla="*/ 0 w 95"/>
              <a:gd name="T75" fmla="*/ 44 h 95"/>
              <a:gd name="T76" fmla="*/ 8 w 95"/>
              <a:gd name="T77" fmla="*/ 14 h 95"/>
              <a:gd name="T78" fmla="*/ 8 w 95"/>
              <a:gd name="T79" fmla="*/ 14 h 95"/>
              <a:gd name="T80" fmla="*/ 15 w 95"/>
              <a:gd name="T81" fmla="*/ 7 h 95"/>
              <a:gd name="T82" fmla="*/ 44 w 95"/>
              <a:gd name="T83" fmla="*/ 0 h 95"/>
              <a:gd name="T84" fmla="*/ 44 w 95"/>
              <a:gd name="T85" fmla="*/ 0 h 95"/>
              <a:gd name="T86" fmla="*/ 51 w 95"/>
              <a:gd name="T87" fmla="*/ 0 h 95"/>
              <a:gd name="T88" fmla="*/ 73 w 95"/>
              <a:gd name="T89" fmla="*/ 7 h 95"/>
              <a:gd name="T90" fmla="*/ 73 w 95"/>
              <a:gd name="T91" fmla="*/ 7 h 95"/>
              <a:gd name="T92" fmla="*/ 81 w 95"/>
              <a:gd name="T93" fmla="*/ 14 h 95"/>
              <a:gd name="T94" fmla="*/ 95 w 95"/>
              <a:gd name="T95" fmla="*/ 44 h 95"/>
              <a:gd name="T96" fmla="*/ 73 w 95"/>
              <a:gd name="T97" fmla="*/ 51 h 9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5"/>
              <a:gd name="T148" fmla="*/ 0 h 95"/>
              <a:gd name="T149" fmla="*/ 95 w 95"/>
              <a:gd name="T150" fmla="*/ 95 h 9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5" h="95">
                <a:moveTo>
                  <a:pt x="73" y="51"/>
                </a:moveTo>
                <a:lnTo>
                  <a:pt x="59" y="22"/>
                </a:lnTo>
                <a:lnTo>
                  <a:pt x="66" y="29"/>
                </a:lnTo>
                <a:lnTo>
                  <a:pt x="44" y="22"/>
                </a:lnTo>
                <a:lnTo>
                  <a:pt x="51" y="22"/>
                </a:lnTo>
                <a:lnTo>
                  <a:pt x="22" y="29"/>
                </a:lnTo>
                <a:lnTo>
                  <a:pt x="30" y="22"/>
                </a:lnTo>
                <a:lnTo>
                  <a:pt x="22" y="51"/>
                </a:lnTo>
                <a:lnTo>
                  <a:pt x="22" y="44"/>
                </a:lnTo>
                <a:lnTo>
                  <a:pt x="30" y="73"/>
                </a:lnTo>
                <a:lnTo>
                  <a:pt x="22" y="65"/>
                </a:lnTo>
                <a:lnTo>
                  <a:pt x="51" y="73"/>
                </a:lnTo>
                <a:lnTo>
                  <a:pt x="44" y="73"/>
                </a:lnTo>
                <a:lnTo>
                  <a:pt x="66" y="65"/>
                </a:lnTo>
                <a:lnTo>
                  <a:pt x="59" y="73"/>
                </a:lnTo>
                <a:lnTo>
                  <a:pt x="73" y="44"/>
                </a:lnTo>
                <a:lnTo>
                  <a:pt x="95" y="51"/>
                </a:lnTo>
                <a:lnTo>
                  <a:pt x="81" y="80"/>
                </a:lnTo>
                <a:lnTo>
                  <a:pt x="73" y="87"/>
                </a:lnTo>
                <a:lnTo>
                  <a:pt x="51" y="95"/>
                </a:lnTo>
                <a:lnTo>
                  <a:pt x="44" y="95"/>
                </a:lnTo>
                <a:lnTo>
                  <a:pt x="15" y="87"/>
                </a:lnTo>
                <a:lnTo>
                  <a:pt x="8" y="80"/>
                </a:lnTo>
                <a:lnTo>
                  <a:pt x="0" y="51"/>
                </a:lnTo>
                <a:lnTo>
                  <a:pt x="0" y="44"/>
                </a:lnTo>
                <a:lnTo>
                  <a:pt x="8" y="14"/>
                </a:lnTo>
                <a:lnTo>
                  <a:pt x="15" y="7"/>
                </a:lnTo>
                <a:lnTo>
                  <a:pt x="44" y="0"/>
                </a:lnTo>
                <a:lnTo>
                  <a:pt x="51" y="0"/>
                </a:lnTo>
                <a:lnTo>
                  <a:pt x="73" y="7"/>
                </a:lnTo>
                <a:lnTo>
                  <a:pt x="81" y="14"/>
                </a:lnTo>
                <a:lnTo>
                  <a:pt x="95" y="44"/>
                </a:lnTo>
                <a:lnTo>
                  <a:pt x="73" y="51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76" name="Freeform 51"/>
          <p:cNvSpPr>
            <a:spLocks/>
          </p:cNvSpPr>
          <p:nvPr/>
        </p:nvSpPr>
        <p:spPr bwMode="auto">
          <a:xfrm>
            <a:off x="2341563" y="4251325"/>
            <a:ext cx="34925" cy="11113"/>
          </a:xfrm>
          <a:custGeom>
            <a:avLst/>
            <a:gdLst>
              <a:gd name="T0" fmla="*/ 0 w 22"/>
              <a:gd name="T1" fmla="*/ 0 h 7"/>
              <a:gd name="T2" fmla="*/ 0 w 22"/>
              <a:gd name="T3" fmla="*/ 0 h 7"/>
              <a:gd name="T4" fmla="*/ 0 w 22"/>
              <a:gd name="T5" fmla="*/ 7 h 7"/>
              <a:gd name="T6" fmla="*/ 22 w 22"/>
              <a:gd name="T7" fmla="*/ 0 h 7"/>
              <a:gd name="T8" fmla="*/ 22 w 22"/>
              <a:gd name="T9" fmla="*/ 7 h 7"/>
              <a:gd name="T10" fmla="*/ 22 w 22"/>
              <a:gd name="T11" fmla="*/ 7 h 7"/>
              <a:gd name="T12" fmla="*/ 0 w 22"/>
              <a:gd name="T13" fmla="*/ 0 h 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7"/>
              <a:gd name="T23" fmla="*/ 22 w 22"/>
              <a:gd name="T24" fmla="*/ 7 h 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7">
                <a:moveTo>
                  <a:pt x="0" y="0"/>
                </a:moveTo>
                <a:lnTo>
                  <a:pt x="0" y="0"/>
                </a:lnTo>
                <a:lnTo>
                  <a:pt x="0" y="7"/>
                </a:lnTo>
                <a:lnTo>
                  <a:pt x="22" y="0"/>
                </a:lnTo>
                <a:lnTo>
                  <a:pt x="22" y="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77" name="Rectangle 52"/>
          <p:cNvSpPr>
            <a:spLocks noChangeArrowheads="1"/>
          </p:cNvSpPr>
          <p:nvPr/>
        </p:nvSpPr>
        <p:spPr bwMode="auto">
          <a:xfrm>
            <a:off x="1762125" y="3171825"/>
            <a:ext cx="3238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Out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278" name="Rectangle 53"/>
          <p:cNvSpPr>
            <a:spLocks noChangeArrowheads="1"/>
          </p:cNvSpPr>
          <p:nvPr/>
        </p:nvSpPr>
        <p:spPr bwMode="auto">
          <a:xfrm>
            <a:off x="3836988" y="2232025"/>
            <a:ext cx="34925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79" name="Rectangle 54"/>
          <p:cNvSpPr>
            <a:spLocks noChangeArrowheads="1"/>
          </p:cNvSpPr>
          <p:nvPr/>
        </p:nvSpPr>
        <p:spPr bwMode="auto">
          <a:xfrm>
            <a:off x="3836988" y="3214688"/>
            <a:ext cx="34925" cy="111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80" name="Rectangle 55"/>
          <p:cNvSpPr>
            <a:spLocks noChangeArrowheads="1"/>
          </p:cNvSpPr>
          <p:nvPr/>
        </p:nvSpPr>
        <p:spPr bwMode="auto">
          <a:xfrm>
            <a:off x="3836988" y="2243138"/>
            <a:ext cx="34925" cy="6619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81" name="Rectangle 56"/>
          <p:cNvSpPr>
            <a:spLocks noChangeArrowheads="1"/>
          </p:cNvSpPr>
          <p:nvPr/>
        </p:nvSpPr>
        <p:spPr bwMode="auto">
          <a:xfrm>
            <a:off x="3617913" y="2789238"/>
            <a:ext cx="1111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82" name="Rectangle 57"/>
          <p:cNvSpPr>
            <a:spLocks noChangeArrowheads="1"/>
          </p:cNvSpPr>
          <p:nvPr/>
        </p:nvSpPr>
        <p:spPr bwMode="auto">
          <a:xfrm>
            <a:off x="3629025" y="2789238"/>
            <a:ext cx="242888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83" name="Rectangle 58"/>
          <p:cNvSpPr>
            <a:spLocks noChangeArrowheads="1"/>
          </p:cNvSpPr>
          <p:nvPr/>
        </p:nvSpPr>
        <p:spPr bwMode="auto">
          <a:xfrm>
            <a:off x="3836988" y="2347913"/>
            <a:ext cx="34925" cy="45243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84" name="Rectangle 59"/>
          <p:cNvSpPr>
            <a:spLocks noChangeArrowheads="1"/>
          </p:cNvSpPr>
          <p:nvPr/>
        </p:nvSpPr>
        <p:spPr bwMode="auto">
          <a:xfrm>
            <a:off x="3617913" y="2347913"/>
            <a:ext cx="1111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85" name="Rectangle 60"/>
          <p:cNvSpPr>
            <a:spLocks noChangeArrowheads="1"/>
          </p:cNvSpPr>
          <p:nvPr/>
        </p:nvSpPr>
        <p:spPr bwMode="auto">
          <a:xfrm>
            <a:off x="3629025" y="2347913"/>
            <a:ext cx="220663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86" name="Rectangle 61"/>
          <p:cNvSpPr>
            <a:spLocks noChangeArrowheads="1"/>
          </p:cNvSpPr>
          <p:nvPr/>
        </p:nvSpPr>
        <p:spPr bwMode="auto">
          <a:xfrm>
            <a:off x="3617913" y="2359025"/>
            <a:ext cx="33337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87" name="Rectangle 62"/>
          <p:cNvSpPr>
            <a:spLocks noChangeArrowheads="1"/>
          </p:cNvSpPr>
          <p:nvPr/>
        </p:nvSpPr>
        <p:spPr bwMode="auto">
          <a:xfrm>
            <a:off x="3617913" y="2116138"/>
            <a:ext cx="33337" cy="111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88" name="Rectangle 63"/>
          <p:cNvSpPr>
            <a:spLocks noChangeArrowheads="1"/>
          </p:cNvSpPr>
          <p:nvPr/>
        </p:nvSpPr>
        <p:spPr bwMode="auto">
          <a:xfrm>
            <a:off x="3617913" y="2127250"/>
            <a:ext cx="33337" cy="2317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89" name="Rectangle 64"/>
          <p:cNvSpPr>
            <a:spLocks noChangeArrowheads="1"/>
          </p:cNvSpPr>
          <p:nvPr/>
        </p:nvSpPr>
        <p:spPr bwMode="auto">
          <a:xfrm>
            <a:off x="3617913" y="3098800"/>
            <a:ext cx="33337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90" name="Rectangle 65"/>
          <p:cNvSpPr>
            <a:spLocks noChangeArrowheads="1"/>
          </p:cNvSpPr>
          <p:nvPr/>
        </p:nvSpPr>
        <p:spPr bwMode="auto">
          <a:xfrm>
            <a:off x="3617913" y="3330575"/>
            <a:ext cx="33337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91" name="Rectangle 66"/>
          <p:cNvSpPr>
            <a:spLocks noChangeArrowheads="1"/>
          </p:cNvSpPr>
          <p:nvPr/>
        </p:nvSpPr>
        <p:spPr bwMode="auto">
          <a:xfrm>
            <a:off x="3617913" y="2800350"/>
            <a:ext cx="33337" cy="2206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92" name="Rectangle 67"/>
          <p:cNvSpPr>
            <a:spLocks noChangeArrowheads="1"/>
          </p:cNvSpPr>
          <p:nvPr/>
        </p:nvSpPr>
        <p:spPr bwMode="auto">
          <a:xfrm>
            <a:off x="3941763" y="2336800"/>
            <a:ext cx="34925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93" name="Rectangle 68"/>
          <p:cNvSpPr>
            <a:spLocks noChangeArrowheads="1"/>
          </p:cNvSpPr>
          <p:nvPr/>
        </p:nvSpPr>
        <p:spPr bwMode="auto">
          <a:xfrm>
            <a:off x="3941763" y="3098800"/>
            <a:ext cx="34925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94" name="Rectangle 69"/>
          <p:cNvSpPr>
            <a:spLocks noChangeArrowheads="1"/>
          </p:cNvSpPr>
          <p:nvPr/>
        </p:nvSpPr>
        <p:spPr bwMode="auto">
          <a:xfrm>
            <a:off x="3941763" y="2347913"/>
            <a:ext cx="34925" cy="4413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95" name="Rectangle 70"/>
          <p:cNvSpPr>
            <a:spLocks noChangeArrowheads="1"/>
          </p:cNvSpPr>
          <p:nvPr/>
        </p:nvSpPr>
        <p:spPr bwMode="auto">
          <a:xfrm>
            <a:off x="4313238" y="2579688"/>
            <a:ext cx="1111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96" name="Rectangle 71"/>
          <p:cNvSpPr>
            <a:spLocks noChangeArrowheads="1"/>
          </p:cNvSpPr>
          <p:nvPr/>
        </p:nvSpPr>
        <p:spPr bwMode="auto">
          <a:xfrm>
            <a:off x="4116388" y="2889250"/>
            <a:ext cx="1111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97" name="Rectangle 72"/>
          <p:cNvSpPr>
            <a:spLocks noChangeArrowheads="1"/>
          </p:cNvSpPr>
          <p:nvPr/>
        </p:nvSpPr>
        <p:spPr bwMode="auto">
          <a:xfrm>
            <a:off x="4127500" y="2579688"/>
            <a:ext cx="185738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98" name="Freeform 73"/>
          <p:cNvSpPr>
            <a:spLocks/>
          </p:cNvSpPr>
          <p:nvPr/>
        </p:nvSpPr>
        <p:spPr bwMode="auto">
          <a:xfrm>
            <a:off x="3976688" y="2533650"/>
            <a:ext cx="161925" cy="139700"/>
          </a:xfrm>
          <a:custGeom>
            <a:avLst/>
            <a:gdLst>
              <a:gd name="T0" fmla="*/ 80 w 102"/>
              <a:gd name="T1" fmla="*/ 44 h 88"/>
              <a:gd name="T2" fmla="*/ 66 w 102"/>
              <a:gd name="T3" fmla="*/ 22 h 88"/>
              <a:gd name="T4" fmla="*/ 73 w 102"/>
              <a:gd name="T5" fmla="*/ 29 h 88"/>
              <a:gd name="T6" fmla="*/ 73 w 102"/>
              <a:gd name="T7" fmla="*/ 29 h 88"/>
              <a:gd name="T8" fmla="*/ 44 w 102"/>
              <a:gd name="T9" fmla="*/ 22 h 88"/>
              <a:gd name="T10" fmla="*/ 51 w 102"/>
              <a:gd name="T11" fmla="*/ 22 h 88"/>
              <a:gd name="T12" fmla="*/ 51 w 102"/>
              <a:gd name="T13" fmla="*/ 22 h 88"/>
              <a:gd name="T14" fmla="*/ 29 w 102"/>
              <a:gd name="T15" fmla="*/ 29 h 88"/>
              <a:gd name="T16" fmla="*/ 29 w 102"/>
              <a:gd name="T17" fmla="*/ 22 h 88"/>
              <a:gd name="T18" fmla="*/ 29 w 102"/>
              <a:gd name="T19" fmla="*/ 22 h 88"/>
              <a:gd name="T20" fmla="*/ 15 w 102"/>
              <a:gd name="T21" fmla="*/ 44 h 88"/>
              <a:gd name="T22" fmla="*/ 22 w 102"/>
              <a:gd name="T23" fmla="*/ 37 h 88"/>
              <a:gd name="T24" fmla="*/ 22 w 102"/>
              <a:gd name="T25" fmla="*/ 37 h 88"/>
              <a:gd name="T26" fmla="*/ 36 w 102"/>
              <a:gd name="T27" fmla="*/ 66 h 88"/>
              <a:gd name="T28" fmla="*/ 29 w 102"/>
              <a:gd name="T29" fmla="*/ 58 h 88"/>
              <a:gd name="T30" fmla="*/ 29 w 102"/>
              <a:gd name="T31" fmla="*/ 58 h 88"/>
              <a:gd name="T32" fmla="*/ 51 w 102"/>
              <a:gd name="T33" fmla="*/ 66 h 88"/>
              <a:gd name="T34" fmla="*/ 44 w 102"/>
              <a:gd name="T35" fmla="*/ 66 h 88"/>
              <a:gd name="T36" fmla="*/ 44 w 102"/>
              <a:gd name="T37" fmla="*/ 66 h 88"/>
              <a:gd name="T38" fmla="*/ 73 w 102"/>
              <a:gd name="T39" fmla="*/ 58 h 88"/>
              <a:gd name="T40" fmla="*/ 66 w 102"/>
              <a:gd name="T41" fmla="*/ 66 h 88"/>
              <a:gd name="T42" fmla="*/ 66 w 102"/>
              <a:gd name="T43" fmla="*/ 66 h 88"/>
              <a:gd name="T44" fmla="*/ 80 w 102"/>
              <a:gd name="T45" fmla="*/ 37 h 88"/>
              <a:gd name="T46" fmla="*/ 80 w 102"/>
              <a:gd name="T47" fmla="*/ 37 h 88"/>
              <a:gd name="T48" fmla="*/ 102 w 102"/>
              <a:gd name="T49" fmla="*/ 44 h 88"/>
              <a:gd name="T50" fmla="*/ 102 w 102"/>
              <a:gd name="T51" fmla="*/ 44 h 88"/>
              <a:gd name="T52" fmla="*/ 88 w 102"/>
              <a:gd name="T53" fmla="*/ 73 h 88"/>
              <a:gd name="T54" fmla="*/ 88 w 102"/>
              <a:gd name="T55" fmla="*/ 73 h 88"/>
              <a:gd name="T56" fmla="*/ 80 w 102"/>
              <a:gd name="T57" fmla="*/ 80 h 88"/>
              <a:gd name="T58" fmla="*/ 51 w 102"/>
              <a:gd name="T59" fmla="*/ 88 h 88"/>
              <a:gd name="T60" fmla="*/ 51 w 102"/>
              <a:gd name="T61" fmla="*/ 88 h 88"/>
              <a:gd name="T62" fmla="*/ 44 w 102"/>
              <a:gd name="T63" fmla="*/ 88 h 88"/>
              <a:gd name="T64" fmla="*/ 22 w 102"/>
              <a:gd name="T65" fmla="*/ 80 h 88"/>
              <a:gd name="T66" fmla="*/ 22 w 102"/>
              <a:gd name="T67" fmla="*/ 80 h 88"/>
              <a:gd name="T68" fmla="*/ 15 w 102"/>
              <a:gd name="T69" fmla="*/ 73 h 88"/>
              <a:gd name="T70" fmla="*/ 0 w 102"/>
              <a:gd name="T71" fmla="*/ 44 h 88"/>
              <a:gd name="T72" fmla="*/ 0 w 102"/>
              <a:gd name="T73" fmla="*/ 44 h 88"/>
              <a:gd name="T74" fmla="*/ 0 w 102"/>
              <a:gd name="T75" fmla="*/ 29 h 88"/>
              <a:gd name="T76" fmla="*/ 15 w 102"/>
              <a:gd name="T77" fmla="*/ 7 h 88"/>
              <a:gd name="T78" fmla="*/ 15 w 102"/>
              <a:gd name="T79" fmla="*/ 7 h 88"/>
              <a:gd name="T80" fmla="*/ 22 w 102"/>
              <a:gd name="T81" fmla="*/ 7 h 88"/>
              <a:gd name="T82" fmla="*/ 44 w 102"/>
              <a:gd name="T83" fmla="*/ 0 h 88"/>
              <a:gd name="T84" fmla="*/ 44 w 102"/>
              <a:gd name="T85" fmla="*/ 0 h 88"/>
              <a:gd name="T86" fmla="*/ 51 w 102"/>
              <a:gd name="T87" fmla="*/ 0 h 88"/>
              <a:gd name="T88" fmla="*/ 80 w 102"/>
              <a:gd name="T89" fmla="*/ 7 h 88"/>
              <a:gd name="T90" fmla="*/ 80 w 102"/>
              <a:gd name="T91" fmla="*/ 7 h 88"/>
              <a:gd name="T92" fmla="*/ 80 w 102"/>
              <a:gd name="T93" fmla="*/ 7 h 88"/>
              <a:gd name="T94" fmla="*/ 95 w 102"/>
              <a:gd name="T95" fmla="*/ 29 h 88"/>
              <a:gd name="T96" fmla="*/ 80 w 102"/>
              <a:gd name="T97" fmla="*/ 44 h 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02"/>
              <a:gd name="T148" fmla="*/ 0 h 88"/>
              <a:gd name="T149" fmla="*/ 102 w 102"/>
              <a:gd name="T150" fmla="*/ 88 h 8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02" h="88">
                <a:moveTo>
                  <a:pt x="80" y="44"/>
                </a:moveTo>
                <a:lnTo>
                  <a:pt x="66" y="22"/>
                </a:lnTo>
                <a:lnTo>
                  <a:pt x="73" y="29"/>
                </a:lnTo>
                <a:lnTo>
                  <a:pt x="44" y="22"/>
                </a:lnTo>
                <a:lnTo>
                  <a:pt x="51" y="22"/>
                </a:lnTo>
                <a:lnTo>
                  <a:pt x="29" y="29"/>
                </a:lnTo>
                <a:lnTo>
                  <a:pt x="29" y="22"/>
                </a:lnTo>
                <a:lnTo>
                  <a:pt x="15" y="44"/>
                </a:lnTo>
                <a:lnTo>
                  <a:pt x="22" y="37"/>
                </a:lnTo>
                <a:lnTo>
                  <a:pt x="36" y="66"/>
                </a:lnTo>
                <a:lnTo>
                  <a:pt x="29" y="58"/>
                </a:lnTo>
                <a:lnTo>
                  <a:pt x="51" y="66"/>
                </a:lnTo>
                <a:lnTo>
                  <a:pt x="44" y="66"/>
                </a:lnTo>
                <a:lnTo>
                  <a:pt x="73" y="58"/>
                </a:lnTo>
                <a:lnTo>
                  <a:pt x="66" y="66"/>
                </a:lnTo>
                <a:lnTo>
                  <a:pt x="80" y="37"/>
                </a:lnTo>
                <a:lnTo>
                  <a:pt x="102" y="44"/>
                </a:lnTo>
                <a:lnTo>
                  <a:pt x="88" y="73"/>
                </a:lnTo>
                <a:lnTo>
                  <a:pt x="80" y="80"/>
                </a:lnTo>
                <a:lnTo>
                  <a:pt x="51" y="88"/>
                </a:lnTo>
                <a:lnTo>
                  <a:pt x="44" y="88"/>
                </a:lnTo>
                <a:lnTo>
                  <a:pt x="22" y="80"/>
                </a:lnTo>
                <a:lnTo>
                  <a:pt x="15" y="73"/>
                </a:lnTo>
                <a:lnTo>
                  <a:pt x="0" y="44"/>
                </a:lnTo>
                <a:lnTo>
                  <a:pt x="0" y="29"/>
                </a:lnTo>
                <a:lnTo>
                  <a:pt x="15" y="7"/>
                </a:lnTo>
                <a:lnTo>
                  <a:pt x="22" y="7"/>
                </a:lnTo>
                <a:lnTo>
                  <a:pt x="44" y="0"/>
                </a:lnTo>
                <a:lnTo>
                  <a:pt x="51" y="0"/>
                </a:lnTo>
                <a:lnTo>
                  <a:pt x="80" y="7"/>
                </a:lnTo>
                <a:lnTo>
                  <a:pt x="95" y="29"/>
                </a:lnTo>
                <a:lnTo>
                  <a:pt x="80" y="44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299" name="Freeform 74"/>
          <p:cNvSpPr>
            <a:spLocks/>
          </p:cNvSpPr>
          <p:nvPr/>
        </p:nvSpPr>
        <p:spPr bwMode="auto">
          <a:xfrm>
            <a:off x="4103688" y="2579688"/>
            <a:ext cx="34925" cy="23812"/>
          </a:xfrm>
          <a:custGeom>
            <a:avLst/>
            <a:gdLst>
              <a:gd name="T0" fmla="*/ 0 w 22"/>
              <a:gd name="T1" fmla="*/ 8 h 15"/>
              <a:gd name="T2" fmla="*/ 0 w 22"/>
              <a:gd name="T3" fmla="*/ 8 h 15"/>
              <a:gd name="T4" fmla="*/ 0 w 22"/>
              <a:gd name="T5" fmla="*/ 15 h 15"/>
              <a:gd name="T6" fmla="*/ 15 w 22"/>
              <a:gd name="T7" fmla="*/ 0 h 15"/>
              <a:gd name="T8" fmla="*/ 22 w 22"/>
              <a:gd name="T9" fmla="*/ 15 h 15"/>
              <a:gd name="T10" fmla="*/ 22 w 22"/>
              <a:gd name="T11" fmla="*/ 15 h 15"/>
              <a:gd name="T12" fmla="*/ 0 w 22"/>
              <a:gd name="T13" fmla="*/ 8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15"/>
              <a:gd name="T23" fmla="*/ 22 w 22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15">
                <a:moveTo>
                  <a:pt x="0" y="8"/>
                </a:moveTo>
                <a:lnTo>
                  <a:pt x="0" y="8"/>
                </a:lnTo>
                <a:lnTo>
                  <a:pt x="0" y="15"/>
                </a:lnTo>
                <a:lnTo>
                  <a:pt x="15" y="0"/>
                </a:lnTo>
                <a:lnTo>
                  <a:pt x="22" y="15"/>
                </a:lnTo>
                <a:lnTo>
                  <a:pt x="0" y="8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00" name="Rectangle 75"/>
          <p:cNvSpPr>
            <a:spLocks noChangeArrowheads="1"/>
          </p:cNvSpPr>
          <p:nvPr/>
        </p:nvSpPr>
        <p:spPr bwMode="auto">
          <a:xfrm>
            <a:off x="4938713" y="3681413"/>
            <a:ext cx="1541462" cy="9048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01" name="Rectangle 76"/>
          <p:cNvSpPr>
            <a:spLocks noChangeArrowheads="1"/>
          </p:cNvSpPr>
          <p:nvPr/>
        </p:nvSpPr>
        <p:spPr bwMode="auto">
          <a:xfrm>
            <a:off x="4938713" y="3670300"/>
            <a:ext cx="1565275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02" name="Rectangle 77"/>
          <p:cNvSpPr>
            <a:spLocks noChangeArrowheads="1"/>
          </p:cNvSpPr>
          <p:nvPr/>
        </p:nvSpPr>
        <p:spPr bwMode="auto">
          <a:xfrm>
            <a:off x="6469063" y="3681413"/>
            <a:ext cx="34925" cy="92868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03" name="Rectangle 78"/>
          <p:cNvSpPr>
            <a:spLocks noChangeArrowheads="1"/>
          </p:cNvSpPr>
          <p:nvPr/>
        </p:nvSpPr>
        <p:spPr bwMode="auto">
          <a:xfrm>
            <a:off x="4927600" y="4575175"/>
            <a:ext cx="1552575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04" name="Rectangle 79"/>
          <p:cNvSpPr>
            <a:spLocks noChangeArrowheads="1"/>
          </p:cNvSpPr>
          <p:nvPr/>
        </p:nvSpPr>
        <p:spPr bwMode="auto">
          <a:xfrm>
            <a:off x="4927600" y="3670300"/>
            <a:ext cx="34925" cy="91598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05" name="Rectangle 80"/>
          <p:cNvSpPr>
            <a:spLocks noChangeArrowheads="1"/>
          </p:cNvSpPr>
          <p:nvPr/>
        </p:nvSpPr>
        <p:spPr bwMode="auto">
          <a:xfrm>
            <a:off x="5680075" y="2997200"/>
            <a:ext cx="34925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06" name="Rectangle 81"/>
          <p:cNvSpPr>
            <a:spLocks noChangeArrowheads="1"/>
          </p:cNvSpPr>
          <p:nvPr/>
        </p:nvSpPr>
        <p:spPr bwMode="auto">
          <a:xfrm>
            <a:off x="5680075" y="3681413"/>
            <a:ext cx="34925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07" name="Rectangle 82"/>
          <p:cNvSpPr>
            <a:spLocks noChangeArrowheads="1"/>
          </p:cNvSpPr>
          <p:nvPr/>
        </p:nvSpPr>
        <p:spPr bwMode="auto">
          <a:xfrm>
            <a:off x="5680075" y="3009900"/>
            <a:ext cx="34925" cy="6715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08" name="Rectangle 83"/>
          <p:cNvSpPr>
            <a:spLocks noChangeArrowheads="1"/>
          </p:cNvSpPr>
          <p:nvPr/>
        </p:nvSpPr>
        <p:spPr bwMode="auto">
          <a:xfrm>
            <a:off x="5680075" y="3333750"/>
            <a:ext cx="12700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09" name="Rectangle 84"/>
          <p:cNvSpPr>
            <a:spLocks noChangeArrowheads="1"/>
          </p:cNvSpPr>
          <p:nvPr/>
        </p:nvSpPr>
        <p:spPr bwMode="auto">
          <a:xfrm>
            <a:off x="6724650" y="3333750"/>
            <a:ext cx="11113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10" name="Rectangle 85"/>
          <p:cNvSpPr>
            <a:spLocks noChangeArrowheads="1"/>
          </p:cNvSpPr>
          <p:nvPr/>
        </p:nvSpPr>
        <p:spPr bwMode="auto">
          <a:xfrm>
            <a:off x="5692775" y="3333750"/>
            <a:ext cx="1031875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11" name="Rectangle 86"/>
          <p:cNvSpPr>
            <a:spLocks noChangeArrowheads="1"/>
          </p:cNvSpPr>
          <p:nvPr/>
        </p:nvSpPr>
        <p:spPr bwMode="auto">
          <a:xfrm>
            <a:off x="5680075" y="2105025"/>
            <a:ext cx="34925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12" name="Rectangle 87"/>
          <p:cNvSpPr>
            <a:spLocks noChangeArrowheads="1"/>
          </p:cNvSpPr>
          <p:nvPr/>
        </p:nvSpPr>
        <p:spPr bwMode="auto">
          <a:xfrm>
            <a:off x="5680075" y="1871663"/>
            <a:ext cx="34925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13" name="Rectangle 88"/>
          <p:cNvSpPr>
            <a:spLocks noChangeArrowheads="1"/>
          </p:cNvSpPr>
          <p:nvPr/>
        </p:nvSpPr>
        <p:spPr bwMode="auto">
          <a:xfrm>
            <a:off x="5680075" y="1884363"/>
            <a:ext cx="34925" cy="22066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14" name="Rectangle 89"/>
          <p:cNvSpPr>
            <a:spLocks noChangeArrowheads="1"/>
          </p:cNvSpPr>
          <p:nvPr/>
        </p:nvSpPr>
        <p:spPr bwMode="auto">
          <a:xfrm>
            <a:off x="5680075" y="4819650"/>
            <a:ext cx="34925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15" name="Rectangle 90"/>
          <p:cNvSpPr>
            <a:spLocks noChangeArrowheads="1"/>
          </p:cNvSpPr>
          <p:nvPr/>
        </p:nvSpPr>
        <p:spPr bwMode="auto">
          <a:xfrm>
            <a:off x="5680075" y="4575175"/>
            <a:ext cx="34925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16" name="Rectangle 91"/>
          <p:cNvSpPr>
            <a:spLocks noChangeArrowheads="1"/>
          </p:cNvSpPr>
          <p:nvPr/>
        </p:nvSpPr>
        <p:spPr bwMode="auto">
          <a:xfrm>
            <a:off x="5680075" y="4586288"/>
            <a:ext cx="34925" cy="23336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17" name="Rectangle 92"/>
          <p:cNvSpPr>
            <a:spLocks noChangeArrowheads="1"/>
          </p:cNvSpPr>
          <p:nvPr/>
        </p:nvSpPr>
        <p:spPr bwMode="auto">
          <a:xfrm>
            <a:off x="5426075" y="1871663"/>
            <a:ext cx="11113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18" name="Rectangle 93"/>
          <p:cNvSpPr>
            <a:spLocks noChangeArrowheads="1"/>
          </p:cNvSpPr>
          <p:nvPr/>
        </p:nvSpPr>
        <p:spPr bwMode="auto">
          <a:xfrm>
            <a:off x="5946775" y="1871663"/>
            <a:ext cx="12700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19" name="Rectangle 94"/>
          <p:cNvSpPr>
            <a:spLocks noChangeArrowheads="1"/>
          </p:cNvSpPr>
          <p:nvPr/>
        </p:nvSpPr>
        <p:spPr bwMode="auto">
          <a:xfrm>
            <a:off x="5437188" y="1871663"/>
            <a:ext cx="509587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20" name="Rectangle 95"/>
          <p:cNvSpPr>
            <a:spLocks noChangeArrowheads="1"/>
          </p:cNvSpPr>
          <p:nvPr/>
        </p:nvSpPr>
        <p:spPr bwMode="auto">
          <a:xfrm>
            <a:off x="5426075" y="4806950"/>
            <a:ext cx="11113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21" name="Rectangle 96"/>
          <p:cNvSpPr>
            <a:spLocks noChangeArrowheads="1"/>
          </p:cNvSpPr>
          <p:nvPr/>
        </p:nvSpPr>
        <p:spPr bwMode="auto">
          <a:xfrm>
            <a:off x="5946775" y="4806950"/>
            <a:ext cx="12700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22" name="Rectangle 97"/>
          <p:cNvSpPr>
            <a:spLocks noChangeArrowheads="1"/>
          </p:cNvSpPr>
          <p:nvPr/>
        </p:nvSpPr>
        <p:spPr bwMode="auto">
          <a:xfrm>
            <a:off x="5437188" y="4806950"/>
            <a:ext cx="509587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23" name="Rectangle 98"/>
          <p:cNvSpPr>
            <a:spLocks noChangeArrowheads="1"/>
          </p:cNvSpPr>
          <p:nvPr/>
        </p:nvSpPr>
        <p:spPr bwMode="auto">
          <a:xfrm>
            <a:off x="5437188" y="1443038"/>
            <a:ext cx="1317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324" name="Rectangle 99"/>
          <p:cNvSpPr>
            <a:spLocks noChangeArrowheads="1"/>
          </p:cNvSpPr>
          <p:nvPr/>
        </p:nvSpPr>
        <p:spPr bwMode="auto">
          <a:xfrm>
            <a:off x="5564188" y="1535113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 New Roman" pitchFamily="18" charset="0"/>
              </a:rPr>
              <a:t>DD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325" name="Rectangle 100"/>
          <p:cNvSpPr>
            <a:spLocks noChangeArrowheads="1"/>
          </p:cNvSpPr>
          <p:nvPr/>
        </p:nvSpPr>
        <p:spPr bwMode="auto">
          <a:xfrm>
            <a:off x="5437188" y="4970463"/>
            <a:ext cx="1317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326" name="Rectangle 101"/>
          <p:cNvSpPr>
            <a:spLocks noChangeArrowheads="1"/>
          </p:cNvSpPr>
          <p:nvPr/>
        </p:nvSpPr>
        <p:spPr bwMode="auto">
          <a:xfrm>
            <a:off x="5564188" y="5051425"/>
            <a:ext cx="1651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 New Roman" pitchFamily="18" charset="0"/>
              </a:rPr>
              <a:t>SS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327" name="Rectangle 102"/>
          <p:cNvSpPr>
            <a:spLocks noChangeArrowheads="1"/>
          </p:cNvSpPr>
          <p:nvPr/>
        </p:nvSpPr>
        <p:spPr bwMode="auto">
          <a:xfrm>
            <a:off x="5321300" y="4006850"/>
            <a:ext cx="5508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  <a:latin typeface="Times New Roman" pitchFamily="18" charset="0"/>
              </a:rPr>
              <a:t>PDN2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328" name="Freeform 103"/>
          <p:cNvSpPr>
            <a:spLocks/>
          </p:cNvSpPr>
          <p:nvPr/>
        </p:nvSpPr>
        <p:spPr bwMode="auto">
          <a:xfrm>
            <a:off x="6735763" y="3287713"/>
            <a:ext cx="115887" cy="127000"/>
          </a:xfrm>
          <a:custGeom>
            <a:avLst/>
            <a:gdLst>
              <a:gd name="T0" fmla="*/ 73 w 73"/>
              <a:gd name="T1" fmla="*/ 44 h 80"/>
              <a:gd name="T2" fmla="*/ 66 w 73"/>
              <a:gd name="T3" fmla="*/ 15 h 80"/>
              <a:gd name="T4" fmla="*/ 36 w 73"/>
              <a:gd name="T5" fmla="*/ 0 h 80"/>
              <a:gd name="T6" fmla="*/ 14 w 73"/>
              <a:gd name="T7" fmla="*/ 15 h 80"/>
              <a:gd name="T8" fmla="*/ 0 w 73"/>
              <a:gd name="T9" fmla="*/ 44 h 80"/>
              <a:gd name="T10" fmla="*/ 14 w 73"/>
              <a:gd name="T11" fmla="*/ 73 h 80"/>
              <a:gd name="T12" fmla="*/ 36 w 73"/>
              <a:gd name="T13" fmla="*/ 80 h 80"/>
              <a:gd name="T14" fmla="*/ 66 w 73"/>
              <a:gd name="T15" fmla="*/ 73 h 80"/>
              <a:gd name="T16" fmla="*/ 73 w 73"/>
              <a:gd name="T17" fmla="*/ 44 h 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3"/>
              <a:gd name="T28" fmla="*/ 0 h 80"/>
              <a:gd name="T29" fmla="*/ 73 w 73"/>
              <a:gd name="T30" fmla="*/ 80 h 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3" h="80">
                <a:moveTo>
                  <a:pt x="73" y="44"/>
                </a:moveTo>
                <a:lnTo>
                  <a:pt x="66" y="15"/>
                </a:lnTo>
                <a:lnTo>
                  <a:pt x="36" y="0"/>
                </a:lnTo>
                <a:lnTo>
                  <a:pt x="14" y="15"/>
                </a:lnTo>
                <a:lnTo>
                  <a:pt x="0" y="44"/>
                </a:lnTo>
                <a:lnTo>
                  <a:pt x="14" y="73"/>
                </a:lnTo>
                <a:lnTo>
                  <a:pt x="36" y="80"/>
                </a:lnTo>
                <a:lnTo>
                  <a:pt x="66" y="73"/>
                </a:lnTo>
                <a:lnTo>
                  <a:pt x="73" y="44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29" name="Freeform 104"/>
          <p:cNvSpPr>
            <a:spLocks/>
          </p:cNvSpPr>
          <p:nvPr/>
        </p:nvSpPr>
        <p:spPr bwMode="auto">
          <a:xfrm>
            <a:off x="6724650" y="3276600"/>
            <a:ext cx="150813" cy="161925"/>
          </a:xfrm>
          <a:custGeom>
            <a:avLst/>
            <a:gdLst>
              <a:gd name="T0" fmla="*/ 73 w 95"/>
              <a:gd name="T1" fmla="*/ 58 h 102"/>
              <a:gd name="T2" fmla="*/ 65 w 95"/>
              <a:gd name="T3" fmla="*/ 29 h 102"/>
              <a:gd name="T4" fmla="*/ 73 w 95"/>
              <a:gd name="T5" fmla="*/ 36 h 102"/>
              <a:gd name="T6" fmla="*/ 73 w 95"/>
              <a:gd name="T7" fmla="*/ 36 h 102"/>
              <a:gd name="T8" fmla="*/ 43 w 95"/>
              <a:gd name="T9" fmla="*/ 22 h 102"/>
              <a:gd name="T10" fmla="*/ 51 w 95"/>
              <a:gd name="T11" fmla="*/ 14 h 102"/>
              <a:gd name="T12" fmla="*/ 51 w 95"/>
              <a:gd name="T13" fmla="*/ 14 h 102"/>
              <a:gd name="T14" fmla="*/ 29 w 95"/>
              <a:gd name="T15" fmla="*/ 29 h 102"/>
              <a:gd name="T16" fmla="*/ 36 w 95"/>
              <a:gd name="T17" fmla="*/ 29 h 102"/>
              <a:gd name="T18" fmla="*/ 36 w 95"/>
              <a:gd name="T19" fmla="*/ 29 h 102"/>
              <a:gd name="T20" fmla="*/ 21 w 95"/>
              <a:gd name="T21" fmla="*/ 58 h 102"/>
              <a:gd name="T22" fmla="*/ 21 w 95"/>
              <a:gd name="T23" fmla="*/ 51 h 102"/>
              <a:gd name="T24" fmla="*/ 21 w 95"/>
              <a:gd name="T25" fmla="*/ 51 h 102"/>
              <a:gd name="T26" fmla="*/ 36 w 95"/>
              <a:gd name="T27" fmla="*/ 80 h 102"/>
              <a:gd name="T28" fmla="*/ 29 w 95"/>
              <a:gd name="T29" fmla="*/ 73 h 102"/>
              <a:gd name="T30" fmla="*/ 29 w 95"/>
              <a:gd name="T31" fmla="*/ 73 h 102"/>
              <a:gd name="T32" fmla="*/ 51 w 95"/>
              <a:gd name="T33" fmla="*/ 80 h 102"/>
              <a:gd name="T34" fmla="*/ 43 w 95"/>
              <a:gd name="T35" fmla="*/ 80 h 102"/>
              <a:gd name="T36" fmla="*/ 43 w 95"/>
              <a:gd name="T37" fmla="*/ 80 h 102"/>
              <a:gd name="T38" fmla="*/ 73 w 95"/>
              <a:gd name="T39" fmla="*/ 73 h 102"/>
              <a:gd name="T40" fmla="*/ 65 w 95"/>
              <a:gd name="T41" fmla="*/ 80 h 102"/>
              <a:gd name="T42" fmla="*/ 65 w 95"/>
              <a:gd name="T43" fmla="*/ 80 h 102"/>
              <a:gd name="T44" fmla="*/ 73 w 95"/>
              <a:gd name="T45" fmla="*/ 51 h 102"/>
              <a:gd name="T46" fmla="*/ 73 w 95"/>
              <a:gd name="T47" fmla="*/ 51 h 102"/>
              <a:gd name="T48" fmla="*/ 95 w 95"/>
              <a:gd name="T49" fmla="*/ 58 h 102"/>
              <a:gd name="T50" fmla="*/ 95 w 95"/>
              <a:gd name="T51" fmla="*/ 58 h 102"/>
              <a:gd name="T52" fmla="*/ 87 w 95"/>
              <a:gd name="T53" fmla="*/ 87 h 102"/>
              <a:gd name="T54" fmla="*/ 87 w 95"/>
              <a:gd name="T55" fmla="*/ 87 h 102"/>
              <a:gd name="T56" fmla="*/ 80 w 95"/>
              <a:gd name="T57" fmla="*/ 95 h 102"/>
              <a:gd name="T58" fmla="*/ 51 w 95"/>
              <a:gd name="T59" fmla="*/ 102 h 102"/>
              <a:gd name="T60" fmla="*/ 51 w 95"/>
              <a:gd name="T61" fmla="*/ 102 h 102"/>
              <a:gd name="T62" fmla="*/ 43 w 95"/>
              <a:gd name="T63" fmla="*/ 102 h 102"/>
              <a:gd name="T64" fmla="*/ 21 w 95"/>
              <a:gd name="T65" fmla="*/ 95 h 102"/>
              <a:gd name="T66" fmla="*/ 21 w 95"/>
              <a:gd name="T67" fmla="*/ 95 h 102"/>
              <a:gd name="T68" fmla="*/ 14 w 95"/>
              <a:gd name="T69" fmla="*/ 87 h 102"/>
              <a:gd name="T70" fmla="*/ 0 w 95"/>
              <a:gd name="T71" fmla="*/ 58 h 102"/>
              <a:gd name="T72" fmla="*/ 0 w 95"/>
              <a:gd name="T73" fmla="*/ 58 h 102"/>
              <a:gd name="T74" fmla="*/ 0 w 95"/>
              <a:gd name="T75" fmla="*/ 51 h 102"/>
              <a:gd name="T76" fmla="*/ 14 w 95"/>
              <a:gd name="T77" fmla="*/ 22 h 102"/>
              <a:gd name="T78" fmla="*/ 14 w 95"/>
              <a:gd name="T79" fmla="*/ 22 h 102"/>
              <a:gd name="T80" fmla="*/ 14 w 95"/>
              <a:gd name="T81" fmla="*/ 14 h 102"/>
              <a:gd name="T82" fmla="*/ 36 w 95"/>
              <a:gd name="T83" fmla="*/ 0 h 102"/>
              <a:gd name="T84" fmla="*/ 36 w 95"/>
              <a:gd name="T85" fmla="*/ 0 h 102"/>
              <a:gd name="T86" fmla="*/ 51 w 95"/>
              <a:gd name="T87" fmla="*/ 0 h 102"/>
              <a:gd name="T88" fmla="*/ 80 w 95"/>
              <a:gd name="T89" fmla="*/ 14 h 102"/>
              <a:gd name="T90" fmla="*/ 80 w 95"/>
              <a:gd name="T91" fmla="*/ 14 h 102"/>
              <a:gd name="T92" fmla="*/ 87 w 95"/>
              <a:gd name="T93" fmla="*/ 22 h 102"/>
              <a:gd name="T94" fmla="*/ 95 w 95"/>
              <a:gd name="T95" fmla="*/ 51 h 102"/>
              <a:gd name="T96" fmla="*/ 73 w 95"/>
              <a:gd name="T97" fmla="*/ 58 h 10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5"/>
              <a:gd name="T148" fmla="*/ 0 h 102"/>
              <a:gd name="T149" fmla="*/ 95 w 95"/>
              <a:gd name="T150" fmla="*/ 102 h 10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5" h="102">
                <a:moveTo>
                  <a:pt x="73" y="58"/>
                </a:moveTo>
                <a:lnTo>
                  <a:pt x="65" y="29"/>
                </a:lnTo>
                <a:lnTo>
                  <a:pt x="73" y="36"/>
                </a:lnTo>
                <a:lnTo>
                  <a:pt x="43" y="22"/>
                </a:lnTo>
                <a:lnTo>
                  <a:pt x="51" y="14"/>
                </a:lnTo>
                <a:lnTo>
                  <a:pt x="29" y="29"/>
                </a:lnTo>
                <a:lnTo>
                  <a:pt x="36" y="29"/>
                </a:lnTo>
                <a:lnTo>
                  <a:pt x="21" y="58"/>
                </a:lnTo>
                <a:lnTo>
                  <a:pt x="21" y="51"/>
                </a:lnTo>
                <a:lnTo>
                  <a:pt x="36" y="80"/>
                </a:lnTo>
                <a:lnTo>
                  <a:pt x="29" y="73"/>
                </a:lnTo>
                <a:lnTo>
                  <a:pt x="51" y="80"/>
                </a:lnTo>
                <a:lnTo>
                  <a:pt x="43" y="80"/>
                </a:lnTo>
                <a:lnTo>
                  <a:pt x="73" y="73"/>
                </a:lnTo>
                <a:lnTo>
                  <a:pt x="65" y="80"/>
                </a:lnTo>
                <a:lnTo>
                  <a:pt x="73" y="51"/>
                </a:lnTo>
                <a:lnTo>
                  <a:pt x="95" y="58"/>
                </a:lnTo>
                <a:lnTo>
                  <a:pt x="87" y="87"/>
                </a:lnTo>
                <a:lnTo>
                  <a:pt x="80" y="95"/>
                </a:lnTo>
                <a:lnTo>
                  <a:pt x="51" y="102"/>
                </a:lnTo>
                <a:lnTo>
                  <a:pt x="43" y="102"/>
                </a:lnTo>
                <a:lnTo>
                  <a:pt x="21" y="95"/>
                </a:lnTo>
                <a:lnTo>
                  <a:pt x="14" y="87"/>
                </a:lnTo>
                <a:lnTo>
                  <a:pt x="0" y="58"/>
                </a:lnTo>
                <a:lnTo>
                  <a:pt x="0" y="51"/>
                </a:lnTo>
                <a:lnTo>
                  <a:pt x="14" y="22"/>
                </a:lnTo>
                <a:lnTo>
                  <a:pt x="14" y="14"/>
                </a:lnTo>
                <a:lnTo>
                  <a:pt x="36" y="0"/>
                </a:lnTo>
                <a:lnTo>
                  <a:pt x="51" y="0"/>
                </a:lnTo>
                <a:lnTo>
                  <a:pt x="80" y="14"/>
                </a:lnTo>
                <a:lnTo>
                  <a:pt x="87" y="22"/>
                </a:lnTo>
                <a:lnTo>
                  <a:pt x="95" y="51"/>
                </a:lnTo>
                <a:lnTo>
                  <a:pt x="73" y="58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30" name="Freeform 105"/>
          <p:cNvSpPr>
            <a:spLocks/>
          </p:cNvSpPr>
          <p:nvPr/>
        </p:nvSpPr>
        <p:spPr bwMode="auto">
          <a:xfrm>
            <a:off x="6840538" y="3357563"/>
            <a:ext cx="34925" cy="11112"/>
          </a:xfrm>
          <a:custGeom>
            <a:avLst/>
            <a:gdLst>
              <a:gd name="T0" fmla="*/ 0 w 22"/>
              <a:gd name="T1" fmla="*/ 0 h 7"/>
              <a:gd name="T2" fmla="*/ 0 w 22"/>
              <a:gd name="T3" fmla="*/ 0 h 7"/>
              <a:gd name="T4" fmla="*/ 0 w 22"/>
              <a:gd name="T5" fmla="*/ 7 h 7"/>
              <a:gd name="T6" fmla="*/ 22 w 22"/>
              <a:gd name="T7" fmla="*/ 0 h 7"/>
              <a:gd name="T8" fmla="*/ 22 w 22"/>
              <a:gd name="T9" fmla="*/ 7 h 7"/>
              <a:gd name="T10" fmla="*/ 22 w 22"/>
              <a:gd name="T11" fmla="*/ 7 h 7"/>
              <a:gd name="T12" fmla="*/ 0 w 22"/>
              <a:gd name="T13" fmla="*/ 0 h 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7"/>
              <a:gd name="T23" fmla="*/ 22 w 22"/>
              <a:gd name="T24" fmla="*/ 7 h 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7">
                <a:moveTo>
                  <a:pt x="0" y="0"/>
                </a:moveTo>
                <a:lnTo>
                  <a:pt x="0" y="0"/>
                </a:lnTo>
                <a:lnTo>
                  <a:pt x="0" y="7"/>
                </a:lnTo>
                <a:lnTo>
                  <a:pt x="22" y="0"/>
                </a:lnTo>
                <a:lnTo>
                  <a:pt x="22" y="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31" name="Rectangle 106"/>
          <p:cNvSpPr>
            <a:spLocks noChangeArrowheads="1"/>
          </p:cNvSpPr>
          <p:nvPr/>
        </p:nvSpPr>
        <p:spPr bwMode="auto">
          <a:xfrm>
            <a:off x="4416425" y="3844925"/>
            <a:ext cx="12700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32" name="Rectangle 107"/>
          <p:cNvSpPr>
            <a:spLocks noChangeArrowheads="1"/>
          </p:cNvSpPr>
          <p:nvPr/>
        </p:nvSpPr>
        <p:spPr bwMode="auto">
          <a:xfrm>
            <a:off x="4938713" y="3844925"/>
            <a:ext cx="1111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33" name="Rectangle 108"/>
          <p:cNvSpPr>
            <a:spLocks noChangeArrowheads="1"/>
          </p:cNvSpPr>
          <p:nvPr/>
        </p:nvSpPr>
        <p:spPr bwMode="auto">
          <a:xfrm>
            <a:off x="4429125" y="3844925"/>
            <a:ext cx="509588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34" name="Rectangle 109"/>
          <p:cNvSpPr>
            <a:spLocks noChangeArrowheads="1"/>
          </p:cNvSpPr>
          <p:nvPr/>
        </p:nvSpPr>
        <p:spPr bwMode="auto">
          <a:xfrm>
            <a:off x="4416425" y="4052888"/>
            <a:ext cx="12700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35" name="Rectangle 110"/>
          <p:cNvSpPr>
            <a:spLocks noChangeArrowheads="1"/>
          </p:cNvSpPr>
          <p:nvPr/>
        </p:nvSpPr>
        <p:spPr bwMode="auto">
          <a:xfrm>
            <a:off x="4938713" y="4052888"/>
            <a:ext cx="1111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36" name="Rectangle 111"/>
          <p:cNvSpPr>
            <a:spLocks noChangeArrowheads="1"/>
          </p:cNvSpPr>
          <p:nvPr/>
        </p:nvSpPr>
        <p:spPr bwMode="auto">
          <a:xfrm>
            <a:off x="4429125" y="4052888"/>
            <a:ext cx="509588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37" name="Rectangle 112"/>
          <p:cNvSpPr>
            <a:spLocks noChangeArrowheads="1"/>
          </p:cNvSpPr>
          <p:nvPr/>
        </p:nvSpPr>
        <p:spPr bwMode="auto">
          <a:xfrm>
            <a:off x="6967538" y="3206750"/>
            <a:ext cx="3238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Out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338" name="Rectangle 113"/>
          <p:cNvSpPr>
            <a:spLocks noChangeArrowheads="1"/>
          </p:cNvSpPr>
          <p:nvPr/>
        </p:nvSpPr>
        <p:spPr bwMode="auto">
          <a:xfrm>
            <a:off x="6967538" y="3195638"/>
            <a:ext cx="312737" cy="111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39" name="Freeform 114"/>
          <p:cNvSpPr>
            <a:spLocks/>
          </p:cNvSpPr>
          <p:nvPr/>
        </p:nvSpPr>
        <p:spPr bwMode="auto">
          <a:xfrm>
            <a:off x="4300538" y="2568575"/>
            <a:ext cx="23812" cy="34925"/>
          </a:xfrm>
          <a:custGeom>
            <a:avLst/>
            <a:gdLst>
              <a:gd name="T0" fmla="*/ 15 w 15"/>
              <a:gd name="T1" fmla="*/ 0 h 22"/>
              <a:gd name="T2" fmla="*/ 8 w 15"/>
              <a:gd name="T3" fmla="*/ 0 h 22"/>
              <a:gd name="T4" fmla="*/ 0 w 15"/>
              <a:gd name="T5" fmla="*/ 22 h 22"/>
              <a:gd name="T6" fmla="*/ 8 w 15"/>
              <a:gd name="T7" fmla="*/ 22 h 22"/>
              <a:gd name="T8" fmla="*/ 15 w 15"/>
              <a:gd name="T9" fmla="*/ 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22"/>
              <a:gd name="T17" fmla="*/ 15 w 15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22">
                <a:moveTo>
                  <a:pt x="15" y="0"/>
                </a:moveTo>
                <a:lnTo>
                  <a:pt x="8" y="0"/>
                </a:lnTo>
                <a:lnTo>
                  <a:pt x="0" y="22"/>
                </a:lnTo>
                <a:lnTo>
                  <a:pt x="8" y="22"/>
                </a:lnTo>
                <a:lnTo>
                  <a:pt x="15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40" name="Freeform 115"/>
          <p:cNvSpPr>
            <a:spLocks/>
          </p:cNvSpPr>
          <p:nvPr/>
        </p:nvSpPr>
        <p:spPr bwMode="auto">
          <a:xfrm>
            <a:off x="5692775" y="3346450"/>
            <a:ext cx="22225" cy="33338"/>
          </a:xfrm>
          <a:custGeom>
            <a:avLst/>
            <a:gdLst>
              <a:gd name="T0" fmla="*/ 7 w 14"/>
              <a:gd name="T1" fmla="*/ 0 h 21"/>
              <a:gd name="T2" fmla="*/ 14 w 14"/>
              <a:gd name="T3" fmla="*/ 0 h 21"/>
              <a:gd name="T4" fmla="*/ 7 w 14"/>
              <a:gd name="T5" fmla="*/ 21 h 21"/>
              <a:gd name="T6" fmla="*/ 0 w 14"/>
              <a:gd name="T7" fmla="*/ 21 h 21"/>
              <a:gd name="T8" fmla="*/ 7 w 14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21"/>
              <a:gd name="T17" fmla="*/ 14 w 14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21">
                <a:moveTo>
                  <a:pt x="7" y="0"/>
                </a:moveTo>
                <a:lnTo>
                  <a:pt x="14" y="0"/>
                </a:lnTo>
                <a:lnTo>
                  <a:pt x="7" y="21"/>
                </a:lnTo>
                <a:lnTo>
                  <a:pt x="0" y="21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41" name="Freeform 116"/>
          <p:cNvSpPr>
            <a:spLocks/>
          </p:cNvSpPr>
          <p:nvPr/>
        </p:nvSpPr>
        <p:spPr bwMode="auto">
          <a:xfrm>
            <a:off x="4313238" y="2568575"/>
            <a:ext cx="1390650" cy="811213"/>
          </a:xfrm>
          <a:custGeom>
            <a:avLst/>
            <a:gdLst>
              <a:gd name="T0" fmla="*/ 7 w 876"/>
              <a:gd name="T1" fmla="*/ 0 h 511"/>
              <a:gd name="T2" fmla="*/ 0 w 876"/>
              <a:gd name="T3" fmla="*/ 22 h 511"/>
              <a:gd name="T4" fmla="*/ 869 w 876"/>
              <a:gd name="T5" fmla="*/ 511 h 511"/>
              <a:gd name="T6" fmla="*/ 876 w 876"/>
              <a:gd name="T7" fmla="*/ 490 h 511"/>
              <a:gd name="T8" fmla="*/ 7 w 876"/>
              <a:gd name="T9" fmla="*/ 0 h 5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6"/>
              <a:gd name="T16" fmla="*/ 0 h 511"/>
              <a:gd name="T17" fmla="*/ 876 w 876"/>
              <a:gd name="T18" fmla="*/ 511 h 5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6" h="511">
                <a:moveTo>
                  <a:pt x="7" y="0"/>
                </a:moveTo>
                <a:lnTo>
                  <a:pt x="0" y="22"/>
                </a:lnTo>
                <a:lnTo>
                  <a:pt x="869" y="511"/>
                </a:lnTo>
                <a:lnTo>
                  <a:pt x="876" y="490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42" name="Freeform 117"/>
          <p:cNvSpPr>
            <a:spLocks/>
          </p:cNvSpPr>
          <p:nvPr/>
        </p:nvSpPr>
        <p:spPr bwMode="auto">
          <a:xfrm>
            <a:off x="4973638" y="2568575"/>
            <a:ext cx="23812" cy="34925"/>
          </a:xfrm>
          <a:custGeom>
            <a:avLst/>
            <a:gdLst>
              <a:gd name="T0" fmla="*/ 7 w 15"/>
              <a:gd name="T1" fmla="*/ 22 h 22"/>
              <a:gd name="T2" fmla="*/ 15 w 15"/>
              <a:gd name="T3" fmla="*/ 22 h 22"/>
              <a:gd name="T4" fmla="*/ 7 w 15"/>
              <a:gd name="T5" fmla="*/ 0 h 22"/>
              <a:gd name="T6" fmla="*/ 0 w 15"/>
              <a:gd name="T7" fmla="*/ 0 h 22"/>
              <a:gd name="T8" fmla="*/ 7 w 15"/>
              <a:gd name="T9" fmla="*/ 22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22"/>
              <a:gd name="T17" fmla="*/ 15 w 15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22">
                <a:moveTo>
                  <a:pt x="7" y="22"/>
                </a:moveTo>
                <a:lnTo>
                  <a:pt x="15" y="22"/>
                </a:lnTo>
                <a:lnTo>
                  <a:pt x="7" y="0"/>
                </a:lnTo>
                <a:lnTo>
                  <a:pt x="0" y="0"/>
                </a:lnTo>
                <a:lnTo>
                  <a:pt x="7" y="22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43" name="Freeform 118"/>
          <p:cNvSpPr>
            <a:spLocks/>
          </p:cNvSpPr>
          <p:nvPr/>
        </p:nvSpPr>
        <p:spPr bwMode="auto">
          <a:xfrm>
            <a:off x="3594100" y="3276600"/>
            <a:ext cx="23813" cy="34925"/>
          </a:xfrm>
          <a:custGeom>
            <a:avLst/>
            <a:gdLst>
              <a:gd name="T0" fmla="*/ 15 w 15"/>
              <a:gd name="T1" fmla="*/ 22 h 22"/>
              <a:gd name="T2" fmla="*/ 7 w 15"/>
              <a:gd name="T3" fmla="*/ 22 h 22"/>
              <a:gd name="T4" fmla="*/ 0 w 15"/>
              <a:gd name="T5" fmla="*/ 0 h 22"/>
              <a:gd name="T6" fmla="*/ 7 w 15"/>
              <a:gd name="T7" fmla="*/ 0 h 22"/>
              <a:gd name="T8" fmla="*/ 15 w 15"/>
              <a:gd name="T9" fmla="*/ 22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22"/>
              <a:gd name="T17" fmla="*/ 15 w 15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22">
                <a:moveTo>
                  <a:pt x="15" y="22"/>
                </a:moveTo>
                <a:lnTo>
                  <a:pt x="7" y="22"/>
                </a:lnTo>
                <a:lnTo>
                  <a:pt x="0" y="0"/>
                </a:lnTo>
                <a:lnTo>
                  <a:pt x="7" y="0"/>
                </a:lnTo>
                <a:lnTo>
                  <a:pt x="15" y="22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44" name="Freeform 119"/>
          <p:cNvSpPr>
            <a:spLocks/>
          </p:cNvSpPr>
          <p:nvPr/>
        </p:nvSpPr>
        <p:spPr bwMode="auto">
          <a:xfrm>
            <a:off x="3605213" y="2568575"/>
            <a:ext cx="1379537" cy="742950"/>
          </a:xfrm>
          <a:custGeom>
            <a:avLst/>
            <a:gdLst>
              <a:gd name="T0" fmla="*/ 869 w 869"/>
              <a:gd name="T1" fmla="*/ 22 h 468"/>
              <a:gd name="T2" fmla="*/ 862 w 869"/>
              <a:gd name="T3" fmla="*/ 0 h 468"/>
              <a:gd name="T4" fmla="*/ 0 w 869"/>
              <a:gd name="T5" fmla="*/ 446 h 468"/>
              <a:gd name="T6" fmla="*/ 8 w 869"/>
              <a:gd name="T7" fmla="*/ 468 h 468"/>
              <a:gd name="T8" fmla="*/ 869 w 869"/>
              <a:gd name="T9" fmla="*/ 22 h 4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9"/>
              <a:gd name="T16" fmla="*/ 0 h 468"/>
              <a:gd name="T17" fmla="*/ 869 w 869"/>
              <a:gd name="T18" fmla="*/ 468 h 4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9" h="468">
                <a:moveTo>
                  <a:pt x="869" y="22"/>
                </a:moveTo>
                <a:lnTo>
                  <a:pt x="862" y="0"/>
                </a:lnTo>
                <a:lnTo>
                  <a:pt x="0" y="446"/>
                </a:lnTo>
                <a:lnTo>
                  <a:pt x="8" y="468"/>
                </a:lnTo>
                <a:lnTo>
                  <a:pt x="869" y="22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45" name="Rectangle 120"/>
          <p:cNvSpPr>
            <a:spLocks noChangeArrowheads="1"/>
          </p:cNvSpPr>
          <p:nvPr/>
        </p:nvSpPr>
        <p:spPr bwMode="auto">
          <a:xfrm>
            <a:off x="2330450" y="4470400"/>
            <a:ext cx="11113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46" name="Rectangle 121"/>
          <p:cNvSpPr>
            <a:spLocks noChangeArrowheads="1"/>
          </p:cNvSpPr>
          <p:nvPr/>
        </p:nvSpPr>
        <p:spPr bwMode="auto">
          <a:xfrm>
            <a:off x="2863850" y="4470400"/>
            <a:ext cx="11113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47" name="Rectangle 122"/>
          <p:cNvSpPr>
            <a:spLocks noChangeArrowheads="1"/>
          </p:cNvSpPr>
          <p:nvPr/>
        </p:nvSpPr>
        <p:spPr bwMode="auto">
          <a:xfrm>
            <a:off x="2341563" y="4470400"/>
            <a:ext cx="522287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48" name="Freeform 123"/>
          <p:cNvSpPr>
            <a:spLocks/>
          </p:cNvSpPr>
          <p:nvPr/>
        </p:nvSpPr>
        <p:spPr bwMode="auto">
          <a:xfrm>
            <a:off x="2238375" y="4402138"/>
            <a:ext cx="115888" cy="127000"/>
          </a:xfrm>
          <a:custGeom>
            <a:avLst/>
            <a:gdLst>
              <a:gd name="T0" fmla="*/ 73 w 73"/>
              <a:gd name="T1" fmla="*/ 36 h 80"/>
              <a:gd name="T2" fmla="*/ 65 w 73"/>
              <a:gd name="T3" fmla="*/ 7 h 80"/>
              <a:gd name="T4" fmla="*/ 36 w 73"/>
              <a:gd name="T5" fmla="*/ 0 h 80"/>
              <a:gd name="T6" fmla="*/ 14 w 73"/>
              <a:gd name="T7" fmla="*/ 7 h 80"/>
              <a:gd name="T8" fmla="*/ 0 w 73"/>
              <a:gd name="T9" fmla="*/ 36 h 80"/>
              <a:gd name="T10" fmla="*/ 14 w 73"/>
              <a:gd name="T11" fmla="*/ 65 h 80"/>
              <a:gd name="T12" fmla="*/ 36 w 73"/>
              <a:gd name="T13" fmla="*/ 80 h 80"/>
              <a:gd name="T14" fmla="*/ 65 w 73"/>
              <a:gd name="T15" fmla="*/ 65 h 80"/>
              <a:gd name="T16" fmla="*/ 73 w 73"/>
              <a:gd name="T17" fmla="*/ 36 h 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3"/>
              <a:gd name="T28" fmla="*/ 0 h 80"/>
              <a:gd name="T29" fmla="*/ 73 w 73"/>
              <a:gd name="T30" fmla="*/ 80 h 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3" h="80">
                <a:moveTo>
                  <a:pt x="73" y="36"/>
                </a:moveTo>
                <a:lnTo>
                  <a:pt x="65" y="7"/>
                </a:lnTo>
                <a:lnTo>
                  <a:pt x="36" y="0"/>
                </a:lnTo>
                <a:lnTo>
                  <a:pt x="14" y="7"/>
                </a:lnTo>
                <a:lnTo>
                  <a:pt x="0" y="36"/>
                </a:lnTo>
                <a:lnTo>
                  <a:pt x="14" y="65"/>
                </a:lnTo>
                <a:lnTo>
                  <a:pt x="36" y="80"/>
                </a:lnTo>
                <a:lnTo>
                  <a:pt x="65" y="65"/>
                </a:lnTo>
                <a:lnTo>
                  <a:pt x="73" y="36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49" name="Freeform 124"/>
          <p:cNvSpPr>
            <a:spLocks/>
          </p:cNvSpPr>
          <p:nvPr/>
        </p:nvSpPr>
        <p:spPr bwMode="auto">
          <a:xfrm>
            <a:off x="2225675" y="4389438"/>
            <a:ext cx="150813" cy="163512"/>
          </a:xfrm>
          <a:custGeom>
            <a:avLst/>
            <a:gdLst>
              <a:gd name="T0" fmla="*/ 73 w 95"/>
              <a:gd name="T1" fmla="*/ 51 h 103"/>
              <a:gd name="T2" fmla="*/ 66 w 95"/>
              <a:gd name="T3" fmla="*/ 22 h 103"/>
              <a:gd name="T4" fmla="*/ 73 w 95"/>
              <a:gd name="T5" fmla="*/ 29 h 103"/>
              <a:gd name="T6" fmla="*/ 73 w 95"/>
              <a:gd name="T7" fmla="*/ 29 h 103"/>
              <a:gd name="T8" fmla="*/ 44 w 95"/>
              <a:gd name="T9" fmla="*/ 22 h 103"/>
              <a:gd name="T10" fmla="*/ 51 w 95"/>
              <a:gd name="T11" fmla="*/ 22 h 103"/>
              <a:gd name="T12" fmla="*/ 51 w 95"/>
              <a:gd name="T13" fmla="*/ 22 h 103"/>
              <a:gd name="T14" fmla="*/ 30 w 95"/>
              <a:gd name="T15" fmla="*/ 29 h 103"/>
              <a:gd name="T16" fmla="*/ 37 w 95"/>
              <a:gd name="T17" fmla="*/ 22 h 103"/>
              <a:gd name="T18" fmla="*/ 37 w 95"/>
              <a:gd name="T19" fmla="*/ 22 h 103"/>
              <a:gd name="T20" fmla="*/ 22 w 95"/>
              <a:gd name="T21" fmla="*/ 51 h 103"/>
              <a:gd name="T22" fmla="*/ 22 w 95"/>
              <a:gd name="T23" fmla="*/ 44 h 103"/>
              <a:gd name="T24" fmla="*/ 22 w 95"/>
              <a:gd name="T25" fmla="*/ 44 h 103"/>
              <a:gd name="T26" fmla="*/ 37 w 95"/>
              <a:gd name="T27" fmla="*/ 73 h 103"/>
              <a:gd name="T28" fmla="*/ 30 w 95"/>
              <a:gd name="T29" fmla="*/ 66 h 103"/>
              <a:gd name="T30" fmla="*/ 30 w 95"/>
              <a:gd name="T31" fmla="*/ 66 h 103"/>
              <a:gd name="T32" fmla="*/ 51 w 95"/>
              <a:gd name="T33" fmla="*/ 81 h 103"/>
              <a:gd name="T34" fmla="*/ 44 w 95"/>
              <a:gd name="T35" fmla="*/ 81 h 103"/>
              <a:gd name="T36" fmla="*/ 44 w 95"/>
              <a:gd name="T37" fmla="*/ 81 h 103"/>
              <a:gd name="T38" fmla="*/ 73 w 95"/>
              <a:gd name="T39" fmla="*/ 66 h 103"/>
              <a:gd name="T40" fmla="*/ 66 w 95"/>
              <a:gd name="T41" fmla="*/ 73 h 103"/>
              <a:gd name="T42" fmla="*/ 66 w 95"/>
              <a:gd name="T43" fmla="*/ 73 h 103"/>
              <a:gd name="T44" fmla="*/ 73 w 95"/>
              <a:gd name="T45" fmla="*/ 44 h 103"/>
              <a:gd name="T46" fmla="*/ 73 w 95"/>
              <a:gd name="T47" fmla="*/ 44 h 103"/>
              <a:gd name="T48" fmla="*/ 95 w 95"/>
              <a:gd name="T49" fmla="*/ 51 h 103"/>
              <a:gd name="T50" fmla="*/ 95 w 95"/>
              <a:gd name="T51" fmla="*/ 51 h 103"/>
              <a:gd name="T52" fmla="*/ 88 w 95"/>
              <a:gd name="T53" fmla="*/ 81 h 103"/>
              <a:gd name="T54" fmla="*/ 88 w 95"/>
              <a:gd name="T55" fmla="*/ 81 h 103"/>
              <a:gd name="T56" fmla="*/ 81 w 95"/>
              <a:gd name="T57" fmla="*/ 88 h 103"/>
              <a:gd name="T58" fmla="*/ 51 w 95"/>
              <a:gd name="T59" fmla="*/ 103 h 103"/>
              <a:gd name="T60" fmla="*/ 51 w 95"/>
              <a:gd name="T61" fmla="*/ 103 h 103"/>
              <a:gd name="T62" fmla="*/ 37 w 95"/>
              <a:gd name="T63" fmla="*/ 95 h 103"/>
              <a:gd name="T64" fmla="*/ 15 w 95"/>
              <a:gd name="T65" fmla="*/ 81 h 103"/>
              <a:gd name="T66" fmla="*/ 15 w 95"/>
              <a:gd name="T67" fmla="*/ 81 h 103"/>
              <a:gd name="T68" fmla="*/ 15 w 95"/>
              <a:gd name="T69" fmla="*/ 81 h 103"/>
              <a:gd name="T70" fmla="*/ 0 w 95"/>
              <a:gd name="T71" fmla="*/ 51 h 103"/>
              <a:gd name="T72" fmla="*/ 0 w 95"/>
              <a:gd name="T73" fmla="*/ 51 h 103"/>
              <a:gd name="T74" fmla="*/ 0 w 95"/>
              <a:gd name="T75" fmla="*/ 44 h 103"/>
              <a:gd name="T76" fmla="*/ 15 w 95"/>
              <a:gd name="T77" fmla="*/ 15 h 103"/>
              <a:gd name="T78" fmla="*/ 15 w 95"/>
              <a:gd name="T79" fmla="*/ 15 h 103"/>
              <a:gd name="T80" fmla="*/ 22 w 95"/>
              <a:gd name="T81" fmla="*/ 8 h 103"/>
              <a:gd name="T82" fmla="*/ 44 w 95"/>
              <a:gd name="T83" fmla="*/ 0 h 103"/>
              <a:gd name="T84" fmla="*/ 44 w 95"/>
              <a:gd name="T85" fmla="*/ 0 h 103"/>
              <a:gd name="T86" fmla="*/ 51 w 95"/>
              <a:gd name="T87" fmla="*/ 0 h 103"/>
              <a:gd name="T88" fmla="*/ 81 w 95"/>
              <a:gd name="T89" fmla="*/ 8 h 103"/>
              <a:gd name="T90" fmla="*/ 81 w 95"/>
              <a:gd name="T91" fmla="*/ 8 h 103"/>
              <a:gd name="T92" fmla="*/ 88 w 95"/>
              <a:gd name="T93" fmla="*/ 15 h 103"/>
              <a:gd name="T94" fmla="*/ 95 w 95"/>
              <a:gd name="T95" fmla="*/ 44 h 103"/>
              <a:gd name="T96" fmla="*/ 73 w 95"/>
              <a:gd name="T97" fmla="*/ 51 h 10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5"/>
              <a:gd name="T148" fmla="*/ 0 h 103"/>
              <a:gd name="T149" fmla="*/ 95 w 95"/>
              <a:gd name="T150" fmla="*/ 103 h 10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5" h="103">
                <a:moveTo>
                  <a:pt x="73" y="51"/>
                </a:moveTo>
                <a:lnTo>
                  <a:pt x="66" y="22"/>
                </a:lnTo>
                <a:lnTo>
                  <a:pt x="73" y="29"/>
                </a:lnTo>
                <a:lnTo>
                  <a:pt x="44" y="22"/>
                </a:lnTo>
                <a:lnTo>
                  <a:pt x="51" y="22"/>
                </a:lnTo>
                <a:lnTo>
                  <a:pt x="30" y="29"/>
                </a:lnTo>
                <a:lnTo>
                  <a:pt x="37" y="22"/>
                </a:lnTo>
                <a:lnTo>
                  <a:pt x="22" y="51"/>
                </a:lnTo>
                <a:lnTo>
                  <a:pt x="22" y="44"/>
                </a:lnTo>
                <a:lnTo>
                  <a:pt x="37" y="73"/>
                </a:lnTo>
                <a:lnTo>
                  <a:pt x="30" y="66"/>
                </a:lnTo>
                <a:lnTo>
                  <a:pt x="51" y="81"/>
                </a:lnTo>
                <a:lnTo>
                  <a:pt x="44" y="81"/>
                </a:lnTo>
                <a:lnTo>
                  <a:pt x="73" y="66"/>
                </a:lnTo>
                <a:lnTo>
                  <a:pt x="66" y="73"/>
                </a:lnTo>
                <a:lnTo>
                  <a:pt x="73" y="44"/>
                </a:lnTo>
                <a:lnTo>
                  <a:pt x="95" y="51"/>
                </a:lnTo>
                <a:lnTo>
                  <a:pt x="88" y="81"/>
                </a:lnTo>
                <a:lnTo>
                  <a:pt x="81" y="88"/>
                </a:lnTo>
                <a:lnTo>
                  <a:pt x="51" y="103"/>
                </a:lnTo>
                <a:lnTo>
                  <a:pt x="37" y="95"/>
                </a:lnTo>
                <a:lnTo>
                  <a:pt x="15" y="81"/>
                </a:lnTo>
                <a:lnTo>
                  <a:pt x="0" y="51"/>
                </a:lnTo>
                <a:lnTo>
                  <a:pt x="0" y="44"/>
                </a:lnTo>
                <a:lnTo>
                  <a:pt x="15" y="15"/>
                </a:lnTo>
                <a:lnTo>
                  <a:pt x="22" y="8"/>
                </a:lnTo>
                <a:lnTo>
                  <a:pt x="44" y="0"/>
                </a:lnTo>
                <a:lnTo>
                  <a:pt x="51" y="0"/>
                </a:lnTo>
                <a:lnTo>
                  <a:pt x="81" y="8"/>
                </a:lnTo>
                <a:lnTo>
                  <a:pt x="88" y="15"/>
                </a:lnTo>
                <a:lnTo>
                  <a:pt x="95" y="44"/>
                </a:lnTo>
                <a:lnTo>
                  <a:pt x="73" y="51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50" name="Freeform 125"/>
          <p:cNvSpPr>
            <a:spLocks/>
          </p:cNvSpPr>
          <p:nvPr/>
        </p:nvSpPr>
        <p:spPr bwMode="auto">
          <a:xfrm>
            <a:off x="2341563" y="4459288"/>
            <a:ext cx="34925" cy="11112"/>
          </a:xfrm>
          <a:custGeom>
            <a:avLst/>
            <a:gdLst>
              <a:gd name="T0" fmla="*/ 0 w 22"/>
              <a:gd name="T1" fmla="*/ 0 h 7"/>
              <a:gd name="T2" fmla="*/ 0 w 22"/>
              <a:gd name="T3" fmla="*/ 0 h 7"/>
              <a:gd name="T4" fmla="*/ 0 w 22"/>
              <a:gd name="T5" fmla="*/ 7 h 7"/>
              <a:gd name="T6" fmla="*/ 22 w 22"/>
              <a:gd name="T7" fmla="*/ 0 h 7"/>
              <a:gd name="T8" fmla="*/ 22 w 22"/>
              <a:gd name="T9" fmla="*/ 7 h 7"/>
              <a:gd name="T10" fmla="*/ 22 w 22"/>
              <a:gd name="T11" fmla="*/ 7 h 7"/>
              <a:gd name="T12" fmla="*/ 0 w 22"/>
              <a:gd name="T13" fmla="*/ 0 h 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7"/>
              <a:gd name="T23" fmla="*/ 22 w 22"/>
              <a:gd name="T24" fmla="*/ 7 h 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7">
                <a:moveTo>
                  <a:pt x="0" y="0"/>
                </a:moveTo>
                <a:lnTo>
                  <a:pt x="0" y="0"/>
                </a:lnTo>
                <a:lnTo>
                  <a:pt x="0" y="7"/>
                </a:lnTo>
                <a:lnTo>
                  <a:pt x="22" y="0"/>
                </a:lnTo>
                <a:lnTo>
                  <a:pt x="22" y="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51" name="Rectangle 126"/>
          <p:cNvSpPr>
            <a:spLocks noChangeArrowheads="1"/>
          </p:cNvSpPr>
          <p:nvPr/>
        </p:nvSpPr>
        <p:spPr bwMode="auto">
          <a:xfrm>
            <a:off x="4416425" y="4273550"/>
            <a:ext cx="12700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52" name="Rectangle 127"/>
          <p:cNvSpPr>
            <a:spLocks noChangeArrowheads="1"/>
          </p:cNvSpPr>
          <p:nvPr/>
        </p:nvSpPr>
        <p:spPr bwMode="auto">
          <a:xfrm>
            <a:off x="4938713" y="4273550"/>
            <a:ext cx="1111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53" name="Rectangle 128"/>
          <p:cNvSpPr>
            <a:spLocks noChangeArrowheads="1"/>
          </p:cNvSpPr>
          <p:nvPr/>
        </p:nvSpPr>
        <p:spPr bwMode="auto">
          <a:xfrm>
            <a:off x="4429125" y="4273550"/>
            <a:ext cx="509588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54" name="Rectangle 129"/>
          <p:cNvSpPr>
            <a:spLocks noChangeArrowheads="1"/>
          </p:cNvSpPr>
          <p:nvPr/>
        </p:nvSpPr>
        <p:spPr bwMode="auto">
          <a:xfrm>
            <a:off x="4416425" y="4459288"/>
            <a:ext cx="12700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55" name="Rectangle 130"/>
          <p:cNvSpPr>
            <a:spLocks noChangeArrowheads="1"/>
          </p:cNvSpPr>
          <p:nvPr/>
        </p:nvSpPr>
        <p:spPr bwMode="auto">
          <a:xfrm>
            <a:off x="4938713" y="4459288"/>
            <a:ext cx="1111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56" name="Rectangle 131"/>
          <p:cNvSpPr>
            <a:spLocks noChangeArrowheads="1"/>
          </p:cNvSpPr>
          <p:nvPr/>
        </p:nvSpPr>
        <p:spPr bwMode="auto">
          <a:xfrm>
            <a:off x="4429125" y="4459288"/>
            <a:ext cx="509588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57" name="Rectangle 132"/>
          <p:cNvSpPr>
            <a:spLocks noChangeArrowheads="1"/>
          </p:cNvSpPr>
          <p:nvPr/>
        </p:nvSpPr>
        <p:spPr bwMode="auto">
          <a:xfrm>
            <a:off x="1993900" y="3681413"/>
            <a:ext cx="1317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358" name="Rectangle 133"/>
          <p:cNvSpPr>
            <a:spLocks noChangeArrowheads="1"/>
          </p:cNvSpPr>
          <p:nvPr/>
        </p:nvSpPr>
        <p:spPr bwMode="auto">
          <a:xfrm>
            <a:off x="1993900" y="3902075"/>
            <a:ext cx="1317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359" name="Rectangle 134"/>
          <p:cNvSpPr>
            <a:spLocks noChangeArrowheads="1"/>
          </p:cNvSpPr>
          <p:nvPr/>
        </p:nvSpPr>
        <p:spPr bwMode="auto">
          <a:xfrm>
            <a:off x="1993900" y="3890963"/>
            <a:ext cx="128588" cy="111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60" name="Rectangle 135"/>
          <p:cNvSpPr>
            <a:spLocks noChangeArrowheads="1"/>
          </p:cNvSpPr>
          <p:nvPr/>
        </p:nvSpPr>
        <p:spPr bwMode="auto">
          <a:xfrm>
            <a:off x="1993900" y="4111625"/>
            <a:ext cx="1317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361" name="Rectangle 136"/>
          <p:cNvSpPr>
            <a:spLocks noChangeArrowheads="1"/>
          </p:cNvSpPr>
          <p:nvPr/>
        </p:nvSpPr>
        <p:spPr bwMode="auto">
          <a:xfrm>
            <a:off x="1993900" y="4332288"/>
            <a:ext cx="1317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362" name="Rectangle 137"/>
          <p:cNvSpPr>
            <a:spLocks noChangeArrowheads="1"/>
          </p:cNvSpPr>
          <p:nvPr/>
        </p:nvSpPr>
        <p:spPr bwMode="auto">
          <a:xfrm>
            <a:off x="1993900" y="4319588"/>
            <a:ext cx="128588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63" name="Rectangle 138"/>
          <p:cNvSpPr>
            <a:spLocks noChangeArrowheads="1"/>
          </p:cNvSpPr>
          <p:nvPr/>
        </p:nvSpPr>
        <p:spPr bwMode="auto">
          <a:xfrm>
            <a:off x="3327400" y="2393950"/>
            <a:ext cx="2873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M1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364" name="Freeform 139"/>
          <p:cNvSpPr>
            <a:spLocks/>
          </p:cNvSpPr>
          <p:nvPr/>
        </p:nvSpPr>
        <p:spPr bwMode="auto">
          <a:xfrm>
            <a:off x="3594100" y="3252788"/>
            <a:ext cx="46038" cy="58737"/>
          </a:xfrm>
          <a:custGeom>
            <a:avLst/>
            <a:gdLst>
              <a:gd name="T0" fmla="*/ 29 w 29"/>
              <a:gd name="T1" fmla="*/ 22 h 37"/>
              <a:gd name="T2" fmla="*/ 29 w 29"/>
              <a:gd name="T3" fmla="*/ 7 h 37"/>
              <a:gd name="T4" fmla="*/ 15 w 29"/>
              <a:gd name="T5" fmla="*/ 0 h 37"/>
              <a:gd name="T6" fmla="*/ 7 w 29"/>
              <a:gd name="T7" fmla="*/ 7 h 37"/>
              <a:gd name="T8" fmla="*/ 0 w 29"/>
              <a:gd name="T9" fmla="*/ 22 h 37"/>
              <a:gd name="T10" fmla="*/ 7 w 29"/>
              <a:gd name="T11" fmla="*/ 29 h 37"/>
              <a:gd name="T12" fmla="*/ 15 w 29"/>
              <a:gd name="T13" fmla="*/ 37 h 37"/>
              <a:gd name="T14" fmla="*/ 29 w 29"/>
              <a:gd name="T15" fmla="*/ 29 h 37"/>
              <a:gd name="T16" fmla="*/ 29 w 29"/>
              <a:gd name="T17" fmla="*/ 22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"/>
              <a:gd name="T28" fmla="*/ 0 h 37"/>
              <a:gd name="T29" fmla="*/ 29 w 29"/>
              <a:gd name="T30" fmla="*/ 37 h 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" h="37">
                <a:moveTo>
                  <a:pt x="29" y="22"/>
                </a:moveTo>
                <a:lnTo>
                  <a:pt x="29" y="7"/>
                </a:lnTo>
                <a:lnTo>
                  <a:pt x="15" y="0"/>
                </a:lnTo>
                <a:lnTo>
                  <a:pt x="7" y="7"/>
                </a:lnTo>
                <a:lnTo>
                  <a:pt x="0" y="22"/>
                </a:lnTo>
                <a:lnTo>
                  <a:pt x="7" y="29"/>
                </a:lnTo>
                <a:lnTo>
                  <a:pt x="15" y="37"/>
                </a:lnTo>
                <a:lnTo>
                  <a:pt x="29" y="29"/>
                </a:lnTo>
                <a:lnTo>
                  <a:pt x="29" y="22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65" name="Freeform 140"/>
          <p:cNvSpPr>
            <a:spLocks/>
          </p:cNvSpPr>
          <p:nvPr/>
        </p:nvSpPr>
        <p:spPr bwMode="auto">
          <a:xfrm>
            <a:off x="3582988" y="3241675"/>
            <a:ext cx="80962" cy="92075"/>
          </a:xfrm>
          <a:custGeom>
            <a:avLst/>
            <a:gdLst>
              <a:gd name="T0" fmla="*/ 29 w 51"/>
              <a:gd name="T1" fmla="*/ 29 h 58"/>
              <a:gd name="T2" fmla="*/ 29 w 51"/>
              <a:gd name="T3" fmla="*/ 14 h 58"/>
              <a:gd name="T4" fmla="*/ 36 w 51"/>
              <a:gd name="T5" fmla="*/ 29 h 58"/>
              <a:gd name="T6" fmla="*/ 36 w 51"/>
              <a:gd name="T7" fmla="*/ 29 h 58"/>
              <a:gd name="T8" fmla="*/ 22 w 51"/>
              <a:gd name="T9" fmla="*/ 22 h 58"/>
              <a:gd name="T10" fmla="*/ 29 w 51"/>
              <a:gd name="T11" fmla="*/ 14 h 58"/>
              <a:gd name="T12" fmla="*/ 29 w 51"/>
              <a:gd name="T13" fmla="*/ 14 h 58"/>
              <a:gd name="T14" fmla="*/ 22 w 51"/>
              <a:gd name="T15" fmla="*/ 22 h 58"/>
              <a:gd name="T16" fmla="*/ 29 w 51"/>
              <a:gd name="T17" fmla="*/ 22 h 58"/>
              <a:gd name="T18" fmla="*/ 29 w 51"/>
              <a:gd name="T19" fmla="*/ 22 h 58"/>
              <a:gd name="T20" fmla="*/ 22 w 51"/>
              <a:gd name="T21" fmla="*/ 36 h 58"/>
              <a:gd name="T22" fmla="*/ 14 w 51"/>
              <a:gd name="T23" fmla="*/ 22 h 58"/>
              <a:gd name="T24" fmla="*/ 14 w 51"/>
              <a:gd name="T25" fmla="*/ 22 h 58"/>
              <a:gd name="T26" fmla="*/ 22 w 51"/>
              <a:gd name="T27" fmla="*/ 29 h 58"/>
              <a:gd name="T28" fmla="*/ 22 w 51"/>
              <a:gd name="T29" fmla="*/ 29 h 58"/>
              <a:gd name="T30" fmla="*/ 22 w 51"/>
              <a:gd name="T31" fmla="*/ 29 h 58"/>
              <a:gd name="T32" fmla="*/ 29 w 51"/>
              <a:gd name="T33" fmla="*/ 36 h 58"/>
              <a:gd name="T34" fmla="*/ 22 w 51"/>
              <a:gd name="T35" fmla="*/ 36 h 58"/>
              <a:gd name="T36" fmla="*/ 22 w 51"/>
              <a:gd name="T37" fmla="*/ 36 h 58"/>
              <a:gd name="T38" fmla="*/ 36 w 51"/>
              <a:gd name="T39" fmla="*/ 29 h 58"/>
              <a:gd name="T40" fmla="*/ 29 w 51"/>
              <a:gd name="T41" fmla="*/ 36 h 58"/>
              <a:gd name="T42" fmla="*/ 29 w 51"/>
              <a:gd name="T43" fmla="*/ 36 h 58"/>
              <a:gd name="T44" fmla="*/ 29 w 51"/>
              <a:gd name="T45" fmla="*/ 29 h 58"/>
              <a:gd name="T46" fmla="*/ 29 w 51"/>
              <a:gd name="T47" fmla="*/ 29 h 58"/>
              <a:gd name="T48" fmla="*/ 51 w 51"/>
              <a:gd name="T49" fmla="*/ 29 h 58"/>
              <a:gd name="T50" fmla="*/ 51 w 51"/>
              <a:gd name="T51" fmla="*/ 29 h 58"/>
              <a:gd name="T52" fmla="*/ 51 w 51"/>
              <a:gd name="T53" fmla="*/ 36 h 58"/>
              <a:gd name="T54" fmla="*/ 51 w 51"/>
              <a:gd name="T55" fmla="*/ 36 h 58"/>
              <a:gd name="T56" fmla="*/ 43 w 51"/>
              <a:gd name="T57" fmla="*/ 51 h 58"/>
              <a:gd name="T58" fmla="*/ 29 w 51"/>
              <a:gd name="T59" fmla="*/ 58 h 58"/>
              <a:gd name="T60" fmla="*/ 29 w 51"/>
              <a:gd name="T61" fmla="*/ 58 h 58"/>
              <a:gd name="T62" fmla="*/ 14 w 51"/>
              <a:gd name="T63" fmla="*/ 51 h 58"/>
              <a:gd name="T64" fmla="*/ 7 w 51"/>
              <a:gd name="T65" fmla="*/ 44 h 58"/>
              <a:gd name="T66" fmla="*/ 7 w 51"/>
              <a:gd name="T67" fmla="*/ 44 h 58"/>
              <a:gd name="T68" fmla="*/ 7 w 51"/>
              <a:gd name="T69" fmla="*/ 44 h 58"/>
              <a:gd name="T70" fmla="*/ 0 w 51"/>
              <a:gd name="T71" fmla="*/ 36 h 58"/>
              <a:gd name="T72" fmla="*/ 0 w 51"/>
              <a:gd name="T73" fmla="*/ 36 h 58"/>
              <a:gd name="T74" fmla="*/ 0 w 51"/>
              <a:gd name="T75" fmla="*/ 29 h 58"/>
              <a:gd name="T76" fmla="*/ 7 w 51"/>
              <a:gd name="T77" fmla="*/ 14 h 58"/>
              <a:gd name="T78" fmla="*/ 7 w 51"/>
              <a:gd name="T79" fmla="*/ 14 h 58"/>
              <a:gd name="T80" fmla="*/ 7 w 51"/>
              <a:gd name="T81" fmla="*/ 7 h 58"/>
              <a:gd name="T82" fmla="*/ 14 w 51"/>
              <a:gd name="T83" fmla="*/ 0 h 58"/>
              <a:gd name="T84" fmla="*/ 14 w 51"/>
              <a:gd name="T85" fmla="*/ 0 h 58"/>
              <a:gd name="T86" fmla="*/ 29 w 51"/>
              <a:gd name="T87" fmla="*/ 0 h 58"/>
              <a:gd name="T88" fmla="*/ 43 w 51"/>
              <a:gd name="T89" fmla="*/ 7 h 58"/>
              <a:gd name="T90" fmla="*/ 43 w 51"/>
              <a:gd name="T91" fmla="*/ 7 h 58"/>
              <a:gd name="T92" fmla="*/ 51 w 51"/>
              <a:gd name="T93" fmla="*/ 14 h 58"/>
              <a:gd name="T94" fmla="*/ 51 w 51"/>
              <a:gd name="T95" fmla="*/ 29 h 58"/>
              <a:gd name="T96" fmla="*/ 29 w 51"/>
              <a:gd name="T97" fmla="*/ 29 h 5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1"/>
              <a:gd name="T148" fmla="*/ 0 h 58"/>
              <a:gd name="T149" fmla="*/ 51 w 51"/>
              <a:gd name="T150" fmla="*/ 58 h 5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1" h="58">
                <a:moveTo>
                  <a:pt x="29" y="29"/>
                </a:moveTo>
                <a:lnTo>
                  <a:pt x="29" y="14"/>
                </a:lnTo>
                <a:lnTo>
                  <a:pt x="36" y="29"/>
                </a:lnTo>
                <a:lnTo>
                  <a:pt x="22" y="22"/>
                </a:lnTo>
                <a:lnTo>
                  <a:pt x="29" y="14"/>
                </a:lnTo>
                <a:lnTo>
                  <a:pt x="22" y="22"/>
                </a:lnTo>
                <a:lnTo>
                  <a:pt x="29" y="22"/>
                </a:lnTo>
                <a:lnTo>
                  <a:pt x="22" y="36"/>
                </a:lnTo>
                <a:lnTo>
                  <a:pt x="14" y="22"/>
                </a:lnTo>
                <a:lnTo>
                  <a:pt x="22" y="29"/>
                </a:lnTo>
                <a:lnTo>
                  <a:pt x="29" y="36"/>
                </a:lnTo>
                <a:lnTo>
                  <a:pt x="22" y="36"/>
                </a:lnTo>
                <a:lnTo>
                  <a:pt x="36" y="29"/>
                </a:lnTo>
                <a:lnTo>
                  <a:pt x="29" y="36"/>
                </a:lnTo>
                <a:lnTo>
                  <a:pt x="29" y="29"/>
                </a:lnTo>
                <a:lnTo>
                  <a:pt x="51" y="29"/>
                </a:lnTo>
                <a:lnTo>
                  <a:pt x="51" y="36"/>
                </a:lnTo>
                <a:lnTo>
                  <a:pt x="43" y="51"/>
                </a:lnTo>
                <a:lnTo>
                  <a:pt x="29" y="58"/>
                </a:lnTo>
                <a:lnTo>
                  <a:pt x="14" y="51"/>
                </a:lnTo>
                <a:lnTo>
                  <a:pt x="7" y="44"/>
                </a:lnTo>
                <a:lnTo>
                  <a:pt x="0" y="36"/>
                </a:lnTo>
                <a:lnTo>
                  <a:pt x="0" y="29"/>
                </a:lnTo>
                <a:lnTo>
                  <a:pt x="7" y="14"/>
                </a:lnTo>
                <a:lnTo>
                  <a:pt x="7" y="7"/>
                </a:lnTo>
                <a:lnTo>
                  <a:pt x="14" y="0"/>
                </a:lnTo>
                <a:lnTo>
                  <a:pt x="29" y="0"/>
                </a:lnTo>
                <a:lnTo>
                  <a:pt x="43" y="7"/>
                </a:lnTo>
                <a:lnTo>
                  <a:pt x="51" y="14"/>
                </a:lnTo>
                <a:lnTo>
                  <a:pt x="51" y="29"/>
                </a:lnTo>
                <a:lnTo>
                  <a:pt x="29" y="29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66" name="Freeform 141"/>
          <p:cNvSpPr>
            <a:spLocks/>
          </p:cNvSpPr>
          <p:nvPr/>
        </p:nvSpPr>
        <p:spPr bwMode="auto">
          <a:xfrm>
            <a:off x="3629025" y="3287713"/>
            <a:ext cx="34925" cy="1587"/>
          </a:xfrm>
          <a:custGeom>
            <a:avLst/>
            <a:gdLst>
              <a:gd name="T0" fmla="*/ 0 w 22"/>
              <a:gd name="T1" fmla="*/ 0 h 1587"/>
              <a:gd name="T2" fmla="*/ 0 w 22"/>
              <a:gd name="T3" fmla="*/ 0 h 1587"/>
              <a:gd name="T4" fmla="*/ 0 w 22"/>
              <a:gd name="T5" fmla="*/ 0 h 1587"/>
              <a:gd name="T6" fmla="*/ 22 w 22"/>
              <a:gd name="T7" fmla="*/ 0 h 1587"/>
              <a:gd name="T8" fmla="*/ 22 w 22"/>
              <a:gd name="T9" fmla="*/ 0 h 1587"/>
              <a:gd name="T10" fmla="*/ 22 w 22"/>
              <a:gd name="T11" fmla="*/ 0 h 1587"/>
              <a:gd name="T12" fmla="*/ 0 w 22"/>
              <a:gd name="T13" fmla="*/ 0 h 15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1587"/>
              <a:gd name="T23" fmla="*/ 22 w 22"/>
              <a:gd name="T24" fmla="*/ 1587 h 15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1587">
                <a:moveTo>
                  <a:pt x="0" y="0"/>
                </a:moveTo>
                <a:lnTo>
                  <a:pt x="0" y="0"/>
                </a:lnTo>
                <a:lnTo>
                  <a:pt x="22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67" name="Freeform 142"/>
          <p:cNvSpPr>
            <a:spLocks/>
          </p:cNvSpPr>
          <p:nvPr/>
        </p:nvSpPr>
        <p:spPr bwMode="auto">
          <a:xfrm>
            <a:off x="5657850" y="3311525"/>
            <a:ext cx="46038" cy="57150"/>
          </a:xfrm>
          <a:custGeom>
            <a:avLst/>
            <a:gdLst>
              <a:gd name="T0" fmla="*/ 29 w 29"/>
              <a:gd name="T1" fmla="*/ 14 h 36"/>
              <a:gd name="T2" fmla="*/ 22 w 29"/>
              <a:gd name="T3" fmla="*/ 7 h 36"/>
              <a:gd name="T4" fmla="*/ 14 w 29"/>
              <a:gd name="T5" fmla="*/ 0 h 36"/>
              <a:gd name="T6" fmla="*/ 7 w 29"/>
              <a:gd name="T7" fmla="*/ 7 h 36"/>
              <a:gd name="T8" fmla="*/ 0 w 29"/>
              <a:gd name="T9" fmla="*/ 14 h 36"/>
              <a:gd name="T10" fmla="*/ 7 w 29"/>
              <a:gd name="T11" fmla="*/ 29 h 36"/>
              <a:gd name="T12" fmla="*/ 14 w 29"/>
              <a:gd name="T13" fmla="*/ 36 h 36"/>
              <a:gd name="T14" fmla="*/ 22 w 29"/>
              <a:gd name="T15" fmla="*/ 29 h 36"/>
              <a:gd name="T16" fmla="*/ 29 w 29"/>
              <a:gd name="T17" fmla="*/ 14 h 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"/>
              <a:gd name="T28" fmla="*/ 0 h 36"/>
              <a:gd name="T29" fmla="*/ 29 w 29"/>
              <a:gd name="T30" fmla="*/ 36 h 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" h="36">
                <a:moveTo>
                  <a:pt x="29" y="14"/>
                </a:moveTo>
                <a:lnTo>
                  <a:pt x="22" y="7"/>
                </a:lnTo>
                <a:lnTo>
                  <a:pt x="14" y="0"/>
                </a:lnTo>
                <a:lnTo>
                  <a:pt x="7" y="7"/>
                </a:lnTo>
                <a:lnTo>
                  <a:pt x="0" y="14"/>
                </a:lnTo>
                <a:lnTo>
                  <a:pt x="7" y="29"/>
                </a:lnTo>
                <a:lnTo>
                  <a:pt x="14" y="36"/>
                </a:lnTo>
                <a:lnTo>
                  <a:pt x="22" y="29"/>
                </a:lnTo>
                <a:lnTo>
                  <a:pt x="29" y="14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68" name="Freeform 143"/>
          <p:cNvSpPr>
            <a:spLocks/>
          </p:cNvSpPr>
          <p:nvPr/>
        </p:nvSpPr>
        <p:spPr bwMode="auto">
          <a:xfrm>
            <a:off x="5645150" y="3298825"/>
            <a:ext cx="82550" cy="80963"/>
          </a:xfrm>
          <a:custGeom>
            <a:avLst/>
            <a:gdLst>
              <a:gd name="T0" fmla="*/ 30 w 52"/>
              <a:gd name="T1" fmla="*/ 30 h 51"/>
              <a:gd name="T2" fmla="*/ 22 w 52"/>
              <a:gd name="T3" fmla="*/ 22 h 51"/>
              <a:gd name="T4" fmla="*/ 22 w 52"/>
              <a:gd name="T5" fmla="*/ 22 h 51"/>
              <a:gd name="T6" fmla="*/ 22 w 52"/>
              <a:gd name="T7" fmla="*/ 22 h 51"/>
              <a:gd name="T8" fmla="*/ 15 w 52"/>
              <a:gd name="T9" fmla="*/ 15 h 51"/>
              <a:gd name="T10" fmla="*/ 30 w 52"/>
              <a:gd name="T11" fmla="*/ 15 h 51"/>
              <a:gd name="T12" fmla="*/ 30 w 52"/>
              <a:gd name="T13" fmla="*/ 15 h 51"/>
              <a:gd name="T14" fmla="*/ 22 w 52"/>
              <a:gd name="T15" fmla="*/ 22 h 51"/>
              <a:gd name="T16" fmla="*/ 22 w 52"/>
              <a:gd name="T17" fmla="*/ 22 h 51"/>
              <a:gd name="T18" fmla="*/ 22 w 52"/>
              <a:gd name="T19" fmla="*/ 22 h 51"/>
              <a:gd name="T20" fmla="*/ 15 w 52"/>
              <a:gd name="T21" fmla="*/ 30 h 51"/>
              <a:gd name="T22" fmla="*/ 22 w 52"/>
              <a:gd name="T23" fmla="*/ 22 h 51"/>
              <a:gd name="T24" fmla="*/ 22 w 52"/>
              <a:gd name="T25" fmla="*/ 22 h 51"/>
              <a:gd name="T26" fmla="*/ 30 w 52"/>
              <a:gd name="T27" fmla="*/ 37 h 51"/>
              <a:gd name="T28" fmla="*/ 22 w 52"/>
              <a:gd name="T29" fmla="*/ 30 h 51"/>
              <a:gd name="T30" fmla="*/ 22 w 52"/>
              <a:gd name="T31" fmla="*/ 30 h 51"/>
              <a:gd name="T32" fmla="*/ 30 w 52"/>
              <a:gd name="T33" fmla="*/ 37 h 51"/>
              <a:gd name="T34" fmla="*/ 15 w 52"/>
              <a:gd name="T35" fmla="*/ 37 h 51"/>
              <a:gd name="T36" fmla="*/ 15 w 52"/>
              <a:gd name="T37" fmla="*/ 37 h 51"/>
              <a:gd name="T38" fmla="*/ 22 w 52"/>
              <a:gd name="T39" fmla="*/ 30 h 51"/>
              <a:gd name="T40" fmla="*/ 22 w 52"/>
              <a:gd name="T41" fmla="*/ 37 h 51"/>
              <a:gd name="T42" fmla="*/ 22 w 52"/>
              <a:gd name="T43" fmla="*/ 37 h 51"/>
              <a:gd name="T44" fmla="*/ 30 w 52"/>
              <a:gd name="T45" fmla="*/ 22 h 51"/>
              <a:gd name="T46" fmla="*/ 30 w 52"/>
              <a:gd name="T47" fmla="*/ 22 h 51"/>
              <a:gd name="T48" fmla="*/ 52 w 52"/>
              <a:gd name="T49" fmla="*/ 30 h 51"/>
              <a:gd name="T50" fmla="*/ 52 w 52"/>
              <a:gd name="T51" fmla="*/ 30 h 51"/>
              <a:gd name="T52" fmla="*/ 44 w 52"/>
              <a:gd name="T53" fmla="*/ 44 h 51"/>
              <a:gd name="T54" fmla="*/ 44 w 52"/>
              <a:gd name="T55" fmla="*/ 44 h 51"/>
              <a:gd name="T56" fmla="*/ 37 w 52"/>
              <a:gd name="T57" fmla="*/ 44 h 51"/>
              <a:gd name="T58" fmla="*/ 30 w 52"/>
              <a:gd name="T59" fmla="*/ 51 h 51"/>
              <a:gd name="T60" fmla="*/ 30 w 52"/>
              <a:gd name="T61" fmla="*/ 51 h 51"/>
              <a:gd name="T62" fmla="*/ 15 w 52"/>
              <a:gd name="T63" fmla="*/ 51 h 51"/>
              <a:gd name="T64" fmla="*/ 8 w 52"/>
              <a:gd name="T65" fmla="*/ 44 h 51"/>
              <a:gd name="T66" fmla="*/ 8 w 52"/>
              <a:gd name="T67" fmla="*/ 44 h 51"/>
              <a:gd name="T68" fmla="*/ 8 w 52"/>
              <a:gd name="T69" fmla="*/ 44 h 51"/>
              <a:gd name="T70" fmla="*/ 0 w 52"/>
              <a:gd name="T71" fmla="*/ 30 h 51"/>
              <a:gd name="T72" fmla="*/ 0 w 52"/>
              <a:gd name="T73" fmla="*/ 30 h 51"/>
              <a:gd name="T74" fmla="*/ 0 w 52"/>
              <a:gd name="T75" fmla="*/ 15 h 51"/>
              <a:gd name="T76" fmla="*/ 8 w 52"/>
              <a:gd name="T77" fmla="*/ 8 h 51"/>
              <a:gd name="T78" fmla="*/ 8 w 52"/>
              <a:gd name="T79" fmla="*/ 8 h 51"/>
              <a:gd name="T80" fmla="*/ 8 w 52"/>
              <a:gd name="T81" fmla="*/ 8 h 51"/>
              <a:gd name="T82" fmla="*/ 15 w 52"/>
              <a:gd name="T83" fmla="*/ 0 h 51"/>
              <a:gd name="T84" fmla="*/ 15 w 52"/>
              <a:gd name="T85" fmla="*/ 0 h 51"/>
              <a:gd name="T86" fmla="*/ 30 w 52"/>
              <a:gd name="T87" fmla="*/ 0 h 51"/>
              <a:gd name="T88" fmla="*/ 37 w 52"/>
              <a:gd name="T89" fmla="*/ 8 h 51"/>
              <a:gd name="T90" fmla="*/ 37 w 52"/>
              <a:gd name="T91" fmla="*/ 8 h 51"/>
              <a:gd name="T92" fmla="*/ 37 w 52"/>
              <a:gd name="T93" fmla="*/ 8 h 51"/>
              <a:gd name="T94" fmla="*/ 44 w 52"/>
              <a:gd name="T95" fmla="*/ 15 h 51"/>
              <a:gd name="T96" fmla="*/ 30 w 52"/>
              <a:gd name="T97" fmla="*/ 30 h 5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2"/>
              <a:gd name="T148" fmla="*/ 0 h 51"/>
              <a:gd name="T149" fmla="*/ 52 w 52"/>
              <a:gd name="T150" fmla="*/ 51 h 5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2" h="51">
                <a:moveTo>
                  <a:pt x="30" y="30"/>
                </a:moveTo>
                <a:lnTo>
                  <a:pt x="22" y="22"/>
                </a:lnTo>
                <a:lnTo>
                  <a:pt x="15" y="15"/>
                </a:lnTo>
                <a:lnTo>
                  <a:pt x="30" y="15"/>
                </a:lnTo>
                <a:lnTo>
                  <a:pt x="22" y="22"/>
                </a:lnTo>
                <a:lnTo>
                  <a:pt x="15" y="30"/>
                </a:lnTo>
                <a:lnTo>
                  <a:pt x="22" y="22"/>
                </a:lnTo>
                <a:lnTo>
                  <a:pt x="30" y="37"/>
                </a:lnTo>
                <a:lnTo>
                  <a:pt x="22" y="30"/>
                </a:lnTo>
                <a:lnTo>
                  <a:pt x="30" y="37"/>
                </a:lnTo>
                <a:lnTo>
                  <a:pt x="15" y="37"/>
                </a:lnTo>
                <a:lnTo>
                  <a:pt x="22" y="30"/>
                </a:lnTo>
                <a:lnTo>
                  <a:pt x="22" y="37"/>
                </a:lnTo>
                <a:lnTo>
                  <a:pt x="30" y="22"/>
                </a:lnTo>
                <a:lnTo>
                  <a:pt x="52" y="30"/>
                </a:lnTo>
                <a:lnTo>
                  <a:pt x="44" y="44"/>
                </a:lnTo>
                <a:lnTo>
                  <a:pt x="37" y="44"/>
                </a:lnTo>
                <a:lnTo>
                  <a:pt x="30" y="51"/>
                </a:lnTo>
                <a:lnTo>
                  <a:pt x="15" y="51"/>
                </a:lnTo>
                <a:lnTo>
                  <a:pt x="8" y="44"/>
                </a:lnTo>
                <a:lnTo>
                  <a:pt x="0" y="30"/>
                </a:lnTo>
                <a:lnTo>
                  <a:pt x="0" y="15"/>
                </a:lnTo>
                <a:lnTo>
                  <a:pt x="8" y="8"/>
                </a:lnTo>
                <a:lnTo>
                  <a:pt x="15" y="0"/>
                </a:lnTo>
                <a:lnTo>
                  <a:pt x="30" y="0"/>
                </a:lnTo>
                <a:lnTo>
                  <a:pt x="37" y="8"/>
                </a:lnTo>
                <a:lnTo>
                  <a:pt x="44" y="15"/>
                </a:lnTo>
                <a:lnTo>
                  <a:pt x="30" y="3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69" name="Freeform 144"/>
          <p:cNvSpPr>
            <a:spLocks/>
          </p:cNvSpPr>
          <p:nvPr/>
        </p:nvSpPr>
        <p:spPr bwMode="auto">
          <a:xfrm>
            <a:off x="5692775" y="3322638"/>
            <a:ext cx="34925" cy="23812"/>
          </a:xfrm>
          <a:custGeom>
            <a:avLst/>
            <a:gdLst>
              <a:gd name="T0" fmla="*/ 0 w 22"/>
              <a:gd name="T1" fmla="*/ 7 h 15"/>
              <a:gd name="T2" fmla="*/ 0 w 22"/>
              <a:gd name="T3" fmla="*/ 7 h 15"/>
              <a:gd name="T4" fmla="*/ 0 w 22"/>
              <a:gd name="T5" fmla="*/ 15 h 15"/>
              <a:gd name="T6" fmla="*/ 14 w 22"/>
              <a:gd name="T7" fmla="*/ 0 h 15"/>
              <a:gd name="T8" fmla="*/ 22 w 22"/>
              <a:gd name="T9" fmla="*/ 15 h 15"/>
              <a:gd name="T10" fmla="*/ 22 w 22"/>
              <a:gd name="T11" fmla="*/ 15 h 15"/>
              <a:gd name="T12" fmla="*/ 0 w 22"/>
              <a:gd name="T13" fmla="*/ 7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15"/>
              <a:gd name="T23" fmla="*/ 22 w 22"/>
              <a:gd name="T24" fmla="*/ 15 h 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15">
                <a:moveTo>
                  <a:pt x="0" y="7"/>
                </a:moveTo>
                <a:lnTo>
                  <a:pt x="0" y="7"/>
                </a:lnTo>
                <a:lnTo>
                  <a:pt x="0" y="15"/>
                </a:lnTo>
                <a:lnTo>
                  <a:pt x="14" y="0"/>
                </a:lnTo>
                <a:lnTo>
                  <a:pt x="22" y="15"/>
                </a:lnTo>
                <a:lnTo>
                  <a:pt x="0" y="7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70" name="Rectangle 145"/>
          <p:cNvSpPr>
            <a:spLocks noChangeArrowheads="1"/>
          </p:cNvSpPr>
          <p:nvPr/>
        </p:nvSpPr>
        <p:spPr bwMode="auto">
          <a:xfrm>
            <a:off x="5461000" y="2208213"/>
            <a:ext cx="34925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71" name="Rectangle 146"/>
          <p:cNvSpPr>
            <a:spLocks noChangeArrowheads="1"/>
          </p:cNvSpPr>
          <p:nvPr/>
        </p:nvSpPr>
        <p:spPr bwMode="auto">
          <a:xfrm>
            <a:off x="5461000" y="2881313"/>
            <a:ext cx="34925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72" name="Rectangle 147"/>
          <p:cNvSpPr>
            <a:spLocks noChangeArrowheads="1"/>
          </p:cNvSpPr>
          <p:nvPr/>
        </p:nvSpPr>
        <p:spPr bwMode="auto">
          <a:xfrm>
            <a:off x="5461000" y="2220913"/>
            <a:ext cx="34925" cy="6604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73" name="Rectangle 148"/>
          <p:cNvSpPr>
            <a:spLocks noChangeArrowheads="1"/>
          </p:cNvSpPr>
          <p:nvPr/>
        </p:nvSpPr>
        <p:spPr bwMode="auto">
          <a:xfrm>
            <a:off x="5692775" y="2754313"/>
            <a:ext cx="11113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74" name="Rectangle 149"/>
          <p:cNvSpPr>
            <a:spLocks noChangeArrowheads="1"/>
          </p:cNvSpPr>
          <p:nvPr/>
        </p:nvSpPr>
        <p:spPr bwMode="auto">
          <a:xfrm>
            <a:off x="5461000" y="2754313"/>
            <a:ext cx="231775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75" name="Rectangle 150"/>
          <p:cNvSpPr>
            <a:spLocks noChangeArrowheads="1"/>
          </p:cNvSpPr>
          <p:nvPr/>
        </p:nvSpPr>
        <p:spPr bwMode="auto">
          <a:xfrm>
            <a:off x="5461000" y="2312988"/>
            <a:ext cx="34925" cy="45243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76" name="Rectangle 151"/>
          <p:cNvSpPr>
            <a:spLocks noChangeArrowheads="1"/>
          </p:cNvSpPr>
          <p:nvPr/>
        </p:nvSpPr>
        <p:spPr bwMode="auto">
          <a:xfrm>
            <a:off x="5692775" y="2312988"/>
            <a:ext cx="11113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77" name="Rectangle 152"/>
          <p:cNvSpPr>
            <a:spLocks noChangeArrowheads="1"/>
          </p:cNvSpPr>
          <p:nvPr/>
        </p:nvSpPr>
        <p:spPr bwMode="auto">
          <a:xfrm>
            <a:off x="5472113" y="2312988"/>
            <a:ext cx="220662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78" name="Rectangle 153"/>
          <p:cNvSpPr>
            <a:spLocks noChangeArrowheads="1"/>
          </p:cNvSpPr>
          <p:nvPr/>
        </p:nvSpPr>
        <p:spPr bwMode="auto">
          <a:xfrm>
            <a:off x="5680075" y="2324100"/>
            <a:ext cx="34925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79" name="Rectangle 154"/>
          <p:cNvSpPr>
            <a:spLocks noChangeArrowheads="1"/>
          </p:cNvSpPr>
          <p:nvPr/>
        </p:nvSpPr>
        <p:spPr bwMode="auto">
          <a:xfrm>
            <a:off x="5680075" y="2092325"/>
            <a:ext cx="34925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80" name="Rectangle 155"/>
          <p:cNvSpPr>
            <a:spLocks noChangeArrowheads="1"/>
          </p:cNvSpPr>
          <p:nvPr/>
        </p:nvSpPr>
        <p:spPr bwMode="auto">
          <a:xfrm>
            <a:off x="5680075" y="2105025"/>
            <a:ext cx="34925" cy="2190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81" name="Rectangle 156"/>
          <p:cNvSpPr>
            <a:spLocks noChangeArrowheads="1"/>
          </p:cNvSpPr>
          <p:nvPr/>
        </p:nvSpPr>
        <p:spPr bwMode="auto">
          <a:xfrm>
            <a:off x="5680075" y="2754313"/>
            <a:ext cx="34925" cy="111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82" name="Rectangle 157"/>
          <p:cNvSpPr>
            <a:spLocks noChangeArrowheads="1"/>
          </p:cNvSpPr>
          <p:nvPr/>
        </p:nvSpPr>
        <p:spPr bwMode="auto">
          <a:xfrm>
            <a:off x="5680075" y="2986088"/>
            <a:ext cx="34925" cy="111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83" name="Rectangle 158"/>
          <p:cNvSpPr>
            <a:spLocks noChangeArrowheads="1"/>
          </p:cNvSpPr>
          <p:nvPr/>
        </p:nvSpPr>
        <p:spPr bwMode="auto">
          <a:xfrm>
            <a:off x="5680075" y="2765425"/>
            <a:ext cx="34925" cy="2206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84" name="Rectangle 159"/>
          <p:cNvSpPr>
            <a:spLocks noChangeArrowheads="1"/>
          </p:cNvSpPr>
          <p:nvPr/>
        </p:nvSpPr>
        <p:spPr bwMode="auto">
          <a:xfrm>
            <a:off x="5356225" y="2622550"/>
            <a:ext cx="34925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85" name="Rectangle 160"/>
          <p:cNvSpPr>
            <a:spLocks noChangeArrowheads="1"/>
          </p:cNvSpPr>
          <p:nvPr/>
        </p:nvSpPr>
        <p:spPr bwMode="auto">
          <a:xfrm>
            <a:off x="5356225" y="2765425"/>
            <a:ext cx="34925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86" name="Rectangle 161"/>
          <p:cNvSpPr>
            <a:spLocks noChangeArrowheads="1"/>
          </p:cNvSpPr>
          <p:nvPr/>
        </p:nvSpPr>
        <p:spPr bwMode="auto">
          <a:xfrm>
            <a:off x="5356225" y="2324100"/>
            <a:ext cx="34925" cy="4413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87" name="Rectangle 162"/>
          <p:cNvSpPr>
            <a:spLocks noChangeArrowheads="1"/>
          </p:cNvSpPr>
          <p:nvPr/>
        </p:nvSpPr>
        <p:spPr bwMode="auto">
          <a:xfrm>
            <a:off x="4997450" y="2557463"/>
            <a:ext cx="11113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88" name="Rectangle 163"/>
          <p:cNvSpPr>
            <a:spLocks noChangeArrowheads="1"/>
          </p:cNvSpPr>
          <p:nvPr/>
        </p:nvSpPr>
        <p:spPr bwMode="auto">
          <a:xfrm>
            <a:off x="5194300" y="2557463"/>
            <a:ext cx="11113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89" name="Rectangle 164"/>
          <p:cNvSpPr>
            <a:spLocks noChangeArrowheads="1"/>
          </p:cNvSpPr>
          <p:nvPr/>
        </p:nvSpPr>
        <p:spPr bwMode="auto">
          <a:xfrm>
            <a:off x="5008563" y="2557463"/>
            <a:ext cx="185737" cy="349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90" name="Freeform 165"/>
          <p:cNvSpPr>
            <a:spLocks/>
          </p:cNvSpPr>
          <p:nvPr/>
        </p:nvSpPr>
        <p:spPr bwMode="auto">
          <a:xfrm>
            <a:off x="5194300" y="2498725"/>
            <a:ext cx="161925" cy="150813"/>
          </a:xfrm>
          <a:custGeom>
            <a:avLst/>
            <a:gdLst>
              <a:gd name="T0" fmla="*/ 80 w 102"/>
              <a:gd name="T1" fmla="*/ 51 h 95"/>
              <a:gd name="T2" fmla="*/ 73 w 102"/>
              <a:gd name="T3" fmla="*/ 29 h 95"/>
              <a:gd name="T4" fmla="*/ 80 w 102"/>
              <a:gd name="T5" fmla="*/ 37 h 95"/>
              <a:gd name="T6" fmla="*/ 80 w 102"/>
              <a:gd name="T7" fmla="*/ 37 h 95"/>
              <a:gd name="T8" fmla="*/ 51 w 102"/>
              <a:gd name="T9" fmla="*/ 22 h 95"/>
              <a:gd name="T10" fmla="*/ 58 w 102"/>
              <a:gd name="T11" fmla="*/ 22 h 95"/>
              <a:gd name="T12" fmla="*/ 58 w 102"/>
              <a:gd name="T13" fmla="*/ 22 h 95"/>
              <a:gd name="T14" fmla="*/ 29 w 102"/>
              <a:gd name="T15" fmla="*/ 37 h 95"/>
              <a:gd name="T16" fmla="*/ 29 w 102"/>
              <a:gd name="T17" fmla="*/ 29 h 95"/>
              <a:gd name="T18" fmla="*/ 29 w 102"/>
              <a:gd name="T19" fmla="*/ 29 h 95"/>
              <a:gd name="T20" fmla="*/ 14 w 102"/>
              <a:gd name="T21" fmla="*/ 51 h 95"/>
              <a:gd name="T22" fmla="*/ 14 w 102"/>
              <a:gd name="T23" fmla="*/ 37 h 95"/>
              <a:gd name="T24" fmla="*/ 14 w 102"/>
              <a:gd name="T25" fmla="*/ 37 h 95"/>
              <a:gd name="T26" fmla="*/ 29 w 102"/>
              <a:gd name="T27" fmla="*/ 59 h 95"/>
              <a:gd name="T28" fmla="*/ 29 w 102"/>
              <a:gd name="T29" fmla="*/ 59 h 95"/>
              <a:gd name="T30" fmla="*/ 29 w 102"/>
              <a:gd name="T31" fmla="*/ 59 h 95"/>
              <a:gd name="T32" fmla="*/ 58 w 102"/>
              <a:gd name="T33" fmla="*/ 73 h 95"/>
              <a:gd name="T34" fmla="*/ 51 w 102"/>
              <a:gd name="T35" fmla="*/ 73 h 95"/>
              <a:gd name="T36" fmla="*/ 51 w 102"/>
              <a:gd name="T37" fmla="*/ 73 h 95"/>
              <a:gd name="T38" fmla="*/ 80 w 102"/>
              <a:gd name="T39" fmla="*/ 59 h 95"/>
              <a:gd name="T40" fmla="*/ 73 w 102"/>
              <a:gd name="T41" fmla="*/ 66 h 95"/>
              <a:gd name="T42" fmla="*/ 73 w 102"/>
              <a:gd name="T43" fmla="*/ 66 h 95"/>
              <a:gd name="T44" fmla="*/ 80 w 102"/>
              <a:gd name="T45" fmla="*/ 44 h 95"/>
              <a:gd name="T46" fmla="*/ 80 w 102"/>
              <a:gd name="T47" fmla="*/ 44 h 95"/>
              <a:gd name="T48" fmla="*/ 102 w 102"/>
              <a:gd name="T49" fmla="*/ 51 h 95"/>
              <a:gd name="T50" fmla="*/ 102 w 102"/>
              <a:gd name="T51" fmla="*/ 51 h 95"/>
              <a:gd name="T52" fmla="*/ 95 w 102"/>
              <a:gd name="T53" fmla="*/ 73 h 95"/>
              <a:gd name="T54" fmla="*/ 95 w 102"/>
              <a:gd name="T55" fmla="*/ 73 h 95"/>
              <a:gd name="T56" fmla="*/ 87 w 102"/>
              <a:gd name="T57" fmla="*/ 80 h 95"/>
              <a:gd name="T58" fmla="*/ 58 w 102"/>
              <a:gd name="T59" fmla="*/ 95 h 95"/>
              <a:gd name="T60" fmla="*/ 58 w 102"/>
              <a:gd name="T61" fmla="*/ 95 h 95"/>
              <a:gd name="T62" fmla="*/ 51 w 102"/>
              <a:gd name="T63" fmla="*/ 95 h 95"/>
              <a:gd name="T64" fmla="*/ 22 w 102"/>
              <a:gd name="T65" fmla="*/ 80 h 95"/>
              <a:gd name="T66" fmla="*/ 22 w 102"/>
              <a:gd name="T67" fmla="*/ 80 h 95"/>
              <a:gd name="T68" fmla="*/ 14 w 102"/>
              <a:gd name="T69" fmla="*/ 73 h 95"/>
              <a:gd name="T70" fmla="*/ 0 w 102"/>
              <a:gd name="T71" fmla="*/ 51 h 95"/>
              <a:gd name="T72" fmla="*/ 0 w 102"/>
              <a:gd name="T73" fmla="*/ 51 h 95"/>
              <a:gd name="T74" fmla="*/ 0 w 102"/>
              <a:gd name="T75" fmla="*/ 37 h 95"/>
              <a:gd name="T76" fmla="*/ 14 w 102"/>
              <a:gd name="T77" fmla="*/ 15 h 95"/>
              <a:gd name="T78" fmla="*/ 14 w 102"/>
              <a:gd name="T79" fmla="*/ 15 h 95"/>
              <a:gd name="T80" fmla="*/ 22 w 102"/>
              <a:gd name="T81" fmla="*/ 15 h 95"/>
              <a:gd name="T82" fmla="*/ 51 w 102"/>
              <a:gd name="T83" fmla="*/ 0 h 95"/>
              <a:gd name="T84" fmla="*/ 51 w 102"/>
              <a:gd name="T85" fmla="*/ 0 h 95"/>
              <a:gd name="T86" fmla="*/ 58 w 102"/>
              <a:gd name="T87" fmla="*/ 0 h 95"/>
              <a:gd name="T88" fmla="*/ 87 w 102"/>
              <a:gd name="T89" fmla="*/ 15 h 95"/>
              <a:gd name="T90" fmla="*/ 87 w 102"/>
              <a:gd name="T91" fmla="*/ 15 h 95"/>
              <a:gd name="T92" fmla="*/ 95 w 102"/>
              <a:gd name="T93" fmla="*/ 22 h 95"/>
              <a:gd name="T94" fmla="*/ 102 w 102"/>
              <a:gd name="T95" fmla="*/ 44 h 95"/>
              <a:gd name="T96" fmla="*/ 80 w 102"/>
              <a:gd name="T97" fmla="*/ 51 h 9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02"/>
              <a:gd name="T148" fmla="*/ 0 h 95"/>
              <a:gd name="T149" fmla="*/ 102 w 102"/>
              <a:gd name="T150" fmla="*/ 95 h 9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02" h="95">
                <a:moveTo>
                  <a:pt x="80" y="51"/>
                </a:moveTo>
                <a:lnTo>
                  <a:pt x="73" y="29"/>
                </a:lnTo>
                <a:lnTo>
                  <a:pt x="80" y="37"/>
                </a:lnTo>
                <a:lnTo>
                  <a:pt x="51" y="22"/>
                </a:lnTo>
                <a:lnTo>
                  <a:pt x="58" y="22"/>
                </a:lnTo>
                <a:lnTo>
                  <a:pt x="29" y="37"/>
                </a:lnTo>
                <a:lnTo>
                  <a:pt x="29" y="29"/>
                </a:lnTo>
                <a:lnTo>
                  <a:pt x="14" y="51"/>
                </a:lnTo>
                <a:lnTo>
                  <a:pt x="14" y="37"/>
                </a:lnTo>
                <a:lnTo>
                  <a:pt x="29" y="59"/>
                </a:lnTo>
                <a:lnTo>
                  <a:pt x="58" y="73"/>
                </a:lnTo>
                <a:lnTo>
                  <a:pt x="51" y="73"/>
                </a:lnTo>
                <a:lnTo>
                  <a:pt x="80" y="59"/>
                </a:lnTo>
                <a:lnTo>
                  <a:pt x="73" y="66"/>
                </a:lnTo>
                <a:lnTo>
                  <a:pt x="80" y="44"/>
                </a:lnTo>
                <a:lnTo>
                  <a:pt x="102" y="51"/>
                </a:lnTo>
                <a:lnTo>
                  <a:pt x="95" y="73"/>
                </a:lnTo>
                <a:lnTo>
                  <a:pt x="87" y="80"/>
                </a:lnTo>
                <a:lnTo>
                  <a:pt x="58" y="95"/>
                </a:lnTo>
                <a:lnTo>
                  <a:pt x="51" y="95"/>
                </a:lnTo>
                <a:lnTo>
                  <a:pt x="22" y="80"/>
                </a:lnTo>
                <a:lnTo>
                  <a:pt x="14" y="73"/>
                </a:lnTo>
                <a:lnTo>
                  <a:pt x="0" y="51"/>
                </a:lnTo>
                <a:lnTo>
                  <a:pt x="0" y="37"/>
                </a:lnTo>
                <a:lnTo>
                  <a:pt x="14" y="15"/>
                </a:lnTo>
                <a:lnTo>
                  <a:pt x="22" y="15"/>
                </a:lnTo>
                <a:lnTo>
                  <a:pt x="51" y="0"/>
                </a:lnTo>
                <a:lnTo>
                  <a:pt x="58" y="0"/>
                </a:lnTo>
                <a:lnTo>
                  <a:pt x="87" y="15"/>
                </a:lnTo>
                <a:lnTo>
                  <a:pt x="95" y="22"/>
                </a:lnTo>
                <a:lnTo>
                  <a:pt x="102" y="44"/>
                </a:lnTo>
                <a:lnTo>
                  <a:pt x="80" y="51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91" name="Freeform 166"/>
          <p:cNvSpPr>
            <a:spLocks/>
          </p:cNvSpPr>
          <p:nvPr/>
        </p:nvSpPr>
        <p:spPr bwMode="auto">
          <a:xfrm>
            <a:off x="5321300" y="2568575"/>
            <a:ext cx="34925" cy="11113"/>
          </a:xfrm>
          <a:custGeom>
            <a:avLst/>
            <a:gdLst>
              <a:gd name="T0" fmla="*/ 0 w 22"/>
              <a:gd name="T1" fmla="*/ 0 h 7"/>
              <a:gd name="T2" fmla="*/ 0 w 22"/>
              <a:gd name="T3" fmla="*/ 0 h 7"/>
              <a:gd name="T4" fmla="*/ 0 w 22"/>
              <a:gd name="T5" fmla="*/ 7 h 7"/>
              <a:gd name="T6" fmla="*/ 22 w 22"/>
              <a:gd name="T7" fmla="*/ 0 h 7"/>
              <a:gd name="T8" fmla="*/ 22 w 22"/>
              <a:gd name="T9" fmla="*/ 7 h 7"/>
              <a:gd name="T10" fmla="*/ 22 w 22"/>
              <a:gd name="T11" fmla="*/ 7 h 7"/>
              <a:gd name="T12" fmla="*/ 0 w 22"/>
              <a:gd name="T13" fmla="*/ 0 h 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7"/>
              <a:gd name="T23" fmla="*/ 22 w 22"/>
              <a:gd name="T24" fmla="*/ 7 h 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7">
                <a:moveTo>
                  <a:pt x="0" y="0"/>
                </a:moveTo>
                <a:lnTo>
                  <a:pt x="0" y="0"/>
                </a:lnTo>
                <a:lnTo>
                  <a:pt x="0" y="7"/>
                </a:lnTo>
                <a:lnTo>
                  <a:pt x="22" y="0"/>
                </a:lnTo>
                <a:lnTo>
                  <a:pt x="22" y="7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2392" name="Rectangle 167"/>
          <p:cNvSpPr>
            <a:spLocks noChangeArrowheads="1"/>
          </p:cNvSpPr>
          <p:nvPr/>
        </p:nvSpPr>
        <p:spPr bwMode="auto">
          <a:xfrm>
            <a:off x="5611813" y="2393950"/>
            <a:ext cx="28733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M2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2393" name="Rectangle 168"/>
          <p:cNvSpPr>
            <a:spLocks noChangeArrowheads="1"/>
          </p:cNvSpPr>
          <p:nvPr/>
        </p:nvSpPr>
        <p:spPr bwMode="auto">
          <a:xfrm>
            <a:off x="1611313" y="5561013"/>
            <a:ext cx="62484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 i="0">
                <a:solidFill>
                  <a:srgbClr val="000000"/>
                </a:solidFill>
                <a:latin typeface="Times New Roman" pitchFamily="18" charset="0"/>
              </a:rPr>
              <a:t>Differential Cascode Voltage Switch Logic (DCVSL)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E76262-A0E6-40B7-A0A6-A5E6A3787C21}" type="slidenum">
              <a:rPr lang="en-US"/>
              <a:pPr/>
              <a:t>37</a:t>
            </a:fld>
            <a:endParaRPr lang="en-US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mtClean="0"/>
              <a:t>DCVSL Example</a:t>
            </a:r>
            <a:endParaRPr lang="en-US" sz="5400" b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32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4029075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B7DF47-402B-4128-89FD-DD9A9904DF45}" type="slidenum">
              <a:rPr lang="en-US"/>
              <a:pPr/>
              <a:t>38</a:t>
            </a:fld>
            <a:endParaRPr lang="en-US"/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DCVSL Transient Response</a:t>
            </a:r>
          </a:p>
        </p:txBody>
      </p:sp>
      <p:grpSp>
        <p:nvGrpSpPr>
          <p:cNvPr id="54276" name="Group 3"/>
          <p:cNvGrpSpPr>
            <a:grpSpLocks/>
          </p:cNvGrpSpPr>
          <p:nvPr/>
        </p:nvGrpSpPr>
        <p:grpSpPr bwMode="auto">
          <a:xfrm>
            <a:off x="2444750" y="2346325"/>
            <a:ext cx="4741863" cy="3327400"/>
            <a:chOff x="1540" y="1478"/>
            <a:chExt cx="2987" cy="2096"/>
          </a:xfrm>
        </p:grpSpPr>
        <p:sp>
          <p:nvSpPr>
            <p:cNvPr id="54301" name="Freeform 4"/>
            <p:cNvSpPr>
              <a:spLocks/>
            </p:cNvSpPr>
            <p:nvPr/>
          </p:nvSpPr>
          <p:spPr bwMode="auto">
            <a:xfrm>
              <a:off x="1781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02" name="Rectangle 5"/>
            <p:cNvSpPr>
              <a:spLocks noChangeArrowheads="1"/>
            </p:cNvSpPr>
            <p:nvPr/>
          </p:nvSpPr>
          <p:spPr bwMode="auto">
            <a:xfrm>
              <a:off x="1781" y="1478"/>
              <a:ext cx="19" cy="191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03" name="Rectangle 6"/>
            <p:cNvSpPr>
              <a:spLocks noChangeArrowheads="1"/>
            </p:cNvSpPr>
            <p:nvPr/>
          </p:nvSpPr>
          <p:spPr bwMode="auto">
            <a:xfrm>
              <a:off x="1781" y="1478"/>
              <a:ext cx="2542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04" name="Rectangle 7"/>
            <p:cNvSpPr>
              <a:spLocks noChangeArrowheads="1"/>
            </p:cNvSpPr>
            <p:nvPr/>
          </p:nvSpPr>
          <p:spPr bwMode="auto">
            <a:xfrm>
              <a:off x="4305" y="1478"/>
              <a:ext cx="18" cy="192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05" name="Freeform 8"/>
            <p:cNvSpPr>
              <a:spLocks/>
            </p:cNvSpPr>
            <p:nvPr/>
          </p:nvSpPr>
          <p:spPr bwMode="auto">
            <a:xfrm>
              <a:off x="1781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06" name="Rectangle 9"/>
            <p:cNvSpPr>
              <a:spLocks noChangeArrowheads="1"/>
            </p:cNvSpPr>
            <p:nvPr/>
          </p:nvSpPr>
          <p:spPr bwMode="auto">
            <a:xfrm>
              <a:off x="1781" y="3389"/>
              <a:ext cx="2524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07" name="Freeform 10"/>
            <p:cNvSpPr>
              <a:spLocks/>
            </p:cNvSpPr>
            <p:nvPr/>
          </p:nvSpPr>
          <p:spPr bwMode="auto">
            <a:xfrm>
              <a:off x="1781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08" name="Freeform 11"/>
            <p:cNvSpPr>
              <a:spLocks/>
            </p:cNvSpPr>
            <p:nvPr/>
          </p:nvSpPr>
          <p:spPr bwMode="auto">
            <a:xfrm>
              <a:off x="1781" y="337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09" name="Rectangle 12"/>
            <p:cNvSpPr>
              <a:spLocks noChangeArrowheads="1"/>
            </p:cNvSpPr>
            <p:nvPr/>
          </p:nvSpPr>
          <p:spPr bwMode="auto">
            <a:xfrm>
              <a:off x="1781" y="337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10" name="Freeform 13"/>
            <p:cNvSpPr>
              <a:spLocks/>
            </p:cNvSpPr>
            <p:nvPr/>
          </p:nvSpPr>
          <p:spPr bwMode="auto">
            <a:xfrm>
              <a:off x="2041" y="3389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11" name="Freeform 14"/>
            <p:cNvSpPr>
              <a:spLocks/>
            </p:cNvSpPr>
            <p:nvPr/>
          </p:nvSpPr>
          <p:spPr bwMode="auto">
            <a:xfrm>
              <a:off x="2041" y="337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12" name="Rectangle 15"/>
            <p:cNvSpPr>
              <a:spLocks noChangeArrowheads="1"/>
            </p:cNvSpPr>
            <p:nvPr/>
          </p:nvSpPr>
          <p:spPr bwMode="auto">
            <a:xfrm>
              <a:off x="2041" y="3370"/>
              <a:ext cx="18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13" name="Freeform 16"/>
            <p:cNvSpPr>
              <a:spLocks/>
            </p:cNvSpPr>
            <p:nvPr/>
          </p:nvSpPr>
          <p:spPr bwMode="auto">
            <a:xfrm>
              <a:off x="2282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14" name="Freeform 17"/>
            <p:cNvSpPr>
              <a:spLocks/>
            </p:cNvSpPr>
            <p:nvPr/>
          </p:nvSpPr>
          <p:spPr bwMode="auto">
            <a:xfrm>
              <a:off x="2282" y="337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15" name="Rectangle 18"/>
            <p:cNvSpPr>
              <a:spLocks noChangeArrowheads="1"/>
            </p:cNvSpPr>
            <p:nvPr/>
          </p:nvSpPr>
          <p:spPr bwMode="auto">
            <a:xfrm>
              <a:off x="2282" y="337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16" name="Freeform 19"/>
            <p:cNvSpPr>
              <a:spLocks/>
            </p:cNvSpPr>
            <p:nvPr/>
          </p:nvSpPr>
          <p:spPr bwMode="auto">
            <a:xfrm>
              <a:off x="2542" y="3389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17" name="Freeform 20"/>
            <p:cNvSpPr>
              <a:spLocks/>
            </p:cNvSpPr>
            <p:nvPr/>
          </p:nvSpPr>
          <p:spPr bwMode="auto">
            <a:xfrm>
              <a:off x="2542" y="337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18" name="Rectangle 21"/>
            <p:cNvSpPr>
              <a:spLocks noChangeArrowheads="1"/>
            </p:cNvSpPr>
            <p:nvPr/>
          </p:nvSpPr>
          <p:spPr bwMode="auto">
            <a:xfrm>
              <a:off x="2542" y="3370"/>
              <a:ext cx="18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19" name="Freeform 22"/>
            <p:cNvSpPr>
              <a:spLocks/>
            </p:cNvSpPr>
            <p:nvPr/>
          </p:nvSpPr>
          <p:spPr bwMode="auto">
            <a:xfrm>
              <a:off x="2783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20" name="Freeform 23"/>
            <p:cNvSpPr>
              <a:spLocks/>
            </p:cNvSpPr>
            <p:nvPr/>
          </p:nvSpPr>
          <p:spPr bwMode="auto">
            <a:xfrm>
              <a:off x="2783" y="337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21" name="Rectangle 24"/>
            <p:cNvSpPr>
              <a:spLocks noChangeArrowheads="1"/>
            </p:cNvSpPr>
            <p:nvPr/>
          </p:nvSpPr>
          <p:spPr bwMode="auto">
            <a:xfrm>
              <a:off x="2783" y="337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22" name="Freeform 25"/>
            <p:cNvSpPr>
              <a:spLocks/>
            </p:cNvSpPr>
            <p:nvPr/>
          </p:nvSpPr>
          <p:spPr bwMode="auto">
            <a:xfrm>
              <a:off x="3043" y="3389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23" name="Freeform 26"/>
            <p:cNvSpPr>
              <a:spLocks/>
            </p:cNvSpPr>
            <p:nvPr/>
          </p:nvSpPr>
          <p:spPr bwMode="auto">
            <a:xfrm>
              <a:off x="3043" y="337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24" name="Rectangle 27"/>
            <p:cNvSpPr>
              <a:spLocks noChangeArrowheads="1"/>
            </p:cNvSpPr>
            <p:nvPr/>
          </p:nvSpPr>
          <p:spPr bwMode="auto">
            <a:xfrm>
              <a:off x="3043" y="3370"/>
              <a:ext cx="18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25" name="Freeform 28"/>
            <p:cNvSpPr>
              <a:spLocks/>
            </p:cNvSpPr>
            <p:nvPr/>
          </p:nvSpPr>
          <p:spPr bwMode="auto">
            <a:xfrm>
              <a:off x="3284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26" name="Freeform 29"/>
            <p:cNvSpPr>
              <a:spLocks/>
            </p:cNvSpPr>
            <p:nvPr/>
          </p:nvSpPr>
          <p:spPr bwMode="auto">
            <a:xfrm>
              <a:off x="3284" y="337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27" name="Rectangle 30"/>
            <p:cNvSpPr>
              <a:spLocks noChangeArrowheads="1"/>
            </p:cNvSpPr>
            <p:nvPr/>
          </p:nvSpPr>
          <p:spPr bwMode="auto">
            <a:xfrm>
              <a:off x="3284" y="337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28" name="Freeform 31"/>
            <p:cNvSpPr>
              <a:spLocks/>
            </p:cNvSpPr>
            <p:nvPr/>
          </p:nvSpPr>
          <p:spPr bwMode="auto">
            <a:xfrm>
              <a:off x="3544" y="3389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29" name="Freeform 32"/>
            <p:cNvSpPr>
              <a:spLocks/>
            </p:cNvSpPr>
            <p:nvPr/>
          </p:nvSpPr>
          <p:spPr bwMode="auto">
            <a:xfrm>
              <a:off x="3544" y="337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30" name="Rectangle 33"/>
            <p:cNvSpPr>
              <a:spLocks noChangeArrowheads="1"/>
            </p:cNvSpPr>
            <p:nvPr/>
          </p:nvSpPr>
          <p:spPr bwMode="auto">
            <a:xfrm>
              <a:off x="3544" y="3370"/>
              <a:ext cx="18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31" name="Freeform 34"/>
            <p:cNvSpPr>
              <a:spLocks/>
            </p:cNvSpPr>
            <p:nvPr/>
          </p:nvSpPr>
          <p:spPr bwMode="auto">
            <a:xfrm>
              <a:off x="3785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32" name="Freeform 35"/>
            <p:cNvSpPr>
              <a:spLocks/>
            </p:cNvSpPr>
            <p:nvPr/>
          </p:nvSpPr>
          <p:spPr bwMode="auto">
            <a:xfrm>
              <a:off x="3785" y="337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33" name="Rectangle 36"/>
            <p:cNvSpPr>
              <a:spLocks noChangeArrowheads="1"/>
            </p:cNvSpPr>
            <p:nvPr/>
          </p:nvSpPr>
          <p:spPr bwMode="auto">
            <a:xfrm>
              <a:off x="3785" y="337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34" name="Freeform 37"/>
            <p:cNvSpPr>
              <a:spLocks/>
            </p:cNvSpPr>
            <p:nvPr/>
          </p:nvSpPr>
          <p:spPr bwMode="auto">
            <a:xfrm>
              <a:off x="4045" y="3389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35" name="Freeform 38"/>
            <p:cNvSpPr>
              <a:spLocks/>
            </p:cNvSpPr>
            <p:nvPr/>
          </p:nvSpPr>
          <p:spPr bwMode="auto">
            <a:xfrm>
              <a:off x="4045" y="337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36" name="Rectangle 39"/>
            <p:cNvSpPr>
              <a:spLocks noChangeArrowheads="1"/>
            </p:cNvSpPr>
            <p:nvPr/>
          </p:nvSpPr>
          <p:spPr bwMode="auto">
            <a:xfrm>
              <a:off x="4045" y="3370"/>
              <a:ext cx="18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37" name="Freeform 40"/>
            <p:cNvSpPr>
              <a:spLocks/>
            </p:cNvSpPr>
            <p:nvPr/>
          </p:nvSpPr>
          <p:spPr bwMode="auto">
            <a:xfrm>
              <a:off x="4305" y="3389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38" name="Freeform 41"/>
            <p:cNvSpPr>
              <a:spLocks/>
            </p:cNvSpPr>
            <p:nvPr/>
          </p:nvSpPr>
          <p:spPr bwMode="auto">
            <a:xfrm>
              <a:off x="4305" y="337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39" name="Rectangle 42"/>
            <p:cNvSpPr>
              <a:spLocks noChangeArrowheads="1"/>
            </p:cNvSpPr>
            <p:nvPr/>
          </p:nvSpPr>
          <p:spPr bwMode="auto">
            <a:xfrm>
              <a:off x="4305" y="3370"/>
              <a:ext cx="18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40" name="Freeform 43"/>
            <p:cNvSpPr>
              <a:spLocks/>
            </p:cNvSpPr>
            <p:nvPr/>
          </p:nvSpPr>
          <p:spPr bwMode="auto">
            <a:xfrm>
              <a:off x="1781" y="1478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41" name="Freeform 44"/>
            <p:cNvSpPr>
              <a:spLocks/>
            </p:cNvSpPr>
            <p:nvPr/>
          </p:nvSpPr>
          <p:spPr bwMode="auto">
            <a:xfrm>
              <a:off x="1781" y="1496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42" name="Rectangle 45"/>
            <p:cNvSpPr>
              <a:spLocks noChangeArrowheads="1"/>
            </p:cNvSpPr>
            <p:nvPr/>
          </p:nvSpPr>
          <p:spPr bwMode="auto">
            <a:xfrm>
              <a:off x="1781" y="1478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43" name="Freeform 46"/>
            <p:cNvSpPr>
              <a:spLocks/>
            </p:cNvSpPr>
            <p:nvPr/>
          </p:nvSpPr>
          <p:spPr bwMode="auto">
            <a:xfrm>
              <a:off x="2041" y="1478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44" name="Freeform 47"/>
            <p:cNvSpPr>
              <a:spLocks/>
            </p:cNvSpPr>
            <p:nvPr/>
          </p:nvSpPr>
          <p:spPr bwMode="auto">
            <a:xfrm>
              <a:off x="2041" y="1496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45" name="Rectangle 48"/>
            <p:cNvSpPr>
              <a:spLocks noChangeArrowheads="1"/>
            </p:cNvSpPr>
            <p:nvPr/>
          </p:nvSpPr>
          <p:spPr bwMode="auto">
            <a:xfrm>
              <a:off x="2041" y="1478"/>
              <a:ext cx="18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46" name="Freeform 49"/>
            <p:cNvSpPr>
              <a:spLocks/>
            </p:cNvSpPr>
            <p:nvPr/>
          </p:nvSpPr>
          <p:spPr bwMode="auto">
            <a:xfrm>
              <a:off x="2282" y="1478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47" name="Freeform 50"/>
            <p:cNvSpPr>
              <a:spLocks/>
            </p:cNvSpPr>
            <p:nvPr/>
          </p:nvSpPr>
          <p:spPr bwMode="auto">
            <a:xfrm>
              <a:off x="2282" y="1496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48" name="Rectangle 51"/>
            <p:cNvSpPr>
              <a:spLocks noChangeArrowheads="1"/>
            </p:cNvSpPr>
            <p:nvPr/>
          </p:nvSpPr>
          <p:spPr bwMode="auto">
            <a:xfrm>
              <a:off x="2282" y="1478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49" name="Freeform 52"/>
            <p:cNvSpPr>
              <a:spLocks/>
            </p:cNvSpPr>
            <p:nvPr/>
          </p:nvSpPr>
          <p:spPr bwMode="auto">
            <a:xfrm>
              <a:off x="2542" y="1478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50" name="Freeform 53"/>
            <p:cNvSpPr>
              <a:spLocks/>
            </p:cNvSpPr>
            <p:nvPr/>
          </p:nvSpPr>
          <p:spPr bwMode="auto">
            <a:xfrm>
              <a:off x="2542" y="1496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51" name="Rectangle 54"/>
            <p:cNvSpPr>
              <a:spLocks noChangeArrowheads="1"/>
            </p:cNvSpPr>
            <p:nvPr/>
          </p:nvSpPr>
          <p:spPr bwMode="auto">
            <a:xfrm>
              <a:off x="2542" y="1478"/>
              <a:ext cx="18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52" name="Freeform 55"/>
            <p:cNvSpPr>
              <a:spLocks/>
            </p:cNvSpPr>
            <p:nvPr/>
          </p:nvSpPr>
          <p:spPr bwMode="auto">
            <a:xfrm>
              <a:off x="2783" y="1478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53" name="Freeform 56"/>
            <p:cNvSpPr>
              <a:spLocks/>
            </p:cNvSpPr>
            <p:nvPr/>
          </p:nvSpPr>
          <p:spPr bwMode="auto">
            <a:xfrm>
              <a:off x="2783" y="1496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54" name="Rectangle 57"/>
            <p:cNvSpPr>
              <a:spLocks noChangeArrowheads="1"/>
            </p:cNvSpPr>
            <p:nvPr/>
          </p:nvSpPr>
          <p:spPr bwMode="auto">
            <a:xfrm>
              <a:off x="2783" y="1478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55" name="Freeform 58"/>
            <p:cNvSpPr>
              <a:spLocks/>
            </p:cNvSpPr>
            <p:nvPr/>
          </p:nvSpPr>
          <p:spPr bwMode="auto">
            <a:xfrm>
              <a:off x="3043" y="1478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56" name="Freeform 59"/>
            <p:cNvSpPr>
              <a:spLocks/>
            </p:cNvSpPr>
            <p:nvPr/>
          </p:nvSpPr>
          <p:spPr bwMode="auto">
            <a:xfrm>
              <a:off x="3043" y="1496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57" name="Rectangle 60"/>
            <p:cNvSpPr>
              <a:spLocks noChangeArrowheads="1"/>
            </p:cNvSpPr>
            <p:nvPr/>
          </p:nvSpPr>
          <p:spPr bwMode="auto">
            <a:xfrm>
              <a:off x="3043" y="1478"/>
              <a:ext cx="18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58" name="Freeform 61"/>
            <p:cNvSpPr>
              <a:spLocks/>
            </p:cNvSpPr>
            <p:nvPr/>
          </p:nvSpPr>
          <p:spPr bwMode="auto">
            <a:xfrm>
              <a:off x="3284" y="1478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59" name="Freeform 62"/>
            <p:cNvSpPr>
              <a:spLocks/>
            </p:cNvSpPr>
            <p:nvPr/>
          </p:nvSpPr>
          <p:spPr bwMode="auto">
            <a:xfrm>
              <a:off x="3284" y="1496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60" name="Rectangle 63"/>
            <p:cNvSpPr>
              <a:spLocks noChangeArrowheads="1"/>
            </p:cNvSpPr>
            <p:nvPr/>
          </p:nvSpPr>
          <p:spPr bwMode="auto">
            <a:xfrm>
              <a:off x="3284" y="1478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61" name="Freeform 64"/>
            <p:cNvSpPr>
              <a:spLocks/>
            </p:cNvSpPr>
            <p:nvPr/>
          </p:nvSpPr>
          <p:spPr bwMode="auto">
            <a:xfrm>
              <a:off x="3544" y="1478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62" name="Freeform 65"/>
            <p:cNvSpPr>
              <a:spLocks/>
            </p:cNvSpPr>
            <p:nvPr/>
          </p:nvSpPr>
          <p:spPr bwMode="auto">
            <a:xfrm>
              <a:off x="3544" y="1496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63" name="Rectangle 66"/>
            <p:cNvSpPr>
              <a:spLocks noChangeArrowheads="1"/>
            </p:cNvSpPr>
            <p:nvPr/>
          </p:nvSpPr>
          <p:spPr bwMode="auto">
            <a:xfrm>
              <a:off x="3544" y="1478"/>
              <a:ext cx="18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64" name="Freeform 67"/>
            <p:cNvSpPr>
              <a:spLocks/>
            </p:cNvSpPr>
            <p:nvPr/>
          </p:nvSpPr>
          <p:spPr bwMode="auto">
            <a:xfrm>
              <a:off x="3785" y="1478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65" name="Freeform 68"/>
            <p:cNvSpPr>
              <a:spLocks/>
            </p:cNvSpPr>
            <p:nvPr/>
          </p:nvSpPr>
          <p:spPr bwMode="auto">
            <a:xfrm>
              <a:off x="3785" y="1496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66" name="Rectangle 69"/>
            <p:cNvSpPr>
              <a:spLocks noChangeArrowheads="1"/>
            </p:cNvSpPr>
            <p:nvPr/>
          </p:nvSpPr>
          <p:spPr bwMode="auto">
            <a:xfrm>
              <a:off x="3785" y="1478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67" name="Freeform 70"/>
            <p:cNvSpPr>
              <a:spLocks/>
            </p:cNvSpPr>
            <p:nvPr/>
          </p:nvSpPr>
          <p:spPr bwMode="auto">
            <a:xfrm>
              <a:off x="4045" y="1478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68" name="Freeform 71"/>
            <p:cNvSpPr>
              <a:spLocks/>
            </p:cNvSpPr>
            <p:nvPr/>
          </p:nvSpPr>
          <p:spPr bwMode="auto">
            <a:xfrm>
              <a:off x="4045" y="1496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69" name="Rectangle 72"/>
            <p:cNvSpPr>
              <a:spLocks noChangeArrowheads="1"/>
            </p:cNvSpPr>
            <p:nvPr/>
          </p:nvSpPr>
          <p:spPr bwMode="auto">
            <a:xfrm>
              <a:off x="4045" y="1478"/>
              <a:ext cx="18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70" name="Freeform 73"/>
            <p:cNvSpPr>
              <a:spLocks/>
            </p:cNvSpPr>
            <p:nvPr/>
          </p:nvSpPr>
          <p:spPr bwMode="auto">
            <a:xfrm>
              <a:off x="4305" y="1478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71" name="Freeform 74"/>
            <p:cNvSpPr>
              <a:spLocks/>
            </p:cNvSpPr>
            <p:nvPr/>
          </p:nvSpPr>
          <p:spPr bwMode="auto">
            <a:xfrm>
              <a:off x="4305" y="1496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72" name="Rectangle 75"/>
            <p:cNvSpPr>
              <a:spLocks noChangeArrowheads="1"/>
            </p:cNvSpPr>
            <p:nvPr/>
          </p:nvSpPr>
          <p:spPr bwMode="auto">
            <a:xfrm>
              <a:off x="4305" y="1478"/>
              <a:ext cx="18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73" name="Freeform 76"/>
            <p:cNvSpPr>
              <a:spLocks/>
            </p:cNvSpPr>
            <p:nvPr/>
          </p:nvSpPr>
          <p:spPr bwMode="auto">
            <a:xfrm>
              <a:off x="1781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74" name="Freeform 77"/>
            <p:cNvSpPr>
              <a:spLocks/>
            </p:cNvSpPr>
            <p:nvPr/>
          </p:nvSpPr>
          <p:spPr bwMode="auto">
            <a:xfrm>
              <a:off x="1781" y="337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75" name="Rectangle 78"/>
            <p:cNvSpPr>
              <a:spLocks noChangeArrowheads="1"/>
            </p:cNvSpPr>
            <p:nvPr/>
          </p:nvSpPr>
          <p:spPr bwMode="auto">
            <a:xfrm>
              <a:off x="1781" y="337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76" name="Freeform 79"/>
            <p:cNvSpPr>
              <a:spLocks/>
            </p:cNvSpPr>
            <p:nvPr/>
          </p:nvSpPr>
          <p:spPr bwMode="auto">
            <a:xfrm>
              <a:off x="2282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77" name="Freeform 80"/>
            <p:cNvSpPr>
              <a:spLocks/>
            </p:cNvSpPr>
            <p:nvPr/>
          </p:nvSpPr>
          <p:spPr bwMode="auto">
            <a:xfrm>
              <a:off x="2282" y="337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78" name="Rectangle 81"/>
            <p:cNvSpPr>
              <a:spLocks noChangeArrowheads="1"/>
            </p:cNvSpPr>
            <p:nvPr/>
          </p:nvSpPr>
          <p:spPr bwMode="auto">
            <a:xfrm>
              <a:off x="2282" y="337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79" name="Freeform 82"/>
            <p:cNvSpPr>
              <a:spLocks/>
            </p:cNvSpPr>
            <p:nvPr/>
          </p:nvSpPr>
          <p:spPr bwMode="auto">
            <a:xfrm>
              <a:off x="2783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80" name="Freeform 83"/>
            <p:cNvSpPr>
              <a:spLocks/>
            </p:cNvSpPr>
            <p:nvPr/>
          </p:nvSpPr>
          <p:spPr bwMode="auto">
            <a:xfrm>
              <a:off x="2783" y="337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81" name="Rectangle 84"/>
            <p:cNvSpPr>
              <a:spLocks noChangeArrowheads="1"/>
            </p:cNvSpPr>
            <p:nvPr/>
          </p:nvSpPr>
          <p:spPr bwMode="auto">
            <a:xfrm>
              <a:off x="2783" y="337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82" name="Freeform 85"/>
            <p:cNvSpPr>
              <a:spLocks/>
            </p:cNvSpPr>
            <p:nvPr/>
          </p:nvSpPr>
          <p:spPr bwMode="auto">
            <a:xfrm>
              <a:off x="3284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83" name="Freeform 86"/>
            <p:cNvSpPr>
              <a:spLocks/>
            </p:cNvSpPr>
            <p:nvPr/>
          </p:nvSpPr>
          <p:spPr bwMode="auto">
            <a:xfrm>
              <a:off x="3284" y="337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84" name="Rectangle 87"/>
            <p:cNvSpPr>
              <a:spLocks noChangeArrowheads="1"/>
            </p:cNvSpPr>
            <p:nvPr/>
          </p:nvSpPr>
          <p:spPr bwMode="auto">
            <a:xfrm>
              <a:off x="3284" y="337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85" name="Freeform 88"/>
            <p:cNvSpPr>
              <a:spLocks/>
            </p:cNvSpPr>
            <p:nvPr/>
          </p:nvSpPr>
          <p:spPr bwMode="auto">
            <a:xfrm>
              <a:off x="3785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86" name="Freeform 89"/>
            <p:cNvSpPr>
              <a:spLocks/>
            </p:cNvSpPr>
            <p:nvPr/>
          </p:nvSpPr>
          <p:spPr bwMode="auto">
            <a:xfrm>
              <a:off x="3785" y="337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87" name="Rectangle 90"/>
            <p:cNvSpPr>
              <a:spLocks noChangeArrowheads="1"/>
            </p:cNvSpPr>
            <p:nvPr/>
          </p:nvSpPr>
          <p:spPr bwMode="auto">
            <a:xfrm>
              <a:off x="3785" y="337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88" name="Freeform 91"/>
            <p:cNvSpPr>
              <a:spLocks/>
            </p:cNvSpPr>
            <p:nvPr/>
          </p:nvSpPr>
          <p:spPr bwMode="auto">
            <a:xfrm>
              <a:off x="4305" y="3389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89" name="Freeform 92"/>
            <p:cNvSpPr>
              <a:spLocks/>
            </p:cNvSpPr>
            <p:nvPr/>
          </p:nvSpPr>
          <p:spPr bwMode="auto">
            <a:xfrm>
              <a:off x="4305" y="337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90" name="Rectangle 93"/>
            <p:cNvSpPr>
              <a:spLocks noChangeArrowheads="1"/>
            </p:cNvSpPr>
            <p:nvPr/>
          </p:nvSpPr>
          <p:spPr bwMode="auto">
            <a:xfrm>
              <a:off x="4305" y="3370"/>
              <a:ext cx="18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91" name="Freeform 94"/>
            <p:cNvSpPr>
              <a:spLocks/>
            </p:cNvSpPr>
            <p:nvPr/>
          </p:nvSpPr>
          <p:spPr bwMode="auto">
            <a:xfrm>
              <a:off x="1781" y="1478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92" name="Freeform 95"/>
            <p:cNvSpPr>
              <a:spLocks/>
            </p:cNvSpPr>
            <p:nvPr/>
          </p:nvSpPr>
          <p:spPr bwMode="auto">
            <a:xfrm>
              <a:off x="1781" y="1496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93" name="Rectangle 96"/>
            <p:cNvSpPr>
              <a:spLocks noChangeArrowheads="1"/>
            </p:cNvSpPr>
            <p:nvPr/>
          </p:nvSpPr>
          <p:spPr bwMode="auto">
            <a:xfrm>
              <a:off x="1781" y="1478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94" name="Freeform 97"/>
            <p:cNvSpPr>
              <a:spLocks/>
            </p:cNvSpPr>
            <p:nvPr/>
          </p:nvSpPr>
          <p:spPr bwMode="auto">
            <a:xfrm>
              <a:off x="2282" y="1478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95" name="Freeform 98"/>
            <p:cNvSpPr>
              <a:spLocks/>
            </p:cNvSpPr>
            <p:nvPr/>
          </p:nvSpPr>
          <p:spPr bwMode="auto">
            <a:xfrm>
              <a:off x="2282" y="1496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96" name="Rectangle 99"/>
            <p:cNvSpPr>
              <a:spLocks noChangeArrowheads="1"/>
            </p:cNvSpPr>
            <p:nvPr/>
          </p:nvSpPr>
          <p:spPr bwMode="auto">
            <a:xfrm>
              <a:off x="2282" y="1478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97" name="Freeform 100"/>
            <p:cNvSpPr>
              <a:spLocks/>
            </p:cNvSpPr>
            <p:nvPr/>
          </p:nvSpPr>
          <p:spPr bwMode="auto">
            <a:xfrm>
              <a:off x="2783" y="1478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98" name="Freeform 101"/>
            <p:cNvSpPr>
              <a:spLocks/>
            </p:cNvSpPr>
            <p:nvPr/>
          </p:nvSpPr>
          <p:spPr bwMode="auto">
            <a:xfrm>
              <a:off x="2783" y="1496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399" name="Rectangle 102"/>
            <p:cNvSpPr>
              <a:spLocks noChangeArrowheads="1"/>
            </p:cNvSpPr>
            <p:nvPr/>
          </p:nvSpPr>
          <p:spPr bwMode="auto">
            <a:xfrm>
              <a:off x="2783" y="1478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00" name="Freeform 103"/>
            <p:cNvSpPr>
              <a:spLocks/>
            </p:cNvSpPr>
            <p:nvPr/>
          </p:nvSpPr>
          <p:spPr bwMode="auto">
            <a:xfrm>
              <a:off x="3284" y="1478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01" name="Freeform 104"/>
            <p:cNvSpPr>
              <a:spLocks/>
            </p:cNvSpPr>
            <p:nvPr/>
          </p:nvSpPr>
          <p:spPr bwMode="auto">
            <a:xfrm>
              <a:off x="3284" y="1496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02" name="Rectangle 105"/>
            <p:cNvSpPr>
              <a:spLocks noChangeArrowheads="1"/>
            </p:cNvSpPr>
            <p:nvPr/>
          </p:nvSpPr>
          <p:spPr bwMode="auto">
            <a:xfrm>
              <a:off x="3284" y="1478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03" name="Freeform 106"/>
            <p:cNvSpPr>
              <a:spLocks/>
            </p:cNvSpPr>
            <p:nvPr/>
          </p:nvSpPr>
          <p:spPr bwMode="auto">
            <a:xfrm>
              <a:off x="3785" y="1478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04" name="Freeform 107"/>
            <p:cNvSpPr>
              <a:spLocks/>
            </p:cNvSpPr>
            <p:nvPr/>
          </p:nvSpPr>
          <p:spPr bwMode="auto">
            <a:xfrm>
              <a:off x="3785" y="1496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05" name="Rectangle 108"/>
            <p:cNvSpPr>
              <a:spLocks noChangeArrowheads="1"/>
            </p:cNvSpPr>
            <p:nvPr/>
          </p:nvSpPr>
          <p:spPr bwMode="auto">
            <a:xfrm>
              <a:off x="3785" y="1478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06" name="Rectangle 109"/>
            <p:cNvSpPr>
              <a:spLocks noChangeArrowheads="1"/>
            </p:cNvSpPr>
            <p:nvPr/>
          </p:nvSpPr>
          <p:spPr bwMode="auto">
            <a:xfrm>
              <a:off x="1744" y="3444"/>
              <a:ext cx="167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0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54407" name="Rectangle 110"/>
            <p:cNvSpPr>
              <a:spLocks noChangeArrowheads="1"/>
            </p:cNvSpPr>
            <p:nvPr/>
          </p:nvSpPr>
          <p:spPr bwMode="auto">
            <a:xfrm>
              <a:off x="2208" y="3444"/>
              <a:ext cx="315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0.2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54408" name="Rectangle 111"/>
            <p:cNvSpPr>
              <a:spLocks noChangeArrowheads="1"/>
            </p:cNvSpPr>
            <p:nvPr/>
          </p:nvSpPr>
          <p:spPr bwMode="auto">
            <a:xfrm>
              <a:off x="2709" y="3444"/>
              <a:ext cx="315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0.4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54409" name="Rectangle 112"/>
            <p:cNvSpPr>
              <a:spLocks noChangeArrowheads="1"/>
            </p:cNvSpPr>
            <p:nvPr/>
          </p:nvSpPr>
          <p:spPr bwMode="auto">
            <a:xfrm>
              <a:off x="3210" y="3444"/>
              <a:ext cx="315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0.6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54410" name="Rectangle 113"/>
            <p:cNvSpPr>
              <a:spLocks noChangeArrowheads="1"/>
            </p:cNvSpPr>
            <p:nvPr/>
          </p:nvSpPr>
          <p:spPr bwMode="auto">
            <a:xfrm>
              <a:off x="3711" y="3444"/>
              <a:ext cx="315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0.8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54411" name="Rectangle 114"/>
            <p:cNvSpPr>
              <a:spLocks noChangeArrowheads="1"/>
            </p:cNvSpPr>
            <p:nvPr/>
          </p:nvSpPr>
          <p:spPr bwMode="auto">
            <a:xfrm>
              <a:off x="4212" y="3444"/>
              <a:ext cx="315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1.0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54412" name="Freeform 115"/>
            <p:cNvSpPr>
              <a:spLocks/>
            </p:cNvSpPr>
            <p:nvPr/>
          </p:nvSpPr>
          <p:spPr bwMode="auto">
            <a:xfrm>
              <a:off x="4305" y="1478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13" name="Freeform 116"/>
            <p:cNvSpPr>
              <a:spLocks/>
            </p:cNvSpPr>
            <p:nvPr/>
          </p:nvSpPr>
          <p:spPr bwMode="auto">
            <a:xfrm>
              <a:off x="4305" y="1496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14" name="Rectangle 117"/>
            <p:cNvSpPr>
              <a:spLocks noChangeArrowheads="1"/>
            </p:cNvSpPr>
            <p:nvPr/>
          </p:nvSpPr>
          <p:spPr bwMode="auto">
            <a:xfrm>
              <a:off x="4305" y="1478"/>
              <a:ext cx="18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15" name="Freeform 118"/>
            <p:cNvSpPr>
              <a:spLocks/>
            </p:cNvSpPr>
            <p:nvPr/>
          </p:nvSpPr>
          <p:spPr bwMode="auto">
            <a:xfrm>
              <a:off x="1781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16" name="Freeform 119"/>
            <p:cNvSpPr>
              <a:spLocks/>
            </p:cNvSpPr>
            <p:nvPr/>
          </p:nvSpPr>
          <p:spPr bwMode="auto">
            <a:xfrm>
              <a:off x="1800" y="3389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17" name="Rectangle 120"/>
            <p:cNvSpPr>
              <a:spLocks noChangeArrowheads="1"/>
            </p:cNvSpPr>
            <p:nvPr/>
          </p:nvSpPr>
          <p:spPr bwMode="auto">
            <a:xfrm>
              <a:off x="1781" y="3389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18" name="Freeform 121"/>
            <p:cNvSpPr>
              <a:spLocks/>
            </p:cNvSpPr>
            <p:nvPr/>
          </p:nvSpPr>
          <p:spPr bwMode="auto">
            <a:xfrm>
              <a:off x="1781" y="311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19" name="Freeform 122"/>
            <p:cNvSpPr>
              <a:spLocks/>
            </p:cNvSpPr>
            <p:nvPr/>
          </p:nvSpPr>
          <p:spPr bwMode="auto">
            <a:xfrm>
              <a:off x="1800" y="311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20" name="Rectangle 123"/>
            <p:cNvSpPr>
              <a:spLocks noChangeArrowheads="1"/>
            </p:cNvSpPr>
            <p:nvPr/>
          </p:nvSpPr>
          <p:spPr bwMode="auto">
            <a:xfrm>
              <a:off x="1781" y="311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21" name="Freeform 124"/>
            <p:cNvSpPr>
              <a:spLocks/>
            </p:cNvSpPr>
            <p:nvPr/>
          </p:nvSpPr>
          <p:spPr bwMode="auto">
            <a:xfrm>
              <a:off x="1781" y="285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22" name="Freeform 125"/>
            <p:cNvSpPr>
              <a:spLocks/>
            </p:cNvSpPr>
            <p:nvPr/>
          </p:nvSpPr>
          <p:spPr bwMode="auto">
            <a:xfrm>
              <a:off x="1800" y="285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23" name="Rectangle 126"/>
            <p:cNvSpPr>
              <a:spLocks noChangeArrowheads="1"/>
            </p:cNvSpPr>
            <p:nvPr/>
          </p:nvSpPr>
          <p:spPr bwMode="auto">
            <a:xfrm>
              <a:off x="1781" y="285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24" name="Freeform 127"/>
            <p:cNvSpPr>
              <a:spLocks/>
            </p:cNvSpPr>
            <p:nvPr/>
          </p:nvSpPr>
          <p:spPr bwMode="auto">
            <a:xfrm>
              <a:off x="1781" y="2572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25" name="Freeform 128"/>
            <p:cNvSpPr>
              <a:spLocks/>
            </p:cNvSpPr>
            <p:nvPr/>
          </p:nvSpPr>
          <p:spPr bwMode="auto">
            <a:xfrm>
              <a:off x="1800" y="2572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26" name="Rectangle 129"/>
            <p:cNvSpPr>
              <a:spLocks noChangeArrowheads="1"/>
            </p:cNvSpPr>
            <p:nvPr/>
          </p:nvSpPr>
          <p:spPr bwMode="auto">
            <a:xfrm>
              <a:off x="1781" y="2572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27" name="Freeform 130"/>
            <p:cNvSpPr>
              <a:spLocks/>
            </p:cNvSpPr>
            <p:nvPr/>
          </p:nvSpPr>
          <p:spPr bwMode="auto">
            <a:xfrm>
              <a:off x="1781" y="2294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28" name="Freeform 131"/>
            <p:cNvSpPr>
              <a:spLocks/>
            </p:cNvSpPr>
            <p:nvPr/>
          </p:nvSpPr>
          <p:spPr bwMode="auto">
            <a:xfrm>
              <a:off x="1800" y="2294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29" name="Rectangle 132"/>
            <p:cNvSpPr>
              <a:spLocks noChangeArrowheads="1"/>
            </p:cNvSpPr>
            <p:nvPr/>
          </p:nvSpPr>
          <p:spPr bwMode="auto">
            <a:xfrm>
              <a:off x="1781" y="2294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30" name="Freeform 133"/>
            <p:cNvSpPr>
              <a:spLocks/>
            </p:cNvSpPr>
            <p:nvPr/>
          </p:nvSpPr>
          <p:spPr bwMode="auto">
            <a:xfrm>
              <a:off x="1781" y="2034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31" name="Freeform 134"/>
            <p:cNvSpPr>
              <a:spLocks/>
            </p:cNvSpPr>
            <p:nvPr/>
          </p:nvSpPr>
          <p:spPr bwMode="auto">
            <a:xfrm>
              <a:off x="1800" y="2034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32" name="Rectangle 135"/>
            <p:cNvSpPr>
              <a:spLocks noChangeArrowheads="1"/>
            </p:cNvSpPr>
            <p:nvPr/>
          </p:nvSpPr>
          <p:spPr bwMode="auto">
            <a:xfrm>
              <a:off x="1781" y="2034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33" name="Freeform 136"/>
            <p:cNvSpPr>
              <a:spLocks/>
            </p:cNvSpPr>
            <p:nvPr/>
          </p:nvSpPr>
          <p:spPr bwMode="auto">
            <a:xfrm>
              <a:off x="1781" y="1756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34" name="Freeform 137"/>
            <p:cNvSpPr>
              <a:spLocks/>
            </p:cNvSpPr>
            <p:nvPr/>
          </p:nvSpPr>
          <p:spPr bwMode="auto">
            <a:xfrm>
              <a:off x="1800" y="1756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35" name="Rectangle 138"/>
            <p:cNvSpPr>
              <a:spLocks noChangeArrowheads="1"/>
            </p:cNvSpPr>
            <p:nvPr/>
          </p:nvSpPr>
          <p:spPr bwMode="auto">
            <a:xfrm>
              <a:off x="1781" y="1756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36" name="Freeform 139"/>
            <p:cNvSpPr>
              <a:spLocks/>
            </p:cNvSpPr>
            <p:nvPr/>
          </p:nvSpPr>
          <p:spPr bwMode="auto">
            <a:xfrm>
              <a:off x="1781" y="1478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37" name="Freeform 140"/>
            <p:cNvSpPr>
              <a:spLocks/>
            </p:cNvSpPr>
            <p:nvPr/>
          </p:nvSpPr>
          <p:spPr bwMode="auto">
            <a:xfrm>
              <a:off x="1800" y="1478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38" name="Rectangle 141"/>
            <p:cNvSpPr>
              <a:spLocks noChangeArrowheads="1"/>
            </p:cNvSpPr>
            <p:nvPr/>
          </p:nvSpPr>
          <p:spPr bwMode="auto">
            <a:xfrm>
              <a:off x="1781" y="1478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39" name="Freeform 142"/>
            <p:cNvSpPr>
              <a:spLocks/>
            </p:cNvSpPr>
            <p:nvPr/>
          </p:nvSpPr>
          <p:spPr bwMode="auto">
            <a:xfrm>
              <a:off x="4305" y="3389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40" name="Freeform 143"/>
            <p:cNvSpPr>
              <a:spLocks/>
            </p:cNvSpPr>
            <p:nvPr/>
          </p:nvSpPr>
          <p:spPr bwMode="auto">
            <a:xfrm>
              <a:off x="4286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41" name="Rectangle 144"/>
            <p:cNvSpPr>
              <a:spLocks noChangeArrowheads="1"/>
            </p:cNvSpPr>
            <p:nvPr/>
          </p:nvSpPr>
          <p:spPr bwMode="auto">
            <a:xfrm>
              <a:off x="4286" y="3389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42" name="Freeform 145"/>
            <p:cNvSpPr>
              <a:spLocks/>
            </p:cNvSpPr>
            <p:nvPr/>
          </p:nvSpPr>
          <p:spPr bwMode="auto">
            <a:xfrm>
              <a:off x="4305" y="311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43" name="Freeform 146"/>
            <p:cNvSpPr>
              <a:spLocks/>
            </p:cNvSpPr>
            <p:nvPr/>
          </p:nvSpPr>
          <p:spPr bwMode="auto">
            <a:xfrm>
              <a:off x="4286" y="311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44" name="Rectangle 147"/>
            <p:cNvSpPr>
              <a:spLocks noChangeArrowheads="1"/>
            </p:cNvSpPr>
            <p:nvPr/>
          </p:nvSpPr>
          <p:spPr bwMode="auto">
            <a:xfrm>
              <a:off x="4286" y="311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45" name="Freeform 148"/>
            <p:cNvSpPr>
              <a:spLocks/>
            </p:cNvSpPr>
            <p:nvPr/>
          </p:nvSpPr>
          <p:spPr bwMode="auto">
            <a:xfrm>
              <a:off x="4305" y="285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46" name="Freeform 149"/>
            <p:cNvSpPr>
              <a:spLocks/>
            </p:cNvSpPr>
            <p:nvPr/>
          </p:nvSpPr>
          <p:spPr bwMode="auto">
            <a:xfrm>
              <a:off x="4286" y="285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47" name="Rectangle 150"/>
            <p:cNvSpPr>
              <a:spLocks noChangeArrowheads="1"/>
            </p:cNvSpPr>
            <p:nvPr/>
          </p:nvSpPr>
          <p:spPr bwMode="auto">
            <a:xfrm>
              <a:off x="4286" y="2850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48" name="Freeform 151"/>
            <p:cNvSpPr>
              <a:spLocks/>
            </p:cNvSpPr>
            <p:nvPr/>
          </p:nvSpPr>
          <p:spPr bwMode="auto">
            <a:xfrm>
              <a:off x="4305" y="2572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49" name="Freeform 152"/>
            <p:cNvSpPr>
              <a:spLocks/>
            </p:cNvSpPr>
            <p:nvPr/>
          </p:nvSpPr>
          <p:spPr bwMode="auto">
            <a:xfrm>
              <a:off x="4286" y="2572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50" name="Rectangle 153"/>
            <p:cNvSpPr>
              <a:spLocks noChangeArrowheads="1"/>
            </p:cNvSpPr>
            <p:nvPr/>
          </p:nvSpPr>
          <p:spPr bwMode="auto">
            <a:xfrm>
              <a:off x="4286" y="2572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51" name="Freeform 154"/>
            <p:cNvSpPr>
              <a:spLocks/>
            </p:cNvSpPr>
            <p:nvPr/>
          </p:nvSpPr>
          <p:spPr bwMode="auto">
            <a:xfrm>
              <a:off x="4305" y="2294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52" name="Freeform 155"/>
            <p:cNvSpPr>
              <a:spLocks/>
            </p:cNvSpPr>
            <p:nvPr/>
          </p:nvSpPr>
          <p:spPr bwMode="auto">
            <a:xfrm>
              <a:off x="4286" y="2294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53" name="Rectangle 156"/>
            <p:cNvSpPr>
              <a:spLocks noChangeArrowheads="1"/>
            </p:cNvSpPr>
            <p:nvPr/>
          </p:nvSpPr>
          <p:spPr bwMode="auto">
            <a:xfrm>
              <a:off x="4286" y="2294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54" name="Freeform 157"/>
            <p:cNvSpPr>
              <a:spLocks/>
            </p:cNvSpPr>
            <p:nvPr/>
          </p:nvSpPr>
          <p:spPr bwMode="auto">
            <a:xfrm>
              <a:off x="4305" y="2034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55" name="Freeform 158"/>
            <p:cNvSpPr>
              <a:spLocks/>
            </p:cNvSpPr>
            <p:nvPr/>
          </p:nvSpPr>
          <p:spPr bwMode="auto">
            <a:xfrm>
              <a:off x="4286" y="2034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56" name="Rectangle 159"/>
            <p:cNvSpPr>
              <a:spLocks noChangeArrowheads="1"/>
            </p:cNvSpPr>
            <p:nvPr/>
          </p:nvSpPr>
          <p:spPr bwMode="auto">
            <a:xfrm>
              <a:off x="4286" y="2034"/>
              <a:ext cx="19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57" name="Freeform 160"/>
            <p:cNvSpPr>
              <a:spLocks/>
            </p:cNvSpPr>
            <p:nvPr/>
          </p:nvSpPr>
          <p:spPr bwMode="auto">
            <a:xfrm>
              <a:off x="4305" y="1756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58" name="Freeform 161"/>
            <p:cNvSpPr>
              <a:spLocks/>
            </p:cNvSpPr>
            <p:nvPr/>
          </p:nvSpPr>
          <p:spPr bwMode="auto">
            <a:xfrm>
              <a:off x="4286" y="1756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59" name="Rectangle 162"/>
            <p:cNvSpPr>
              <a:spLocks noChangeArrowheads="1"/>
            </p:cNvSpPr>
            <p:nvPr/>
          </p:nvSpPr>
          <p:spPr bwMode="auto">
            <a:xfrm>
              <a:off x="4286" y="1756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60" name="Freeform 163"/>
            <p:cNvSpPr>
              <a:spLocks/>
            </p:cNvSpPr>
            <p:nvPr/>
          </p:nvSpPr>
          <p:spPr bwMode="auto">
            <a:xfrm>
              <a:off x="4305" y="1478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61" name="Freeform 164"/>
            <p:cNvSpPr>
              <a:spLocks/>
            </p:cNvSpPr>
            <p:nvPr/>
          </p:nvSpPr>
          <p:spPr bwMode="auto">
            <a:xfrm>
              <a:off x="4286" y="1478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62" name="Rectangle 165"/>
            <p:cNvSpPr>
              <a:spLocks noChangeArrowheads="1"/>
            </p:cNvSpPr>
            <p:nvPr/>
          </p:nvSpPr>
          <p:spPr bwMode="auto">
            <a:xfrm>
              <a:off x="4286" y="1478"/>
              <a:ext cx="19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63" name="Freeform 166"/>
            <p:cNvSpPr>
              <a:spLocks/>
            </p:cNvSpPr>
            <p:nvPr/>
          </p:nvSpPr>
          <p:spPr bwMode="auto">
            <a:xfrm>
              <a:off x="1781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64" name="Freeform 167"/>
            <p:cNvSpPr>
              <a:spLocks/>
            </p:cNvSpPr>
            <p:nvPr/>
          </p:nvSpPr>
          <p:spPr bwMode="auto">
            <a:xfrm>
              <a:off x="1818" y="3389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65" name="Rectangle 168"/>
            <p:cNvSpPr>
              <a:spLocks noChangeArrowheads="1"/>
            </p:cNvSpPr>
            <p:nvPr/>
          </p:nvSpPr>
          <p:spPr bwMode="auto">
            <a:xfrm>
              <a:off x="1781" y="3389"/>
              <a:ext cx="37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66" name="Freeform 169"/>
            <p:cNvSpPr>
              <a:spLocks/>
            </p:cNvSpPr>
            <p:nvPr/>
          </p:nvSpPr>
          <p:spPr bwMode="auto">
            <a:xfrm>
              <a:off x="1781" y="285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67" name="Freeform 170"/>
            <p:cNvSpPr>
              <a:spLocks/>
            </p:cNvSpPr>
            <p:nvPr/>
          </p:nvSpPr>
          <p:spPr bwMode="auto">
            <a:xfrm>
              <a:off x="1818" y="285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68" name="Rectangle 171"/>
            <p:cNvSpPr>
              <a:spLocks noChangeArrowheads="1"/>
            </p:cNvSpPr>
            <p:nvPr/>
          </p:nvSpPr>
          <p:spPr bwMode="auto">
            <a:xfrm>
              <a:off x="1781" y="2850"/>
              <a:ext cx="37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69" name="Freeform 172"/>
            <p:cNvSpPr>
              <a:spLocks/>
            </p:cNvSpPr>
            <p:nvPr/>
          </p:nvSpPr>
          <p:spPr bwMode="auto">
            <a:xfrm>
              <a:off x="1781" y="2294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70" name="Freeform 173"/>
            <p:cNvSpPr>
              <a:spLocks/>
            </p:cNvSpPr>
            <p:nvPr/>
          </p:nvSpPr>
          <p:spPr bwMode="auto">
            <a:xfrm>
              <a:off x="1818" y="2294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71" name="Rectangle 174"/>
            <p:cNvSpPr>
              <a:spLocks noChangeArrowheads="1"/>
            </p:cNvSpPr>
            <p:nvPr/>
          </p:nvSpPr>
          <p:spPr bwMode="auto">
            <a:xfrm>
              <a:off x="1781" y="2294"/>
              <a:ext cx="37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72" name="Freeform 175"/>
            <p:cNvSpPr>
              <a:spLocks/>
            </p:cNvSpPr>
            <p:nvPr/>
          </p:nvSpPr>
          <p:spPr bwMode="auto">
            <a:xfrm>
              <a:off x="1781" y="1756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73" name="Freeform 176"/>
            <p:cNvSpPr>
              <a:spLocks/>
            </p:cNvSpPr>
            <p:nvPr/>
          </p:nvSpPr>
          <p:spPr bwMode="auto">
            <a:xfrm>
              <a:off x="1818" y="1756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74" name="Rectangle 177"/>
            <p:cNvSpPr>
              <a:spLocks noChangeArrowheads="1"/>
            </p:cNvSpPr>
            <p:nvPr/>
          </p:nvSpPr>
          <p:spPr bwMode="auto">
            <a:xfrm>
              <a:off x="1781" y="1756"/>
              <a:ext cx="37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75" name="Freeform 178"/>
            <p:cNvSpPr>
              <a:spLocks/>
            </p:cNvSpPr>
            <p:nvPr/>
          </p:nvSpPr>
          <p:spPr bwMode="auto">
            <a:xfrm>
              <a:off x="4305" y="3389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76" name="Freeform 179"/>
            <p:cNvSpPr>
              <a:spLocks/>
            </p:cNvSpPr>
            <p:nvPr/>
          </p:nvSpPr>
          <p:spPr bwMode="auto">
            <a:xfrm>
              <a:off x="4268" y="3389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77" name="Rectangle 180"/>
            <p:cNvSpPr>
              <a:spLocks noChangeArrowheads="1"/>
            </p:cNvSpPr>
            <p:nvPr/>
          </p:nvSpPr>
          <p:spPr bwMode="auto">
            <a:xfrm>
              <a:off x="4268" y="3389"/>
              <a:ext cx="37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78" name="Freeform 181"/>
            <p:cNvSpPr>
              <a:spLocks/>
            </p:cNvSpPr>
            <p:nvPr/>
          </p:nvSpPr>
          <p:spPr bwMode="auto">
            <a:xfrm>
              <a:off x="4305" y="285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79" name="Freeform 182"/>
            <p:cNvSpPr>
              <a:spLocks/>
            </p:cNvSpPr>
            <p:nvPr/>
          </p:nvSpPr>
          <p:spPr bwMode="auto">
            <a:xfrm>
              <a:off x="4268" y="285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80" name="Rectangle 183"/>
            <p:cNvSpPr>
              <a:spLocks noChangeArrowheads="1"/>
            </p:cNvSpPr>
            <p:nvPr/>
          </p:nvSpPr>
          <p:spPr bwMode="auto">
            <a:xfrm>
              <a:off x="4268" y="2850"/>
              <a:ext cx="37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81" name="Freeform 184"/>
            <p:cNvSpPr>
              <a:spLocks/>
            </p:cNvSpPr>
            <p:nvPr/>
          </p:nvSpPr>
          <p:spPr bwMode="auto">
            <a:xfrm>
              <a:off x="4305" y="2294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82" name="Freeform 185"/>
            <p:cNvSpPr>
              <a:spLocks/>
            </p:cNvSpPr>
            <p:nvPr/>
          </p:nvSpPr>
          <p:spPr bwMode="auto">
            <a:xfrm>
              <a:off x="4268" y="2294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83" name="Rectangle 186"/>
            <p:cNvSpPr>
              <a:spLocks noChangeArrowheads="1"/>
            </p:cNvSpPr>
            <p:nvPr/>
          </p:nvSpPr>
          <p:spPr bwMode="auto">
            <a:xfrm>
              <a:off x="4268" y="2294"/>
              <a:ext cx="37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84" name="Rectangle 187"/>
            <p:cNvSpPr>
              <a:spLocks noChangeArrowheads="1"/>
            </p:cNvSpPr>
            <p:nvPr/>
          </p:nvSpPr>
          <p:spPr bwMode="auto">
            <a:xfrm>
              <a:off x="1540" y="3389"/>
              <a:ext cx="371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-0.5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54485" name="Rectangle 188"/>
            <p:cNvSpPr>
              <a:spLocks noChangeArrowheads="1"/>
            </p:cNvSpPr>
            <p:nvPr/>
          </p:nvSpPr>
          <p:spPr bwMode="auto">
            <a:xfrm>
              <a:off x="1577" y="2832"/>
              <a:ext cx="315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0.5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54486" name="Rectangle 189"/>
            <p:cNvSpPr>
              <a:spLocks noChangeArrowheads="1"/>
            </p:cNvSpPr>
            <p:nvPr/>
          </p:nvSpPr>
          <p:spPr bwMode="auto">
            <a:xfrm>
              <a:off x="1577" y="2294"/>
              <a:ext cx="315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1.5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54487" name="Rectangle 190"/>
            <p:cNvSpPr>
              <a:spLocks noChangeArrowheads="1"/>
            </p:cNvSpPr>
            <p:nvPr/>
          </p:nvSpPr>
          <p:spPr bwMode="auto">
            <a:xfrm>
              <a:off x="1577" y="1737"/>
              <a:ext cx="315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2.5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54488" name="Freeform 191"/>
            <p:cNvSpPr>
              <a:spLocks/>
            </p:cNvSpPr>
            <p:nvPr/>
          </p:nvSpPr>
          <p:spPr bwMode="auto">
            <a:xfrm>
              <a:off x="4305" y="1756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89" name="Freeform 192"/>
            <p:cNvSpPr>
              <a:spLocks/>
            </p:cNvSpPr>
            <p:nvPr/>
          </p:nvSpPr>
          <p:spPr bwMode="auto">
            <a:xfrm>
              <a:off x="4268" y="1756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90" name="Rectangle 193"/>
            <p:cNvSpPr>
              <a:spLocks noChangeArrowheads="1"/>
            </p:cNvSpPr>
            <p:nvPr/>
          </p:nvSpPr>
          <p:spPr bwMode="auto">
            <a:xfrm>
              <a:off x="4268" y="1756"/>
              <a:ext cx="37" cy="18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91" name="Freeform 194"/>
            <p:cNvSpPr>
              <a:spLocks/>
            </p:cNvSpPr>
            <p:nvPr/>
          </p:nvSpPr>
          <p:spPr bwMode="auto">
            <a:xfrm>
              <a:off x="1781" y="1756"/>
              <a:ext cx="19" cy="18"/>
            </a:xfrm>
            <a:custGeom>
              <a:avLst/>
              <a:gdLst>
                <a:gd name="T0" fmla="*/ 19 w 19"/>
                <a:gd name="T1" fmla="*/ 18 h 18"/>
                <a:gd name="T2" fmla="*/ 19 w 19"/>
                <a:gd name="T3" fmla="*/ 0 h 18"/>
                <a:gd name="T4" fmla="*/ 19 w 19"/>
                <a:gd name="T5" fmla="*/ 0 h 18"/>
                <a:gd name="T6" fmla="*/ 0 w 19"/>
                <a:gd name="T7" fmla="*/ 0 h 18"/>
                <a:gd name="T8" fmla="*/ 0 w 19"/>
                <a:gd name="T9" fmla="*/ 18 h 18"/>
                <a:gd name="T10" fmla="*/ 0 w 19"/>
                <a:gd name="T11" fmla="*/ 18 h 18"/>
                <a:gd name="T12" fmla="*/ 19 w 19"/>
                <a:gd name="T13" fmla="*/ 18 h 18"/>
                <a:gd name="T14" fmla="*/ 19 w 19"/>
                <a:gd name="T15" fmla="*/ 18 h 18"/>
                <a:gd name="T16" fmla="*/ 19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8"/>
                <a:gd name="T29" fmla="*/ 19 w 19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8">
                  <a:moveTo>
                    <a:pt x="19" y="18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9" y="18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92" name="Freeform 195"/>
            <p:cNvSpPr>
              <a:spLocks/>
            </p:cNvSpPr>
            <p:nvPr/>
          </p:nvSpPr>
          <p:spPr bwMode="auto">
            <a:xfrm>
              <a:off x="1781" y="1756"/>
              <a:ext cx="2134" cy="1373"/>
            </a:xfrm>
            <a:custGeom>
              <a:avLst/>
              <a:gdLst>
                <a:gd name="T0" fmla="*/ 631 w 2134"/>
                <a:gd name="T1" fmla="*/ 0 h 1373"/>
                <a:gd name="T2" fmla="*/ 649 w 2134"/>
                <a:gd name="T3" fmla="*/ 0 h 1373"/>
                <a:gd name="T4" fmla="*/ 779 w 2134"/>
                <a:gd name="T5" fmla="*/ 223 h 1373"/>
                <a:gd name="T6" fmla="*/ 891 w 2134"/>
                <a:gd name="T7" fmla="*/ 445 h 1373"/>
                <a:gd name="T8" fmla="*/ 891 w 2134"/>
                <a:gd name="T9" fmla="*/ 445 h 1373"/>
                <a:gd name="T10" fmla="*/ 1002 w 2134"/>
                <a:gd name="T11" fmla="*/ 594 h 1373"/>
                <a:gd name="T12" fmla="*/ 1150 w 2134"/>
                <a:gd name="T13" fmla="*/ 686 h 1373"/>
                <a:gd name="T14" fmla="*/ 1150 w 2134"/>
                <a:gd name="T15" fmla="*/ 686 h 1373"/>
                <a:gd name="T16" fmla="*/ 1280 w 2134"/>
                <a:gd name="T17" fmla="*/ 816 h 1373"/>
                <a:gd name="T18" fmla="*/ 1410 w 2134"/>
                <a:gd name="T19" fmla="*/ 1002 h 1373"/>
                <a:gd name="T20" fmla="*/ 1410 w 2134"/>
                <a:gd name="T21" fmla="*/ 1002 h 1373"/>
                <a:gd name="T22" fmla="*/ 1503 w 2134"/>
                <a:gd name="T23" fmla="*/ 1206 h 1373"/>
                <a:gd name="T24" fmla="*/ 1651 w 2134"/>
                <a:gd name="T25" fmla="*/ 1280 h 1373"/>
                <a:gd name="T26" fmla="*/ 1633 w 2134"/>
                <a:gd name="T27" fmla="*/ 1280 h 1373"/>
                <a:gd name="T28" fmla="*/ 1763 w 2134"/>
                <a:gd name="T29" fmla="*/ 1354 h 1373"/>
                <a:gd name="T30" fmla="*/ 1893 w 2134"/>
                <a:gd name="T31" fmla="*/ 1354 h 1373"/>
                <a:gd name="T32" fmla="*/ 1893 w 2134"/>
                <a:gd name="T33" fmla="*/ 1354 h 1373"/>
                <a:gd name="T34" fmla="*/ 2134 w 2134"/>
                <a:gd name="T35" fmla="*/ 1373 h 1373"/>
                <a:gd name="T36" fmla="*/ 2134 w 2134"/>
                <a:gd name="T37" fmla="*/ 1373 h 1373"/>
                <a:gd name="T38" fmla="*/ 1893 w 2134"/>
                <a:gd name="T39" fmla="*/ 1373 h 1373"/>
                <a:gd name="T40" fmla="*/ 1763 w 2134"/>
                <a:gd name="T41" fmla="*/ 1354 h 1373"/>
                <a:gd name="T42" fmla="*/ 1763 w 2134"/>
                <a:gd name="T43" fmla="*/ 1354 h 1373"/>
                <a:gd name="T44" fmla="*/ 1633 w 2134"/>
                <a:gd name="T45" fmla="*/ 1299 h 1373"/>
                <a:gd name="T46" fmla="*/ 1503 w 2134"/>
                <a:gd name="T47" fmla="*/ 1206 h 1373"/>
                <a:gd name="T48" fmla="*/ 1503 w 2134"/>
                <a:gd name="T49" fmla="*/ 1206 h 1373"/>
                <a:gd name="T50" fmla="*/ 1410 w 2134"/>
                <a:gd name="T51" fmla="*/ 1002 h 1373"/>
                <a:gd name="T52" fmla="*/ 1262 w 2134"/>
                <a:gd name="T53" fmla="*/ 835 h 1373"/>
                <a:gd name="T54" fmla="*/ 1262 w 2134"/>
                <a:gd name="T55" fmla="*/ 835 h 1373"/>
                <a:gd name="T56" fmla="*/ 1150 w 2134"/>
                <a:gd name="T57" fmla="*/ 686 h 1373"/>
                <a:gd name="T58" fmla="*/ 1002 w 2134"/>
                <a:gd name="T59" fmla="*/ 594 h 1373"/>
                <a:gd name="T60" fmla="*/ 1002 w 2134"/>
                <a:gd name="T61" fmla="*/ 594 h 1373"/>
                <a:gd name="T62" fmla="*/ 891 w 2134"/>
                <a:gd name="T63" fmla="*/ 482 h 1373"/>
                <a:gd name="T64" fmla="*/ 761 w 2134"/>
                <a:gd name="T65" fmla="*/ 223 h 1373"/>
                <a:gd name="T66" fmla="*/ 761 w 2134"/>
                <a:gd name="T67" fmla="*/ 241 h 1373"/>
                <a:gd name="T68" fmla="*/ 649 w 2134"/>
                <a:gd name="T69" fmla="*/ 0 h 1373"/>
                <a:gd name="T70" fmla="*/ 0 w 2134"/>
                <a:gd name="T71" fmla="*/ 18 h 137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34"/>
                <a:gd name="T109" fmla="*/ 0 h 1373"/>
                <a:gd name="T110" fmla="*/ 2134 w 2134"/>
                <a:gd name="T111" fmla="*/ 1373 h 137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34" h="1373">
                  <a:moveTo>
                    <a:pt x="0" y="0"/>
                  </a:moveTo>
                  <a:lnTo>
                    <a:pt x="631" y="0"/>
                  </a:lnTo>
                  <a:lnTo>
                    <a:pt x="649" y="0"/>
                  </a:lnTo>
                  <a:lnTo>
                    <a:pt x="779" y="223"/>
                  </a:lnTo>
                  <a:lnTo>
                    <a:pt x="891" y="445"/>
                  </a:lnTo>
                  <a:lnTo>
                    <a:pt x="872" y="464"/>
                  </a:lnTo>
                  <a:lnTo>
                    <a:pt x="891" y="445"/>
                  </a:lnTo>
                  <a:lnTo>
                    <a:pt x="1021" y="575"/>
                  </a:lnTo>
                  <a:lnTo>
                    <a:pt x="1002" y="594"/>
                  </a:lnTo>
                  <a:lnTo>
                    <a:pt x="1021" y="575"/>
                  </a:lnTo>
                  <a:lnTo>
                    <a:pt x="1150" y="686"/>
                  </a:lnTo>
                  <a:lnTo>
                    <a:pt x="1280" y="816"/>
                  </a:lnTo>
                  <a:lnTo>
                    <a:pt x="1410" y="1002"/>
                  </a:lnTo>
                  <a:lnTo>
                    <a:pt x="1522" y="1187"/>
                  </a:lnTo>
                  <a:lnTo>
                    <a:pt x="1503" y="1206"/>
                  </a:lnTo>
                  <a:lnTo>
                    <a:pt x="1522" y="1187"/>
                  </a:lnTo>
                  <a:lnTo>
                    <a:pt x="1651" y="1280"/>
                  </a:lnTo>
                  <a:lnTo>
                    <a:pt x="1633" y="1299"/>
                  </a:lnTo>
                  <a:lnTo>
                    <a:pt x="1633" y="1280"/>
                  </a:lnTo>
                  <a:lnTo>
                    <a:pt x="1763" y="1336"/>
                  </a:lnTo>
                  <a:lnTo>
                    <a:pt x="1763" y="1354"/>
                  </a:lnTo>
                  <a:lnTo>
                    <a:pt x="1763" y="1336"/>
                  </a:lnTo>
                  <a:lnTo>
                    <a:pt x="1893" y="1354"/>
                  </a:lnTo>
                  <a:lnTo>
                    <a:pt x="1893" y="1373"/>
                  </a:lnTo>
                  <a:lnTo>
                    <a:pt x="1893" y="1354"/>
                  </a:lnTo>
                  <a:lnTo>
                    <a:pt x="2134" y="1354"/>
                  </a:lnTo>
                  <a:lnTo>
                    <a:pt x="2134" y="1373"/>
                  </a:lnTo>
                  <a:lnTo>
                    <a:pt x="1893" y="1373"/>
                  </a:lnTo>
                  <a:lnTo>
                    <a:pt x="1763" y="1354"/>
                  </a:lnTo>
                  <a:lnTo>
                    <a:pt x="1633" y="1299"/>
                  </a:lnTo>
                  <a:lnTo>
                    <a:pt x="1503" y="1206"/>
                  </a:lnTo>
                  <a:lnTo>
                    <a:pt x="1392" y="1020"/>
                  </a:lnTo>
                  <a:lnTo>
                    <a:pt x="1410" y="1002"/>
                  </a:lnTo>
                  <a:lnTo>
                    <a:pt x="1392" y="1020"/>
                  </a:lnTo>
                  <a:lnTo>
                    <a:pt x="1262" y="835"/>
                  </a:lnTo>
                  <a:lnTo>
                    <a:pt x="1280" y="816"/>
                  </a:lnTo>
                  <a:lnTo>
                    <a:pt x="1262" y="835"/>
                  </a:lnTo>
                  <a:lnTo>
                    <a:pt x="1132" y="705"/>
                  </a:lnTo>
                  <a:lnTo>
                    <a:pt x="1150" y="686"/>
                  </a:lnTo>
                  <a:lnTo>
                    <a:pt x="1132" y="705"/>
                  </a:lnTo>
                  <a:lnTo>
                    <a:pt x="1002" y="594"/>
                  </a:lnTo>
                  <a:lnTo>
                    <a:pt x="872" y="464"/>
                  </a:lnTo>
                  <a:lnTo>
                    <a:pt x="891" y="482"/>
                  </a:lnTo>
                  <a:lnTo>
                    <a:pt x="872" y="445"/>
                  </a:lnTo>
                  <a:lnTo>
                    <a:pt x="761" y="223"/>
                  </a:lnTo>
                  <a:lnTo>
                    <a:pt x="779" y="223"/>
                  </a:lnTo>
                  <a:lnTo>
                    <a:pt x="761" y="241"/>
                  </a:lnTo>
                  <a:lnTo>
                    <a:pt x="631" y="18"/>
                  </a:lnTo>
                  <a:lnTo>
                    <a:pt x="649" y="0"/>
                  </a:lnTo>
                  <a:lnTo>
                    <a:pt x="631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93" name="Freeform 196"/>
            <p:cNvSpPr>
              <a:spLocks/>
            </p:cNvSpPr>
            <p:nvPr/>
          </p:nvSpPr>
          <p:spPr bwMode="auto">
            <a:xfrm>
              <a:off x="4045" y="3110"/>
              <a:ext cx="18" cy="19"/>
            </a:xfrm>
            <a:custGeom>
              <a:avLst/>
              <a:gdLst>
                <a:gd name="T0" fmla="*/ 18 w 18"/>
                <a:gd name="T1" fmla="*/ 19 h 19"/>
                <a:gd name="T2" fmla="*/ 18 w 18"/>
                <a:gd name="T3" fmla="*/ 0 h 19"/>
                <a:gd name="T4" fmla="*/ 18 w 18"/>
                <a:gd name="T5" fmla="*/ 0 h 19"/>
                <a:gd name="T6" fmla="*/ 0 w 18"/>
                <a:gd name="T7" fmla="*/ 0 h 19"/>
                <a:gd name="T8" fmla="*/ 0 w 18"/>
                <a:gd name="T9" fmla="*/ 19 h 19"/>
                <a:gd name="T10" fmla="*/ 0 w 18"/>
                <a:gd name="T11" fmla="*/ 19 h 19"/>
                <a:gd name="T12" fmla="*/ 18 w 18"/>
                <a:gd name="T13" fmla="*/ 19 h 19"/>
                <a:gd name="T14" fmla="*/ 18 w 18"/>
                <a:gd name="T15" fmla="*/ 19 h 19"/>
                <a:gd name="T16" fmla="*/ 18 w 18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9"/>
                <a:gd name="T29" fmla="*/ 18 w 18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9">
                  <a:moveTo>
                    <a:pt x="18" y="19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8" y="19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94" name="Rectangle 197"/>
            <p:cNvSpPr>
              <a:spLocks noChangeArrowheads="1"/>
            </p:cNvSpPr>
            <p:nvPr/>
          </p:nvSpPr>
          <p:spPr bwMode="auto">
            <a:xfrm>
              <a:off x="3915" y="3110"/>
              <a:ext cx="130" cy="1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95" name="Freeform 198"/>
            <p:cNvSpPr>
              <a:spLocks/>
            </p:cNvSpPr>
            <p:nvPr/>
          </p:nvSpPr>
          <p:spPr bwMode="auto">
            <a:xfrm>
              <a:off x="1781" y="311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96" name="Freeform 199"/>
            <p:cNvSpPr>
              <a:spLocks/>
            </p:cNvSpPr>
            <p:nvPr/>
          </p:nvSpPr>
          <p:spPr bwMode="auto">
            <a:xfrm>
              <a:off x="1781" y="1756"/>
              <a:ext cx="2134" cy="1447"/>
            </a:xfrm>
            <a:custGeom>
              <a:avLst/>
              <a:gdLst>
                <a:gd name="T0" fmla="*/ 501 w 2134"/>
                <a:gd name="T1" fmla="*/ 1354 h 1447"/>
                <a:gd name="T2" fmla="*/ 501 w 2134"/>
                <a:gd name="T3" fmla="*/ 1354 h 1447"/>
                <a:gd name="T4" fmla="*/ 631 w 2134"/>
                <a:gd name="T5" fmla="*/ 1373 h 1447"/>
                <a:gd name="T6" fmla="*/ 761 w 2134"/>
                <a:gd name="T7" fmla="*/ 1428 h 1447"/>
                <a:gd name="T8" fmla="*/ 761 w 2134"/>
                <a:gd name="T9" fmla="*/ 1428 h 1447"/>
                <a:gd name="T10" fmla="*/ 872 w 2134"/>
                <a:gd name="T11" fmla="*/ 1447 h 1447"/>
                <a:gd name="T12" fmla="*/ 1002 w 2134"/>
                <a:gd name="T13" fmla="*/ 1373 h 1447"/>
                <a:gd name="T14" fmla="*/ 1002 w 2134"/>
                <a:gd name="T15" fmla="*/ 1373 h 1447"/>
                <a:gd name="T16" fmla="*/ 1150 w 2134"/>
                <a:gd name="T17" fmla="*/ 1280 h 1447"/>
                <a:gd name="T18" fmla="*/ 1262 w 2134"/>
                <a:gd name="T19" fmla="*/ 1094 h 1447"/>
                <a:gd name="T20" fmla="*/ 1262 w 2134"/>
                <a:gd name="T21" fmla="*/ 1094 h 1447"/>
                <a:gd name="T22" fmla="*/ 1410 w 2134"/>
                <a:gd name="T23" fmla="*/ 816 h 1447"/>
                <a:gd name="T24" fmla="*/ 1503 w 2134"/>
                <a:gd name="T25" fmla="*/ 501 h 1447"/>
                <a:gd name="T26" fmla="*/ 1503 w 2134"/>
                <a:gd name="T27" fmla="*/ 501 h 1447"/>
                <a:gd name="T28" fmla="*/ 1633 w 2134"/>
                <a:gd name="T29" fmla="*/ 260 h 1447"/>
                <a:gd name="T30" fmla="*/ 1763 w 2134"/>
                <a:gd name="T31" fmla="*/ 111 h 1447"/>
                <a:gd name="T32" fmla="*/ 1763 w 2134"/>
                <a:gd name="T33" fmla="*/ 111 h 1447"/>
                <a:gd name="T34" fmla="*/ 1893 w 2134"/>
                <a:gd name="T35" fmla="*/ 18 h 1447"/>
                <a:gd name="T36" fmla="*/ 2004 w 2134"/>
                <a:gd name="T37" fmla="*/ 0 h 1447"/>
                <a:gd name="T38" fmla="*/ 2004 w 2134"/>
                <a:gd name="T39" fmla="*/ 0 h 1447"/>
                <a:gd name="T40" fmla="*/ 2134 w 2134"/>
                <a:gd name="T41" fmla="*/ 18 h 1447"/>
                <a:gd name="T42" fmla="*/ 2134 w 2134"/>
                <a:gd name="T43" fmla="*/ 18 h 1447"/>
                <a:gd name="T44" fmla="*/ 2004 w 2134"/>
                <a:gd name="T45" fmla="*/ 0 h 1447"/>
                <a:gd name="T46" fmla="*/ 1893 w 2134"/>
                <a:gd name="T47" fmla="*/ 37 h 1447"/>
                <a:gd name="T48" fmla="*/ 1911 w 2134"/>
                <a:gd name="T49" fmla="*/ 37 h 1447"/>
                <a:gd name="T50" fmla="*/ 1763 w 2134"/>
                <a:gd name="T51" fmla="*/ 111 h 1447"/>
                <a:gd name="T52" fmla="*/ 1651 w 2134"/>
                <a:gd name="T53" fmla="*/ 278 h 1447"/>
                <a:gd name="T54" fmla="*/ 1651 w 2134"/>
                <a:gd name="T55" fmla="*/ 260 h 1447"/>
                <a:gd name="T56" fmla="*/ 1503 w 2134"/>
                <a:gd name="T57" fmla="*/ 501 h 1447"/>
                <a:gd name="T58" fmla="*/ 1410 w 2134"/>
                <a:gd name="T59" fmla="*/ 816 h 1447"/>
                <a:gd name="T60" fmla="*/ 1410 w 2134"/>
                <a:gd name="T61" fmla="*/ 816 h 1447"/>
                <a:gd name="T62" fmla="*/ 1262 w 2134"/>
                <a:gd name="T63" fmla="*/ 1132 h 1447"/>
                <a:gd name="T64" fmla="*/ 1150 w 2134"/>
                <a:gd name="T65" fmla="*/ 1280 h 1447"/>
                <a:gd name="T66" fmla="*/ 1150 w 2134"/>
                <a:gd name="T67" fmla="*/ 1280 h 1447"/>
                <a:gd name="T68" fmla="*/ 1039 w 2134"/>
                <a:gd name="T69" fmla="*/ 1373 h 1447"/>
                <a:gd name="T70" fmla="*/ 872 w 2134"/>
                <a:gd name="T71" fmla="*/ 1447 h 1447"/>
                <a:gd name="T72" fmla="*/ 872 w 2134"/>
                <a:gd name="T73" fmla="*/ 1447 h 1447"/>
                <a:gd name="T74" fmla="*/ 761 w 2134"/>
                <a:gd name="T75" fmla="*/ 1447 h 1447"/>
                <a:gd name="T76" fmla="*/ 631 w 2134"/>
                <a:gd name="T77" fmla="*/ 1391 h 1447"/>
                <a:gd name="T78" fmla="*/ 631 w 2134"/>
                <a:gd name="T79" fmla="*/ 1391 h 1447"/>
                <a:gd name="T80" fmla="*/ 501 w 2134"/>
                <a:gd name="T81" fmla="*/ 1354 h 1447"/>
                <a:gd name="T82" fmla="*/ 0 w 2134"/>
                <a:gd name="T83" fmla="*/ 1373 h 144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34"/>
                <a:gd name="T127" fmla="*/ 0 h 1447"/>
                <a:gd name="T128" fmla="*/ 2134 w 2134"/>
                <a:gd name="T129" fmla="*/ 1447 h 144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34" h="1447">
                  <a:moveTo>
                    <a:pt x="0" y="1354"/>
                  </a:moveTo>
                  <a:lnTo>
                    <a:pt x="501" y="1354"/>
                  </a:lnTo>
                  <a:lnTo>
                    <a:pt x="631" y="1373"/>
                  </a:lnTo>
                  <a:lnTo>
                    <a:pt x="761" y="1428"/>
                  </a:lnTo>
                  <a:lnTo>
                    <a:pt x="761" y="1447"/>
                  </a:lnTo>
                  <a:lnTo>
                    <a:pt x="761" y="1428"/>
                  </a:lnTo>
                  <a:lnTo>
                    <a:pt x="872" y="1428"/>
                  </a:lnTo>
                  <a:lnTo>
                    <a:pt x="872" y="1447"/>
                  </a:lnTo>
                  <a:lnTo>
                    <a:pt x="872" y="1428"/>
                  </a:lnTo>
                  <a:lnTo>
                    <a:pt x="1002" y="1373"/>
                  </a:lnTo>
                  <a:lnTo>
                    <a:pt x="1021" y="1391"/>
                  </a:lnTo>
                  <a:lnTo>
                    <a:pt x="1002" y="1373"/>
                  </a:lnTo>
                  <a:lnTo>
                    <a:pt x="1132" y="1261"/>
                  </a:lnTo>
                  <a:lnTo>
                    <a:pt x="1150" y="1280"/>
                  </a:lnTo>
                  <a:lnTo>
                    <a:pt x="1132" y="1261"/>
                  </a:lnTo>
                  <a:lnTo>
                    <a:pt x="1262" y="1094"/>
                  </a:lnTo>
                  <a:lnTo>
                    <a:pt x="1280" y="1094"/>
                  </a:lnTo>
                  <a:lnTo>
                    <a:pt x="1262" y="1094"/>
                  </a:lnTo>
                  <a:lnTo>
                    <a:pt x="1392" y="816"/>
                  </a:lnTo>
                  <a:lnTo>
                    <a:pt x="1410" y="816"/>
                  </a:lnTo>
                  <a:lnTo>
                    <a:pt x="1392" y="816"/>
                  </a:lnTo>
                  <a:lnTo>
                    <a:pt x="1503" y="501"/>
                  </a:lnTo>
                  <a:lnTo>
                    <a:pt x="1633" y="260"/>
                  </a:lnTo>
                  <a:lnTo>
                    <a:pt x="1763" y="111"/>
                  </a:lnTo>
                  <a:lnTo>
                    <a:pt x="1893" y="18"/>
                  </a:lnTo>
                  <a:lnTo>
                    <a:pt x="2004" y="0"/>
                  </a:lnTo>
                  <a:lnTo>
                    <a:pt x="2134" y="0"/>
                  </a:lnTo>
                  <a:lnTo>
                    <a:pt x="2134" y="18"/>
                  </a:lnTo>
                  <a:lnTo>
                    <a:pt x="2004" y="18"/>
                  </a:lnTo>
                  <a:lnTo>
                    <a:pt x="2004" y="0"/>
                  </a:lnTo>
                  <a:lnTo>
                    <a:pt x="2004" y="18"/>
                  </a:lnTo>
                  <a:lnTo>
                    <a:pt x="1893" y="37"/>
                  </a:lnTo>
                  <a:lnTo>
                    <a:pt x="1893" y="18"/>
                  </a:lnTo>
                  <a:lnTo>
                    <a:pt x="1911" y="37"/>
                  </a:lnTo>
                  <a:lnTo>
                    <a:pt x="1781" y="130"/>
                  </a:lnTo>
                  <a:lnTo>
                    <a:pt x="1763" y="111"/>
                  </a:lnTo>
                  <a:lnTo>
                    <a:pt x="1781" y="130"/>
                  </a:lnTo>
                  <a:lnTo>
                    <a:pt x="1651" y="278"/>
                  </a:lnTo>
                  <a:lnTo>
                    <a:pt x="1633" y="260"/>
                  </a:lnTo>
                  <a:lnTo>
                    <a:pt x="1651" y="260"/>
                  </a:lnTo>
                  <a:lnTo>
                    <a:pt x="1522" y="501"/>
                  </a:lnTo>
                  <a:lnTo>
                    <a:pt x="1503" y="501"/>
                  </a:lnTo>
                  <a:lnTo>
                    <a:pt x="1522" y="501"/>
                  </a:lnTo>
                  <a:lnTo>
                    <a:pt x="1410" y="816"/>
                  </a:lnTo>
                  <a:lnTo>
                    <a:pt x="1280" y="1094"/>
                  </a:lnTo>
                  <a:lnTo>
                    <a:pt x="1262" y="1132"/>
                  </a:lnTo>
                  <a:lnTo>
                    <a:pt x="1280" y="1113"/>
                  </a:lnTo>
                  <a:lnTo>
                    <a:pt x="1150" y="1280"/>
                  </a:lnTo>
                  <a:lnTo>
                    <a:pt x="1021" y="1391"/>
                  </a:lnTo>
                  <a:lnTo>
                    <a:pt x="1039" y="1373"/>
                  </a:lnTo>
                  <a:lnTo>
                    <a:pt x="1002" y="1391"/>
                  </a:lnTo>
                  <a:lnTo>
                    <a:pt x="872" y="1447"/>
                  </a:lnTo>
                  <a:lnTo>
                    <a:pt x="761" y="1447"/>
                  </a:lnTo>
                  <a:lnTo>
                    <a:pt x="631" y="1391"/>
                  </a:lnTo>
                  <a:lnTo>
                    <a:pt x="631" y="1373"/>
                  </a:lnTo>
                  <a:lnTo>
                    <a:pt x="631" y="1391"/>
                  </a:lnTo>
                  <a:lnTo>
                    <a:pt x="501" y="1373"/>
                  </a:lnTo>
                  <a:lnTo>
                    <a:pt x="501" y="1354"/>
                  </a:lnTo>
                  <a:lnTo>
                    <a:pt x="501" y="1373"/>
                  </a:lnTo>
                  <a:lnTo>
                    <a:pt x="0" y="1373"/>
                  </a:lnTo>
                  <a:lnTo>
                    <a:pt x="0" y="135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97" name="Freeform 200"/>
            <p:cNvSpPr>
              <a:spLocks/>
            </p:cNvSpPr>
            <p:nvPr/>
          </p:nvSpPr>
          <p:spPr bwMode="auto">
            <a:xfrm>
              <a:off x="4045" y="1756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8 w 18"/>
                <a:gd name="T3" fmla="*/ 0 h 18"/>
                <a:gd name="T4" fmla="*/ 18 w 18"/>
                <a:gd name="T5" fmla="*/ 0 h 18"/>
                <a:gd name="T6" fmla="*/ 0 w 18"/>
                <a:gd name="T7" fmla="*/ 0 h 18"/>
                <a:gd name="T8" fmla="*/ 0 w 18"/>
                <a:gd name="T9" fmla="*/ 18 h 18"/>
                <a:gd name="T10" fmla="*/ 0 w 18"/>
                <a:gd name="T11" fmla="*/ 18 h 18"/>
                <a:gd name="T12" fmla="*/ 18 w 18"/>
                <a:gd name="T13" fmla="*/ 18 h 18"/>
                <a:gd name="T14" fmla="*/ 18 w 18"/>
                <a:gd name="T15" fmla="*/ 18 h 18"/>
                <a:gd name="T16" fmla="*/ 18 w 18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8"/>
                <a:gd name="T29" fmla="*/ 18 w 18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8">
                  <a:moveTo>
                    <a:pt x="18" y="18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98" name="Rectangle 201"/>
            <p:cNvSpPr>
              <a:spLocks noChangeArrowheads="1"/>
            </p:cNvSpPr>
            <p:nvPr/>
          </p:nvSpPr>
          <p:spPr bwMode="auto">
            <a:xfrm>
              <a:off x="3915" y="1756"/>
              <a:ext cx="130" cy="18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499" name="Freeform 202"/>
            <p:cNvSpPr>
              <a:spLocks/>
            </p:cNvSpPr>
            <p:nvPr/>
          </p:nvSpPr>
          <p:spPr bwMode="auto">
            <a:xfrm>
              <a:off x="1781" y="3110"/>
              <a:ext cx="19" cy="19"/>
            </a:xfrm>
            <a:custGeom>
              <a:avLst/>
              <a:gdLst>
                <a:gd name="T0" fmla="*/ 19 w 19"/>
                <a:gd name="T1" fmla="*/ 19 h 19"/>
                <a:gd name="T2" fmla="*/ 19 w 19"/>
                <a:gd name="T3" fmla="*/ 0 h 19"/>
                <a:gd name="T4" fmla="*/ 19 w 19"/>
                <a:gd name="T5" fmla="*/ 0 h 19"/>
                <a:gd name="T6" fmla="*/ 0 w 19"/>
                <a:gd name="T7" fmla="*/ 0 h 19"/>
                <a:gd name="T8" fmla="*/ 0 w 19"/>
                <a:gd name="T9" fmla="*/ 19 h 19"/>
                <a:gd name="T10" fmla="*/ 0 w 19"/>
                <a:gd name="T11" fmla="*/ 19 h 19"/>
                <a:gd name="T12" fmla="*/ 19 w 19"/>
                <a:gd name="T13" fmla="*/ 19 h 19"/>
                <a:gd name="T14" fmla="*/ 19 w 19"/>
                <a:gd name="T15" fmla="*/ 19 h 19"/>
                <a:gd name="T16" fmla="*/ 19 w 19"/>
                <a:gd name="T17" fmla="*/ 19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9" y="19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9" y="19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500" name="Freeform 203"/>
            <p:cNvSpPr>
              <a:spLocks/>
            </p:cNvSpPr>
            <p:nvPr/>
          </p:nvSpPr>
          <p:spPr bwMode="auto">
            <a:xfrm>
              <a:off x="1781" y="1756"/>
              <a:ext cx="2134" cy="1373"/>
            </a:xfrm>
            <a:custGeom>
              <a:avLst/>
              <a:gdLst>
                <a:gd name="T0" fmla="*/ 0 w 2134"/>
                <a:gd name="T1" fmla="*/ 1354 h 1373"/>
                <a:gd name="T2" fmla="*/ 501 w 2134"/>
                <a:gd name="T3" fmla="*/ 1354 h 1373"/>
                <a:gd name="T4" fmla="*/ 520 w 2134"/>
                <a:gd name="T5" fmla="*/ 1354 h 1373"/>
                <a:gd name="T6" fmla="*/ 501 w 2134"/>
                <a:gd name="T7" fmla="*/ 1354 h 1373"/>
                <a:gd name="T8" fmla="*/ 761 w 2134"/>
                <a:gd name="T9" fmla="*/ 0 h 1373"/>
                <a:gd name="T10" fmla="*/ 761 w 2134"/>
                <a:gd name="T11" fmla="*/ 0 h 1373"/>
                <a:gd name="T12" fmla="*/ 761 w 2134"/>
                <a:gd name="T13" fmla="*/ 0 h 1373"/>
                <a:gd name="T14" fmla="*/ 2134 w 2134"/>
                <a:gd name="T15" fmla="*/ 0 h 1373"/>
                <a:gd name="T16" fmla="*/ 2134 w 2134"/>
                <a:gd name="T17" fmla="*/ 18 h 1373"/>
                <a:gd name="T18" fmla="*/ 2134 w 2134"/>
                <a:gd name="T19" fmla="*/ 18 h 1373"/>
                <a:gd name="T20" fmla="*/ 2134 w 2134"/>
                <a:gd name="T21" fmla="*/ 18 h 1373"/>
                <a:gd name="T22" fmla="*/ 761 w 2134"/>
                <a:gd name="T23" fmla="*/ 18 h 1373"/>
                <a:gd name="T24" fmla="*/ 761 w 2134"/>
                <a:gd name="T25" fmla="*/ 0 h 1373"/>
                <a:gd name="T26" fmla="*/ 779 w 2134"/>
                <a:gd name="T27" fmla="*/ 0 h 1373"/>
                <a:gd name="T28" fmla="*/ 520 w 2134"/>
                <a:gd name="T29" fmla="*/ 1354 h 1373"/>
                <a:gd name="T30" fmla="*/ 520 w 2134"/>
                <a:gd name="T31" fmla="*/ 1373 h 1373"/>
                <a:gd name="T32" fmla="*/ 501 w 2134"/>
                <a:gd name="T33" fmla="*/ 1373 h 1373"/>
                <a:gd name="T34" fmla="*/ 0 w 2134"/>
                <a:gd name="T35" fmla="*/ 1373 h 1373"/>
                <a:gd name="T36" fmla="*/ 0 w 2134"/>
                <a:gd name="T37" fmla="*/ 1354 h 137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34"/>
                <a:gd name="T58" fmla="*/ 0 h 1373"/>
                <a:gd name="T59" fmla="*/ 2134 w 2134"/>
                <a:gd name="T60" fmla="*/ 1373 h 137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34" h="1373">
                  <a:moveTo>
                    <a:pt x="0" y="1354"/>
                  </a:moveTo>
                  <a:lnTo>
                    <a:pt x="501" y="1354"/>
                  </a:lnTo>
                  <a:lnTo>
                    <a:pt x="520" y="1354"/>
                  </a:lnTo>
                  <a:lnTo>
                    <a:pt x="501" y="1354"/>
                  </a:lnTo>
                  <a:lnTo>
                    <a:pt x="761" y="0"/>
                  </a:lnTo>
                  <a:lnTo>
                    <a:pt x="2134" y="0"/>
                  </a:lnTo>
                  <a:lnTo>
                    <a:pt x="2134" y="18"/>
                  </a:lnTo>
                  <a:lnTo>
                    <a:pt x="761" y="18"/>
                  </a:lnTo>
                  <a:lnTo>
                    <a:pt x="761" y="0"/>
                  </a:lnTo>
                  <a:lnTo>
                    <a:pt x="779" y="0"/>
                  </a:lnTo>
                  <a:lnTo>
                    <a:pt x="520" y="1354"/>
                  </a:lnTo>
                  <a:lnTo>
                    <a:pt x="520" y="1373"/>
                  </a:lnTo>
                  <a:lnTo>
                    <a:pt x="501" y="1373"/>
                  </a:lnTo>
                  <a:lnTo>
                    <a:pt x="0" y="1373"/>
                  </a:lnTo>
                  <a:lnTo>
                    <a:pt x="0" y="1354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4277" name="Freeform 204"/>
          <p:cNvSpPr>
            <a:spLocks/>
          </p:cNvSpPr>
          <p:nvPr/>
        </p:nvSpPr>
        <p:spPr bwMode="auto">
          <a:xfrm>
            <a:off x="6421438" y="2787650"/>
            <a:ext cx="28575" cy="28575"/>
          </a:xfrm>
          <a:custGeom>
            <a:avLst/>
            <a:gdLst>
              <a:gd name="T0" fmla="*/ 18 w 18"/>
              <a:gd name="T1" fmla="*/ 18 h 18"/>
              <a:gd name="T2" fmla="*/ 18 w 18"/>
              <a:gd name="T3" fmla="*/ 0 h 18"/>
              <a:gd name="T4" fmla="*/ 18 w 18"/>
              <a:gd name="T5" fmla="*/ 0 h 18"/>
              <a:gd name="T6" fmla="*/ 0 w 18"/>
              <a:gd name="T7" fmla="*/ 0 h 18"/>
              <a:gd name="T8" fmla="*/ 0 w 18"/>
              <a:gd name="T9" fmla="*/ 18 h 18"/>
              <a:gd name="T10" fmla="*/ 0 w 18"/>
              <a:gd name="T11" fmla="*/ 18 h 18"/>
              <a:gd name="T12" fmla="*/ 18 w 18"/>
              <a:gd name="T13" fmla="*/ 18 h 18"/>
              <a:gd name="T14" fmla="*/ 18 w 18"/>
              <a:gd name="T15" fmla="*/ 18 h 18"/>
              <a:gd name="T16" fmla="*/ 18 w 18"/>
              <a:gd name="T17" fmla="*/ 18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"/>
              <a:gd name="T28" fmla="*/ 0 h 18"/>
              <a:gd name="T29" fmla="*/ 18 w 18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" h="18">
                <a:moveTo>
                  <a:pt x="18" y="18"/>
                </a:moveTo>
                <a:lnTo>
                  <a:pt x="18" y="0"/>
                </a:lnTo>
                <a:lnTo>
                  <a:pt x="0" y="0"/>
                </a:lnTo>
                <a:lnTo>
                  <a:pt x="0" y="18"/>
                </a:lnTo>
                <a:lnTo>
                  <a:pt x="18" y="18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78" name="Rectangle 205"/>
          <p:cNvSpPr>
            <a:spLocks noChangeArrowheads="1"/>
          </p:cNvSpPr>
          <p:nvPr/>
        </p:nvSpPr>
        <p:spPr bwMode="auto">
          <a:xfrm>
            <a:off x="6215063" y="2787650"/>
            <a:ext cx="206375" cy="285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79" name="Freeform 206"/>
          <p:cNvSpPr>
            <a:spLocks/>
          </p:cNvSpPr>
          <p:nvPr/>
        </p:nvSpPr>
        <p:spPr bwMode="auto">
          <a:xfrm>
            <a:off x="2827338" y="2787650"/>
            <a:ext cx="30162" cy="28575"/>
          </a:xfrm>
          <a:custGeom>
            <a:avLst/>
            <a:gdLst>
              <a:gd name="T0" fmla="*/ 19 w 19"/>
              <a:gd name="T1" fmla="*/ 18 h 18"/>
              <a:gd name="T2" fmla="*/ 19 w 19"/>
              <a:gd name="T3" fmla="*/ 0 h 18"/>
              <a:gd name="T4" fmla="*/ 19 w 19"/>
              <a:gd name="T5" fmla="*/ 0 h 18"/>
              <a:gd name="T6" fmla="*/ 0 w 19"/>
              <a:gd name="T7" fmla="*/ 0 h 18"/>
              <a:gd name="T8" fmla="*/ 0 w 19"/>
              <a:gd name="T9" fmla="*/ 18 h 18"/>
              <a:gd name="T10" fmla="*/ 0 w 19"/>
              <a:gd name="T11" fmla="*/ 18 h 18"/>
              <a:gd name="T12" fmla="*/ 19 w 19"/>
              <a:gd name="T13" fmla="*/ 18 h 18"/>
              <a:gd name="T14" fmla="*/ 19 w 19"/>
              <a:gd name="T15" fmla="*/ 18 h 18"/>
              <a:gd name="T16" fmla="*/ 19 w 19"/>
              <a:gd name="T17" fmla="*/ 18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8"/>
              <a:gd name="T29" fmla="*/ 19 w 19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8">
                <a:moveTo>
                  <a:pt x="19" y="18"/>
                </a:moveTo>
                <a:lnTo>
                  <a:pt x="19" y="0"/>
                </a:lnTo>
                <a:lnTo>
                  <a:pt x="0" y="0"/>
                </a:lnTo>
                <a:lnTo>
                  <a:pt x="0" y="18"/>
                </a:lnTo>
                <a:lnTo>
                  <a:pt x="19" y="18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80" name="Freeform 207"/>
          <p:cNvSpPr>
            <a:spLocks/>
          </p:cNvSpPr>
          <p:nvPr/>
        </p:nvSpPr>
        <p:spPr bwMode="auto">
          <a:xfrm>
            <a:off x="2827338" y="2787650"/>
            <a:ext cx="3387725" cy="2179638"/>
          </a:xfrm>
          <a:custGeom>
            <a:avLst/>
            <a:gdLst>
              <a:gd name="T0" fmla="*/ 0 w 2134"/>
              <a:gd name="T1" fmla="*/ 0 h 1373"/>
              <a:gd name="T2" fmla="*/ 501 w 2134"/>
              <a:gd name="T3" fmla="*/ 0 h 1373"/>
              <a:gd name="T4" fmla="*/ 520 w 2134"/>
              <a:gd name="T5" fmla="*/ 0 h 1373"/>
              <a:gd name="T6" fmla="*/ 520 w 2134"/>
              <a:gd name="T7" fmla="*/ 0 h 1373"/>
              <a:gd name="T8" fmla="*/ 779 w 2134"/>
              <a:gd name="T9" fmla="*/ 1354 h 1373"/>
              <a:gd name="T10" fmla="*/ 761 w 2134"/>
              <a:gd name="T11" fmla="*/ 1373 h 1373"/>
              <a:gd name="T12" fmla="*/ 761 w 2134"/>
              <a:gd name="T13" fmla="*/ 1354 h 1373"/>
              <a:gd name="T14" fmla="*/ 2134 w 2134"/>
              <a:gd name="T15" fmla="*/ 1354 h 1373"/>
              <a:gd name="T16" fmla="*/ 2134 w 2134"/>
              <a:gd name="T17" fmla="*/ 1373 h 1373"/>
              <a:gd name="T18" fmla="*/ 2134 w 2134"/>
              <a:gd name="T19" fmla="*/ 1373 h 1373"/>
              <a:gd name="T20" fmla="*/ 2134 w 2134"/>
              <a:gd name="T21" fmla="*/ 1373 h 1373"/>
              <a:gd name="T22" fmla="*/ 761 w 2134"/>
              <a:gd name="T23" fmla="*/ 1373 h 1373"/>
              <a:gd name="T24" fmla="*/ 761 w 2134"/>
              <a:gd name="T25" fmla="*/ 1373 h 1373"/>
              <a:gd name="T26" fmla="*/ 761 w 2134"/>
              <a:gd name="T27" fmla="*/ 1354 h 1373"/>
              <a:gd name="T28" fmla="*/ 501 w 2134"/>
              <a:gd name="T29" fmla="*/ 0 h 1373"/>
              <a:gd name="T30" fmla="*/ 520 w 2134"/>
              <a:gd name="T31" fmla="*/ 0 h 1373"/>
              <a:gd name="T32" fmla="*/ 501 w 2134"/>
              <a:gd name="T33" fmla="*/ 18 h 1373"/>
              <a:gd name="T34" fmla="*/ 0 w 2134"/>
              <a:gd name="T35" fmla="*/ 18 h 1373"/>
              <a:gd name="T36" fmla="*/ 0 w 2134"/>
              <a:gd name="T37" fmla="*/ 0 h 13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34"/>
              <a:gd name="T58" fmla="*/ 0 h 1373"/>
              <a:gd name="T59" fmla="*/ 2134 w 2134"/>
              <a:gd name="T60" fmla="*/ 1373 h 137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34" h="1373">
                <a:moveTo>
                  <a:pt x="0" y="0"/>
                </a:moveTo>
                <a:lnTo>
                  <a:pt x="501" y="0"/>
                </a:lnTo>
                <a:lnTo>
                  <a:pt x="520" y="0"/>
                </a:lnTo>
                <a:lnTo>
                  <a:pt x="779" y="1354"/>
                </a:lnTo>
                <a:lnTo>
                  <a:pt x="761" y="1373"/>
                </a:lnTo>
                <a:lnTo>
                  <a:pt x="761" y="1354"/>
                </a:lnTo>
                <a:lnTo>
                  <a:pt x="2134" y="1354"/>
                </a:lnTo>
                <a:lnTo>
                  <a:pt x="2134" y="1373"/>
                </a:lnTo>
                <a:lnTo>
                  <a:pt x="761" y="1373"/>
                </a:lnTo>
                <a:lnTo>
                  <a:pt x="761" y="1354"/>
                </a:lnTo>
                <a:lnTo>
                  <a:pt x="501" y="0"/>
                </a:lnTo>
                <a:lnTo>
                  <a:pt x="520" y="0"/>
                </a:lnTo>
                <a:lnTo>
                  <a:pt x="501" y="18"/>
                </a:lnTo>
                <a:lnTo>
                  <a:pt x="0" y="1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81" name="Freeform 208"/>
          <p:cNvSpPr>
            <a:spLocks/>
          </p:cNvSpPr>
          <p:nvPr/>
        </p:nvSpPr>
        <p:spPr bwMode="auto">
          <a:xfrm>
            <a:off x="6421438" y="4937125"/>
            <a:ext cx="28575" cy="30163"/>
          </a:xfrm>
          <a:custGeom>
            <a:avLst/>
            <a:gdLst>
              <a:gd name="T0" fmla="*/ 18 w 18"/>
              <a:gd name="T1" fmla="*/ 19 h 19"/>
              <a:gd name="T2" fmla="*/ 18 w 18"/>
              <a:gd name="T3" fmla="*/ 0 h 19"/>
              <a:gd name="T4" fmla="*/ 18 w 18"/>
              <a:gd name="T5" fmla="*/ 0 h 19"/>
              <a:gd name="T6" fmla="*/ 0 w 18"/>
              <a:gd name="T7" fmla="*/ 0 h 19"/>
              <a:gd name="T8" fmla="*/ 0 w 18"/>
              <a:gd name="T9" fmla="*/ 19 h 19"/>
              <a:gd name="T10" fmla="*/ 0 w 18"/>
              <a:gd name="T11" fmla="*/ 19 h 19"/>
              <a:gd name="T12" fmla="*/ 18 w 18"/>
              <a:gd name="T13" fmla="*/ 19 h 19"/>
              <a:gd name="T14" fmla="*/ 18 w 18"/>
              <a:gd name="T15" fmla="*/ 19 h 19"/>
              <a:gd name="T16" fmla="*/ 18 w 18"/>
              <a:gd name="T17" fmla="*/ 19 h 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"/>
              <a:gd name="T28" fmla="*/ 0 h 19"/>
              <a:gd name="T29" fmla="*/ 18 w 18"/>
              <a:gd name="T30" fmla="*/ 19 h 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" h="19">
                <a:moveTo>
                  <a:pt x="18" y="19"/>
                </a:moveTo>
                <a:lnTo>
                  <a:pt x="18" y="0"/>
                </a:lnTo>
                <a:lnTo>
                  <a:pt x="0" y="0"/>
                </a:lnTo>
                <a:lnTo>
                  <a:pt x="0" y="19"/>
                </a:lnTo>
                <a:lnTo>
                  <a:pt x="18" y="19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82" name="Rectangle 209"/>
          <p:cNvSpPr>
            <a:spLocks noChangeArrowheads="1"/>
          </p:cNvSpPr>
          <p:nvPr/>
        </p:nvSpPr>
        <p:spPr bwMode="auto">
          <a:xfrm>
            <a:off x="6215063" y="4937125"/>
            <a:ext cx="206375" cy="30163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83" name="Rectangle 210"/>
          <p:cNvSpPr>
            <a:spLocks noChangeArrowheads="1"/>
          </p:cNvSpPr>
          <p:nvPr/>
        </p:nvSpPr>
        <p:spPr bwMode="auto">
          <a:xfrm>
            <a:off x="4329113" y="5703888"/>
            <a:ext cx="7286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Time [ns]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84" name="Rectangle 211"/>
          <p:cNvSpPr>
            <a:spLocks noChangeArrowheads="1"/>
          </p:cNvSpPr>
          <p:nvPr/>
        </p:nvSpPr>
        <p:spPr bwMode="auto">
          <a:xfrm rot="-5400000">
            <a:off x="2014538" y="4184650"/>
            <a:ext cx="2952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V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85" name="Rectangle 212"/>
          <p:cNvSpPr>
            <a:spLocks noChangeArrowheads="1"/>
          </p:cNvSpPr>
          <p:nvPr/>
        </p:nvSpPr>
        <p:spPr bwMode="auto">
          <a:xfrm rot="-5400000">
            <a:off x="2029620" y="4050506"/>
            <a:ext cx="26511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o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86" name="Rectangle 213"/>
          <p:cNvSpPr>
            <a:spLocks noChangeArrowheads="1"/>
          </p:cNvSpPr>
          <p:nvPr/>
        </p:nvSpPr>
        <p:spPr bwMode="auto">
          <a:xfrm rot="-5400000">
            <a:off x="2074070" y="4006056"/>
            <a:ext cx="17621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l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87" name="Rectangle 214"/>
          <p:cNvSpPr>
            <a:spLocks noChangeArrowheads="1"/>
          </p:cNvSpPr>
          <p:nvPr/>
        </p:nvSpPr>
        <p:spPr bwMode="auto">
          <a:xfrm rot="-5400000">
            <a:off x="2058988" y="3933825"/>
            <a:ext cx="2063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t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88" name="Rectangle 215"/>
          <p:cNvSpPr>
            <a:spLocks noChangeArrowheads="1"/>
          </p:cNvSpPr>
          <p:nvPr/>
        </p:nvSpPr>
        <p:spPr bwMode="auto">
          <a:xfrm rot="-5400000">
            <a:off x="2029619" y="3874294"/>
            <a:ext cx="26511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a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89" name="Rectangle 216"/>
          <p:cNvSpPr>
            <a:spLocks noChangeArrowheads="1"/>
          </p:cNvSpPr>
          <p:nvPr/>
        </p:nvSpPr>
        <p:spPr bwMode="auto">
          <a:xfrm rot="-5400000">
            <a:off x="2029619" y="3756819"/>
            <a:ext cx="26511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g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90" name="Rectangle 217"/>
          <p:cNvSpPr>
            <a:spLocks noChangeArrowheads="1"/>
          </p:cNvSpPr>
          <p:nvPr/>
        </p:nvSpPr>
        <p:spPr bwMode="auto">
          <a:xfrm rot="-5400000">
            <a:off x="2029619" y="3667919"/>
            <a:ext cx="26511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e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91" name="Rectangle 218"/>
          <p:cNvSpPr>
            <a:spLocks noChangeArrowheads="1"/>
          </p:cNvSpPr>
          <p:nvPr/>
        </p:nvSpPr>
        <p:spPr bwMode="auto">
          <a:xfrm rot="-5400000">
            <a:off x="2055019" y="3512344"/>
            <a:ext cx="2174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[V]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92" name="Rectangle 219"/>
          <p:cNvSpPr>
            <a:spLocks noChangeArrowheads="1"/>
          </p:cNvSpPr>
          <p:nvPr/>
        </p:nvSpPr>
        <p:spPr bwMode="auto">
          <a:xfrm>
            <a:off x="4448175" y="3317875"/>
            <a:ext cx="47148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A B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93" name="Rectangle 220"/>
          <p:cNvSpPr>
            <a:spLocks noChangeArrowheads="1"/>
          </p:cNvSpPr>
          <p:nvPr/>
        </p:nvSpPr>
        <p:spPr bwMode="auto">
          <a:xfrm>
            <a:off x="4448175" y="3317875"/>
            <a:ext cx="382588" cy="285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94" name="Rectangle 221"/>
          <p:cNvSpPr>
            <a:spLocks noChangeArrowheads="1"/>
          </p:cNvSpPr>
          <p:nvPr/>
        </p:nvSpPr>
        <p:spPr bwMode="auto">
          <a:xfrm>
            <a:off x="5213350" y="3730625"/>
            <a:ext cx="47148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A B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95" name="Rectangle 222"/>
          <p:cNvSpPr>
            <a:spLocks noChangeArrowheads="1"/>
          </p:cNvSpPr>
          <p:nvPr/>
        </p:nvSpPr>
        <p:spPr bwMode="auto">
          <a:xfrm>
            <a:off x="3240088" y="4378325"/>
            <a:ext cx="4714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A,B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96" name="Rectangle 223"/>
          <p:cNvSpPr>
            <a:spLocks noChangeArrowheads="1"/>
          </p:cNvSpPr>
          <p:nvPr/>
        </p:nvSpPr>
        <p:spPr bwMode="auto">
          <a:xfrm>
            <a:off x="3976688" y="4171950"/>
            <a:ext cx="2651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A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97" name="Rectangle 224"/>
          <p:cNvSpPr>
            <a:spLocks noChangeArrowheads="1"/>
          </p:cNvSpPr>
          <p:nvPr/>
        </p:nvSpPr>
        <p:spPr bwMode="auto">
          <a:xfrm>
            <a:off x="3976688" y="4171950"/>
            <a:ext cx="146050" cy="285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4298" name="Rectangle 225"/>
          <p:cNvSpPr>
            <a:spLocks noChangeArrowheads="1"/>
          </p:cNvSpPr>
          <p:nvPr/>
        </p:nvSpPr>
        <p:spPr bwMode="auto">
          <a:xfrm>
            <a:off x="4122738" y="4171950"/>
            <a:ext cx="17621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i="0">
                <a:solidFill>
                  <a:srgbClr val="000000"/>
                </a:solidFill>
              </a:rPr>
              <a:t>,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299" name="Rectangle 226"/>
          <p:cNvSpPr>
            <a:spLocks noChangeArrowheads="1"/>
          </p:cNvSpPr>
          <p:nvPr/>
        </p:nvSpPr>
        <p:spPr bwMode="auto">
          <a:xfrm>
            <a:off x="4211638" y="4171950"/>
            <a:ext cx="2651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B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4300" name="Rectangle 227"/>
          <p:cNvSpPr>
            <a:spLocks noChangeArrowheads="1"/>
          </p:cNvSpPr>
          <p:nvPr/>
        </p:nvSpPr>
        <p:spPr bwMode="auto">
          <a:xfrm>
            <a:off x="4211638" y="4171950"/>
            <a:ext cx="147637" cy="285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C041B82-7212-475E-AE10-58CE89174195}" type="slidenum">
              <a:rPr lang="en-US"/>
              <a:pPr/>
              <a:t>39</a:t>
            </a:fld>
            <a:endParaRPr lang="en-US"/>
          </a:p>
        </p:txBody>
      </p:sp>
      <p:sp>
        <p:nvSpPr>
          <p:cNvPr id="88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11713" y="2824163"/>
            <a:ext cx="4081462" cy="1441450"/>
          </a:xfrm>
        </p:spPr>
        <p:txBody>
          <a:bodyPr/>
          <a:lstStyle/>
          <a:p>
            <a:pPr algn="ctr">
              <a:defRPr/>
            </a:pPr>
            <a:r>
              <a:rPr lang="en-US" sz="4800" smtClean="0"/>
              <a:t>Pass-Transistor</a:t>
            </a:r>
            <a:br>
              <a:rPr lang="en-US" sz="4800" smtClean="0"/>
            </a:br>
            <a:r>
              <a:rPr lang="en-US" sz="4800" smtClean="0"/>
              <a:t>Logic</a:t>
            </a:r>
            <a:endParaRPr lang="en-US" smtClean="0"/>
          </a:p>
        </p:txBody>
      </p:sp>
      <p:pic>
        <p:nvPicPr>
          <p:cNvPr id="55300" name="Picture 3" descr="wetorange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61988"/>
            <a:ext cx="367665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B75EC5-5D95-490F-BB61-1FA04D2D8C1C}" type="slidenum">
              <a:rPr lang="en-US"/>
              <a:pPr/>
              <a:t>4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Static Complementary CMOS</a:t>
            </a:r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3962400" y="190817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4267200" y="1908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4267200" y="305117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4267200" y="43465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>
            <a:off x="4038600" y="472757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>
            <a:off x="4114800" y="4803775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4191000" y="4879975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>
            <a:off x="4267200" y="3355975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3962400" y="1450975"/>
            <a:ext cx="592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V</a:t>
            </a:r>
            <a:r>
              <a:rPr lang="en-US" sz="2000" i="0" baseline="-25000"/>
              <a:t>DD</a:t>
            </a:r>
            <a:endParaRPr lang="en-US" sz="2000" i="0"/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5791200" y="3127375"/>
            <a:ext cx="20018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F(In1,In2,…InN)</a:t>
            </a:r>
          </a:p>
        </p:txBody>
      </p:sp>
      <p:sp>
        <p:nvSpPr>
          <p:cNvPr id="12302" name="Line 13"/>
          <p:cNvSpPr>
            <a:spLocks noChangeShapeType="1"/>
          </p:cNvSpPr>
          <p:nvPr/>
        </p:nvSpPr>
        <p:spPr bwMode="auto">
          <a:xfrm>
            <a:off x="3352800" y="236537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2819400" y="2136775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In1</a:t>
            </a:r>
          </a:p>
        </p:txBody>
      </p:sp>
      <p:sp>
        <p:nvSpPr>
          <p:cNvPr id="12304" name="Rectangle 15" descr="Light downward diagonal"/>
          <p:cNvSpPr>
            <a:spLocks noChangeArrowheads="1"/>
          </p:cNvSpPr>
          <p:nvPr/>
        </p:nvSpPr>
        <p:spPr bwMode="auto">
          <a:xfrm>
            <a:off x="3733800" y="2289175"/>
            <a:ext cx="1066800" cy="762000"/>
          </a:xfrm>
          <a:prstGeom prst="rect">
            <a:avLst/>
          </a:prstGeom>
          <a:pattFill prst="ltDnDiag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2305" name="Rectangle 16" descr="Light downward diagonal"/>
          <p:cNvSpPr>
            <a:spLocks noChangeArrowheads="1"/>
          </p:cNvSpPr>
          <p:nvPr/>
        </p:nvSpPr>
        <p:spPr bwMode="auto">
          <a:xfrm>
            <a:off x="3733800" y="3660775"/>
            <a:ext cx="1066800" cy="762000"/>
          </a:xfrm>
          <a:prstGeom prst="rect">
            <a:avLst/>
          </a:prstGeom>
          <a:pattFill prst="ltDnDiag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2306" name="Line 17"/>
          <p:cNvSpPr>
            <a:spLocks noChangeShapeType="1"/>
          </p:cNvSpPr>
          <p:nvPr/>
        </p:nvSpPr>
        <p:spPr bwMode="auto">
          <a:xfrm>
            <a:off x="3352800" y="259397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307" name="Line 18"/>
          <p:cNvSpPr>
            <a:spLocks noChangeShapeType="1"/>
          </p:cNvSpPr>
          <p:nvPr/>
        </p:nvSpPr>
        <p:spPr bwMode="auto">
          <a:xfrm>
            <a:off x="3352800" y="297497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308" name="Line 19"/>
          <p:cNvSpPr>
            <a:spLocks noChangeShapeType="1"/>
          </p:cNvSpPr>
          <p:nvPr/>
        </p:nvSpPr>
        <p:spPr bwMode="auto">
          <a:xfrm>
            <a:off x="3352800" y="373697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309" name="Line 20"/>
          <p:cNvSpPr>
            <a:spLocks noChangeShapeType="1"/>
          </p:cNvSpPr>
          <p:nvPr/>
        </p:nvSpPr>
        <p:spPr bwMode="auto">
          <a:xfrm>
            <a:off x="3352800" y="396557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310" name="Line 21"/>
          <p:cNvSpPr>
            <a:spLocks noChangeShapeType="1"/>
          </p:cNvSpPr>
          <p:nvPr/>
        </p:nvSpPr>
        <p:spPr bwMode="auto">
          <a:xfrm>
            <a:off x="3352800" y="434657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2311" name="Text Box 22"/>
          <p:cNvSpPr txBox="1">
            <a:spLocks noChangeArrowheads="1"/>
          </p:cNvSpPr>
          <p:nvPr/>
        </p:nvSpPr>
        <p:spPr bwMode="auto">
          <a:xfrm>
            <a:off x="2819400" y="2441575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In2</a:t>
            </a:r>
          </a:p>
        </p:txBody>
      </p:sp>
      <p:sp>
        <p:nvSpPr>
          <p:cNvPr id="12312" name="Text Box 23"/>
          <p:cNvSpPr txBox="1">
            <a:spLocks noChangeArrowheads="1"/>
          </p:cNvSpPr>
          <p:nvPr/>
        </p:nvSpPr>
        <p:spPr bwMode="auto">
          <a:xfrm>
            <a:off x="2819400" y="2898775"/>
            <a:ext cx="579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InN</a:t>
            </a:r>
          </a:p>
        </p:txBody>
      </p:sp>
      <p:sp>
        <p:nvSpPr>
          <p:cNvPr id="12313" name="Text Box 24"/>
          <p:cNvSpPr txBox="1">
            <a:spLocks noChangeArrowheads="1"/>
          </p:cNvSpPr>
          <p:nvPr/>
        </p:nvSpPr>
        <p:spPr bwMode="auto">
          <a:xfrm>
            <a:off x="2819400" y="3508375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In1</a:t>
            </a:r>
          </a:p>
        </p:txBody>
      </p:sp>
      <p:sp>
        <p:nvSpPr>
          <p:cNvPr id="12314" name="Text Box 25"/>
          <p:cNvSpPr txBox="1">
            <a:spLocks noChangeArrowheads="1"/>
          </p:cNvSpPr>
          <p:nvPr/>
        </p:nvSpPr>
        <p:spPr bwMode="auto">
          <a:xfrm>
            <a:off x="2819400" y="3813175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In2</a:t>
            </a:r>
          </a:p>
        </p:txBody>
      </p:sp>
      <p:sp>
        <p:nvSpPr>
          <p:cNvPr id="12315" name="Text Box 26"/>
          <p:cNvSpPr txBox="1">
            <a:spLocks noChangeArrowheads="1"/>
          </p:cNvSpPr>
          <p:nvPr/>
        </p:nvSpPr>
        <p:spPr bwMode="auto">
          <a:xfrm>
            <a:off x="2819400" y="4194175"/>
            <a:ext cx="579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InN</a:t>
            </a:r>
          </a:p>
        </p:txBody>
      </p:sp>
      <p:sp>
        <p:nvSpPr>
          <p:cNvPr id="12316" name="Text Box 27"/>
          <p:cNvSpPr txBox="1">
            <a:spLocks noChangeArrowheads="1"/>
          </p:cNvSpPr>
          <p:nvPr/>
        </p:nvSpPr>
        <p:spPr bwMode="auto">
          <a:xfrm>
            <a:off x="3886200" y="2441575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PUN</a:t>
            </a:r>
          </a:p>
        </p:txBody>
      </p:sp>
      <p:sp>
        <p:nvSpPr>
          <p:cNvPr id="12317" name="Text Box 28"/>
          <p:cNvSpPr txBox="1">
            <a:spLocks noChangeArrowheads="1"/>
          </p:cNvSpPr>
          <p:nvPr/>
        </p:nvSpPr>
        <p:spPr bwMode="auto">
          <a:xfrm>
            <a:off x="3886200" y="3813175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PDN</a:t>
            </a:r>
          </a:p>
        </p:txBody>
      </p:sp>
      <p:sp>
        <p:nvSpPr>
          <p:cNvPr id="12318" name="Text Box 29"/>
          <p:cNvSpPr txBox="1">
            <a:spLocks noChangeArrowheads="1"/>
          </p:cNvSpPr>
          <p:nvPr/>
        </p:nvSpPr>
        <p:spPr bwMode="auto">
          <a:xfrm>
            <a:off x="5105400" y="2289175"/>
            <a:ext cx="1468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PMOS only</a:t>
            </a:r>
          </a:p>
        </p:txBody>
      </p:sp>
      <p:sp>
        <p:nvSpPr>
          <p:cNvPr id="12319" name="Text Box 30"/>
          <p:cNvSpPr txBox="1">
            <a:spLocks noChangeArrowheads="1"/>
          </p:cNvSpPr>
          <p:nvPr/>
        </p:nvSpPr>
        <p:spPr bwMode="auto">
          <a:xfrm>
            <a:off x="5105400" y="4041775"/>
            <a:ext cx="1482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NMOS only</a:t>
            </a:r>
          </a:p>
        </p:txBody>
      </p:sp>
      <p:sp>
        <p:nvSpPr>
          <p:cNvPr id="12320" name="Text Box 31"/>
          <p:cNvSpPr txBox="1">
            <a:spLocks noChangeArrowheads="1"/>
          </p:cNvSpPr>
          <p:nvPr/>
        </p:nvSpPr>
        <p:spPr bwMode="auto">
          <a:xfrm>
            <a:off x="2209800" y="5260975"/>
            <a:ext cx="44910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PUN and PDN are </a:t>
            </a:r>
            <a:r>
              <a:rPr lang="en-US" sz="2000" i="0">
                <a:solidFill>
                  <a:schemeClr val="accent1"/>
                </a:solidFill>
              </a:rPr>
              <a:t>dual</a:t>
            </a:r>
            <a:r>
              <a:rPr lang="en-US" sz="2000" i="0"/>
              <a:t> logic networks</a:t>
            </a:r>
          </a:p>
        </p:txBody>
      </p:sp>
      <p:sp>
        <p:nvSpPr>
          <p:cNvPr id="12321" name="Text Box 32"/>
          <p:cNvSpPr txBox="1">
            <a:spLocks noChangeArrowheads="1"/>
          </p:cNvSpPr>
          <p:nvPr/>
        </p:nvSpPr>
        <p:spPr bwMode="auto">
          <a:xfrm rot="5342552">
            <a:off x="3260725" y="253365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Book Antiqua" pitchFamily="18" charset="0"/>
              </a:rPr>
              <a:t>…</a:t>
            </a:r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 rot="5342552">
            <a:off x="3260725" y="390525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Book Antiqua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849827-710D-45FA-A1B1-B1887E1DAECE}" type="slidenum">
              <a:rPr lang="en-US"/>
              <a:pPr/>
              <a:t>40</a:t>
            </a:fld>
            <a:endParaRPr lang="en-US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mtClean="0"/>
              <a:t>Pass-Transistor Logic</a:t>
            </a:r>
            <a:endParaRPr lang="en-US" sz="5400" b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6324" name="Picture 3"/>
          <p:cNvPicPr>
            <a:picLocks noChangeAspect="1" noChangeArrowheads="1"/>
          </p:cNvPicPr>
          <p:nvPr/>
        </p:nvPicPr>
        <p:blipFill>
          <a:blip r:embed="rId3" cstate="print"/>
          <a:srcRect l="21368"/>
          <a:stretch>
            <a:fillRect/>
          </a:stretch>
        </p:blipFill>
        <p:spPr bwMode="auto">
          <a:xfrm>
            <a:off x="990600" y="1905000"/>
            <a:ext cx="7115175" cy="365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273593-CA5D-4ACC-9F2F-140EB68AFF15}" type="slidenum">
              <a:rPr lang="en-US"/>
              <a:pPr/>
              <a:t>41</a:t>
            </a:fld>
            <a:endParaRPr lang="en-US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Example: AND Gate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4413" y="1812925"/>
            <a:ext cx="4202112" cy="3527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53B56EA-6E74-44CE-B9F0-B238874906AE}" type="slidenum">
              <a:rPr lang="en-US"/>
              <a:pPr/>
              <a:t>42</a:t>
            </a:fld>
            <a:endParaRPr 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NMOS-Only Logic</a:t>
            </a:r>
          </a:p>
        </p:txBody>
      </p:sp>
      <p:pic>
        <p:nvPicPr>
          <p:cNvPr id="5837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100" y="2736850"/>
            <a:ext cx="3106738" cy="1284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8373" name="Freeform 4"/>
          <p:cNvSpPr>
            <a:spLocks/>
          </p:cNvSpPr>
          <p:nvPr/>
        </p:nvSpPr>
        <p:spPr bwMode="auto">
          <a:xfrm>
            <a:off x="5084763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5084763" y="2317750"/>
            <a:ext cx="23812" cy="2408238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75" name="Rectangle 6"/>
          <p:cNvSpPr>
            <a:spLocks noChangeArrowheads="1"/>
          </p:cNvSpPr>
          <p:nvPr/>
        </p:nvSpPr>
        <p:spPr bwMode="auto">
          <a:xfrm>
            <a:off x="5084763" y="2317750"/>
            <a:ext cx="31861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76" name="Rectangle 7"/>
          <p:cNvSpPr>
            <a:spLocks noChangeArrowheads="1"/>
          </p:cNvSpPr>
          <p:nvPr/>
        </p:nvSpPr>
        <p:spPr bwMode="auto">
          <a:xfrm>
            <a:off x="8247063" y="2317750"/>
            <a:ext cx="23812" cy="243205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77" name="Freeform 8"/>
          <p:cNvSpPr>
            <a:spLocks/>
          </p:cNvSpPr>
          <p:nvPr/>
        </p:nvSpPr>
        <p:spPr bwMode="auto">
          <a:xfrm>
            <a:off x="5084763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5084763" y="4725988"/>
            <a:ext cx="3162300" cy="238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79" name="Freeform 10"/>
          <p:cNvSpPr>
            <a:spLocks/>
          </p:cNvSpPr>
          <p:nvPr/>
        </p:nvSpPr>
        <p:spPr bwMode="auto">
          <a:xfrm>
            <a:off x="5084763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80" name="Freeform 11"/>
          <p:cNvSpPr>
            <a:spLocks/>
          </p:cNvSpPr>
          <p:nvPr/>
        </p:nvSpPr>
        <p:spPr bwMode="auto">
          <a:xfrm>
            <a:off x="5084763" y="47021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81" name="Rectangle 12"/>
          <p:cNvSpPr>
            <a:spLocks noChangeArrowheads="1"/>
          </p:cNvSpPr>
          <p:nvPr/>
        </p:nvSpPr>
        <p:spPr bwMode="auto">
          <a:xfrm>
            <a:off x="5084763" y="4702175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82" name="Freeform 13"/>
          <p:cNvSpPr>
            <a:spLocks/>
          </p:cNvSpPr>
          <p:nvPr/>
        </p:nvSpPr>
        <p:spPr bwMode="auto">
          <a:xfrm>
            <a:off x="5489575" y="4725988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83" name="Freeform 14"/>
          <p:cNvSpPr>
            <a:spLocks/>
          </p:cNvSpPr>
          <p:nvPr/>
        </p:nvSpPr>
        <p:spPr bwMode="auto">
          <a:xfrm>
            <a:off x="5489575" y="4702175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84" name="Rectangle 15"/>
          <p:cNvSpPr>
            <a:spLocks noChangeArrowheads="1"/>
          </p:cNvSpPr>
          <p:nvPr/>
        </p:nvSpPr>
        <p:spPr bwMode="auto">
          <a:xfrm>
            <a:off x="5489575" y="4702175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85" name="Freeform 16"/>
          <p:cNvSpPr>
            <a:spLocks/>
          </p:cNvSpPr>
          <p:nvPr/>
        </p:nvSpPr>
        <p:spPr bwMode="auto">
          <a:xfrm>
            <a:off x="5868988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86" name="Freeform 17"/>
          <p:cNvSpPr>
            <a:spLocks/>
          </p:cNvSpPr>
          <p:nvPr/>
        </p:nvSpPr>
        <p:spPr bwMode="auto">
          <a:xfrm>
            <a:off x="5868988" y="47021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87" name="Rectangle 18"/>
          <p:cNvSpPr>
            <a:spLocks noChangeArrowheads="1"/>
          </p:cNvSpPr>
          <p:nvPr/>
        </p:nvSpPr>
        <p:spPr bwMode="auto">
          <a:xfrm>
            <a:off x="5868988" y="4702175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88" name="Freeform 19"/>
          <p:cNvSpPr>
            <a:spLocks/>
          </p:cNvSpPr>
          <p:nvPr/>
        </p:nvSpPr>
        <p:spPr bwMode="auto">
          <a:xfrm>
            <a:off x="6273800" y="4725988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89" name="Freeform 20"/>
          <p:cNvSpPr>
            <a:spLocks/>
          </p:cNvSpPr>
          <p:nvPr/>
        </p:nvSpPr>
        <p:spPr bwMode="auto">
          <a:xfrm>
            <a:off x="6273800" y="4702175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90" name="Rectangle 21"/>
          <p:cNvSpPr>
            <a:spLocks noChangeArrowheads="1"/>
          </p:cNvSpPr>
          <p:nvPr/>
        </p:nvSpPr>
        <p:spPr bwMode="auto">
          <a:xfrm>
            <a:off x="6273800" y="4702175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91" name="Freeform 22"/>
          <p:cNvSpPr>
            <a:spLocks/>
          </p:cNvSpPr>
          <p:nvPr/>
        </p:nvSpPr>
        <p:spPr bwMode="auto">
          <a:xfrm>
            <a:off x="6654800" y="4725988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92" name="Freeform 23"/>
          <p:cNvSpPr>
            <a:spLocks/>
          </p:cNvSpPr>
          <p:nvPr/>
        </p:nvSpPr>
        <p:spPr bwMode="auto">
          <a:xfrm>
            <a:off x="6654800" y="4702175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93" name="Rectangle 24"/>
          <p:cNvSpPr>
            <a:spLocks noChangeArrowheads="1"/>
          </p:cNvSpPr>
          <p:nvPr/>
        </p:nvSpPr>
        <p:spPr bwMode="auto">
          <a:xfrm>
            <a:off x="6654800" y="4702175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94" name="Freeform 25"/>
          <p:cNvSpPr>
            <a:spLocks/>
          </p:cNvSpPr>
          <p:nvPr/>
        </p:nvSpPr>
        <p:spPr bwMode="auto">
          <a:xfrm>
            <a:off x="7058025" y="4725988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95" name="Freeform 26"/>
          <p:cNvSpPr>
            <a:spLocks/>
          </p:cNvSpPr>
          <p:nvPr/>
        </p:nvSpPr>
        <p:spPr bwMode="auto">
          <a:xfrm>
            <a:off x="7058025" y="4702175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96" name="Rectangle 27"/>
          <p:cNvSpPr>
            <a:spLocks noChangeArrowheads="1"/>
          </p:cNvSpPr>
          <p:nvPr/>
        </p:nvSpPr>
        <p:spPr bwMode="auto">
          <a:xfrm>
            <a:off x="7058025" y="4702175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97" name="Freeform 28"/>
          <p:cNvSpPr>
            <a:spLocks/>
          </p:cNvSpPr>
          <p:nvPr/>
        </p:nvSpPr>
        <p:spPr bwMode="auto">
          <a:xfrm>
            <a:off x="7462838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98" name="Freeform 29"/>
          <p:cNvSpPr>
            <a:spLocks/>
          </p:cNvSpPr>
          <p:nvPr/>
        </p:nvSpPr>
        <p:spPr bwMode="auto">
          <a:xfrm>
            <a:off x="7462838" y="47021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399" name="Rectangle 30"/>
          <p:cNvSpPr>
            <a:spLocks noChangeArrowheads="1"/>
          </p:cNvSpPr>
          <p:nvPr/>
        </p:nvSpPr>
        <p:spPr bwMode="auto">
          <a:xfrm>
            <a:off x="7462838" y="4702175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00" name="Freeform 31"/>
          <p:cNvSpPr>
            <a:spLocks/>
          </p:cNvSpPr>
          <p:nvPr/>
        </p:nvSpPr>
        <p:spPr bwMode="auto">
          <a:xfrm>
            <a:off x="7842250" y="4725988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01" name="Freeform 32"/>
          <p:cNvSpPr>
            <a:spLocks/>
          </p:cNvSpPr>
          <p:nvPr/>
        </p:nvSpPr>
        <p:spPr bwMode="auto">
          <a:xfrm>
            <a:off x="7842250" y="4702175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02" name="Rectangle 33"/>
          <p:cNvSpPr>
            <a:spLocks noChangeArrowheads="1"/>
          </p:cNvSpPr>
          <p:nvPr/>
        </p:nvSpPr>
        <p:spPr bwMode="auto">
          <a:xfrm>
            <a:off x="7842250" y="4702175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03" name="Freeform 34"/>
          <p:cNvSpPr>
            <a:spLocks/>
          </p:cNvSpPr>
          <p:nvPr/>
        </p:nvSpPr>
        <p:spPr bwMode="auto">
          <a:xfrm>
            <a:off x="8247063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04" name="Freeform 35"/>
          <p:cNvSpPr>
            <a:spLocks/>
          </p:cNvSpPr>
          <p:nvPr/>
        </p:nvSpPr>
        <p:spPr bwMode="auto">
          <a:xfrm>
            <a:off x="8247063" y="47021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05" name="Rectangle 36"/>
          <p:cNvSpPr>
            <a:spLocks noChangeArrowheads="1"/>
          </p:cNvSpPr>
          <p:nvPr/>
        </p:nvSpPr>
        <p:spPr bwMode="auto">
          <a:xfrm>
            <a:off x="8247063" y="4702175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06" name="Freeform 37"/>
          <p:cNvSpPr>
            <a:spLocks/>
          </p:cNvSpPr>
          <p:nvPr/>
        </p:nvSpPr>
        <p:spPr bwMode="auto">
          <a:xfrm>
            <a:off x="5084763" y="23177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07" name="Freeform 38"/>
          <p:cNvSpPr>
            <a:spLocks/>
          </p:cNvSpPr>
          <p:nvPr/>
        </p:nvSpPr>
        <p:spPr bwMode="auto">
          <a:xfrm>
            <a:off x="5084763" y="23415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08" name="Rectangle 39"/>
          <p:cNvSpPr>
            <a:spLocks noChangeArrowheads="1"/>
          </p:cNvSpPr>
          <p:nvPr/>
        </p:nvSpPr>
        <p:spPr bwMode="auto">
          <a:xfrm>
            <a:off x="5084763" y="2317750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09" name="Freeform 40"/>
          <p:cNvSpPr>
            <a:spLocks/>
          </p:cNvSpPr>
          <p:nvPr/>
        </p:nvSpPr>
        <p:spPr bwMode="auto">
          <a:xfrm>
            <a:off x="5489575" y="2317750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10" name="Freeform 41"/>
          <p:cNvSpPr>
            <a:spLocks/>
          </p:cNvSpPr>
          <p:nvPr/>
        </p:nvSpPr>
        <p:spPr bwMode="auto">
          <a:xfrm>
            <a:off x="5489575" y="2341563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11" name="Rectangle 42"/>
          <p:cNvSpPr>
            <a:spLocks noChangeArrowheads="1"/>
          </p:cNvSpPr>
          <p:nvPr/>
        </p:nvSpPr>
        <p:spPr bwMode="auto">
          <a:xfrm>
            <a:off x="5489575" y="2317750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12" name="Freeform 43"/>
          <p:cNvSpPr>
            <a:spLocks/>
          </p:cNvSpPr>
          <p:nvPr/>
        </p:nvSpPr>
        <p:spPr bwMode="auto">
          <a:xfrm>
            <a:off x="5868988" y="23177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13" name="Freeform 44"/>
          <p:cNvSpPr>
            <a:spLocks/>
          </p:cNvSpPr>
          <p:nvPr/>
        </p:nvSpPr>
        <p:spPr bwMode="auto">
          <a:xfrm>
            <a:off x="5868988" y="23415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14" name="Rectangle 45"/>
          <p:cNvSpPr>
            <a:spLocks noChangeArrowheads="1"/>
          </p:cNvSpPr>
          <p:nvPr/>
        </p:nvSpPr>
        <p:spPr bwMode="auto">
          <a:xfrm>
            <a:off x="5868988" y="2317750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15" name="Freeform 46"/>
          <p:cNvSpPr>
            <a:spLocks/>
          </p:cNvSpPr>
          <p:nvPr/>
        </p:nvSpPr>
        <p:spPr bwMode="auto">
          <a:xfrm>
            <a:off x="6273800" y="2317750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16" name="Freeform 47"/>
          <p:cNvSpPr>
            <a:spLocks/>
          </p:cNvSpPr>
          <p:nvPr/>
        </p:nvSpPr>
        <p:spPr bwMode="auto">
          <a:xfrm>
            <a:off x="6273800" y="2341563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17" name="Rectangle 48"/>
          <p:cNvSpPr>
            <a:spLocks noChangeArrowheads="1"/>
          </p:cNvSpPr>
          <p:nvPr/>
        </p:nvSpPr>
        <p:spPr bwMode="auto">
          <a:xfrm>
            <a:off x="6273800" y="2317750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18" name="Freeform 49"/>
          <p:cNvSpPr>
            <a:spLocks/>
          </p:cNvSpPr>
          <p:nvPr/>
        </p:nvSpPr>
        <p:spPr bwMode="auto">
          <a:xfrm>
            <a:off x="6654800" y="2317750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19" name="Freeform 50"/>
          <p:cNvSpPr>
            <a:spLocks/>
          </p:cNvSpPr>
          <p:nvPr/>
        </p:nvSpPr>
        <p:spPr bwMode="auto">
          <a:xfrm>
            <a:off x="6654800" y="2341563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20" name="Rectangle 51"/>
          <p:cNvSpPr>
            <a:spLocks noChangeArrowheads="1"/>
          </p:cNvSpPr>
          <p:nvPr/>
        </p:nvSpPr>
        <p:spPr bwMode="auto">
          <a:xfrm>
            <a:off x="6654800" y="2317750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21" name="Freeform 52"/>
          <p:cNvSpPr>
            <a:spLocks/>
          </p:cNvSpPr>
          <p:nvPr/>
        </p:nvSpPr>
        <p:spPr bwMode="auto">
          <a:xfrm>
            <a:off x="7058025" y="2317750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22" name="Freeform 53"/>
          <p:cNvSpPr>
            <a:spLocks/>
          </p:cNvSpPr>
          <p:nvPr/>
        </p:nvSpPr>
        <p:spPr bwMode="auto">
          <a:xfrm>
            <a:off x="7058025" y="2341563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23" name="Rectangle 54"/>
          <p:cNvSpPr>
            <a:spLocks noChangeArrowheads="1"/>
          </p:cNvSpPr>
          <p:nvPr/>
        </p:nvSpPr>
        <p:spPr bwMode="auto">
          <a:xfrm>
            <a:off x="7058025" y="2317750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24" name="Freeform 55"/>
          <p:cNvSpPr>
            <a:spLocks/>
          </p:cNvSpPr>
          <p:nvPr/>
        </p:nvSpPr>
        <p:spPr bwMode="auto">
          <a:xfrm>
            <a:off x="7462838" y="23177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25" name="Freeform 56"/>
          <p:cNvSpPr>
            <a:spLocks/>
          </p:cNvSpPr>
          <p:nvPr/>
        </p:nvSpPr>
        <p:spPr bwMode="auto">
          <a:xfrm>
            <a:off x="7462838" y="23415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26" name="Rectangle 57"/>
          <p:cNvSpPr>
            <a:spLocks noChangeArrowheads="1"/>
          </p:cNvSpPr>
          <p:nvPr/>
        </p:nvSpPr>
        <p:spPr bwMode="auto">
          <a:xfrm>
            <a:off x="7462838" y="2317750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27" name="Freeform 58"/>
          <p:cNvSpPr>
            <a:spLocks/>
          </p:cNvSpPr>
          <p:nvPr/>
        </p:nvSpPr>
        <p:spPr bwMode="auto">
          <a:xfrm>
            <a:off x="7842250" y="2317750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28" name="Freeform 59"/>
          <p:cNvSpPr>
            <a:spLocks/>
          </p:cNvSpPr>
          <p:nvPr/>
        </p:nvSpPr>
        <p:spPr bwMode="auto">
          <a:xfrm>
            <a:off x="7842250" y="2341563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29" name="Rectangle 60"/>
          <p:cNvSpPr>
            <a:spLocks noChangeArrowheads="1"/>
          </p:cNvSpPr>
          <p:nvPr/>
        </p:nvSpPr>
        <p:spPr bwMode="auto">
          <a:xfrm>
            <a:off x="7842250" y="2317750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30" name="Freeform 61"/>
          <p:cNvSpPr>
            <a:spLocks/>
          </p:cNvSpPr>
          <p:nvPr/>
        </p:nvSpPr>
        <p:spPr bwMode="auto">
          <a:xfrm>
            <a:off x="8247063" y="23177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31" name="Freeform 62"/>
          <p:cNvSpPr>
            <a:spLocks/>
          </p:cNvSpPr>
          <p:nvPr/>
        </p:nvSpPr>
        <p:spPr bwMode="auto">
          <a:xfrm>
            <a:off x="8247063" y="23415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32" name="Rectangle 63"/>
          <p:cNvSpPr>
            <a:spLocks noChangeArrowheads="1"/>
          </p:cNvSpPr>
          <p:nvPr/>
        </p:nvSpPr>
        <p:spPr bwMode="auto">
          <a:xfrm>
            <a:off x="8247063" y="2317750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33" name="Freeform 64"/>
          <p:cNvSpPr>
            <a:spLocks/>
          </p:cNvSpPr>
          <p:nvPr/>
        </p:nvSpPr>
        <p:spPr bwMode="auto">
          <a:xfrm>
            <a:off x="5084763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34" name="Freeform 65"/>
          <p:cNvSpPr>
            <a:spLocks/>
          </p:cNvSpPr>
          <p:nvPr/>
        </p:nvSpPr>
        <p:spPr bwMode="auto">
          <a:xfrm>
            <a:off x="5084763" y="47021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35" name="Rectangle 66"/>
          <p:cNvSpPr>
            <a:spLocks noChangeArrowheads="1"/>
          </p:cNvSpPr>
          <p:nvPr/>
        </p:nvSpPr>
        <p:spPr bwMode="auto">
          <a:xfrm>
            <a:off x="5084763" y="4702175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36" name="Freeform 67"/>
          <p:cNvSpPr>
            <a:spLocks/>
          </p:cNvSpPr>
          <p:nvPr/>
        </p:nvSpPr>
        <p:spPr bwMode="auto">
          <a:xfrm>
            <a:off x="5868988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37" name="Freeform 68"/>
          <p:cNvSpPr>
            <a:spLocks/>
          </p:cNvSpPr>
          <p:nvPr/>
        </p:nvSpPr>
        <p:spPr bwMode="auto">
          <a:xfrm>
            <a:off x="5868988" y="47021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38" name="Rectangle 69"/>
          <p:cNvSpPr>
            <a:spLocks noChangeArrowheads="1"/>
          </p:cNvSpPr>
          <p:nvPr/>
        </p:nvSpPr>
        <p:spPr bwMode="auto">
          <a:xfrm>
            <a:off x="5868988" y="4702175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39" name="Freeform 70"/>
          <p:cNvSpPr>
            <a:spLocks/>
          </p:cNvSpPr>
          <p:nvPr/>
        </p:nvSpPr>
        <p:spPr bwMode="auto">
          <a:xfrm>
            <a:off x="6654800" y="4725988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40" name="Freeform 71"/>
          <p:cNvSpPr>
            <a:spLocks/>
          </p:cNvSpPr>
          <p:nvPr/>
        </p:nvSpPr>
        <p:spPr bwMode="auto">
          <a:xfrm>
            <a:off x="6654800" y="4702175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41" name="Rectangle 72"/>
          <p:cNvSpPr>
            <a:spLocks noChangeArrowheads="1"/>
          </p:cNvSpPr>
          <p:nvPr/>
        </p:nvSpPr>
        <p:spPr bwMode="auto">
          <a:xfrm>
            <a:off x="6654800" y="4702175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42" name="Freeform 73"/>
          <p:cNvSpPr>
            <a:spLocks/>
          </p:cNvSpPr>
          <p:nvPr/>
        </p:nvSpPr>
        <p:spPr bwMode="auto">
          <a:xfrm>
            <a:off x="7462838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43" name="Freeform 74"/>
          <p:cNvSpPr>
            <a:spLocks/>
          </p:cNvSpPr>
          <p:nvPr/>
        </p:nvSpPr>
        <p:spPr bwMode="auto">
          <a:xfrm>
            <a:off x="7462838" y="47021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44" name="Rectangle 75"/>
          <p:cNvSpPr>
            <a:spLocks noChangeArrowheads="1"/>
          </p:cNvSpPr>
          <p:nvPr/>
        </p:nvSpPr>
        <p:spPr bwMode="auto">
          <a:xfrm>
            <a:off x="7462838" y="4702175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45" name="Freeform 76"/>
          <p:cNvSpPr>
            <a:spLocks/>
          </p:cNvSpPr>
          <p:nvPr/>
        </p:nvSpPr>
        <p:spPr bwMode="auto">
          <a:xfrm>
            <a:off x="8247063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46" name="Freeform 77"/>
          <p:cNvSpPr>
            <a:spLocks/>
          </p:cNvSpPr>
          <p:nvPr/>
        </p:nvSpPr>
        <p:spPr bwMode="auto">
          <a:xfrm>
            <a:off x="8247063" y="47021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47" name="Rectangle 78"/>
          <p:cNvSpPr>
            <a:spLocks noChangeArrowheads="1"/>
          </p:cNvSpPr>
          <p:nvPr/>
        </p:nvSpPr>
        <p:spPr bwMode="auto">
          <a:xfrm>
            <a:off x="8247063" y="4702175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48" name="Freeform 79"/>
          <p:cNvSpPr>
            <a:spLocks/>
          </p:cNvSpPr>
          <p:nvPr/>
        </p:nvSpPr>
        <p:spPr bwMode="auto">
          <a:xfrm>
            <a:off x="5084763" y="23177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49" name="Freeform 80"/>
          <p:cNvSpPr>
            <a:spLocks/>
          </p:cNvSpPr>
          <p:nvPr/>
        </p:nvSpPr>
        <p:spPr bwMode="auto">
          <a:xfrm>
            <a:off x="5084763" y="23415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50" name="Rectangle 81"/>
          <p:cNvSpPr>
            <a:spLocks noChangeArrowheads="1"/>
          </p:cNvSpPr>
          <p:nvPr/>
        </p:nvSpPr>
        <p:spPr bwMode="auto">
          <a:xfrm>
            <a:off x="5084763" y="2317750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51" name="Freeform 82"/>
          <p:cNvSpPr>
            <a:spLocks/>
          </p:cNvSpPr>
          <p:nvPr/>
        </p:nvSpPr>
        <p:spPr bwMode="auto">
          <a:xfrm>
            <a:off x="5868988" y="23177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52" name="Freeform 83"/>
          <p:cNvSpPr>
            <a:spLocks/>
          </p:cNvSpPr>
          <p:nvPr/>
        </p:nvSpPr>
        <p:spPr bwMode="auto">
          <a:xfrm>
            <a:off x="5868988" y="23415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53" name="Rectangle 84"/>
          <p:cNvSpPr>
            <a:spLocks noChangeArrowheads="1"/>
          </p:cNvSpPr>
          <p:nvPr/>
        </p:nvSpPr>
        <p:spPr bwMode="auto">
          <a:xfrm>
            <a:off x="5868988" y="2317750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54" name="Freeform 85"/>
          <p:cNvSpPr>
            <a:spLocks/>
          </p:cNvSpPr>
          <p:nvPr/>
        </p:nvSpPr>
        <p:spPr bwMode="auto">
          <a:xfrm>
            <a:off x="6654800" y="2317750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55" name="Freeform 86"/>
          <p:cNvSpPr>
            <a:spLocks/>
          </p:cNvSpPr>
          <p:nvPr/>
        </p:nvSpPr>
        <p:spPr bwMode="auto">
          <a:xfrm>
            <a:off x="6654800" y="2341563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56" name="Rectangle 87"/>
          <p:cNvSpPr>
            <a:spLocks noChangeArrowheads="1"/>
          </p:cNvSpPr>
          <p:nvPr/>
        </p:nvSpPr>
        <p:spPr bwMode="auto">
          <a:xfrm>
            <a:off x="6654800" y="2317750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57" name="Freeform 88"/>
          <p:cNvSpPr>
            <a:spLocks/>
          </p:cNvSpPr>
          <p:nvPr/>
        </p:nvSpPr>
        <p:spPr bwMode="auto">
          <a:xfrm>
            <a:off x="7462838" y="23177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58" name="Freeform 89"/>
          <p:cNvSpPr>
            <a:spLocks/>
          </p:cNvSpPr>
          <p:nvPr/>
        </p:nvSpPr>
        <p:spPr bwMode="auto">
          <a:xfrm>
            <a:off x="7462838" y="23415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59" name="Rectangle 90"/>
          <p:cNvSpPr>
            <a:spLocks noChangeArrowheads="1"/>
          </p:cNvSpPr>
          <p:nvPr/>
        </p:nvSpPr>
        <p:spPr bwMode="auto">
          <a:xfrm>
            <a:off x="7462838" y="2317750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60" name="Rectangle 91"/>
          <p:cNvSpPr>
            <a:spLocks noChangeArrowheads="1"/>
          </p:cNvSpPr>
          <p:nvPr/>
        </p:nvSpPr>
        <p:spPr bwMode="auto">
          <a:xfrm>
            <a:off x="5037138" y="4773613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</a:rPr>
              <a:t>0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461" name="Rectangle 92"/>
          <p:cNvSpPr>
            <a:spLocks noChangeArrowheads="1"/>
          </p:cNvSpPr>
          <p:nvPr/>
        </p:nvSpPr>
        <p:spPr bwMode="auto">
          <a:xfrm>
            <a:off x="5773738" y="4773613"/>
            <a:ext cx="193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</a:rPr>
              <a:t>0.5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462" name="Rectangle 93"/>
          <p:cNvSpPr>
            <a:spLocks noChangeArrowheads="1"/>
          </p:cNvSpPr>
          <p:nvPr/>
        </p:nvSpPr>
        <p:spPr bwMode="auto">
          <a:xfrm>
            <a:off x="6630988" y="4773613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</a:rPr>
              <a:t>1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463" name="Rectangle 94"/>
          <p:cNvSpPr>
            <a:spLocks noChangeArrowheads="1"/>
          </p:cNvSpPr>
          <p:nvPr/>
        </p:nvSpPr>
        <p:spPr bwMode="auto">
          <a:xfrm>
            <a:off x="7343775" y="4773613"/>
            <a:ext cx="193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</a:rPr>
              <a:t>1.5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464" name="Rectangle 95"/>
          <p:cNvSpPr>
            <a:spLocks noChangeArrowheads="1"/>
          </p:cNvSpPr>
          <p:nvPr/>
        </p:nvSpPr>
        <p:spPr bwMode="auto">
          <a:xfrm>
            <a:off x="8199438" y="4773613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</a:rPr>
              <a:t>2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465" name="Freeform 96"/>
          <p:cNvSpPr>
            <a:spLocks/>
          </p:cNvSpPr>
          <p:nvPr/>
        </p:nvSpPr>
        <p:spPr bwMode="auto">
          <a:xfrm>
            <a:off x="8247063" y="23177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66" name="Freeform 97"/>
          <p:cNvSpPr>
            <a:spLocks/>
          </p:cNvSpPr>
          <p:nvPr/>
        </p:nvSpPr>
        <p:spPr bwMode="auto">
          <a:xfrm>
            <a:off x="8247063" y="23415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67" name="Rectangle 98"/>
          <p:cNvSpPr>
            <a:spLocks noChangeArrowheads="1"/>
          </p:cNvSpPr>
          <p:nvPr/>
        </p:nvSpPr>
        <p:spPr bwMode="auto">
          <a:xfrm>
            <a:off x="8247063" y="2317750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68" name="Freeform 99"/>
          <p:cNvSpPr>
            <a:spLocks/>
          </p:cNvSpPr>
          <p:nvPr/>
        </p:nvSpPr>
        <p:spPr bwMode="auto">
          <a:xfrm>
            <a:off x="5084763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69" name="Freeform 100"/>
          <p:cNvSpPr>
            <a:spLocks/>
          </p:cNvSpPr>
          <p:nvPr/>
        </p:nvSpPr>
        <p:spPr bwMode="auto">
          <a:xfrm>
            <a:off x="5108575" y="4725988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70" name="Rectangle 101"/>
          <p:cNvSpPr>
            <a:spLocks noChangeArrowheads="1"/>
          </p:cNvSpPr>
          <p:nvPr/>
        </p:nvSpPr>
        <p:spPr bwMode="auto">
          <a:xfrm>
            <a:off x="5084763" y="4725988"/>
            <a:ext cx="23812" cy="238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71" name="Freeform 102"/>
          <p:cNvSpPr>
            <a:spLocks/>
          </p:cNvSpPr>
          <p:nvPr/>
        </p:nvSpPr>
        <p:spPr bwMode="auto">
          <a:xfrm>
            <a:off x="5084763" y="43211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72" name="Freeform 103"/>
          <p:cNvSpPr>
            <a:spLocks/>
          </p:cNvSpPr>
          <p:nvPr/>
        </p:nvSpPr>
        <p:spPr bwMode="auto">
          <a:xfrm>
            <a:off x="5108575" y="4321175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73" name="Rectangle 104"/>
          <p:cNvSpPr>
            <a:spLocks noChangeArrowheads="1"/>
          </p:cNvSpPr>
          <p:nvPr/>
        </p:nvSpPr>
        <p:spPr bwMode="auto">
          <a:xfrm>
            <a:off x="5084763" y="4321175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74" name="Freeform 105"/>
          <p:cNvSpPr>
            <a:spLocks/>
          </p:cNvSpPr>
          <p:nvPr/>
        </p:nvSpPr>
        <p:spPr bwMode="auto">
          <a:xfrm>
            <a:off x="5084763" y="39147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75" name="Freeform 106"/>
          <p:cNvSpPr>
            <a:spLocks/>
          </p:cNvSpPr>
          <p:nvPr/>
        </p:nvSpPr>
        <p:spPr bwMode="auto">
          <a:xfrm>
            <a:off x="5108575" y="3914775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76" name="Rectangle 107"/>
          <p:cNvSpPr>
            <a:spLocks noChangeArrowheads="1"/>
          </p:cNvSpPr>
          <p:nvPr/>
        </p:nvSpPr>
        <p:spPr bwMode="auto">
          <a:xfrm>
            <a:off x="5084763" y="3914775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77" name="Freeform 108"/>
          <p:cNvSpPr>
            <a:spLocks/>
          </p:cNvSpPr>
          <p:nvPr/>
        </p:nvSpPr>
        <p:spPr bwMode="auto">
          <a:xfrm>
            <a:off x="5084763" y="35099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78" name="Freeform 109"/>
          <p:cNvSpPr>
            <a:spLocks/>
          </p:cNvSpPr>
          <p:nvPr/>
        </p:nvSpPr>
        <p:spPr bwMode="auto">
          <a:xfrm>
            <a:off x="5108575" y="3509963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79" name="Rectangle 110"/>
          <p:cNvSpPr>
            <a:spLocks noChangeArrowheads="1"/>
          </p:cNvSpPr>
          <p:nvPr/>
        </p:nvSpPr>
        <p:spPr bwMode="auto">
          <a:xfrm>
            <a:off x="5084763" y="3509963"/>
            <a:ext cx="23812" cy="238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80" name="Freeform 111"/>
          <p:cNvSpPr>
            <a:spLocks/>
          </p:cNvSpPr>
          <p:nvPr/>
        </p:nvSpPr>
        <p:spPr bwMode="auto">
          <a:xfrm>
            <a:off x="5084763" y="31289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81" name="Freeform 112"/>
          <p:cNvSpPr>
            <a:spLocks/>
          </p:cNvSpPr>
          <p:nvPr/>
        </p:nvSpPr>
        <p:spPr bwMode="auto">
          <a:xfrm>
            <a:off x="5108575" y="3128963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82" name="Rectangle 113"/>
          <p:cNvSpPr>
            <a:spLocks noChangeArrowheads="1"/>
          </p:cNvSpPr>
          <p:nvPr/>
        </p:nvSpPr>
        <p:spPr bwMode="auto">
          <a:xfrm>
            <a:off x="5084763" y="3128963"/>
            <a:ext cx="23812" cy="238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83" name="Freeform 114"/>
          <p:cNvSpPr>
            <a:spLocks/>
          </p:cNvSpPr>
          <p:nvPr/>
        </p:nvSpPr>
        <p:spPr bwMode="auto">
          <a:xfrm>
            <a:off x="5084763" y="27241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84" name="Freeform 115"/>
          <p:cNvSpPr>
            <a:spLocks/>
          </p:cNvSpPr>
          <p:nvPr/>
        </p:nvSpPr>
        <p:spPr bwMode="auto">
          <a:xfrm>
            <a:off x="5108575" y="2724150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85" name="Rectangle 116"/>
          <p:cNvSpPr>
            <a:spLocks noChangeArrowheads="1"/>
          </p:cNvSpPr>
          <p:nvPr/>
        </p:nvSpPr>
        <p:spPr bwMode="auto">
          <a:xfrm>
            <a:off x="5084763" y="2724150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86" name="Freeform 117"/>
          <p:cNvSpPr>
            <a:spLocks/>
          </p:cNvSpPr>
          <p:nvPr/>
        </p:nvSpPr>
        <p:spPr bwMode="auto">
          <a:xfrm>
            <a:off x="5084763" y="23177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87" name="Freeform 118"/>
          <p:cNvSpPr>
            <a:spLocks/>
          </p:cNvSpPr>
          <p:nvPr/>
        </p:nvSpPr>
        <p:spPr bwMode="auto">
          <a:xfrm>
            <a:off x="5108575" y="2317750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88" name="Rectangle 119"/>
          <p:cNvSpPr>
            <a:spLocks noChangeArrowheads="1"/>
          </p:cNvSpPr>
          <p:nvPr/>
        </p:nvSpPr>
        <p:spPr bwMode="auto">
          <a:xfrm>
            <a:off x="5084763" y="2317750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89" name="Freeform 120"/>
          <p:cNvSpPr>
            <a:spLocks/>
          </p:cNvSpPr>
          <p:nvPr/>
        </p:nvSpPr>
        <p:spPr bwMode="auto">
          <a:xfrm>
            <a:off x="8247063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90" name="Freeform 121"/>
          <p:cNvSpPr>
            <a:spLocks/>
          </p:cNvSpPr>
          <p:nvPr/>
        </p:nvSpPr>
        <p:spPr bwMode="auto">
          <a:xfrm>
            <a:off x="8223250" y="4725988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91" name="Rectangle 122"/>
          <p:cNvSpPr>
            <a:spLocks noChangeArrowheads="1"/>
          </p:cNvSpPr>
          <p:nvPr/>
        </p:nvSpPr>
        <p:spPr bwMode="auto">
          <a:xfrm>
            <a:off x="8223250" y="4725988"/>
            <a:ext cx="23813" cy="238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92" name="Freeform 123"/>
          <p:cNvSpPr>
            <a:spLocks/>
          </p:cNvSpPr>
          <p:nvPr/>
        </p:nvSpPr>
        <p:spPr bwMode="auto">
          <a:xfrm>
            <a:off x="8247063" y="43211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93" name="Freeform 124"/>
          <p:cNvSpPr>
            <a:spLocks/>
          </p:cNvSpPr>
          <p:nvPr/>
        </p:nvSpPr>
        <p:spPr bwMode="auto">
          <a:xfrm>
            <a:off x="8223250" y="4321175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94" name="Rectangle 125"/>
          <p:cNvSpPr>
            <a:spLocks noChangeArrowheads="1"/>
          </p:cNvSpPr>
          <p:nvPr/>
        </p:nvSpPr>
        <p:spPr bwMode="auto">
          <a:xfrm>
            <a:off x="8223250" y="4321175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95" name="Freeform 126"/>
          <p:cNvSpPr>
            <a:spLocks/>
          </p:cNvSpPr>
          <p:nvPr/>
        </p:nvSpPr>
        <p:spPr bwMode="auto">
          <a:xfrm>
            <a:off x="8247063" y="39147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96" name="Freeform 127"/>
          <p:cNvSpPr>
            <a:spLocks/>
          </p:cNvSpPr>
          <p:nvPr/>
        </p:nvSpPr>
        <p:spPr bwMode="auto">
          <a:xfrm>
            <a:off x="8223250" y="3914775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97" name="Rectangle 128"/>
          <p:cNvSpPr>
            <a:spLocks noChangeArrowheads="1"/>
          </p:cNvSpPr>
          <p:nvPr/>
        </p:nvSpPr>
        <p:spPr bwMode="auto">
          <a:xfrm>
            <a:off x="8223250" y="3914775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98" name="Freeform 129"/>
          <p:cNvSpPr>
            <a:spLocks/>
          </p:cNvSpPr>
          <p:nvPr/>
        </p:nvSpPr>
        <p:spPr bwMode="auto">
          <a:xfrm>
            <a:off x="8247063" y="35099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499" name="Freeform 130"/>
          <p:cNvSpPr>
            <a:spLocks/>
          </p:cNvSpPr>
          <p:nvPr/>
        </p:nvSpPr>
        <p:spPr bwMode="auto">
          <a:xfrm>
            <a:off x="8223250" y="3509963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00" name="Rectangle 131"/>
          <p:cNvSpPr>
            <a:spLocks noChangeArrowheads="1"/>
          </p:cNvSpPr>
          <p:nvPr/>
        </p:nvSpPr>
        <p:spPr bwMode="auto">
          <a:xfrm>
            <a:off x="8223250" y="3509963"/>
            <a:ext cx="23813" cy="238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01" name="Freeform 132"/>
          <p:cNvSpPr>
            <a:spLocks/>
          </p:cNvSpPr>
          <p:nvPr/>
        </p:nvSpPr>
        <p:spPr bwMode="auto">
          <a:xfrm>
            <a:off x="8247063" y="31289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02" name="Freeform 133"/>
          <p:cNvSpPr>
            <a:spLocks/>
          </p:cNvSpPr>
          <p:nvPr/>
        </p:nvSpPr>
        <p:spPr bwMode="auto">
          <a:xfrm>
            <a:off x="8223250" y="3128963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03" name="Rectangle 134"/>
          <p:cNvSpPr>
            <a:spLocks noChangeArrowheads="1"/>
          </p:cNvSpPr>
          <p:nvPr/>
        </p:nvSpPr>
        <p:spPr bwMode="auto">
          <a:xfrm>
            <a:off x="8223250" y="3128963"/>
            <a:ext cx="23813" cy="238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04" name="Freeform 135"/>
          <p:cNvSpPr>
            <a:spLocks/>
          </p:cNvSpPr>
          <p:nvPr/>
        </p:nvSpPr>
        <p:spPr bwMode="auto">
          <a:xfrm>
            <a:off x="8247063" y="27241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05" name="Freeform 136"/>
          <p:cNvSpPr>
            <a:spLocks/>
          </p:cNvSpPr>
          <p:nvPr/>
        </p:nvSpPr>
        <p:spPr bwMode="auto">
          <a:xfrm>
            <a:off x="8223250" y="2724150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06" name="Rectangle 137"/>
          <p:cNvSpPr>
            <a:spLocks noChangeArrowheads="1"/>
          </p:cNvSpPr>
          <p:nvPr/>
        </p:nvSpPr>
        <p:spPr bwMode="auto">
          <a:xfrm>
            <a:off x="8223250" y="2724150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07" name="Freeform 138"/>
          <p:cNvSpPr>
            <a:spLocks/>
          </p:cNvSpPr>
          <p:nvPr/>
        </p:nvSpPr>
        <p:spPr bwMode="auto">
          <a:xfrm>
            <a:off x="8247063" y="23177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08" name="Freeform 139"/>
          <p:cNvSpPr>
            <a:spLocks/>
          </p:cNvSpPr>
          <p:nvPr/>
        </p:nvSpPr>
        <p:spPr bwMode="auto">
          <a:xfrm>
            <a:off x="8223250" y="2317750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09" name="Rectangle 140"/>
          <p:cNvSpPr>
            <a:spLocks noChangeArrowheads="1"/>
          </p:cNvSpPr>
          <p:nvPr/>
        </p:nvSpPr>
        <p:spPr bwMode="auto">
          <a:xfrm>
            <a:off x="8223250" y="2317750"/>
            <a:ext cx="238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10" name="Freeform 141"/>
          <p:cNvSpPr>
            <a:spLocks/>
          </p:cNvSpPr>
          <p:nvPr/>
        </p:nvSpPr>
        <p:spPr bwMode="auto">
          <a:xfrm>
            <a:off x="5084763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11" name="Freeform 142"/>
          <p:cNvSpPr>
            <a:spLocks/>
          </p:cNvSpPr>
          <p:nvPr/>
        </p:nvSpPr>
        <p:spPr bwMode="auto">
          <a:xfrm>
            <a:off x="5108575" y="4725988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12" name="Rectangle 143"/>
          <p:cNvSpPr>
            <a:spLocks noChangeArrowheads="1"/>
          </p:cNvSpPr>
          <p:nvPr/>
        </p:nvSpPr>
        <p:spPr bwMode="auto">
          <a:xfrm>
            <a:off x="5084763" y="4725988"/>
            <a:ext cx="23812" cy="238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13" name="Freeform 144"/>
          <p:cNvSpPr>
            <a:spLocks/>
          </p:cNvSpPr>
          <p:nvPr/>
        </p:nvSpPr>
        <p:spPr bwMode="auto">
          <a:xfrm>
            <a:off x="5084763" y="39147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14" name="Freeform 145"/>
          <p:cNvSpPr>
            <a:spLocks/>
          </p:cNvSpPr>
          <p:nvPr/>
        </p:nvSpPr>
        <p:spPr bwMode="auto">
          <a:xfrm>
            <a:off x="5108575" y="3914775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15" name="Rectangle 146"/>
          <p:cNvSpPr>
            <a:spLocks noChangeArrowheads="1"/>
          </p:cNvSpPr>
          <p:nvPr/>
        </p:nvSpPr>
        <p:spPr bwMode="auto">
          <a:xfrm>
            <a:off x="5084763" y="3914775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16" name="Freeform 147"/>
          <p:cNvSpPr>
            <a:spLocks/>
          </p:cNvSpPr>
          <p:nvPr/>
        </p:nvSpPr>
        <p:spPr bwMode="auto">
          <a:xfrm>
            <a:off x="5084763" y="31289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17" name="Freeform 148"/>
          <p:cNvSpPr>
            <a:spLocks/>
          </p:cNvSpPr>
          <p:nvPr/>
        </p:nvSpPr>
        <p:spPr bwMode="auto">
          <a:xfrm>
            <a:off x="5108575" y="3128963"/>
            <a:ext cx="23813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18" name="Rectangle 149"/>
          <p:cNvSpPr>
            <a:spLocks noChangeArrowheads="1"/>
          </p:cNvSpPr>
          <p:nvPr/>
        </p:nvSpPr>
        <p:spPr bwMode="auto">
          <a:xfrm>
            <a:off x="5084763" y="3128963"/>
            <a:ext cx="23812" cy="238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19" name="Freeform 150"/>
          <p:cNvSpPr>
            <a:spLocks/>
          </p:cNvSpPr>
          <p:nvPr/>
        </p:nvSpPr>
        <p:spPr bwMode="auto">
          <a:xfrm>
            <a:off x="5084763" y="23177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20" name="Freeform 151"/>
          <p:cNvSpPr>
            <a:spLocks/>
          </p:cNvSpPr>
          <p:nvPr/>
        </p:nvSpPr>
        <p:spPr bwMode="auto">
          <a:xfrm>
            <a:off x="5108575" y="2317750"/>
            <a:ext cx="23813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21" name="Rectangle 152"/>
          <p:cNvSpPr>
            <a:spLocks noChangeArrowheads="1"/>
          </p:cNvSpPr>
          <p:nvPr/>
        </p:nvSpPr>
        <p:spPr bwMode="auto">
          <a:xfrm>
            <a:off x="5084763" y="2317750"/>
            <a:ext cx="23812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22" name="Freeform 153"/>
          <p:cNvSpPr>
            <a:spLocks/>
          </p:cNvSpPr>
          <p:nvPr/>
        </p:nvSpPr>
        <p:spPr bwMode="auto">
          <a:xfrm>
            <a:off x="8247063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23" name="Freeform 154"/>
          <p:cNvSpPr>
            <a:spLocks/>
          </p:cNvSpPr>
          <p:nvPr/>
        </p:nvSpPr>
        <p:spPr bwMode="auto">
          <a:xfrm>
            <a:off x="8199438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24" name="Rectangle 155"/>
          <p:cNvSpPr>
            <a:spLocks noChangeArrowheads="1"/>
          </p:cNvSpPr>
          <p:nvPr/>
        </p:nvSpPr>
        <p:spPr bwMode="auto">
          <a:xfrm>
            <a:off x="8199438" y="4725988"/>
            <a:ext cx="47625" cy="238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25" name="Freeform 156"/>
          <p:cNvSpPr>
            <a:spLocks/>
          </p:cNvSpPr>
          <p:nvPr/>
        </p:nvSpPr>
        <p:spPr bwMode="auto">
          <a:xfrm>
            <a:off x="8247063" y="39147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26" name="Freeform 157"/>
          <p:cNvSpPr>
            <a:spLocks/>
          </p:cNvSpPr>
          <p:nvPr/>
        </p:nvSpPr>
        <p:spPr bwMode="auto">
          <a:xfrm>
            <a:off x="8199438" y="39147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27" name="Rectangle 158"/>
          <p:cNvSpPr>
            <a:spLocks noChangeArrowheads="1"/>
          </p:cNvSpPr>
          <p:nvPr/>
        </p:nvSpPr>
        <p:spPr bwMode="auto">
          <a:xfrm>
            <a:off x="8199438" y="3914775"/>
            <a:ext cx="47625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28" name="Freeform 159"/>
          <p:cNvSpPr>
            <a:spLocks/>
          </p:cNvSpPr>
          <p:nvPr/>
        </p:nvSpPr>
        <p:spPr bwMode="auto">
          <a:xfrm>
            <a:off x="8247063" y="31289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29" name="Freeform 160"/>
          <p:cNvSpPr>
            <a:spLocks/>
          </p:cNvSpPr>
          <p:nvPr/>
        </p:nvSpPr>
        <p:spPr bwMode="auto">
          <a:xfrm>
            <a:off x="8199438" y="3128963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30" name="Rectangle 161"/>
          <p:cNvSpPr>
            <a:spLocks noChangeArrowheads="1"/>
          </p:cNvSpPr>
          <p:nvPr/>
        </p:nvSpPr>
        <p:spPr bwMode="auto">
          <a:xfrm>
            <a:off x="8199438" y="3128963"/>
            <a:ext cx="47625" cy="2381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31" name="Rectangle 162"/>
          <p:cNvSpPr>
            <a:spLocks noChangeArrowheads="1"/>
          </p:cNvSpPr>
          <p:nvPr/>
        </p:nvSpPr>
        <p:spPr bwMode="auto">
          <a:xfrm>
            <a:off x="4822825" y="4702175"/>
            <a:ext cx="193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</a:rPr>
              <a:t>0.0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32" name="Rectangle 163"/>
          <p:cNvSpPr>
            <a:spLocks noChangeArrowheads="1"/>
          </p:cNvSpPr>
          <p:nvPr/>
        </p:nvSpPr>
        <p:spPr bwMode="auto">
          <a:xfrm>
            <a:off x="4822825" y="3890963"/>
            <a:ext cx="193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</a:rPr>
              <a:t>1.0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33" name="Rectangle 164"/>
          <p:cNvSpPr>
            <a:spLocks noChangeArrowheads="1"/>
          </p:cNvSpPr>
          <p:nvPr/>
        </p:nvSpPr>
        <p:spPr bwMode="auto">
          <a:xfrm>
            <a:off x="4822825" y="3081338"/>
            <a:ext cx="193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</a:rPr>
              <a:t>2.0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34" name="Rectangle 165"/>
          <p:cNvSpPr>
            <a:spLocks noChangeArrowheads="1"/>
          </p:cNvSpPr>
          <p:nvPr/>
        </p:nvSpPr>
        <p:spPr bwMode="auto">
          <a:xfrm>
            <a:off x="4822825" y="2293938"/>
            <a:ext cx="193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</a:rPr>
              <a:t>3.0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35" name="Freeform 166"/>
          <p:cNvSpPr>
            <a:spLocks/>
          </p:cNvSpPr>
          <p:nvPr/>
        </p:nvSpPr>
        <p:spPr bwMode="auto">
          <a:xfrm>
            <a:off x="8247063" y="23177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36" name="Freeform 167"/>
          <p:cNvSpPr>
            <a:spLocks/>
          </p:cNvSpPr>
          <p:nvPr/>
        </p:nvSpPr>
        <p:spPr bwMode="auto">
          <a:xfrm>
            <a:off x="8199438" y="23177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37" name="Rectangle 168"/>
          <p:cNvSpPr>
            <a:spLocks noChangeArrowheads="1"/>
          </p:cNvSpPr>
          <p:nvPr/>
        </p:nvSpPr>
        <p:spPr bwMode="auto">
          <a:xfrm>
            <a:off x="8199438" y="2317750"/>
            <a:ext cx="47625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38" name="Freeform 169"/>
          <p:cNvSpPr>
            <a:spLocks/>
          </p:cNvSpPr>
          <p:nvPr/>
        </p:nvSpPr>
        <p:spPr bwMode="auto">
          <a:xfrm>
            <a:off x="5084763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39" name="Freeform 170"/>
          <p:cNvSpPr>
            <a:spLocks/>
          </p:cNvSpPr>
          <p:nvPr/>
        </p:nvSpPr>
        <p:spPr bwMode="auto">
          <a:xfrm>
            <a:off x="5084763" y="2724150"/>
            <a:ext cx="3067050" cy="2025650"/>
          </a:xfrm>
          <a:custGeom>
            <a:avLst/>
            <a:gdLst>
              <a:gd name="T0" fmla="*/ 0 w 1932"/>
              <a:gd name="T1" fmla="*/ 1261 h 1276"/>
              <a:gd name="T2" fmla="*/ 300 w 1932"/>
              <a:gd name="T3" fmla="*/ 1261 h 1276"/>
              <a:gd name="T4" fmla="*/ 315 w 1932"/>
              <a:gd name="T5" fmla="*/ 1261 h 1276"/>
              <a:gd name="T6" fmla="*/ 300 w 1932"/>
              <a:gd name="T7" fmla="*/ 1261 h 1276"/>
              <a:gd name="T8" fmla="*/ 345 w 1932"/>
              <a:gd name="T9" fmla="*/ 630 h 1276"/>
              <a:gd name="T10" fmla="*/ 345 w 1932"/>
              <a:gd name="T11" fmla="*/ 630 h 1276"/>
              <a:gd name="T12" fmla="*/ 345 w 1932"/>
              <a:gd name="T13" fmla="*/ 630 h 1276"/>
              <a:gd name="T14" fmla="*/ 404 w 1932"/>
              <a:gd name="T15" fmla="*/ 0 h 1276"/>
              <a:gd name="T16" fmla="*/ 404 w 1932"/>
              <a:gd name="T17" fmla="*/ 0 h 1276"/>
              <a:gd name="T18" fmla="*/ 404 w 1932"/>
              <a:gd name="T19" fmla="*/ 0 h 1276"/>
              <a:gd name="T20" fmla="*/ 1932 w 1932"/>
              <a:gd name="T21" fmla="*/ 0 h 1276"/>
              <a:gd name="T22" fmla="*/ 1932 w 1932"/>
              <a:gd name="T23" fmla="*/ 15 h 1276"/>
              <a:gd name="T24" fmla="*/ 1932 w 1932"/>
              <a:gd name="T25" fmla="*/ 15 h 1276"/>
              <a:gd name="T26" fmla="*/ 1932 w 1932"/>
              <a:gd name="T27" fmla="*/ 15 h 1276"/>
              <a:gd name="T28" fmla="*/ 404 w 1932"/>
              <a:gd name="T29" fmla="*/ 15 h 1276"/>
              <a:gd name="T30" fmla="*/ 404 w 1932"/>
              <a:gd name="T31" fmla="*/ 0 h 1276"/>
              <a:gd name="T32" fmla="*/ 419 w 1932"/>
              <a:gd name="T33" fmla="*/ 0 h 1276"/>
              <a:gd name="T34" fmla="*/ 359 w 1932"/>
              <a:gd name="T35" fmla="*/ 630 h 1276"/>
              <a:gd name="T36" fmla="*/ 345 w 1932"/>
              <a:gd name="T37" fmla="*/ 630 h 1276"/>
              <a:gd name="T38" fmla="*/ 359 w 1932"/>
              <a:gd name="T39" fmla="*/ 630 h 1276"/>
              <a:gd name="T40" fmla="*/ 315 w 1932"/>
              <a:gd name="T41" fmla="*/ 1261 h 1276"/>
              <a:gd name="T42" fmla="*/ 315 w 1932"/>
              <a:gd name="T43" fmla="*/ 1276 h 1276"/>
              <a:gd name="T44" fmla="*/ 300 w 1932"/>
              <a:gd name="T45" fmla="*/ 1276 h 1276"/>
              <a:gd name="T46" fmla="*/ 0 w 1932"/>
              <a:gd name="T47" fmla="*/ 1276 h 1276"/>
              <a:gd name="T48" fmla="*/ 0 w 1932"/>
              <a:gd name="T49" fmla="*/ 1261 h 127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932"/>
              <a:gd name="T76" fmla="*/ 0 h 1276"/>
              <a:gd name="T77" fmla="*/ 1932 w 1932"/>
              <a:gd name="T78" fmla="*/ 1276 h 127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932" h="1276">
                <a:moveTo>
                  <a:pt x="0" y="1261"/>
                </a:moveTo>
                <a:lnTo>
                  <a:pt x="300" y="1261"/>
                </a:lnTo>
                <a:lnTo>
                  <a:pt x="315" y="1261"/>
                </a:lnTo>
                <a:lnTo>
                  <a:pt x="300" y="1261"/>
                </a:lnTo>
                <a:lnTo>
                  <a:pt x="345" y="630"/>
                </a:lnTo>
                <a:lnTo>
                  <a:pt x="404" y="0"/>
                </a:lnTo>
                <a:lnTo>
                  <a:pt x="1932" y="0"/>
                </a:lnTo>
                <a:lnTo>
                  <a:pt x="1932" y="15"/>
                </a:lnTo>
                <a:lnTo>
                  <a:pt x="404" y="15"/>
                </a:lnTo>
                <a:lnTo>
                  <a:pt x="404" y="0"/>
                </a:lnTo>
                <a:lnTo>
                  <a:pt x="419" y="0"/>
                </a:lnTo>
                <a:lnTo>
                  <a:pt x="359" y="630"/>
                </a:lnTo>
                <a:lnTo>
                  <a:pt x="345" y="630"/>
                </a:lnTo>
                <a:lnTo>
                  <a:pt x="359" y="630"/>
                </a:lnTo>
                <a:lnTo>
                  <a:pt x="315" y="1261"/>
                </a:lnTo>
                <a:lnTo>
                  <a:pt x="315" y="1276"/>
                </a:lnTo>
                <a:lnTo>
                  <a:pt x="300" y="1276"/>
                </a:lnTo>
                <a:lnTo>
                  <a:pt x="0" y="1276"/>
                </a:lnTo>
                <a:lnTo>
                  <a:pt x="0" y="1261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40" name="Freeform 171"/>
          <p:cNvSpPr>
            <a:spLocks/>
          </p:cNvSpPr>
          <p:nvPr/>
        </p:nvSpPr>
        <p:spPr bwMode="auto">
          <a:xfrm>
            <a:off x="8247063" y="27241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41" name="Rectangle 172"/>
          <p:cNvSpPr>
            <a:spLocks noChangeArrowheads="1"/>
          </p:cNvSpPr>
          <p:nvPr/>
        </p:nvSpPr>
        <p:spPr bwMode="auto">
          <a:xfrm>
            <a:off x="8151813" y="2724150"/>
            <a:ext cx="95250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42" name="Freeform 173"/>
          <p:cNvSpPr>
            <a:spLocks/>
          </p:cNvSpPr>
          <p:nvPr/>
        </p:nvSpPr>
        <p:spPr bwMode="auto">
          <a:xfrm>
            <a:off x="5084763" y="4725988"/>
            <a:ext cx="23812" cy="23812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43" name="Freeform 174"/>
          <p:cNvSpPr>
            <a:spLocks/>
          </p:cNvSpPr>
          <p:nvPr/>
        </p:nvSpPr>
        <p:spPr bwMode="auto">
          <a:xfrm>
            <a:off x="5084763" y="3295650"/>
            <a:ext cx="3067050" cy="1454150"/>
          </a:xfrm>
          <a:custGeom>
            <a:avLst/>
            <a:gdLst>
              <a:gd name="T0" fmla="*/ 300 w 1932"/>
              <a:gd name="T1" fmla="*/ 901 h 916"/>
              <a:gd name="T2" fmla="*/ 300 w 1932"/>
              <a:gd name="T3" fmla="*/ 901 h 916"/>
              <a:gd name="T4" fmla="*/ 359 w 1932"/>
              <a:gd name="T5" fmla="*/ 781 h 916"/>
              <a:gd name="T6" fmla="*/ 404 w 1932"/>
              <a:gd name="T7" fmla="*/ 405 h 916"/>
              <a:gd name="T8" fmla="*/ 404 w 1932"/>
              <a:gd name="T9" fmla="*/ 405 h 916"/>
              <a:gd name="T10" fmla="*/ 449 w 1932"/>
              <a:gd name="T11" fmla="*/ 210 h 916"/>
              <a:gd name="T12" fmla="*/ 539 w 1932"/>
              <a:gd name="T13" fmla="*/ 120 h 916"/>
              <a:gd name="T14" fmla="*/ 539 w 1932"/>
              <a:gd name="T15" fmla="*/ 120 h 916"/>
              <a:gd name="T16" fmla="*/ 599 w 1932"/>
              <a:gd name="T17" fmla="*/ 135 h 916"/>
              <a:gd name="T18" fmla="*/ 644 w 1932"/>
              <a:gd name="T19" fmla="*/ 105 h 916"/>
              <a:gd name="T20" fmla="*/ 644 w 1932"/>
              <a:gd name="T21" fmla="*/ 105 h 916"/>
              <a:gd name="T22" fmla="*/ 689 w 1932"/>
              <a:gd name="T23" fmla="*/ 75 h 916"/>
              <a:gd name="T24" fmla="*/ 749 w 1932"/>
              <a:gd name="T25" fmla="*/ 60 h 916"/>
              <a:gd name="T26" fmla="*/ 749 w 1932"/>
              <a:gd name="T27" fmla="*/ 60 h 916"/>
              <a:gd name="T28" fmla="*/ 839 w 1932"/>
              <a:gd name="T29" fmla="*/ 75 h 916"/>
              <a:gd name="T30" fmla="*/ 899 w 1932"/>
              <a:gd name="T31" fmla="*/ 45 h 916"/>
              <a:gd name="T32" fmla="*/ 899 w 1932"/>
              <a:gd name="T33" fmla="*/ 45 h 916"/>
              <a:gd name="T34" fmla="*/ 944 w 1932"/>
              <a:gd name="T35" fmla="*/ 60 h 916"/>
              <a:gd name="T36" fmla="*/ 989 w 1932"/>
              <a:gd name="T37" fmla="*/ 30 h 916"/>
              <a:gd name="T38" fmla="*/ 989 w 1932"/>
              <a:gd name="T39" fmla="*/ 30 h 916"/>
              <a:gd name="T40" fmla="*/ 1243 w 1932"/>
              <a:gd name="T41" fmla="*/ 45 h 916"/>
              <a:gd name="T42" fmla="*/ 1288 w 1932"/>
              <a:gd name="T43" fmla="*/ 15 h 916"/>
              <a:gd name="T44" fmla="*/ 1288 w 1932"/>
              <a:gd name="T45" fmla="*/ 15 h 916"/>
              <a:gd name="T46" fmla="*/ 1887 w 1932"/>
              <a:gd name="T47" fmla="*/ 30 h 916"/>
              <a:gd name="T48" fmla="*/ 1932 w 1932"/>
              <a:gd name="T49" fmla="*/ 0 h 916"/>
              <a:gd name="T50" fmla="*/ 1932 w 1932"/>
              <a:gd name="T51" fmla="*/ 0 h 916"/>
              <a:gd name="T52" fmla="*/ 1887 w 1932"/>
              <a:gd name="T53" fmla="*/ 30 h 916"/>
              <a:gd name="T54" fmla="*/ 1887 w 1932"/>
              <a:gd name="T55" fmla="*/ 30 h 916"/>
              <a:gd name="T56" fmla="*/ 1288 w 1932"/>
              <a:gd name="T57" fmla="*/ 15 h 916"/>
              <a:gd name="T58" fmla="*/ 1243 w 1932"/>
              <a:gd name="T59" fmla="*/ 45 h 916"/>
              <a:gd name="T60" fmla="*/ 1243 w 1932"/>
              <a:gd name="T61" fmla="*/ 45 h 916"/>
              <a:gd name="T62" fmla="*/ 989 w 1932"/>
              <a:gd name="T63" fmla="*/ 30 h 916"/>
              <a:gd name="T64" fmla="*/ 944 w 1932"/>
              <a:gd name="T65" fmla="*/ 60 h 916"/>
              <a:gd name="T66" fmla="*/ 944 w 1932"/>
              <a:gd name="T67" fmla="*/ 60 h 916"/>
              <a:gd name="T68" fmla="*/ 899 w 1932"/>
              <a:gd name="T69" fmla="*/ 45 h 916"/>
              <a:gd name="T70" fmla="*/ 839 w 1932"/>
              <a:gd name="T71" fmla="*/ 75 h 916"/>
              <a:gd name="T72" fmla="*/ 839 w 1932"/>
              <a:gd name="T73" fmla="*/ 75 h 916"/>
              <a:gd name="T74" fmla="*/ 749 w 1932"/>
              <a:gd name="T75" fmla="*/ 60 h 916"/>
              <a:gd name="T76" fmla="*/ 689 w 1932"/>
              <a:gd name="T77" fmla="*/ 90 h 916"/>
              <a:gd name="T78" fmla="*/ 704 w 1932"/>
              <a:gd name="T79" fmla="*/ 90 h 916"/>
              <a:gd name="T80" fmla="*/ 689 w 1932"/>
              <a:gd name="T81" fmla="*/ 105 h 916"/>
              <a:gd name="T82" fmla="*/ 599 w 1932"/>
              <a:gd name="T83" fmla="*/ 135 h 916"/>
              <a:gd name="T84" fmla="*/ 599 w 1932"/>
              <a:gd name="T85" fmla="*/ 135 h 916"/>
              <a:gd name="T86" fmla="*/ 539 w 1932"/>
              <a:gd name="T87" fmla="*/ 120 h 916"/>
              <a:gd name="T88" fmla="*/ 464 w 1932"/>
              <a:gd name="T89" fmla="*/ 225 h 916"/>
              <a:gd name="T90" fmla="*/ 464 w 1932"/>
              <a:gd name="T91" fmla="*/ 210 h 916"/>
              <a:gd name="T92" fmla="*/ 404 w 1932"/>
              <a:gd name="T93" fmla="*/ 405 h 916"/>
              <a:gd name="T94" fmla="*/ 359 w 1932"/>
              <a:gd name="T95" fmla="*/ 781 h 916"/>
              <a:gd name="T96" fmla="*/ 359 w 1932"/>
              <a:gd name="T97" fmla="*/ 781 h 916"/>
              <a:gd name="T98" fmla="*/ 315 w 1932"/>
              <a:gd name="T99" fmla="*/ 916 h 916"/>
              <a:gd name="T100" fmla="*/ 0 w 1932"/>
              <a:gd name="T101" fmla="*/ 916 h 9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932"/>
              <a:gd name="T154" fmla="*/ 0 h 916"/>
              <a:gd name="T155" fmla="*/ 1932 w 1932"/>
              <a:gd name="T156" fmla="*/ 916 h 9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932" h="916">
                <a:moveTo>
                  <a:pt x="0" y="901"/>
                </a:moveTo>
                <a:lnTo>
                  <a:pt x="300" y="901"/>
                </a:lnTo>
                <a:lnTo>
                  <a:pt x="315" y="901"/>
                </a:lnTo>
                <a:lnTo>
                  <a:pt x="300" y="901"/>
                </a:lnTo>
                <a:lnTo>
                  <a:pt x="345" y="781"/>
                </a:lnTo>
                <a:lnTo>
                  <a:pt x="359" y="781"/>
                </a:lnTo>
                <a:lnTo>
                  <a:pt x="345" y="781"/>
                </a:lnTo>
                <a:lnTo>
                  <a:pt x="404" y="405"/>
                </a:lnTo>
                <a:lnTo>
                  <a:pt x="449" y="210"/>
                </a:lnTo>
                <a:lnTo>
                  <a:pt x="539" y="120"/>
                </a:lnTo>
                <a:lnTo>
                  <a:pt x="599" y="120"/>
                </a:lnTo>
                <a:lnTo>
                  <a:pt x="599" y="135"/>
                </a:lnTo>
                <a:lnTo>
                  <a:pt x="599" y="120"/>
                </a:lnTo>
                <a:lnTo>
                  <a:pt x="644" y="105"/>
                </a:lnTo>
                <a:lnTo>
                  <a:pt x="659" y="120"/>
                </a:lnTo>
                <a:lnTo>
                  <a:pt x="644" y="105"/>
                </a:lnTo>
                <a:lnTo>
                  <a:pt x="689" y="75"/>
                </a:lnTo>
                <a:lnTo>
                  <a:pt x="749" y="60"/>
                </a:lnTo>
                <a:lnTo>
                  <a:pt x="839" y="60"/>
                </a:lnTo>
                <a:lnTo>
                  <a:pt x="839" y="75"/>
                </a:lnTo>
                <a:lnTo>
                  <a:pt x="839" y="60"/>
                </a:lnTo>
                <a:lnTo>
                  <a:pt x="899" y="45"/>
                </a:lnTo>
                <a:lnTo>
                  <a:pt x="944" y="45"/>
                </a:lnTo>
                <a:lnTo>
                  <a:pt x="944" y="60"/>
                </a:lnTo>
                <a:lnTo>
                  <a:pt x="944" y="45"/>
                </a:lnTo>
                <a:lnTo>
                  <a:pt x="989" y="30"/>
                </a:lnTo>
                <a:lnTo>
                  <a:pt x="1243" y="30"/>
                </a:lnTo>
                <a:lnTo>
                  <a:pt x="1243" y="45"/>
                </a:lnTo>
                <a:lnTo>
                  <a:pt x="1243" y="30"/>
                </a:lnTo>
                <a:lnTo>
                  <a:pt x="1288" y="15"/>
                </a:lnTo>
                <a:lnTo>
                  <a:pt x="1887" y="15"/>
                </a:lnTo>
                <a:lnTo>
                  <a:pt x="1887" y="30"/>
                </a:lnTo>
                <a:lnTo>
                  <a:pt x="1887" y="15"/>
                </a:lnTo>
                <a:lnTo>
                  <a:pt x="1932" y="0"/>
                </a:lnTo>
                <a:lnTo>
                  <a:pt x="1932" y="15"/>
                </a:lnTo>
                <a:lnTo>
                  <a:pt x="1887" y="30"/>
                </a:lnTo>
                <a:lnTo>
                  <a:pt x="1288" y="30"/>
                </a:lnTo>
                <a:lnTo>
                  <a:pt x="1288" y="15"/>
                </a:lnTo>
                <a:lnTo>
                  <a:pt x="1288" y="30"/>
                </a:lnTo>
                <a:lnTo>
                  <a:pt x="1243" y="45"/>
                </a:lnTo>
                <a:lnTo>
                  <a:pt x="989" y="45"/>
                </a:lnTo>
                <a:lnTo>
                  <a:pt x="989" y="30"/>
                </a:lnTo>
                <a:lnTo>
                  <a:pt x="989" y="45"/>
                </a:lnTo>
                <a:lnTo>
                  <a:pt x="944" y="60"/>
                </a:lnTo>
                <a:lnTo>
                  <a:pt x="899" y="60"/>
                </a:lnTo>
                <a:lnTo>
                  <a:pt x="899" y="45"/>
                </a:lnTo>
                <a:lnTo>
                  <a:pt x="899" y="60"/>
                </a:lnTo>
                <a:lnTo>
                  <a:pt x="839" y="75"/>
                </a:lnTo>
                <a:lnTo>
                  <a:pt x="749" y="75"/>
                </a:lnTo>
                <a:lnTo>
                  <a:pt x="749" y="60"/>
                </a:lnTo>
                <a:lnTo>
                  <a:pt x="749" y="75"/>
                </a:lnTo>
                <a:lnTo>
                  <a:pt x="689" y="90"/>
                </a:lnTo>
                <a:lnTo>
                  <a:pt x="689" y="75"/>
                </a:lnTo>
                <a:lnTo>
                  <a:pt x="704" y="90"/>
                </a:lnTo>
                <a:lnTo>
                  <a:pt x="659" y="120"/>
                </a:lnTo>
                <a:lnTo>
                  <a:pt x="689" y="105"/>
                </a:lnTo>
                <a:lnTo>
                  <a:pt x="644" y="120"/>
                </a:lnTo>
                <a:lnTo>
                  <a:pt x="599" y="135"/>
                </a:lnTo>
                <a:lnTo>
                  <a:pt x="539" y="135"/>
                </a:lnTo>
                <a:lnTo>
                  <a:pt x="539" y="120"/>
                </a:lnTo>
                <a:lnTo>
                  <a:pt x="554" y="135"/>
                </a:lnTo>
                <a:lnTo>
                  <a:pt x="464" y="225"/>
                </a:lnTo>
                <a:lnTo>
                  <a:pt x="449" y="210"/>
                </a:lnTo>
                <a:lnTo>
                  <a:pt x="464" y="210"/>
                </a:lnTo>
                <a:lnTo>
                  <a:pt x="419" y="405"/>
                </a:lnTo>
                <a:lnTo>
                  <a:pt x="404" y="405"/>
                </a:lnTo>
                <a:lnTo>
                  <a:pt x="419" y="405"/>
                </a:lnTo>
                <a:lnTo>
                  <a:pt x="359" y="781"/>
                </a:lnTo>
                <a:lnTo>
                  <a:pt x="315" y="901"/>
                </a:lnTo>
                <a:lnTo>
                  <a:pt x="315" y="916"/>
                </a:lnTo>
                <a:lnTo>
                  <a:pt x="300" y="916"/>
                </a:lnTo>
                <a:lnTo>
                  <a:pt x="0" y="916"/>
                </a:lnTo>
                <a:lnTo>
                  <a:pt x="0" y="901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44" name="Freeform 175"/>
          <p:cNvSpPr>
            <a:spLocks/>
          </p:cNvSpPr>
          <p:nvPr/>
        </p:nvSpPr>
        <p:spPr bwMode="auto">
          <a:xfrm>
            <a:off x="8247063" y="32956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45" name="Rectangle 176"/>
          <p:cNvSpPr>
            <a:spLocks noChangeArrowheads="1"/>
          </p:cNvSpPr>
          <p:nvPr/>
        </p:nvSpPr>
        <p:spPr bwMode="auto">
          <a:xfrm>
            <a:off x="8151813" y="3295650"/>
            <a:ext cx="95250" cy="238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46" name="Freeform 177"/>
          <p:cNvSpPr>
            <a:spLocks/>
          </p:cNvSpPr>
          <p:nvPr/>
        </p:nvSpPr>
        <p:spPr bwMode="auto">
          <a:xfrm>
            <a:off x="5084763" y="2724150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47" name="Freeform 178"/>
          <p:cNvSpPr>
            <a:spLocks/>
          </p:cNvSpPr>
          <p:nvPr/>
        </p:nvSpPr>
        <p:spPr bwMode="auto">
          <a:xfrm>
            <a:off x="5084763" y="2700338"/>
            <a:ext cx="3067050" cy="2025650"/>
          </a:xfrm>
          <a:custGeom>
            <a:avLst/>
            <a:gdLst>
              <a:gd name="T0" fmla="*/ 300 w 1932"/>
              <a:gd name="T1" fmla="*/ 15 h 1276"/>
              <a:gd name="T2" fmla="*/ 300 w 1932"/>
              <a:gd name="T3" fmla="*/ 15 h 1276"/>
              <a:gd name="T4" fmla="*/ 345 w 1932"/>
              <a:gd name="T5" fmla="*/ 0 h 1276"/>
              <a:gd name="T6" fmla="*/ 404 w 1932"/>
              <a:gd name="T7" fmla="*/ 0 h 1276"/>
              <a:gd name="T8" fmla="*/ 419 w 1932"/>
              <a:gd name="T9" fmla="*/ 0 h 1276"/>
              <a:gd name="T10" fmla="*/ 464 w 1932"/>
              <a:gd name="T11" fmla="*/ 180 h 1276"/>
              <a:gd name="T12" fmla="*/ 554 w 1932"/>
              <a:gd name="T13" fmla="*/ 930 h 1276"/>
              <a:gd name="T14" fmla="*/ 554 w 1932"/>
              <a:gd name="T15" fmla="*/ 930 h 1276"/>
              <a:gd name="T16" fmla="*/ 599 w 1932"/>
              <a:gd name="T17" fmla="*/ 1141 h 1276"/>
              <a:gd name="T18" fmla="*/ 659 w 1932"/>
              <a:gd name="T19" fmla="*/ 1246 h 1276"/>
              <a:gd name="T20" fmla="*/ 644 w 1932"/>
              <a:gd name="T21" fmla="*/ 1246 h 1276"/>
              <a:gd name="T22" fmla="*/ 689 w 1932"/>
              <a:gd name="T23" fmla="*/ 1231 h 1276"/>
              <a:gd name="T24" fmla="*/ 749 w 1932"/>
              <a:gd name="T25" fmla="*/ 1246 h 1276"/>
              <a:gd name="T26" fmla="*/ 749 w 1932"/>
              <a:gd name="T27" fmla="*/ 1246 h 1276"/>
              <a:gd name="T28" fmla="*/ 944 w 1932"/>
              <a:gd name="T29" fmla="*/ 1246 h 1276"/>
              <a:gd name="T30" fmla="*/ 989 w 1932"/>
              <a:gd name="T31" fmla="*/ 1261 h 1276"/>
              <a:gd name="T32" fmla="*/ 989 w 1932"/>
              <a:gd name="T33" fmla="*/ 1261 h 1276"/>
              <a:gd name="T34" fmla="*/ 1932 w 1932"/>
              <a:gd name="T35" fmla="*/ 1276 h 1276"/>
              <a:gd name="T36" fmla="*/ 1932 w 1932"/>
              <a:gd name="T37" fmla="*/ 1276 h 1276"/>
              <a:gd name="T38" fmla="*/ 989 w 1932"/>
              <a:gd name="T39" fmla="*/ 1276 h 1276"/>
              <a:gd name="T40" fmla="*/ 944 w 1932"/>
              <a:gd name="T41" fmla="*/ 1261 h 1276"/>
              <a:gd name="T42" fmla="*/ 944 w 1932"/>
              <a:gd name="T43" fmla="*/ 1261 h 1276"/>
              <a:gd name="T44" fmla="*/ 749 w 1932"/>
              <a:gd name="T45" fmla="*/ 1261 h 1276"/>
              <a:gd name="T46" fmla="*/ 689 w 1932"/>
              <a:gd name="T47" fmla="*/ 1246 h 1276"/>
              <a:gd name="T48" fmla="*/ 689 w 1932"/>
              <a:gd name="T49" fmla="*/ 1246 h 1276"/>
              <a:gd name="T50" fmla="*/ 644 w 1932"/>
              <a:gd name="T51" fmla="*/ 1261 h 1276"/>
              <a:gd name="T52" fmla="*/ 599 w 1932"/>
              <a:gd name="T53" fmla="*/ 1141 h 1276"/>
              <a:gd name="T54" fmla="*/ 599 w 1932"/>
              <a:gd name="T55" fmla="*/ 1141 h 1276"/>
              <a:gd name="T56" fmla="*/ 539 w 1932"/>
              <a:gd name="T57" fmla="*/ 930 h 1276"/>
              <a:gd name="T58" fmla="*/ 449 w 1932"/>
              <a:gd name="T59" fmla="*/ 180 h 1276"/>
              <a:gd name="T60" fmla="*/ 449 w 1932"/>
              <a:gd name="T61" fmla="*/ 180 h 1276"/>
              <a:gd name="T62" fmla="*/ 419 w 1932"/>
              <a:gd name="T63" fmla="*/ 0 h 1276"/>
              <a:gd name="T64" fmla="*/ 345 w 1932"/>
              <a:gd name="T65" fmla="*/ 15 h 1276"/>
              <a:gd name="T66" fmla="*/ 345 w 1932"/>
              <a:gd name="T67" fmla="*/ 15 h 1276"/>
              <a:gd name="T68" fmla="*/ 300 w 1932"/>
              <a:gd name="T69" fmla="*/ 30 h 1276"/>
              <a:gd name="T70" fmla="*/ 0 w 1932"/>
              <a:gd name="T71" fmla="*/ 30 h 127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932"/>
              <a:gd name="T109" fmla="*/ 0 h 1276"/>
              <a:gd name="T110" fmla="*/ 1932 w 1932"/>
              <a:gd name="T111" fmla="*/ 1276 h 127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932" h="1276">
                <a:moveTo>
                  <a:pt x="0" y="15"/>
                </a:moveTo>
                <a:lnTo>
                  <a:pt x="300" y="15"/>
                </a:lnTo>
                <a:lnTo>
                  <a:pt x="300" y="30"/>
                </a:lnTo>
                <a:lnTo>
                  <a:pt x="300" y="15"/>
                </a:lnTo>
                <a:lnTo>
                  <a:pt x="345" y="0"/>
                </a:lnTo>
                <a:lnTo>
                  <a:pt x="404" y="0"/>
                </a:lnTo>
                <a:lnTo>
                  <a:pt x="419" y="0"/>
                </a:lnTo>
                <a:lnTo>
                  <a:pt x="464" y="180"/>
                </a:lnTo>
                <a:lnTo>
                  <a:pt x="554" y="930"/>
                </a:lnTo>
                <a:lnTo>
                  <a:pt x="539" y="930"/>
                </a:lnTo>
                <a:lnTo>
                  <a:pt x="554" y="930"/>
                </a:lnTo>
                <a:lnTo>
                  <a:pt x="614" y="1141"/>
                </a:lnTo>
                <a:lnTo>
                  <a:pt x="599" y="1141"/>
                </a:lnTo>
                <a:lnTo>
                  <a:pt x="614" y="1141"/>
                </a:lnTo>
                <a:lnTo>
                  <a:pt x="659" y="1246"/>
                </a:lnTo>
                <a:lnTo>
                  <a:pt x="644" y="1261"/>
                </a:lnTo>
                <a:lnTo>
                  <a:pt x="644" y="1246"/>
                </a:lnTo>
                <a:lnTo>
                  <a:pt x="689" y="1231"/>
                </a:lnTo>
                <a:lnTo>
                  <a:pt x="749" y="1246"/>
                </a:lnTo>
                <a:lnTo>
                  <a:pt x="749" y="1261"/>
                </a:lnTo>
                <a:lnTo>
                  <a:pt x="749" y="1246"/>
                </a:lnTo>
                <a:lnTo>
                  <a:pt x="944" y="1246"/>
                </a:lnTo>
                <a:lnTo>
                  <a:pt x="989" y="1261"/>
                </a:lnTo>
                <a:lnTo>
                  <a:pt x="989" y="1276"/>
                </a:lnTo>
                <a:lnTo>
                  <a:pt x="989" y="1261"/>
                </a:lnTo>
                <a:lnTo>
                  <a:pt x="1932" y="1261"/>
                </a:lnTo>
                <a:lnTo>
                  <a:pt x="1932" y="1276"/>
                </a:lnTo>
                <a:lnTo>
                  <a:pt x="989" y="1276"/>
                </a:lnTo>
                <a:lnTo>
                  <a:pt x="944" y="1261"/>
                </a:lnTo>
                <a:lnTo>
                  <a:pt x="944" y="1246"/>
                </a:lnTo>
                <a:lnTo>
                  <a:pt x="944" y="1261"/>
                </a:lnTo>
                <a:lnTo>
                  <a:pt x="749" y="1261"/>
                </a:lnTo>
                <a:lnTo>
                  <a:pt x="689" y="1246"/>
                </a:lnTo>
                <a:lnTo>
                  <a:pt x="689" y="1231"/>
                </a:lnTo>
                <a:lnTo>
                  <a:pt x="689" y="1246"/>
                </a:lnTo>
                <a:lnTo>
                  <a:pt x="644" y="1261"/>
                </a:lnTo>
                <a:lnTo>
                  <a:pt x="644" y="1246"/>
                </a:lnTo>
                <a:lnTo>
                  <a:pt x="599" y="1141"/>
                </a:lnTo>
                <a:lnTo>
                  <a:pt x="539" y="930"/>
                </a:lnTo>
                <a:lnTo>
                  <a:pt x="449" y="180"/>
                </a:lnTo>
                <a:lnTo>
                  <a:pt x="464" y="180"/>
                </a:lnTo>
                <a:lnTo>
                  <a:pt x="449" y="180"/>
                </a:lnTo>
                <a:lnTo>
                  <a:pt x="404" y="0"/>
                </a:lnTo>
                <a:lnTo>
                  <a:pt x="419" y="0"/>
                </a:lnTo>
                <a:lnTo>
                  <a:pt x="404" y="15"/>
                </a:lnTo>
                <a:lnTo>
                  <a:pt x="345" y="15"/>
                </a:lnTo>
                <a:lnTo>
                  <a:pt x="345" y="0"/>
                </a:lnTo>
                <a:lnTo>
                  <a:pt x="345" y="15"/>
                </a:lnTo>
                <a:lnTo>
                  <a:pt x="300" y="30"/>
                </a:lnTo>
                <a:lnTo>
                  <a:pt x="0" y="30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48" name="Freeform 179"/>
          <p:cNvSpPr>
            <a:spLocks/>
          </p:cNvSpPr>
          <p:nvPr/>
        </p:nvSpPr>
        <p:spPr bwMode="auto">
          <a:xfrm>
            <a:off x="8247063" y="4702175"/>
            <a:ext cx="23812" cy="23813"/>
          </a:xfrm>
          <a:custGeom>
            <a:avLst/>
            <a:gdLst>
              <a:gd name="T0" fmla="*/ 15 w 15"/>
              <a:gd name="T1" fmla="*/ 15 h 15"/>
              <a:gd name="T2" fmla="*/ 15 w 15"/>
              <a:gd name="T3" fmla="*/ 0 h 15"/>
              <a:gd name="T4" fmla="*/ 15 w 15"/>
              <a:gd name="T5" fmla="*/ 0 h 15"/>
              <a:gd name="T6" fmla="*/ 0 w 15"/>
              <a:gd name="T7" fmla="*/ 0 h 15"/>
              <a:gd name="T8" fmla="*/ 0 w 15"/>
              <a:gd name="T9" fmla="*/ 15 h 15"/>
              <a:gd name="T10" fmla="*/ 0 w 15"/>
              <a:gd name="T11" fmla="*/ 15 h 15"/>
              <a:gd name="T12" fmla="*/ 15 w 15"/>
              <a:gd name="T13" fmla="*/ 15 h 15"/>
              <a:gd name="T14" fmla="*/ 15 w 15"/>
              <a:gd name="T15" fmla="*/ 15 h 15"/>
              <a:gd name="T16" fmla="*/ 15 w 15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15"/>
                </a:moveTo>
                <a:lnTo>
                  <a:pt x="15" y="0"/>
                </a:lnTo>
                <a:lnTo>
                  <a:pt x="0" y="0"/>
                </a:lnTo>
                <a:lnTo>
                  <a:pt x="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49" name="Rectangle 180"/>
          <p:cNvSpPr>
            <a:spLocks noChangeArrowheads="1"/>
          </p:cNvSpPr>
          <p:nvPr/>
        </p:nvSpPr>
        <p:spPr bwMode="auto">
          <a:xfrm>
            <a:off x="8151813" y="4702175"/>
            <a:ext cx="95250" cy="23813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8550" name="Rectangle 181"/>
          <p:cNvSpPr>
            <a:spLocks noChangeArrowheads="1"/>
          </p:cNvSpPr>
          <p:nvPr/>
        </p:nvSpPr>
        <p:spPr bwMode="auto">
          <a:xfrm>
            <a:off x="6488113" y="4964113"/>
            <a:ext cx="6810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0">
                <a:solidFill>
                  <a:srgbClr val="000000"/>
                </a:solidFill>
              </a:rPr>
              <a:t>Time [ns]</a:t>
            </a:r>
            <a:endParaRPr lang="en-US" sz="2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51" name="Rectangle 182"/>
          <p:cNvSpPr>
            <a:spLocks noChangeArrowheads="1"/>
          </p:cNvSpPr>
          <p:nvPr/>
        </p:nvSpPr>
        <p:spPr bwMode="auto">
          <a:xfrm rot="-5400000">
            <a:off x="4533900" y="3781425"/>
            <a:ext cx="1095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0">
                <a:solidFill>
                  <a:srgbClr val="000000"/>
                </a:solidFill>
              </a:rPr>
              <a:t>V</a:t>
            </a:r>
            <a:endParaRPr lang="en-US" sz="2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52" name="Rectangle 183"/>
          <p:cNvSpPr>
            <a:spLocks noChangeArrowheads="1"/>
          </p:cNvSpPr>
          <p:nvPr/>
        </p:nvSpPr>
        <p:spPr bwMode="auto">
          <a:xfrm rot="-5400000">
            <a:off x="4542631" y="3693319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0">
                <a:solidFill>
                  <a:srgbClr val="000000"/>
                </a:solidFill>
              </a:rPr>
              <a:t>o</a:t>
            </a:r>
            <a:endParaRPr lang="en-US" sz="2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53" name="Rectangle 184"/>
          <p:cNvSpPr>
            <a:spLocks noChangeArrowheads="1"/>
          </p:cNvSpPr>
          <p:nvPr/>
        </p:nvSpPr>
        <p:spPr bwMode="auto">
          <a:xfrm rot="-5400000">
            <a:off x="4570412" y="3627438"/>
            <a:ext cx="365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0">
                <a:solidFill>
                  <a:srgbClr val="000000"/>
                </a:solidFill>
              </a:rPr>
              <a:t>l</a:t>
            </a:r>
            <a:endParaRPr lang="en-US" sz="2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54" name="Rectangle 185"/>
          <p:cNvSpPr>
            <a:spLocks noChangeArrowheads="1"/>
          </p:cNvSpPr>
          <p:nvPr/>
        </p:nvSpPr>
        <p:spPr bwMode="auto">
          <a:xfrm rot="-5400000">
            <a:off x="4565650" y="3597275"/>
            <a:ext cx="460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0">
                <a:solidFill>
                  <a:srgbClr val="000000"/>
                </a:solidFill>
              </a:rPr>
              <a:t>t</a:t>
            </a:r>
            <a:endParaRPr lang="en-US" sz="2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55" name="Rectangle 186"/>
          <p:cNvSpPr>
            <a:spLocks noChangeArrowheads="1"/>
          </p:cNvSpPr>
          <p:nvPr/>
        </p:nvSpPr>
        <p:spPr bwMode="auto">
          <a:xfrm rot="-5400000">
            <a:off x="4542631" y="3526632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0">
                <a:solidFill>
                  <a:srgbClr val="000000"/>
                </a:solidFill>
              </a:rPr>
              <a:t>a</a:t>
            </a:r>
            <a:endParaRPr lang="en-US" sz="2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56" name="Rectangle 187"/>
          <p:cNvSpPr>
            <a:spLocks noChangeArrowheads="1"/>
          </p:cNvSpPr>
          <p:nvPr/>
        </p:nvSpPr>
        <p:spPr bwMode="auto">
          <a:xfrm rot="-5400000">
            <a:off x="4542631" y="3431382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0">
                <a:solidFill>
                  <a:srgbClr val="000000"/>
                </a:solidFill>
              </a:rPr>
              <a:t>g</a:t>
            </a:r>
            <a:endParaRPr lang="en-US" sz="2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57" name="Rectangle 188"/>
          <p:cNvSpPr>
            <a:spLocks noChangeArrowheads="1"/>
          </p:cNvSpPr>
          <p:nvPr/>
        </p:nvSpPr>
        <p:spPr bwMode="auto">
          <a:xfrm rot="-5400000">
            <a:off x="4542631" y="3359944"/>
            <a:ext cx="92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0">
                <a:solidFill>
                  <a:srgbClr val="000000"/>
                </a:solidFill>
              </a:rPr>
              <a:t>e</a:t>
            </a:r>
            <a:endParaRPr lang="en-US" sz="2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58" name="Rectangle 189"/>
          <p:cNvSpPr>
            <a:spLocks noChangeArrowheads="1"/>
          </p:cNvSpPr>
          <p:nvPr/>
        </p:nvSpPr>
        <p:spPr bwMode="auto">
          <a:xfrm rot="-5400000">
            <a:off x="4565650" y="3240088"/>
            <a:ext cx="460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0">
                <a:solidFill>
                  <a:srgbClr val="000000"/>
                </a:solidFill>
              </a:rPr>
              <a:t> </a:t>
            </a:r>
            <a:endParaRPr lang="en-US" sz="2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59" name="Rectangle 190"/>
          <p:cNvSpPr>
            <a:spLocks noChangeArrowheads="1"/>
          </p:cNvSpPr>
          <p:nvPr/>
        </p:nvSpPr>
        <p:spPr bwMode="auto">
          <a:xfrm rot="-5400000">
            <a:off x="4487863" y="3140075"/>
            <a:ext cx="2016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0">
                <a:solidFill>
                  <a:srgbClr val="000000"/>
                </a:solidFill>
              </a:rPr>
              <a:t>[V]</a:t>
            </a:r>
            <a:endParaRPr lang="en-US" sz="2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60" name="Rectangle 191"/>
          <p:cNvSpPr>
            <a:spLocks noChangeArrowheads="1"/>
          </p:cNvSpPr>
          <p:nvPr/>
        </p:nvSpPr>
        <p:spPr bwMode="auto">
          <a:xfrm>
            <a:off x="6772275" y="315277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x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61" name="Rectangle 192"/>
          <p:cNvSpPr>
            <a:spLocks noChangeArrowheads="1"/>
          </p:cNvSpPr>
          <p:nvPr/>
        </p:nvSpPr>
        <p:spPr bwMode="auto">
          <a:xfrm>
            <a:off x="5845175" y="2914650"/>
            <a:ext cx="306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Out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8562" name="Rectangle 193"/>
          <p:cNvSpPr>
            <a:spLocks noChangeArrowheads="1"/>
          </p:cNvSpPr>
          <p:nvPr/>
        </p:nvSpPr>
        <p:spPr bwMode="auto">
          <a:xfrm>
            <a:off x="7581900" y="2484438"/>
            <a:ext cx="158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In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A7154FD-FD09-4F41-A30A-124139E35E5A}" type="slidenum">
              <a:rPr lang="en-US"/>
              <a:pPr/>
              <a:t>43</a:t>
            </a:fld>
            <a:endParaRPr 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mtClean="0"/>
              <a:t>NMOS-only Switch</a:t>
            </a:r>
            <a:endParaRPr lang="en-US" sz="54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3182938" y="2682875"/>
            <a:ext cx="11112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2370138" y="2682875"/>
            <a:ext cx="12700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2382838" y="2682875"/>
            <a:ext cx="800100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399" name="Rectangle 6"/>
          <p:cNvSpPr>
            <a:spLocks noChangeArrowheads="1"/>
          </p:cNvSpPr>
          <p:nvPr/>
        </p:nvSpPr>
        <p:spPr bwMode="auto">
          <a:xfrm>
            <a:off x="2511425" y="3000375"/>
            <a:ext cx="23813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00" name="Rectangle 7"/>
          <p:cNvSpPr>
            <a:spLocks noChangeArrowheads="1"/>
          </p:cNvSpPr>
          <p:nvPr/>
        </p:nvSpPr>
        <p:spPr bwMode="auto">
          <a:xfrm>
            <a:off x="2511425" y="2682875"/>
            <a:ext cx="23813" cy="3175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2524125" y="2682875"/>
            <a:ext cx="528638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02" name="Rectangle 9"/>
          <p:cNvSpPr>
            <a:spLocks noChangeArrowheads="1"/>
          </p:cNvSpPr>
          <p:nvPr/>
        </p:nvSpPr>
        <p:spPr bwMode="auto">
          <a:xfrm>
            <a:off x="3028950" y="3000375"/>
            <a:ext cx="23813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03" name="Rectangle 10"/>
          <p:cNvSpPr>
            <a:spLocks noChangeArrowheads="1"/>
          </p:cNvSpPr>
          <p:nvPr/>
        </p:nvSpPr>
        <p:spPr bwMode="auto">
          <a:xfrm>
            <a:off x="3028950" y="2693988"/>
            <a:ext cx="23813" cy="3063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04" name="Rectangle 11"/>
          <p:cNvSpPr>
            <a:spLocks noChangeArrowheads="1"/>
          </p:cNvSpPr>
          <p:nvPr/>
        </p:nvSpPr>
        <p:spPr bwMode="auto">
          <a:xfrm>
            <a:off x="3028950" y="2987675"/>
            <a:ext cx="12700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05" name="Rectangle 12"/>
          <p:cNvSpPr>
            <a:spLocks noChangeArrowheads="1"/>
          </p:cNvSpPr>
          <p:nvPr/>
        </p:nvSpPr>
        <p:spPr bwMode="auto">
          <a:xfrm>
            <a:off x="3311525" y="2987675"/>
            <a:ext cx="11113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06" name="Rectangle 13"/>
          <p:cNvSpPr>
            <a:spLocks noChangeArrowheads="1"/>
          </p:cNvSpPr>
          <p:nvPr/>
        </p:nvSpPr>
        <p:spPr bwMode="auto">
          <a:xfrm>
            <a:off x="3041650" y="2987675"/>
            <a:ext cx="269875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07" name="Rectangle 14"/>
          <p:cNvSpPr>
            <a:spLocks noChangeArrowheads="1"/>
          </p:cNvSpPr>
          <p:nvPr/>
        </p:nvSpPr>
        <p:spPr bwMode="auto">
          <a:xfrm>
            <a:off x="2524125" y="2987675"/>
            <a:ext cx="11113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08" name="Rectangle 15"/>
          <p:cNvSpPr>
            <a:spLocks noChangeArrowheads="1"/>
          </p:cNvSpPr>
          <p:nvPr/>
        </p:nvSpPr>
        <p:spPr bwMode="auto">
          <a:xfrm>
            <a:off x="2252663" y="2987675"/>
            <a:ext cx="12700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09" name="Rectangle 16"/>
          <p:cNvSpPr>
            <a:spLocks noChangeArrowheads="1"/>
          </p:cNvSpPr>
          <p:nvPr/>
        </p:nvSpPr>
        <p:spPr bwMode="auto">
          <a:xfrm>
            <a:off x="2265363" y="2987675"/>
            <a:ext cx="258762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10" name="Rectangle 17"/>
          <p:cNvSpPr>
            <a:spLocks noChangeArrowheads="1"/>
          </p:cNvSpPr>
          <p:nvPr/>
        </p:nvSpPr>
        <p:spPr bwMode="auto">
          <a:xfrm>
            <a:off x="3052763" y="2528888"/>
            <a:ext cx="11112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11" name="Rectangle 18"/>
          <p:cNvSpPr>
            <a:spLocks noChangeArrowheads="1"/>
          </p:cNvSpPr>
          <p:nvPr/>
        </p:nvSpPr>
        <p:spPr bwMode="auto">
          <a:xfrm>
            <a:off x="2511425" y="2528888"/>
            <a:ext cx="12700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12" name="Rectangle 19"/>
          <p:cNvSpPr>
            <a:spLocks noChangeArrowheads="1"/>
          </p:cNvSpPr>
          <p:nvPr/>
        </p:nvSpPr>
        <p:spPr bwMode="auto">
          <a:xfrm>
            <a:off x="2524125" y="2528888"/>
            <a:ext cx="528638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13" name="Rectangle 20"/>
          <p:cNvSpPr>
            <a:spLocks noChangeArrowheads="1"/>
          </p:cNvSpPr>
          <p:nvPr/>
        </p:nvSpPr>
        <p:spPr bwMode="auto">
          <a:xfrm>
            <a:off x="2770188" y="2282825"/>
            <a:ext cx="23812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14" name="Rectangle 21"/>
          <p:cNvSpPr>
            <a:spLocks noChangeArrowheads="1"/>
          </p:cNvSpPr>
          <p:nvPr/>
        </p:nvSpPr>
        <p:spPr bwMode="auto">
          <a:xfrm>
            <a:off x="2770188" y="2541588"/>
            <a:ext cx="23812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15" name="Rectangle 22"/>
          <p:cNvSpPr>
            <a:spLocks noChangeArrowheads="1"/>
          </p:cNvSpPr>
          <p:nvPr/>
        </p:nvSpPr>
        <p:spPr bwMode="auto">
          <a:xfrm>
            <a:off x="2770188" y="2293938"/>
            <a:ext cx="23812" cy="2476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16" name="Rectangle 23"/>
          <p:cNvSpPr>
            <a:spLocks noChangeArrowheads="1"/>
          </p:cNvSpPr>
          <p:nvPr/>
        </p:nvSpPr>
        <p:spPr bwMode="auto">
          <a:xfrm>
            <a:off x="3311525" y="2976563"/>
            <a:ext cx="11113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17" name="Rectangle 24"/>
          <p:cNvSpPr>
            <a:spLocks noChangeArrowheads="1"/>
          </p:cNvSpPr>
          <p:nvPr/>
        </p:nvSpPr>
        <p:spPr bwMode="auto">
          <a:xfrm>
            <a:off x="3559175" y="2976563"/>
            <a:ext cx="11113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18" name="Rectangle 25"/>
          <p:cNvSpPr>
            <a:spLocks noChangeArrowheads="1"/>
          </p:cNvSpPr>
          <p:nvPr/>
        </p:nvSpPr>
        <p:spPr bwMode="auto">
          <a:xfrm>
            <a:off x="3322638" y="2976563"/>
            <a:ext cx="236537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19" name="Rectangle 26"/>
          <p:cNvSpPr>
            <a:spLocks noChangeArrowheads="1"/>
          </p:cNvSpPr>
          <p:nvPr/>
        </p:nvSpPr>
        <p:spPr bwMode="auto">
          <a:xfrm>
            <a:off x="1993900" y="2976563"/>
            <a:ext cx="12700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20" name="Rectangle 27"/>
          <p:cNvSpPr>
            <a:spLocks noChangeArrowheads="1"/>
          </p:cNvSpPr>
          <p:nvPr/>
        </p:nvSpPr>
        <p:spPr bwMode="auto">
          <a:xfrm>
            <a:off x="2241550" y="2976563"/>
            <a:ext cx="11113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21" name="Rectangle 28"/>
          <p:cNvSpPr>
            <a:spLocks noChangeArrowheads="1"/>
          </p:cNvSpPr>
          <p:nvPr/>
        </p:nvSpPr>
        <p:spPr bwMode="auto">
          <a:xfrm>
            <a:off x="2006600" y="2976563"/>
            <a:ext cx="234950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22" name="Rectangle 29"/>
          <p:cNvSpPr>
            <a:spLocks noChangeArrowheads="1"/>
          </p:cNvSpPr>
          <p:nvPr/>
        </p:nvSpPr>
        <p:spPr bwMode="auto">
          <a:xfrm>
            <a:off x="1535113" y="2528888"/>
            <a:ext cx="3857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A = 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423" name="Rectangle 30"/>
          <p:cNvSpPr>
            <a:spLocks noChangeArrowheads="1"/>
          </p:cNvSpPr>
          <p:nvPr/>
        </p:nvSpPr>
        <p:spPr bwMode="auto">
          <a:xfrm>
            <a:off x="1911350" y="2528888"/>
            <a:ext cx="4794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  <a:latin typeface="Times New Roman" pitchFamily="18" charset="0"/>
              </a:rPr>
              <a:t>2.5 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424" name="Rectangle 31"/>
          <p:cNvSpPr>
            <a:spLocks noChangeArrowheads="1"/>
          </p:cNvSpPr>
          <p:nvPr/>
        </p:nvSpPr>
        <p:spPr bwMode="auto">
          <a:xfrm>
            <a:off x="3663950" y="2894013"/>
            <a:ext cx="1317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425" name="Rectangle 32"/>
          <p:cNvSpPr>
            <a:spLocks noChangeArrowheads="1"/>
          </p:cNvSpPr>
          <p:nvPr/>
        </p:nvSpPr>
        <p:spPr bwMode="auto">
          <a:xfrm>
            <a:off x="2535238" y="1917700"/>
            <a:ext cx="3984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C = 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426" name="Rectangle 33"/>
          <p:cNvSpPr>
            <a:spLocks noChangeArrowheads="1"/>
          </p:cNvSpPr>
          <p:nvPr/>
        </p:nvSpPr>
        <p:spPr bwMode="auto">
          <a:xfrm>
            <a:off x="2924175" y="1917700"/>
            <a:ext cx="2698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  <a:latin typeface="Times New Roman" pitchFamily="18" charset="0"/>
              </a:rPr>
              <a:t>2.5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427" name="Rectangle 34"/>
          <p:cNvSpPr>
            <a:spLocks noChangeArrowheads="1"/>
          </p:cNvSpPr>
          <p:nvPr/>
        </p:nvSpPr>
        <p:spPr bwMode="auto">
          <a:xfrm>
            <a:off x="3028950" y="1917700"/>
            <a:ext cx="53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428" name="Rectangle 35"/>
          <p:cNvSpPr>
            <a:spLocks noChangeArrowheads="1"/>
          </p:cNvSpPr>
          <p:nvPr/>
        </p:nvSpPr>
        <p:spPr bwMode="auto">
          <a:xfrm>
            <a:off x="3200400" y="1905000"/>
            <a:ext cx="155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429" name="Rectangle 36"/>
          <p:cNvSpPr>
            <a:spLocks noChangeArrowheads="1"/>
          </p:cNvSpPr>
          <p:nvPr/>
        </p:nvSpPr>
        <p:spPr bwMode="auto">
          <a:xfrm>
            <a:off x="3359150" y="3859213"/>
            <a:ext cx="22225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30" name="Rectangle 37"/>
          <p:cNvSpPr>
            <a:spLocks noChangeArrowheads="1"/>
          </p:cNvSpPr>
          <p:nvPr/>
        </p:nvSpPr>
        <p:spPr bwMode="auto">
          <a:xfrm>
            <a:off x="3359150" y="3459163"/>
            <a:ext cx="22225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31" name="Rectangle 38"/>
          <p:cNvSpPr>
            <a:spLocks noChangeArrowheads="1"/>
          </p:cNvSpPr>
          <p:nvPr/>
        </p:nvSpPr>
        <p:spPr bwMode="auto">
          <a:xfrm>
            <a:off x="3359150" y="3470275"/>
            <a:ext cx="22225" cy="3889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32" name="Rectangle 39"/>
          <p:cNvSpPr>
            <a:spLocks noChangeArrowheads="1"/>
          </p:cNvSpPr>
          <p:nvPr/>
        </p:nvSpPr>
        <p:spPr bwMode="auto">
          <a:xfrm>
            <a:off x="3194050" y="3459163"/>
            <a:ext cx="11113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33" name="Rectangle 40"/>
          <p:cNvSpPr>
            <a:spLocks noChangeArrowheads="1"/>
          </p:cNvSpPr>
          <p:nvPr/>
        </p:nvSpPr>
        <p:spPr bwMode="auto">
          <a:xfrm>
            <a:off x="3535363" y="3459163"/>
            <a:ext cx="11112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34" name="Rectangle 41"/>
          <p:cNvSpPr>
            <a:spLocks noChangeArrowheads="1"/>
          </p:cNvSpPr>
          <p:nvPr/>
        </p:nvSpPr>
        <p:spPr bwMode="auto">
          <a:xfrm>
            <a:off x="3205163" y="3459163"/>
            <a:ext cx="330200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35" name="Rectangle 42"/>
          <p:cNvSpPr>
            <a:spLocks noChangeArrowheads="1"/>
          </p:cNvSpPr>
          <p:nvPr/>
        </p:nvSpPr>
        <p:spPr bwMode="auto">
          <a:xfrm>
            <a:off x="3359150" y="2987675"/>
            <a:ext cx="22225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36" name="Rectangle 43"/>
          <p:cNvSpPr>
            <a:spLocks noChangeArrowheads="1"/>
          </p:cNvSpPr>
          <p:nvPr/>
        </p:nvSpPr>
        <p:spPr bwMode="auto">
          <a:xfrm>
            <a:off x="3359150" y="3387725"/>
            <a:ext cx="22225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37" name="Rectangle 44"/>
          <p:cNvSpPr>
            <a:spLocks noChangeArrowheads="1"/>
          </p:cNvSpPr>
          <p:nvPr/>
        </p:nvSpPr>
        <p:spPr bwMode="auto">
          <a:xfrm>
            <a:off x="3359150" y="3000375"/>
            <a:ext cx="22225" cy="3873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38" name="Rectangle 45"/>
          <p:cNvSpPr>
            <a:spLocks noChangeArrowheads="1"/>
          </p:cNvSpPr>
          <p:nvPr/>
        </p:nvSpPr>
        <p:spPr bwMode="auto">
          <a:xfrm>
            <a:off x="3194050" y="3387725"/>
            <a:ext cx="11113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39" name="Rectangle 46"/>
          <p:cNvSpPr>
            <a:spLocks noChangeArrowheads="1"/>
          </p:cNvSpPr>
          <p:nvPr/>
        </p:nvSpPr>
        <p:spPr bwMode="auto">
          <a:xfrm>
            <a:off x="3535363" y="3387725"/>
            <a:ext cx="11112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40" name="Rectangle 47"/>
          <p:cNvSpPr>
            <a:spLocks noChangeArrowheads="1"/>
          </p:cNvSpPr>
          <p:nvPr/>
        </p:nvSpPr>
        <p:spPr bwMode="auto">
          <a:xfrm>
            <a:off x="3205163" y="3387725"/>
            <a:ext cx="330200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41" name="Freeform 48"/>
          <p:cNvSpPr>
            <a:spLocks/>
          </p:cNvSpPr>
          <p:nvPr/>
        </p:nvSpPr>
        <p:spPr bwMode="auto">
          <a:xfrm>
            <a:off x="3429000" y="3976688"/>
            <a:ext cx="23813" cy="23812"/>
          </a:xfrm>
          <a:custGeom>
            <a:avLst/>
            <a:gdLst>
              <a:gd name="T0" fmla="*/ 15 w 15"/>
              <a:gd name="T1" fmla="*/ 7 h 15"/>
              <a:gd name="T2" fmla="*/ 15 w 15"/>
              <a:gd name="T3" fmla="*/ 0 h 15"/>
              <a:gd name="T4" fmla="*/ 8 w 15"/>
              <a:gd name="T5" fmla="*/ 0 h 15"/>
              <a:gd name="T6" fmla="*/ 0 w 15"/>
              <a:gd name="T7" fmla="*/ 0 h 15"/>
              <a:gd name="T8" fmla="*/ 0 w 15"/>
              <a:gd name="T9" fmla="*/ 7 h 15"/>
              <a:gd name="T10" fmla="*/ 0 w 15"/>
              <a:gd name="T11" fmla="*/ 15 h 15"/>
              <a:gd name="T12" fmla="*/ 8 w 15"/>
              <a:gd name="T13" fmla="*/ 15 h 15"/>
              <a:gd name="T14" fmla="*/ 15 w 15"/>
              <a:gd name="T15" fmla="*/ 15 h 15"/>
              <a:gd name="T16" fmla="*/ 15 w 15"/>
              <a:gd name="T17" fmla="*/ 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7"/>
                </a:moveTo>
                <a:lnTo>
                  <a:pt x="15" y="0"/>
                </a:lnTo>
                <a:lnTo>
                  <a:pt x="8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8" y="15"/>
                </a:lnTo>
                <a:lnTo>
                  <a:pt x="15" y="15"/>
                </a:lnTo>
                <a:lnTo>
                  <a:pt x="15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42" name="Freeform 49"/>
          <p:cNvSpPr>
            <a:spLocks/>
          </p:cNvSpPr>
          <p:nvPr/>
        </p:nvSpPr>
        <p:spPr bwMode="auto">
          <a:xfrm>
            <a:off x="3252788" y="3976688"/>
            <a:ext cx="23812" cy="23812"/>
          </a:xfrm>
          <a:custGeom>
            <a:avLst/>
            <a:gdLst>
              <a:gd name="T0" fmla="*/ 15 w 15"/>
              <a:gd name="T1" fmla="*/ 7 h 15"/>
              <a:gd name="T2" fmla="*/ 15 w 15"/>
              <a:gd name="T3" fmla="*/ 0 h 15"/>
              <a:gd name="T4" fmla="*/ 7 w 15"/>
              <a:gd name="T5" fmla="*/ 0 h 15"/>
              <a:gd name="T6" fmla="*/ 0 w 15"/>
              <a:gd name="T7" fmla="*/ 0 h 15"/>
              <a:gd name="T8" fmla="*/ 0 w 15"/>
              <a:gd name="T9" fmla="*/ 7 h 15"/>
              <a:gd name="T10" fmla="*/ 0 w 15"/>
              <a:gd name="T11" fmla="*/ 15 h 15"/>
              <a:gd name="T12" fmla="*/ 7 w 15"/>
              <a:gd name="T13" fmla="*/ 15 h 15"/>
              <a:gd name="T14" fmla="*/ 15 w 15"/>
              <a:gd name="T15" fmla="*/ 15 h 15"/>
              <a:gd name="T16" fmla="*/ 15 w 15"/>
              <a:gd name="T17" fmla="*/ 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7"/>
                </a:moveTo>
                <a:lnTo>
                  <a:pt x="15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7" y="15"/>
                </a:lnTo>
                <a:lnTo>
                  <a:pt x="15" y="15"/>
                </a:lnTo>
                <a:lnTo>
                  <a:pt x="15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43" name="Rectangle 50"/>
          <p:cNvSpPr>
            <a:spLocks noChangeArrowheads="1"/>
          </p:cNvSpPr>
          <p:nvPr/>
        </p:nvSpPr>
        <p:spPr bwMode="auto">
          <a:xfrm>
            <a:off x="3263900" y="3976688"/>
            <a:ext cx="177800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44" name="Freeform 51"/>
          <p:cNvSpPr>
            <a:spLocks/>
          </p:cNvSpPr>
          <p:nvPr/>
        </p:nvSpPr>
        <p:spPr bwMode="auto">
          <a:xfrm>
            <a:off x="3511550" y="3917950"/>
            <a:ext cx="23813" cy="23813"/>
          </a:xfrm>
          <a:custGeom>
            <a:avLst/>
            <a:gdLst>
              <a:gd name="T0" fmla="*/ 15 w 15"/>
              <a:gd name="T1" fmla="*/ 7 h 15"/>
              <a:gd name="T2" fmla="*/ 15 w 15"/>
              <a:gd name="T3" fmla="*/ 0 h 15"/>
              <a:gd name="T4" fmla="*/ 7 w 15"/>
              <a:gd name="T5" fmla="*/ 0 h 15"/>
              <a:gd name="T6" fmla="*/ 0 w 15"/>
              <a:gd name="T7" fmla="*/ 0 h 15"/>
              <a:gd name="T8" fmla="*/ 0 w 15"/>
              <a:gd name="T9" fmla="*/ 7 h 15"/>
              <a:gd name="T10" fmla="*/ 0 w 15"/>
              <a:gd name="T11" fmla="*/ 15 h 15"/>
              <a:gd name="T12" fmla="*/ 7 w 15"/>
              <a:gd name="T13" fmla="*/ 15 h 15"/>
              <a:gd name="T14" fmla="*/ 15 w 15"/>
              <a:gd name="T15" fmla="*/ 15 h 15"/>
              <a:gd name="T16" fmla="*/ 15 w 15"/>
              <a:gd name="T17" fmla="*/ 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7"/>
                </a:moveTo>
                <a:lnTo>
                  <a:pt x="15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7" y="15"/>
                </a:lnTo>
                <a:lnTo>
                  <a:pt x="15" y="15"/>
                </a:lnTo>
                <a:lnTo>
                  <a:pt x="15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45" name="Freeform 52"/>
          <p:cNvSpPr>
            <a:spLocks/>
          </p:cNvSpPr>
          <p:nvPr/>
        </p:nvSpPr>
        <p:spPr bwMode="auto">
          <a:xfrm>
            <a:off x="3170238" y="3917950"/>
            <a:ext cx="23812" cy="23813"/>
          </a:xfrm>
          <a:custGeom>
            <a:avLst/>
            <a:gdLst>
              <a:gd name="T0" fmla="*/ 15 w 15"/>
              <a:gd name="T1" fmla="*/ 7 h 15"/>
              <a:gd name="T2" fmla="*/ 15 w 15"/>
              <a:gd name="T3" fmla="*/ 0 h 15"/>
              <a:gd name="T4" fmla="*/ 8 w 15"/>
              <a:gd name="T5" fmla="*/ 0 h 15"/>
              <a:gd name="T6" fmla="*/ 0 w 15"/>
              <a:gd name="T7" fmla="*/ 0 h 15"/>
              <a:gd name="T8" fmla="*/ 0 w 15"/>
              <a:gd name="T9" fmla="*/ 7 h 15"/>
              <a:gd name="T10" fmla="*/ 0 w 15"/>
              <a:gd name="T11" fmla="*/ 15 h 15"/>
              <a:gd name="T12" fmla="*/ 8 w 15"/>
              <a:gd name="T13" fmla="*/ 15 h 15"/>
              <a:gd name="T14" fmla="*/ 15 w 15"/>
              <a:gd name="T15" fmla="*/ 15 h 15"/>
              <a:gd name="T16" fmla="*/ 15 w 15"/>
              <a:gd name="T17" fmla="*/ 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7"/>
                </a:moveTo>
                <a:lnTo>
                  <a:pt x="15" y="0"/>
                </a:lnTo>
                <a:lnTo>
                  <a:pt x="8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8" y="15"/>
                </a:lnTo>
                <a:lnTo>
                  <a:pt x="15" y="15"/>
                </a:lnTo>
                <a:lnTo>
                  <a:pt x="15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46" name="Rectangle 53"/>
          <p:cNvSpPr>
            <a:spLocks noChangeArrowheads="1"/>
          </p:cNvSpPr>
          <p:nvPr/>
        </p:nvSpPr>
        <p:spPr bwMode="auto">
          <a:xfrm>
            <a:off x="3182938" y="3917950"/>
            <a:ext cx="339725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47" name="Freeform 54"/>
          <p:cNvSpPr>
            <a:spLocks/>
          </p:cNvSpPr>
          <p:nvPr/>
        </p:nvSpPr>
        <p:spPr bwMode="auto">
          <a:xfrm>
            <a:off x="3605213" y="3859213"/>
            <a:ext cx="23812" cy="23812"/>
          </a:xfrm>
          <a:custGeom>
            <a:avLst/>
            <a:gdLst>
              <a:gd name="T0" fmla="*/ 15 w 15"/>
              <a:gd name="T1" fmla="*/ 7 h 15"/>
              <a:gd name="T2" fmla="*/ 15 w 15"/>
              <a:gd name="T3" fmla="*/ 0 h 15"/>
              <a:gd name="T4" fmla="*/ 8 w 15"/>
              <a:gd name="T5" fmla="*/ 0 h 15"/>
              <a:gd name="T6" fmla="*/ 0 w 15"/>
              <a:gd name="T7" fmla="*/ 0 h 15"/>
              <a:gd name="T8" fmla="*/ 0 w 15"/>
              <a:gd name="T9" fmla="*/ 7 h 15"/>
              <a:gd name="T10" fmla="*/ 0 w 15"/>
              <a:gd name="T11" fmla="*/ 15 h 15"/>
              <a:gd name="T12" fmla="*/ 8 w 15"/>
              <a:gd name="T13" fmla="*/ 15 h 15"/>
              <a:gd name="T14" fmla="*/ 15 w 15"/>
              <a:gd name="T15" fmla="*/ 15 h 15"/>
              <a:gd name="T16" fmla="*/ 15 w 15"/>
              <a:gd name="T17" fmla="*/ 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7"/>
                </a:moveTo>
                <a:lnTo>
                  <a:pt x="15" y="0"/>
                </a:lnTo>
                <a:lnTo>
                  <a:pt x="8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8" y="15"/>
                </a:lnTo>
                <a:lnTo>
                  <a:pt x="15" y="15"/>
                </a:lnTo>
                <a:lnTo>
                  <a:pt x="15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48" name="Freeform 55"/>
          <p:cNvSpPr>
            <a:spLocks/>
          </p:cNvSpPr>
          <p:nvPr/>
        </p:nvSpPr>
        <p:spPr bwMode="auto">
          <a:xfrm>
            <a:off x="3076575" y="3859213"/>
            <a:ext cx="23813" cy="23812"/>
          </a:xfrm>
          <a:custGeom>
            <a:avLst/>
            <a:gdLst>
              <a:gd name="T0" fmla="*/ 15 w 15"/>
              <a:gd name="T1" fmla="*/ 7 h 15"/>
              <a:gd name="T2" fmla="*/ 15 w 15"/>
              <a:gd name="T3" fmla="*/ 0 h 15"/>
              <a:gd name="T4" fmla="*/ 7 w 15"/>
              <a:gd name="T5" fmla="*/ 0 h 15"/>
              <a:gd name="T6" fmla="*/ 0 w 15"/>
              <a:gd name="T7" fmla="*/ 0 h 15"/>
              <a:gd name="T8" fmla="*/ 0 w 15"/>
              <a:gd name="T9" fmla="*/ 7 h 15"/>
              <a:gd name="T10" fmla="*/ 0 w 15"/>
              <a:gd name="T11" fmla="*/ 15 h 15"/>
              <a:gd name="T12" fmla="*/ 7 w 15"/>
              <a:gd name="T13" fmla="*/ 15 h 15"/>
              <a:gd name="T14" fmla="*/ 15 w 15"/>
              <a:gd name="T15" fmla="*/ 15 h 15"/>
              <a:gd name="T16" fmla="*/ 15 w 15"/>
              <a:gd name="T17" fmla="*/ 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7"/>
                </a:moveTo>
                <a:lnTo>
                  <a:pt x="15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7" y="15"/>
                </a:lnTo>
                <a:lnTo>
                  <a:pt x="15" y="15"/>
                </a:lnTo>
                <a:lnTo>
                  <a:pt x="15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49" name="Rectangle 56"/>
          <p:cNvSpPr>
            <a:spLocks noChangeArrowheads="1"/>
          </p:cNvSpPr>
          <p:nvPr/>
        </p:nvSpPr>
        <p:spPr bwMode="auto">
          <a:xfrm>
            <a:off x="3087688" y="3859213"/>
            <a:ext cx="530225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50" name="Rectangle 57"/>
          <p:cNvSpPr>
            <a:spLocks noChangeArrowheads="1"/>
          </p:cNvSpPr>
          <p:nvPr/>
        </p:nvSpPr>
        <p:spPr bwMode="auto">
          <a:xfrm>
            <a:off x="3640138" y="3282950"/>
            <a:ext cx="1444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451" name="Rectangle 58"/>
          <p:cNvSpPr>
            <a:spLocks noChangeArrowheads="1"/>
          </p:cNvSpPr>
          <p:nvPr/>
        </p:nvSpPr>
        <p:spPr bwMode="auto">
          <a:xfrm>
            <a:off x="3781425" y="33639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 New Roman" pitchFamily="18" charset="0"/>
              </a:rPr>
              <a:t>L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452" name="Rectangle 59"/>
          <p:cNvSpPr>
            <a:spLocks noChangeArrowheads="1"/>
          </p:cNvSpPr>
          <p:nvPr/>
        </p:nvSpPr>
        <p:spPr bwMode="auto">
          <a:xfrm>
            <a:off x="5581650" y="2659063"/>
            <a:ext cx="11113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53" name="Rectangle 60"/>
          <p:cNvSpPr>
            <a:spLocks noChangeArrowheads="1"/>
          </p:cNvSpPr>
          <p:nvPr/>
        </p:nvSpPr>
        <p:spPr bwMode="auto">
          <a:xfrm>
            <a:off x="4887913" y="2659063"/>
            <a:ext cx="11112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54" name="Rectangle 61"/>
          <p:cNvSpPr>
            <a:spLocks noChangeArrowheads="1"/>
          </p:cNvSpPr>
          <p:nvPr/>
        </p:nvSpPr>
        <p:spPr bwMode="auto">
          <a:xfrm>
            <a:off x="4899025" y="2659063"/>
            <a:ext cx="682625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55" name="Rectangle 62"/>
          <p:cNvSpPr>
            <a:spLocks noChangeArrowheads="1"/>
          </p:cNvSpPr>
          <p:nvPr/>
        </p:nvSpPr>
        <p:spPr bwMode="auto">
          <a:xfrm>
            <a:off x="5005388" y="2952750"/>
            <a:ext cx="23812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56" name="Rectangle 63"/>
          <p:cNvSpPr>
            <a:spLocks noChangeArrowheads="1"/>
          </p:cNvSpPr>
          <p:nvPr/>
        </p:nvSpPr>
        <p:spPr bwMode="auto">
          <a:xfrm>
            <a:off x="5005388" y="2659063"/>
            <a:ext cx="23812" cy="2936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57" name="Rectangle 64"/>
          <p:cNvSpPr>
            <a:spLocks noChangeArrowheads="1"/>
          </p:cNvSpPr>
          <p:nvPr/>
        </p:nvSpPr>
        <p:spPr bwMode="auto">
          <a:xfrm>
            <a:off x="5016500" y="2659063"/>
            <a:ext cx="458788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58" name="Rectangle 65"/>
          <p:cNvSpPr>
            <a:spLocks noChangeArrowheads="1"/>
          </p:cNvSpPr>
          <p:nvPr/>
        </p:nvSpPr>
        <p:spPr bwMode="auto">
          <a:xfrm>
            <a:off x="5451475" y="2952750"/>
            <a:ext cx="23813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59" name="Rectangle 66"/>
          <p:cNvSpPr>
            <a:spLocks noChangeArrowheads="1"/>
          </p:cNvSpPr>
          <p:nvPr/>
        </p:nvSpPr>
        <p:spPr bwMode="auto">
          <a:xfrm>
            <a:off x="5451475" y="2670175"/>
            <a:ext cx="23813" cy="2825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60" name="Rectangle 67"/>
          <p:cNvSpPr>
            <a:spLocks noChangeArrowheads="1"/>
          </p:cNvSpPr>
          <p:nvPr/>
        </p:nvSpPr>
        <p:spPr bwMode="auto">
          <a:xfrm>
            <a:off x="5451475" y="2941638"/>
            <a:ext cx="12700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61" name="Rectangle 68"/>
          <p:cNvSpPr>
            <a:spLocks noChangeArrowheads="1"/>
          </p:cNvSpPr>
          <p:nvPr/>
        </p:nvSpPr>
        <p:spPr bwMode="auto">
          <a:xfrm>
            <a:off x="5699125" y="2941638"/>
            <a:ext cx="11113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62" name="Rectangle 69"/>
          <p:cNvSpPr>
            <a:spLocks noChangeArrowheads="1"/>
          </p:cNvSpPr>
          <p:nvPr/>
        </p:nvSpPr>
        <p:spPr bwMode="auto">
          <a:xfrm>
            <a:off x="5464175" y="2941638"/>
            <a:ext cx="234950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63" name="Rectangle 70"/>
          <p:cNvSpPr>
            <a:spLocks noChangeArrowheads="1"/>
          </p:cNvSpPr>
          <p:nvPr/>
        </p:nvSpPr>
        <p:spPr bwMode="auto">
          <a:xfrm>
            <a:off x="5016500" y="2941638"/>
            <a:ext cx="12700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64" name="Rectangle 71"/>
          <p:cNvSpPr>
            <a:spLocks noChangeArrowheads="1"/>
          </p:cNvSpPr>
          <p:nvPr/>
        </p:nvSpPr>
        <p:spPr bwMode="auto">
          <a:xfrm>
            <a:off x="4781550" y="2941638"/>
            <a:ext cx="11113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65" name="Rectangle 72"/>
          <p:cNvSpPr>
            <a:spLocks noChangeArrowheads="1"/>
          </p:cNvSpPr>
          <p:nvPr/>
        </p:nvSpPr>
        <p:spPr bwMode="auto">
          <a:xfrm>
            <a:off x="4792663" y="2941638"/>
            <a:ext cx="223837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66" name="Rectangle 73"/>
          <p:cNvSpPr>
            <a:spLocks noChangeArrowheads="1"/>
          </p:cNvSpPr>
          <p:nvPr/>
        </p:nvSpPr>
        <p:spPr bwMode="auto">
          <a:xfrm>
            <a:off x="5464175" y="2505075"/>
            <a:ext cx="11113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67" name="Rectangle 74"/>
          <p:cNvSpPr>
            <a:spLocks noChangeArrowheads="1"/>
          </p:cNvSpPr>
          <p:nvPr/>
        </p:nvSpPr>
        <p:spPr bwMode="auto">
          <a:xfrm>
            <a:off x="5005388" y="2505075"/>
            <a:ext cx="11112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68" name="Rectangle 75"/>
          <p:cNvSpPr>
            <a:spLocks noChangeArrowheads="1"/>
          </p:cNvSpPr>
          <p:nvPr/>
        </p:nvSpPr>
        <p:spPr bwMode="auto">
          <a:xfrm>
            <a:off x="5016500" y="2505075"/>
            <a:ext cx="447675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69" name="Rectangle 76"/>
          <p:cNvSpPr>
            <a:spLocks noChangeArrowheads="1"/>
          </p:cNvSpPr>
          <p:nvPr/>
        </p:nvSpPr>
        <p:spPr bwMode="auto">
          <a:xfrm>
            <a:off x="5229225" y="2270125"/>
            <a:ext cx="22225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70" name="Rectangle 77"/>
          <p:cNvSpPr>
            <a:spLocks noChangeArrowheads="1"/>
          </p:cNvSpPr>
          <p:nvPr/>
        </p:nvSpPr>
        <p:spPr bwMode="auto">
          <a:xfrm>
            <a:off x="5229225" y="2517775"/>
            <a:ext cx="22225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71" name="Rectangle 78"/>
          <p:cNvSpPr>
            <a:spLocks noChangeArrowheads="1"/>
          </p:cNvSpPr>
          <p:nvPr/>
        </p:nvSpPr>
        <p:spPr bwMode="auto">
          <a:xfrm>
            <a:off x="5229225" y="2282825"/>
            <a:ext cx="22225" cy="2349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72" name="Rectangle 79"/>
          <p:cNvSpPr>
            <a:spLocks noChangeArrowheads="1"/>
          </p:cNvSpPr>
          <p:nvPr/>
        </p:nvSpPr>
        <p:spPr bwMode="auto">
          <a:xfrm>
            <a:off x="5686425" y="2941638"/>
            <a:ext cx="12700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73" name="Rectangle 80"/>
          <p:cNvSpPr>
            <a:spLocks noChangeArrowheads="1"/>
          </p:cNvSpPr>
          <p:nvPr/>
        </p:nvSpPr>
        <p:spPr bwMode="auto">
          <a:xfrm>
            <a:off x="6064250" y="2941638"/>
            <a:ext cx="11113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74" name="Rectangle 81"/>
          <p:cNvSpPr>
            <a:spLocks noChangeArrowheads="1"/>
          </p:cNvSpPr>
          <p:nvPr/>
        </p:nvSpPr>
        <p:spPr bwMode="auto">
          <a:xfrm>
            <a:off x="5699125" y="2941638"/>
            <a:ext cx="365125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75" name="Rectangle 82"/>
          <p:cNvSpPr>
            <a:spLocks noChangeArrowheads="1"/>
          </p:cNvSpPr>
          <p:nvPr/>
        </p:nvSpPr>
        <p:spPr bwMode="auto">
          <a:xfrm>
            <a:off x="4557713" y="2941638"/>
            <a:ext cx="12700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76" name="Rectangle 83"/>
          <p:cNvSpPr>
            <a:spLocks noChangeArrowheads="1"/>
          </p:cNvSpPr>
          <p:nvPr/>
        </p:nvSpPr>
        <p:spPr bwMode="auto">
          <a:xfrm>
            <a:off x="4770438" y="2941638"/>
            <a:ext cx="11112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77" name="Rectangle 84"/>
          <p:cNvSpPr>
            <a:spLocks noChangeArrowheads="1"/>
          </p:cNvSpPr>
          <p:nvPr/>
        </p:nvSpPr>
        <p:spPr bwMode="auto">
          <a:xfrm>
            <a:off x="4570413" y="2941638"/>
            <a:ext cx="200025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78" name="Rectangle 85"/>
          <p:cNvSpPr>
            <a:spLocks noChangeArrowheads="1"/>
          </p:cNvSpPr>
          <p:nvPr/>
        </p:nvSpPr>
        <p:spPr bwMode="auto">
          <a:xfrm>
            <a:off x="4029075" y="2482850"/>
            <a:ext cx="3857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A = 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479" name="Rectangle 86"/>
          <p:cNvSpPr>
            <a:spLocks noChangeArrowheads="1"/>
          </p:cNvSpPr>
          <p:nvPr/>
        </p:nvSpPr>
        <p:spPr bwMode="auto">
          <a:xfrm>
            <a:off x="4405313" y="2482850"/>
            <a:ext cx="4794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  <a:latin typeface="Times New Roman" pitchFamily="18" charset="0"/>
              </a:rPr>
              <a:t>2.5 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480" name="Rectangle 87"/>
          <p:cNvSpPr>
            <a:spLocks noChangeArrowheads="1"/>
          </p:cNvSpPr>
          <p:nvPr/>
        </p:nvSpPr>
        <p:spPr bwMode="auto">
          <a:xfrm>
            <a:off x="5029200" y="1905000"/>
            <a:ext cx="3984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C = 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481" name="Rectangle 88"/>
          <p:cNvSpPr>
            <a:spLocks noChangeArrowheads="1"/>
          </p:cNvSpPr>
          <p:nvPr/>
        </p:nvSpPr>
        <p:spPr bwMode="auto">
          <a:xfrm>
            <a:off x="5416550" y="1905000"/>
            <a:ext cx="4794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  <a:latin typeface="Times New Roman" pitchFamily="18" charset="0"/>
              </a:rPr>
              <a:t>2.5 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482" name="Rectangle 89"/>
          <p:cNvSpPr>
            <a:spLocks noChangeArrowheads="1"/>
          </p:cNvSpPr>
          <p:nvPr/>
        </p:nvSpPr>
        <p:spPr bwMode="auto">
          <a:xfrm>
            <a:off x="5734050" y="3787775"/>
            <a:ext cx="2381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83" name="Rectangle 90"/>
          <p:cNvSpPr>
            <a:spLocks noChangeArrowheads="1"/>
          </p:cNvSpPr>
          <p:nvPr/>
        </p:nvSpPr>
        <p:spPr bwMode="auto">
          <a:xfrm>
            <a:off x="5734050" y="3400425"/>
            <a:ext cx="23813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84" name="Rectangle 91"/>
          <p:cNvSpPr>
            <a:spLocks noChangeArrowheads="1"/>
          </p:cNvSpPr>
          <p:nvPr/>
        </p:nvSpPr>
        <p:spPr bwMode="auto">
          <a:xfrm>
            <a:off x="5734050" y="3411538"/>
            <a:ext cx="23813" cy="37623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85" name="Rectangle 92"/>
          <p:cNvSpPr>
            <a:spLocks noChangeArrowheads="1"/>
          </p:cNvSpPr>
          <p:nvPr/>
        </p:nvSpPr>
        <p:spPr bwMode="auto">
          <a:xfrm>
            <a:off x="5581650" y="3400425"/>
            <a:ext cx="11113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86" name="Rectangle 93"/>
          <p:cNvSpPr>
            <a:spLocks noChangeArrowheads="1"/>
          </p:cNvSpPr>
          <p:nvPr/>
        </p:nvSpPr>
        <p:spPr bwMode="auto">
          <a:xfrm>
            <a:off x="5886450" y="3400425"/>
            <a:ext cx="12700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87" name="Rectangle 94"/>
          <p:cNvSpPr>
            <a:spLocks noChangeArrowheads="1"/>
          </p:cNvSpPr>
          <p:nvPr/>
        </p:nvSpPr>
        <p:spPr bwMode="auto">
          <a:xfrm>
            <a:off x="5592763" y="3400425"/>
            <a:ext cx="293687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88" name="Rectangle 95"/>
          <p:cNvSpPr>
            <a:spLocks noChangeArrowheads="1"/>
          </p:cNvSpPr>
          <p:nvPr/>
        </p:nvSpPr>
        <p:spPr bwMode="auto">
          <a:xfrm>
            <a:off x="5734050" y="2941638"/>
            <a:ext cx="23813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89" name="Rectangle 96"/>
          <p:cNvSpPr>
            <a:spLocks noChangeArrowheads="1"/>
          </p:cNvSpPr>
          <p:nvPr/>
        </p:nvSpPr>
        <p:spPr bwMode="auto">
          <a:xfrm>
            <a:off x="5734050" y="3328988"/>
            <a:ext cx="2381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90" name="Rectangle 97"/>
          <p:cNvSpPr>
            <a:spLocks noChangeArrowheads="1"/>
          </p:cNvSpPr>
          <p:nvPr/>
        </p:nvSpPr>
        <p:spPr bwMode="auto">
          <a:xfrm>
            <a:off x="5734050" y="2952750"/>
            <a:ext cx="23813" cy="3762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91" name="Rectangle 98"/>
          <p:cNvSpPr>
            <a:spLocks noChangeArrowheads="1"/>
          </p:cNvSpPr>
          <p:nvPr/>
        </p:nvSpPr>
        <p:spPr bwMode="auto">
          <a:xfrm>
            <a:off x="5581650" y="3328988"/>
            <a:ext cx="11113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92" name="Rectangle 99"/>
          <p:cNvSpPr>
            <a:spLocks noChangeArrowheads="1"/>
          </p:cNvSpPr>
          <p:nvPr/>
        </p:nvSpPr>
        <p:spPr bwMode="auto">
          <a:xfrm>
            <a:off x="5886450" y="3328988"/>
            <a:ext cx="12700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93" name="Rectangle 100"/>
          <p:cNvSpPr>
            <a:spLocks noChangeArrowheads="1"/>
          </p:cNvSpPr>
          <p:nvPr/>
        </p:nvSpPr>
        <p:spPr bwMode="auto">
          <a:xfrm>
            <a:off x="5592763" y="3328988"/>
            <a:ext cx="293687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94" name="Freeform 101"/>
          <p:cNvSpPr>
            <a:spLocks/>
          </p:cNvSpPr>
          <p:nvPr/>
        </p:nvSpPr>
        <p:spPr bwMode="auto">
          <a:xfrm>
            <a:off x="5792788" y="3905250"/>
            <a:ext cx="23812" cy="23813"/>
          </a:xfrm>
          <a:custGeom>
            <a:avLst/>
            <a:gdLst>
              <a:gd name="T0" fmla="*/ 15 w 15"/>
              <a:gd name="T1" fmla="*/ 8 h 15"/>
              <a:gd name="T2" fmla="*/ 15 w 15"/>
              <a:gd name="T3" fmla="*/ 0 h 15"/>
              <a:gd name="T4" fmla="*/ 8 w 15"/>
              <a:gd name="T5" fmla="*/ 0 h 15"/>
              <a:gd name="T6" fmla="*/ 0 w 15"/>
              <a:gd name="T7" fmla="*/ 0 h 15"/>
              <a:gd name="T8" fmla="*/ 0 w 15"/>
              <a:gd name="T9" fmla="*/ 8 h 15"/>
              <a:gd name="T10" fmla="*/ 0 w 15"/>
              <a:gd name="T11" fmla="*/ 15 h 15"/>
              <a:gd name="T12" fmla="*/ 8 w 15"/>
              <a:gd name="T13" fmla="*/ 15 h 15"/>
              <a:gd name="T14" fmla="*/ 15 w 15"/>
              <a:gd name="T15" fmla="*/ 15 h 15"/>
              <a:gd name="T16" fmla="*/ 15 w 15"/>
              <a:gd name="T17" fmla="*/ 8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8"/>
                </a:moveTo>
                <a:lnTo>
                  <a:pt x="15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5"/>
                </a:lnTo>
                <a:lnTo>
                  <a:pt x="8" y="15"/>
                </a:lnTo>
                <a:lnTo>
                  <a:pt x="15" y="15"/>
                </a:lnTo>
                <a:lnTo>
                  <a:pt x="15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95" name="Freeform 102"/>
          <p:cNvSpPr>
            <a:spLocks/>
          </p:cNvSpPr>
          <p:nvPr/>
        </p:nvSpPr>
        <p:spPr bwMode="auto">
          <a:xfrm>
            <a:off x="5640388" y="3905250"/>
            <a:ext cx="23812" cy="23813"/>
          </a:xfrm>
          <a:custGeom>
            <a:avLst/>
            <a:gdLst>
              <a:gd name="T0" fmla="*/ 15 w 15"/>
              <a:gd name="T1" fmla="*/ 8 h 15"/>
              <a:gd name="T2" fmla="*/ 15 w 15"/>
              <a:gd name="T3" fmla="*/ 0 h 15"/>
              <a:gd name="T4" fmla="*/ 7 w 15"/>
              <a:gd name="T5" fmla="*/ 0 h 15"/>
              <a:gd name="T6" fmla="*/ 0 w 15"/>
              <a:gd name="T7" fmla="*/ 0 h 15"/>
              <a:gd name="T8" fmla="*/ 0 w 15"/>
              <a:gd name="T9" fmla="*/ 8 h 15"/>
              <a:gd name="T10" fmla="*/ 0 w 15"/>
              <a:gd name="T11" fmla="*/ 15 h 15"/>
              <a:gd name="T12" fmla="*/ 7 w 15"/>
              <a:gd name="T13" fmla="*/ 15 h 15"/>
              <a:gd name="T14" fmla="*/ 15 w 15"/>
              <a:gd name="T15" fmla="*/ 15 h 15"/>
              <a:gd name="T16" fmla="*/ 15 w 15"/>
              <a:gd name="T17" fmla="*/ 8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8"/>
                </a:moveTo>
                <a:lnTo>
                  <a:pt x="15" y="0"/>
                </a:lnTo>
                <a:lnTo>
                  <a:pt x="7" y="0"/>
                </a:lnTo>
                <a:lnTo>
                  <a:pt x="0" y="0"/>
                </a:lnTo>
                <a:lnTo>
                  <a:pt x="0" y="8"/>
                </a:lnTo>
                <a:lnTo>
                  <a:pt x="0" y="15"/>
                </a:lnTo>
                <a:lnTo>
                  <a:pt x="7" y="15"/>
                </a:lnTo>
                <a:lnTo>
                  <a:pt x="15" y="15"/>
                </a:lnTo>
                <a:lnTo>
                  <a:pt x="15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96" name="Rectangle 103"/>
          <p:cNvSpPr>
            <a:spLocks noChangeArrowheads="1"/>
          </p:cNvSpPr>
          <p:nvPr/>
        </p:nvSpPr>
        <p:spPr bwMode="auto">
          <a:xfrm>
            <a:off x="5651500" y="3905250"/>
            <a:ext cx="153988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97" name="Freeform 104"/>
          <p:cNvSpPr>
            <a:spLocks/>
          </p:cNvSpPr>
          <p:nvPr/>
        </p:nvSpPr>
        <p:spPr bwMode="auto">
          <a:xfrm>
            <a:off x="5864225" y="3846513"/>
            <a:ext cx="22225" cy="23812"/>
          </a:xfrm>
          <a:custGeom>
            <a:avLst/>
            <a:gdLst>
              <a:gd name="T0" fmla="*/ 14 w 14"/>
              <a:gd name="T1" fmla="*/ 8 h 15"/>
              <a:gd name="T2" fmla="*/ 14 w 14"/>
              <a:gd name="T3" fmla="*/ 0 h 15"/>
              <a:gd name="T4" fmla="*/ 7 w 14"/>
              <a:gd name="T5" fmla="*/ 0 h 15"/>
              <a:gd name="T6" fmla="*/ 0 w 14"/>
              <a:gd name="T7" fmla="*/ 0 h 15"/>
              <a:gd name="T8" fmla="*/ 0 w 14"/>
              <a:gd name="T9" fmla="*/ 8 h 15"/>
              <a:gd name="T10" fmla="*/ 0 w 14"/>
              <a:gd name="T11" fmla="*/ 15 h 15"/>
              <a:gd name="T12" fmla="*/ 7 w 14"/>
              <a:gd name="T13" fmla="*/ 15 h 15"/>
              <a:gd name="T14" fmla="*/ 14 w 14"/>
              <a:gd name="T15" fmla="*/ 15 h 15"/>
              <a:gd name="T16" fmla="*/ 14 w 14"/>
              <a:gd name="T17" fmla="*/ 8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"/>
              <a:gd name="T28" fmla="*/ 0 h 15"/>
              <a:gd name="T29" fmla="*/ 14 w 14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" h="15">
                <a:moveTo>
                  <a:pt x="14" y="8"/>
                </a:moveTo>
                <a:lnTo>
                  <a:pt x="14" y="0"/>
                </a:lnTo>
                <a:lnTo>
                  <a:pt x="7" y="0"/>
                </a:lnTo>
                <a:lnTo>
                  <a:pt x="0" y="0"/>
                </a:lnTo>
                <a:lnTo>
                  <a:pt x="0" y="8"/>
                </a:lnTo>
                <a:lnTo>
                  <a:pt x="0" y="15"/>
                </a:lnTo>
                <a:lnTo>
                  <a:pt x="7" y="15"/>
                </a:lnTo>
                <a:lnTo>
                  <a:pt x="14" y="15"/>
                </a:lnTo>
                <a:lnTo>
                  <a:pt x="14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98" name="Freeform 105"/>
          <p:cNvSpPr>
            <a:spLocks/>
          </p:cNvSpPr>
          <p:nvPr/>
        </p:nvSpPr>
        <p:spPr bwMode="auto">
          <a:xfrm>
            <a:off x="5568950" y="3846513"/>
            <a:ext cx="23813" cy="23812"/>
          </a:xfrm>
          <a:custGeom>
            <a:avLst/>
            <a:gdLst>
              <a:gd name="T0" fmla="*/ 15 w 15"/>
              <a:gd name="T1" fmla="*/ 8 h 15"/>
              <a:gd name="T2" fmla="*/ 15 w 15"/>
              <a:gd name="T3" fmla="*/ 0 h 15"/>
              <a:gd name="T4" fmla="*/ 8 w 15"/>
              <a:gd name="T5" fmla="*/ 0 h 15"/>
              <a:gd name="T6" fmla="*/ 0 w 15"/>
              <a:gd name="T7" fmla="*/ 0 h 15"/>
              <a:gd name="T8" fmla="*/ 0 w 15"/>
              <a:gd name="T9" fmla="*/ 8 h 15"/>
              <a:gd name="T10" fmla="*/ 0 w 15"/>
              <a:gd name="T11" fmla="*/ 15 h 15"/>
              <a:gd name="T12" fmla="*/ 8 w 15"/>
              <a:gd name="T13" fmla="*/ 15 h 15"/>
              <a:gd name="T14" fmla="*/ 15 w 15"/>
              <a:gd name="T15" fmla="*/ 15 h 15"/>
              <a:gd name="T16" fmla="*/ 15 w 15"/>
              <a:gd name="T17" fmla="*/ 8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8"/>
                </a:moveTo>
                <a:lnTo>
                  <a:pt x="15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5"/>
                </a:lnTo>
                <a:lnTo>
                  <a:pt x="8" y="15"/>
                </a:lnTo>
                <a:lnTo>
                  <a:pt x="15" y="15"/>
                </a:lnTo>
                <a:lnTo>
                  <a:pt x="15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499" name="Rectangle 106"/>
          <p:cNvSpPr>
            <a:spLocks noChangeArrowheads="1"/>
          </p:cNvSpPr>
          <p:nvPr/>
        </p:nvSpPr>
        <p:spPr bwMode="auto">
          <a:xfrm>
            <a:off x="5581650" y="3846513"/>
            <a:ext cx="293688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00" name="Freeform 107"/>
          <p:cNvSpPr>
            <a:spLocks/>
          </p:cNvSpPr>
          <p:nvPr/>
        </p:nvSpPr>
        <p:spPr bwMode="auto">
          <a:xfrm>
            <a:off x="5945188" y="3787775"/>
            <a:ext cx="23812" cy="23813"/>
          </a:xfrm>
          <a:custGeom>
            <a:avLst/>
            <a:gdLst>
              <a:gd name="T0" fmla="*/ 15 w 15"/>
              <a:gd name="T1" fmla="*/ 8 h 15"/>
              <a:gd name="T2" fmla="*/ 15 w 15"/>
              <a:gd name="T3" fmla="*/ 0 h 15"/>
              <a:gd name="T4" fmla="*/ 8 w 15"/>
              <a:gd name="T5" fmla="*/ 0 h 15"/>
              <a:gd name="T6" fmla="*/ 0 w 15"/>
              <a:gd name="T7" fmla="*/ 0 h 15"/>
              <a:gd name="T8" fmla="*/ 0 w 15"/>
              <a:gd name="T9" fmla="*/ 8 h 15"/>
              <a:gd name="T10" fmla="*/ 0 w 15"/>
              <a:gd name="T11" fmla="*/ 15 h 15"/>
              <a:gd name="T12" fmla="*/ 8 w 15"/>
              <a:gd name="T13" fmla="*/ 15 h 15"/>
              <a:gd name="T14" fmla="*/ 15 w 15"/>
              <a:gd name="T15" fmla="*/ 15 h 15"/>
              <a:gd name="T16" fmla="*/ 15 w 15"/>
              <a:gd name="T17" fmla="*/ 8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8"/>
                </a:moveTo>
                <a:lnTo>
                  <a:pt x="15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5"/>
                </a:lnTo>
                <a:lnTo>
                  <a:pt x="8" y="15"/>
                </a:lnTo>
                <a:lnTo>
                  <a:pt x="15" y="15"/>
                </a:lnTo>
                <a:lnTo>
                  <a:pt x="15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01" name="Freeform 108"/>
          <p:cNvSpPr>
            <a:spLocks/>
          </p:cNvSpPr>
          <p:nvPr/>
        </p:nvSpPr>
        <p:spPr bwMode="auto">
          <a:xfrm>
            <a:off x="5499100" y="3787775"/>
            <a:ext cx="23813" cy="23813"/>
          </a:xfrm>
          <a:custGeom>
            <a:avLst/>
            <a:gdLst>
              <a:gd name="T0" fmla="*/ 15 w 15"/>
              <a:gd name="T1" fmla="*/ 8 h 15"/>
              <a:gd name="T2" fmla="*/ 15 w 15"/>
              <a:gd name="T3" fmla="*/ 0 h 15"/>
              <a:gd name="T4" fmla="*/ 7 w 15"/>
              <a:gd name="T5" fmla="*/ 0 h 15"/>
              <a:gd name="T6" fmla="*/ 0 w 15"/>
              <a:gd name="T7" fmla="*/ 0 h 15"/>
              <a:gd name="T8" fmla="*/ 0 w 15"/>
              <a:gd name="T9" fmla="*/ 8 h 15"/>
              <a:gd name="T10" fmla="*/ 0 w 15"/>
              <a:gd name="T11" fmla="*/ 15 h 15"/>
              <a:gd name="T12" fmla="*/ 7 w 15"/>
              <a:gd name="T13" fmla="*/ 15 h 15"/>
              <a:gd name="T14" fmla="*/ 15 w 15"/>
              <a:gd name="T15" fmla="*/ 15 h 15"/>
              <a:gd name="T16" fmla="*/ 15 w 15"/>
              <a:gd name="T17" fmla="*/ 8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8"/>
                </a:moveTo>
                <a:lnTo>
                  <a:pt x="15" y="0"/>
                </a:lnTo>
                <a:lnTo>
                  <a:pt x="7" y="0"/>
                </a:lnTo>
                <a:lnTo>
                  <a:pt x="0" y="0"/>
                </a:lnTo>
                <a:lnTo>
                  <a:pt x="0" y="8"/>
                </a:lnTo>
                <a:lnTo>
                  <a:pt x="0" y="15"/>
                </a:lnTo>
                <a:lnTo>
                  <a:pt x="7" y="15"/>
                </a:lnTo>
                <a:lnTo>
                  <a:pt x="15" y="15"/>
                </a:lnTo>
                <a:lnTo>
                  <a:pt x="15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02" name="Rectangle 109"/>
          <p:cNvSpPr>
            <a:spLocks noChangeArrowheads="1"/>
          </p:cNvSpPr>
          <p:nvPr/>
        </p:nvSpPr>
        <p:spPr bwMode="auto">
          <a:xfrm>
            <a:off x="5510213" y="3787775"/>
            <a:ext cx="447675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03" name="Rectangle 110"/>
          <p:cNvSpPr>
            <a:spLocks noChangeArrowheads="1"/>
          </p:cNvSpPr>
          <p:nvPr/>
        </p:nvSpPr>
        <p:spPr bwMode="auto">
          <a:xfrm>
            <a:off x="6345238" y="1752600"/>
            <a:ext cx="12700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04" name="Rectangle 111"/>
          <p:cNvSpPr>
            <a:spLocks noChangeArrowheads="1"/>
          </p:cNvSpPr>
          <p:nvPr/>
        </p:nvSpPr>
        <p:spPr bwMode="auto">
          <a:xfrm>
            <a:off x="6745288" y="1752600"/>
            <a:ext cx="12700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05" name="Rectangle 112"/>
          <p:cNvSpPr>
            <a:spLocks noChangeArrowheads="1"/>
          </p:cNvSpPr>
          <p:nvPr/>
        </p:nvSpPr>
        <p:spPr bwMode="auto">
          <a:xfrm>
            <a:off x="6357938" y="1752600"/>
            <a:ext cx="387350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06" name="Rectangle 113"/>
          <p:cNvSpPr>
            <a:spLocks noChangeArrowheads="1"/>
          </p:cNvSpPr>
          <p:nvPr/>
        </p:nvSpPr>
        <p:spPr bwMode="auto">
          <a:xfrm>
            <a:off x="6369050" y="1928813"/>
            <a:ext cx="23813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07" name="Rectangle 114"/>
          <p:cNvSpPr>
            <a:spLocks noChangeArrowheads="1"/>
          </p:cNvSpPr>
          <p:nvPr/>
        </p:nvSpPr>
        <p:spPr bwMode="auto">
          <a:xfrm>
            <a:off x="6369050" y="2787650"/>
            <a:ext cx="23813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08" name="Rectangle 115"/>
          <p:cNvSpPr>
            <a:spLocks noChangeArrowheads="1"/>
          </p:cNvSpPr>
          <p:nvPr/>
        </p:nvSpPr>
        <p:spPr bwMode="auto">
          <a:xfrm>
            <a:off x="6369050" y="1941513"/>
            <a:ext cx="23813" cy="846137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09" name="Rectangle 116"/>
          <p:cNvSpPr>
            <a:spLocks noChangeArrowheads="1"/>
          </p:cNvSpPr>
          <p:nvPr/>
        </p:nvSpPr>
        <p:spPr bwMode="auto">
          <a:xfrm>
            <a:off x="6545263" y="2635250"/>
            <a:ext cx="12700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10" name="Rectangle 117"/>
          <p:cNvSpPr>
            <a:spLocks noChangeArrowheads="1"/>
          </p:cNvSpPr>
          <p:nvPr/>
        </p:nvSpPr>
        <p:spPr bwMode="auto">
          <a:xfrm>
            <a:off x="6369050" y="2635250"/>
            <a:ext cx="1762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11" name="Rectangle 118"/>
          <p:cNvSpPr>
            <a:spLocks noChangeArrowheads="1"/>
          </p:cNvSpPr>
          <p:nvPr/>
        </p:nvSpPr>
        <p:spPr bwMode="auto">
          <a:xfrm>
            <a:off x="6369050" y="2070100"/>
            <a:ext cx="23813" cy="5762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12" name="Rectangle 119"/>
          <p:cNvSpPr>
            <a:spLocks noChangeArrowheads="1"/>
          </p:cNvSpPr>
          <p:nvPr/>
        </p:nvSpPr>
        <p:spPr bwMode="auto">
          <a:xfrm>
            <a:off x="6545263" y="2070100"/>
            <a:ext cx="12700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13" name="Rectangle 120"/>
          <p:cNvSpPr>
            <a:spLocks noChangeArrowheads="1"/>
          </p:cNvSpPr>
          <p:nvPr/>
        </p:nvSpPr>
        <p:spPr bwMode="auto">
          <a:xfrm>
            <a:off x="6381750" y="2070100"/>
            <a:ext cx="163513" cy="238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14" name="Rectangle 121"/>
          <p:cNvSpPr>
            <a:spLocks noChangeArrowheads="1"/>
          </p:cNvSpPr>
          <p:nvPr/>
        </p:nvSpPr>
        <p:spPr bwMode="auto">
          <a:xfrm>
            <a:off x="6534150" y="2082800"/>
            <a:ext cx="23813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15" name="Rectangle 122"/>
          <p:cNvSpPr>
            <a:spLocks noChangeArrowheads="1"/>
          </p:cNvSpPr>
          <p:nvPr/>
        </p:nvSpPr>
        <p:spPr bwMode="auto">
          <a:xfrm>
            <a:off x="6534150" y="1787525"/>
            <a:ext cx="23813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16" name="Rectangle 123"/>
          <p:cNvSpPr>
            <a:spLocks noChangeArrowheads="1"/>
          </p:cNvSpPr>
          <p:nvPr/>
        </p:nvSpPr>
        <p:spPr bwMode="auto">
          <a:xfrm>
            <a:off x="6534150" y="1800225"/>
            <a:ext cx="23813" cy="28257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17" name="Rectangle 124"/>
          <p:cNvSpPr>
            <a:spLocks noChangeArrowheads="1"/>
          </p:cNvSpPr>
          <p:nvPr/>
        </p:nvSpPr>
        <p:spPr bwMode="auto">
          <a:xfrm>
            <a:off x="6534150" y="2635250"/>
            <a:ext cx="23813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18" name="Rectangle 125"/>
          <p:cNvSpPr>
            <a:spLocks noChangeArrowheads="1"/>
          </p:cNvSpPr>
          <p:nvPr/>
        </p:nvSpPr>
        <p:spPr bwMode="auto">
          <a:xfrm>
            <a:off x="6534150" y="2917825"/>
            <a:ext cx="23813" cy="1111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19" name="Rectangle 126"/>
          <p:cNvSpPr>
            <a:spLocks noChangeArrowheads="1"/>
          </p:cNvSpPr>
          <p:nvPr/>
        </p:nvSpPr>
        <p:spPr bwMode="auto">
          <a:xfrm>
            <a:off x="6534150" y="2646363"/>
            <a:ext cx="23813" cy="271462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20" name="Rectangle 127"/>
          <p:cNvSpPr>
            <a:spLocks noChangeArrowheads="1"/>
          </p:cNvSpPr>
          <p:nvPr/>
        </p:nvSpPr>
        <p:spPr bwMode="auto">
          <a:xfrm>
            <a:off x="6286500" y="2070100"/>
            <a:ext cx="23813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21" name="Rectangle 128"/>
          <p:cNvSpPr>
            <a:spLocks noChangeArrowheads="1"/>
          </p:cNvSpPr>
          <p:nvPr/>
        </p:nvSpPr>
        <p:spPr bwMode="auto">
          <a:xfrm>
            <a:off x="6286500" y="2646363"/>
            <a:ext cx="23813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22" name="Rectangle 129"/>
          <p:cNvSpPr>
            <a:spLocks noChangeArrowheads="1"/>
          </p:cNvSpPr>
          <p:nvPr/>
        </p:nvSpPr>
        <p:spPr bwMode="auto">
          <a:xfrm>
            <a:off x="6286500" y="2082800"/>
            <a:ext cx="23813" cy="56356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23" name="Freeform 130"/>
          <p:cNvSpPr>
            <a:spLocks/>
          </p:cNvSpPr>
          <p:nvPr/>
        </p:nvSpPr>
        <p:spPr bwMode="auto">
          <a:xfrm>
            <a:off x="6169025" y="2305050"/>
            <a:ext cx="117475" cy="165100"/>
          </a:xfrm>
          <a:custGeom>
            <a:avLst/>
            <a:gdLst>
              <a:gd name="T0" fmla="*/ 59 w 74"/>
              <a:gd name="T1" fmla="*/ 52 h 104"/>
              <a:gd name="T2" fmla="*/ 52 w 74"/>
              <a:gd name="T3" fmla="*/ 23 h 104"/>
              <a:gd name="T4" fmla="*/ 59 w 74"/>
              <a:gd name="T5" fmla="*/ 30 h 104"/>
              <a:gd name="T6" fmla="*/ 59 w 74"/>
              <a:gd name="T7" fmla="*/ 30 h 104"/>
              <a:gd name="T8" fmla="*/ 37 w 74"/>
              <a:gd name="T9" fmla="*/ 15 h 104"/>
              <a:gd name="T10" fmla="*/ 45 w 74"/>
              <a:gd name="T11" fmla="*/ 15 h 104"/>
              <a:gd name="T12" fmla="*/ 45 w 74"/>
              <a:gd name="T13" fmla="*/ 15 h 104"/>
              <a:gd name="T14" fmla="*/ 22 w 74"/>
              <a:gd name="T15" fmla="*/ 30 h 104"/>
              <a:gd name="T16" fmla="*/ 22 w 74"/>
              <a:gd name="T17" fmla="*/ 23 h 104"/>
              <a:gd name="T18" fmla="*/ 22 w 74"/>
              <a:gd name="T19" fmla="*/ 23 h 104"/>
              <a:gd name="T20" fmla="*/ 15 w 74"/>
              <a:gd name="T21" fmla="*/ 52 h 104"/>
              <a:gd name="T22" fmla="*/ 15 w 74"/>
              <a:gd name="T23" fmla="*/ 52 h 104"/>
              <a:gd name="T24" fmla="*/ 15 w 74"/>
              <a:gd name="T25" fmla="*/ 52 h 104"/>
              <a:gd name="T26" fmla="*/ 22 w 74"/>
              <a:gd name="T27" fmla="*/ 82 h 104"/>
              <a:gd name="T28" fmla="*/ 22 w 74"/>
              <a:gd name="T29" fmla="*/ 74 h 104"/>
              <a:gd name="T30" fmla="*/ 22 w 74"/>
              <a:gd name="T31" fmla="*/ 74 h 104"/>
              <a:gd name="T32" fmla="*/ 45 w 74"/>
              <a:gd name="T33" fmla="*/ 89 h 104"/>
              <a:gd name="T34" fmla="*/ 37 w 74"/>
              <a:gd name="T35" fmla="*/ 89 h 104"/>
              <a:gd name="T36" fmla="*/ 37 w 74"/>
              <a:gd name="T37" fmla="*/ 89 h 104"/>
              <a:gd name="T38" fmla="*/ 59 w 74"/>
              <a:gd name="T39" fmla="*/ 74 h 104"/>
              <a:gd name="T40" fmla="*/ 52 w 74"/>
              <a:gd name="T41" fmla="*/ 82 h 104"/>
              <a:gd name="T42" fmla="*/ 52 w 74"/>
              <a:gd name="T43" fmla="*/ 82 h 104"/>
              <a:gd name="T44" fmla="*/ 59 w 74"/>
              <a:gd name="T45" fmla="*/ 52 h 104"/>
              <a:gd name="T46" fmla="*/ 59 w 74"/>
              <a:gd name="T47" fmla="*/ 52 h 104"/>
              <a:gd name="T48" fmla="*/ 74 w 74"/>
              <a:gd name="T49" fmla="*/ 52 h 104"/>
              <a:gd name="T50" fmla="*/ 74 w 74"/>
              <a:gd name="T51" fmla="*/ 52 h 104"/>
              <a:gd name="T52" fmla="*/ 67 w 74"/>
              <a:gd name="T53" fmla="*/ 82 h 104"/>
              <a:gd name="T54" fmla="*/ 67 w 74"/>
              <a:gd name="T55" fmla="*/ 82 h 104"/>
              <a:gd name="T56" fmla="*/ 67 w 74"/>
              <a:gd name="T57" fmla="*/ 89 h 104"/>
              <a:gd name="T58" fmla="*/ 45 w 74"/>
              <a:gd name="T59" fmla="*/ 104 h 104"/>
              <a:gd name="T60" fmla="*/ 45 w 74"/>
              <a:gd name="T61" fmla="*/ 104 h 104"/>
              <a:gd name="T62" fmla="*/ 37 w 74"/>
              <a:gd name="T63" fmla="*/ 104 h 104"/>
              <a:gd name="T64" fmla="*/ 15 w 74"/>
              <a:gd name="T65" fmla="*/ 89 h 104"/>
              <a:gd name="T66" fmla="*/ 15 w 74"/>
              <a:gd name="T67" fmla="*/ 89 h 104"/>
              <a:gd name="T68" fmla="*/ 8 w 74"/>
              <a:gd name="T69" fmla="*/ 82 h 104"/>
              <a:gd name="T70" fmla="*/ 0 w 74"/>
              <a:gd name="T71" fmla="*/ 52 h 104"/>
              <a:gd name="T72" fmla="*/ 0 w 74"/>
              <a:gd name="T73" fmla="*/ 52 h 104"/>
              <a:gd name="T74" fmla="*/ 0 w 74"/>
              <a:gd name="T75" fmla="*/ 52 h 104"/>
              <a:gd name="T76" fmla="*/ 8 w 74"/>
              <a:gd name="T77" fmla="*/ 23 h 104"/>
              <a:gd name="T78" fmla="*/ 8 w 74"/>
              <a:gd name="T79" fmla="*/ 23 h 104"/>
              <a:gd name="T80" fmla="*/ 15 w 74"/>
              <a:gd name="T81" fmla="*/ 15 h 104"/>
              <a:gd name="T82" fmla="*/ 37 w 74"/>
              <a:gd name="T83" fmla="*/ 0 h 104"/>
              <a:gd name="T84" fmla="*/ 37 w 74"/>
              <a:gd name="T85" fmla="*/ 0 h 104"/>
              <a:gd name="T86" fmla="*/ 45 w 74"/>
              <a:gd name="T87" fmla="*/ 0 h 104"/>
              <a:gd name="T88" fmla="*/ 67 w 74"/>
              <a:gd name="T89" fmla="*/ 15 h 104"/>
              <a:gd name="T90" fmla="*/ 67 w 74"/>
              <a:gd name="T91" fmla="*/ 15 h 104"/>
              <a:gd name="T92" fmla="*/ 67 w 74"/>
              <a:gd name="T93" fmla="*/ 23 h 104"/>
              <a:gd name="T94" fmla="*/ 74 w 74"/>
              <a:gd name="T95" fmla="*/ 52 h 104"/>
              <a:gd name="T96" fmla="*/ 59 w 74"/>
              <a:gd name="T97" fmla="*/ 52 h 10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4"/>
              <a:gd name="T148" fmla="*/ 0 h 104"/>
              <a:gd name="T149" fmla="*/ 74 w 74"/>
              <a:gd name="T150" fmla="*/ 104 h 10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4" h="104">
                <a:moveTo>
                  <a:pt x="59" y="52"/>
                </a:moveTo>
                <a:lnTo>
                  <a:pt x="52" y="23"/>
                </a:lnTo>
                <a:lnTo>
                  <a:pt x="59" y="30"/>
                </a:lnTo>
                <a:lnTo>
                  <a:pt x="37" y="15"/>
                </a:lnTo>
                <a:lnTo>
                  <a:pt x="45" y="15"/>
                </a:lnTo>
                <a:lnTo>
                  <a:pt x="22" y="30"/>
                </a:lnTo>
                <a:lnTo>
                  <a:pt x="22" y="23"/>
                </a:lnTo>
                <a:lnTo>
                  <a:pt x="15" y="52"/>
                </a:lnTo>
                <a:lnTo>
                  <a:pt x="22" y="82"/>
                </a:lnTo>
                <a:lnTo>
                  <a:pt x="22" y="74"/>
                </a:lnTo>
                <a:lnTo>
                  <a:pt x="45" y="89"/>
                </a:lnTo>
                <a:lnTo>
                  <a:pt x="37" y="89"/>
                </a:lnTo>
                <a:lnTo>
                  <a:pt x="59" y="74"/>
                </a:lnTo>
                <a:lnTo>
                  <a:pt x="52" y="82"/>
                </a:lnTo>
                <a:lnTo>
                  <a:pt x="59" y="52"/>
                </a:lnTo>
                <a:lnTo>
                  <a:pt x="74" y="52"/>
                </a:lnTo>
                <a:lnTo>
                  <a:pt x="67" y="82"/>
                </a:lnTo>
                <a:lnTo>
                  <a:pt x="67" y="89"/>
                </a:lnTo>
                <a:lnTo>
                  <a:pt x="45" y="104"/>
                </a:lnTo>
                <a:lnTo>
                  <a:pt x="37" y="104"/>
                </a:lnTo>
                <a:lnTo>
                  <a:pt x="15" y="89"/>
                </a:lnTo>
                <a:lnTo>
                  <a:pt x="8" y="82"/>
                </a:lnTo>
                <a:lnTo>
                  <a:pt x="0" y="52"/>
                </a:lnTo>
                <a:lnTo>
                  <a:pt x="8" y="23"/>
                </a:lnTo>
                <a:lnTo>
                  <a:pt x="15" y="15"/>
                </a:lnTo>
                <a:lnTo>
                  <a:pt x="37" y="0"/>
                </a:lnTo>
                <a:lnTo>
                  <a:pt x="45" y="0"/>
                </a:lnTo>
                <a:lnTo>
                  <a:pt x="67" y="15"/>
                </a:lnTo>
                <a:lnTo>
                  <a:pt x="67" y="23"/>
                </a:lnTo>
                <a:lnTo>
                  <a:pt x="74" y="52"/>
                </a:lnTo>
                <a:lnTo>
                  <a:pt x="59" y="52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24" name="Freeform 131"/>
          <p:cNvSpPr>
            <a:spLocks/>
          </p:cNvSpPr>
          <p:nvPr/>
        </p:nvSpPr>
        <p:spPr bwMode="auto">
          <a:xfrm>
            <a:off x="6262688" y="2387600"/>
            <a:ext cx="23812" cy="1588"/>
          </a:xfrm>
          <a:custGeom>
            <a:avLst/>
            <a:gdLst>
              <a:gd name="T0" fmla="*/ 0 w 15"/>
              <a:gd name="T1" fmla="*/ 0 h 1588"/>
              <a:gd name="T2" fmla="*/ 0 w 15"/>
              <a:gd name="T3" fmla="*/ 0 h 1588"/>
              <a:gd name="T4" fmla="*/ 0 w 15"/>
              <a:gd name="T5" fmla="*/ 0 h 1588"/>
              <a:gd name="T6" fmla="*/ 15 w 15"/>
              <a:gd name="T7" fmla="*/ 0 h 1588"/>
              <a:gd name="T8" fmla="*/ 15 w 15"/>
              <a:gd name="T9" fmla="*/ 0 h 1588"/>
              <a:gd name="T10" fmla="*/ 15 w 15"/>
              <a:gd name="T11" fmla="*/ 0 h 1588"/>
              <a:gd name="T12" fmla="*/ 0 w 15"/>
              <a:gd name="T13" fmla="*/ 0 h 15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88"/>
              <a:gd name="T23" fmla="*/ 15 w 15"/>
              <a:gd name="T24" fmla="*/ 1588 h 15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88">
                <a:moveTo>
                  <a:pt x="0" y="0"/>
                </a:moveTo>
                <a:lnTo>
                  <a:pt x="0" y="0"/>
                </a:ln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25" name="Rectangle 132"/>
          <p:cNvSpPr>
            <a:spLocks noChangeArrowheads="1"/>
          </p:cNvSpPr>
          <p:nvPr/>
        </p:nvSpPr>
        <p:spPr bwMode="auto">
          <a:xfrm>
            <a:off x="6369050" y="3022600"/>
            <a:ext cx="2381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26" name="Rectangle 133"/>
          <p:cNvSpPr>
            <a:spLocks noChangeArrowheads="1"/>
          </p:cNvSpPr>
          <p:nvPr/>
        </p:nvSpPr>
        <p:spPr bwMode="auto">
          <a:xfrm>
            <a:off x="6369050" y="3729038"/>
            <a:ext cx="2381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27" name="Rectangle 134"/>
          <p:cNvSpPr>
            <a:spLocks noChangeArrowheads="1"/>
          </p:cNvSpPr>
          <p:nvPr/>
        </p:nvSpPr>
        <p:spPr bwMode="auto">
          <a:xfrm>
            <a:off x="6369050" y="3035300"/>
            <a:ext cx="23813" cy="6937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28" name="Rectangle 135"/>
          <p:cNvSpPr>
            <a:spLocks noChangeArrowheads="1"/>
          </p:cNvSpPr>
          <p:nvPr/>
        </p:nvSpPr>
        <p:spPr bwMode="auto">
          <a:xfrm>
            <a:off x="6545263" y="3600450"/>
            <a:ext cx="12700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29" name="Rectangle 136"/>
          <p:cNvSpPr>
            <a:spLocks noChangeArrowheads="1"/>
          </p:cNvSpPr>
          <p:nvPr/>
        </p:nvSpPr>
        <p:spPr bwMode="auto">
          <a:xfrm>
            <a:off x="6369050" y="3600450"/>
            <a:ext cx="176213" cy="222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30" name="Rectangle 137"/>
          <p:cNvSpPr>
            <a:spLocks noChangeArrowheads="1"/>
          </p:cNvSpPr>
          <p:nvPr/>
        </p:nvSpPr>
        <p:spPr bwMode="auto">
          <a:xfrm>
            <a:off x="6369050" y="3128963"/>
            <a:ext cx="23813" cy="482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31" name="Rectangle 138"/>
          <p:cNvSpPr>
            <a:spLocks noChangeArrowheads="1"/>
          </p:cNvSpPr>
          <p:nvPr/>
        </p:nvSpPr>
        <p:spPr bwMode="auto">
          <a:xfrm>
            <a:off x="6545263" y="3128963"/>
            <a:ext cx="12700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32" name="Rectangle 139"/>
          <p:cNvSpPr>
            <a:spLocks noChangeArrowheads="1"/>
          </p:cNvSpPr>
          <p:nvPr/>
        </p:nvSpPr>
        <p:spPr bwMode="auto">
          <a:xfrm>
            <a:off x="6381750" y="3128963"/>
            <a:ext cx="163513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33" name="Rectangle 140"/>
          <p:cNvSpPr>
            <a:spLocks noChangeArrowheads="1"/>
          </p:cNvSpPr>
          <p:nvPr/>
        </p:nvSpPr>
        <p:spPr bwMode="auto">
          <a:xfrm>
            <a:off x="6534150" y="3141663"/>
            <a:ext cx="23813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34" name="Rectangle 141"/>
          <p:cNvSpPr>
            <a:spLocks noChangeArrowheads="1"/>
          </p:cNvSpPr>
          <p:nvPr/>
        </p:nvSpPr>
        <p:spPr bwMode="auto">
          <a:xfrm>
            <a:off x="6534150" y="2894013"/>
            <a:ext cx="23813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35" name="Rectangle 142"/>
          <p:cNvSpPr>
            <a:spLocks noChangeArrowheads="1"/>
          </p:cNvSpPr>
          <p:nvPr/>
        </p:nvSpPr>
        <p:spPr bwMode="auto">
          <a:xfrm>
            <a:off x="6534150" y="2905125"/>
            <a:ext cx="23813" cy="23653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36" name="Rectangle 143"/>
          <p:cNvSpPr>
            <a:spLocks noChangeArrowheads="1"/>
          </p:cNvSpPr>
          <p:nvPr/>
        </p:nvSpPr>
        <p:spPr bwMode="auto">
          <a:xfrm>
            <a:off x="6534150" y="3600450"/>
            <a:ext cx="23813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37" name="Rectangle 144"/>
          <p:cNvSpPr>
            <a:spLocks noChangeArrowheads="1"/>
          </p:cNvSpPr>
          <p:nvPr/>
        </p:nvSpPr>
        <p:spPr bwMode="auto">
          <a:xfrm>
            <a:off x="6534150" y="3846513"/>
            <a:ext cx="2381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38" name="Rectangle 145"/>
          <p:cNvSpPr>
            <a:spLocks noChangeArrowheads="1"/>
          </p:cNvSpPr>
          <p:nvPr/>
        </p:nvSpPr>
        <p:spPr bwMode="auto">
          <a:xfrm>
            <a:off x="6534150" y="3611563"/>
            <a:ext cx="23813" cy="2349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39" name="Rectangle 146"/>
          <p:cNvSpPr>
            <a:spLocks noChangeArrowheads="1"/>
          </p:cNvSpPr>
          <p:nvPr/>
        </p:nvSpPr>
        <p:spPr bwMode="auto">
          <a:xfrm>
            <a:off x="6275388" y="3128963"/>
            <a:ext cx="23812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40" name="Rectangle 147"/>
          <p:cNvSpPr>
            <a:spLocks noChangeArrowheads="1"/>
          </p:cNvSpPr>
          <p:nvPr/>
        </p:nvSpPr>
        <p:spPr bwMode="auto">
          <a:xfrm>
            <a:off x="6275388" y="3611563"/>
            <a:ext cx="23812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41" name="Rectangle 148"/>
          <p:cNvSpPr>
            <a:spLocks noChangeArrowheads="1"/>
          </p:cNvSpPr>
          <p:nvPr/>
        </p:nvSpPr>
        <p:spPr bwMode="auto">
          <a:xfrm>
            <a:off x="6275388" y="3141663"/>
            <a:ext cx="23812" cy="4699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42" name="Rectangle 149"/>
          <p:cNvSpPr>
            <a:spLocks noChangeArrowheads="1"/>
          </p:cNvSpPr>
          <p:nvPr/>
        </p:nvSpPr>
        <p:spPr bwMode="auto">
          <a:xfrm>
            <a:off x="6134100" y="3387725"/>
            <a:ext cx="11113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43" name="Rectangle 150"/>
          <p:cNvSpPr>
            <a:spLocks noChangeArrowheads="1"/>
          </p:cNvSpPr>
          <p:nvPr/>
        </p:nvSpPr>
        <p:spPr bwMode="auto">
          <a:xfrm>
            <a:off x="6286500" y="3387725"/>
            <a:ext cx="12700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44" name="Rectangle 151"/>
          <p:cNvSpPr>
            <a:spLocks noChangeArrowheads="1"/>
          </p:cNvSpPr>
          <p:nvPr/>
        </p:nvSpPr>
        <p:spPr bwMode="auto">
          <a:xfrm>
            <a:off x="6145213" y="3387725"/>
            <a:ext cx="141287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45" name="Rectangle 152"/>
          <p:cNvSpPr>
            <a:spLocks noChangeArrowheads="1"/>
          </p:cNvSpPr>
          <p:nvPr/>
        </p:nvSpPr>
        <p:spPr bwMode="auto">
          <a:xfrm>
            <a:off x="6145213" y="3387725"/>
            <a:ext cx="12700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46" name="Rectangle 153"/>
          <p:cNvSpPr>
            <a:spLocks noChangeArrowheads="1"/>
          </p:cNvSpPr>
          <p:nvPr/>
        </p:nvSpPr>
        <p:spPr bwMode="auto">
          <a:xfrm>
            <a:off x="6064250" y="3387725"/>
            <a:ext cx="80963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47" name="Rectangle 154"/>
          <p:cNvSpPr>
            <a:spLocks noChangeArrowheads="1"/>
          </p:cNvSpPr>
          <p:nvPr/>
        </p:nvSpPr>
        <p:spPr bwMode="auto">
          <a:xfrm>
            <a:off x="6064250" y="2387600"/>
            <a:ext cx="22225" cy="10128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48" name="Rectangle 155"/>
          <p:cNvSpPr>
            <a:spLocks noChangeArrowheads="1"/>
          </p:cNvSpPr>
          <p:nvPr/>
        </p:nvSpPr>
        <p:spPr bwMode="auto">
          <a:xfrm>
            <a:off x="6181725" y="2387600"/>
            <a:ext cx="11113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49" name="Rectangle 156"/>
          <p:cNvSpPr>
            <a:spLocks noChangeArrowheads="1"/>
          </p:cNvSpPr>
          <p:nvPr/>
        </p:nvSpPr>
        <p:spPr bwMode="auto">
          <a:xfrm>
            <a:off x="6075363" y="2387600"/>
            <a:ext cx="106362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50" name="Freeform 157"/>
          <p:cNvSpPr>
            <a:spLocks/>
          </p:cNvSpPr>
          <p:nvPr/>
        </p:nvSpPr>
        <p:spPr bwMode="auto">
          <a:xfrm>
            <a:off x="6604000" y="3976688"/>
            <a:ext cx="23813" cy="23812"/>
          </a:xfrm>
          <a:custGeom>
            <a:avLst/>
            <a:gdLst>
              <a:gd name="T0" fmla="*/ 15 w 15"/>
              <a:gd name="T1" fmla="*/ 7 h 15"/>
              <a:gd name="T2" fmla="*/ 15 w 15"/>
              <a:gd name="T3" fmla="*/ 0 h 15"/>
              <a:gd name="T4" fmla="*/ 8 w 15"/>
              <a:gd name="T5" fmla="*/ 0 h 15"/>
              <a:gd name="T6" fmla="*/ 0 w 15"/>
              <a:gd name="T7" fmla="*/ 0 h 15"/>
              <a:gd name="T8" fmla="*/ 0 w 15"/>
              <a:gd name="T9" fmla="*/ 7 h 15"/>
              <a:gd name="T10" fmla="*/ 0 w 15"/>
              <a:gd name="T11" fmla="*/ 15 h 15"/>
              <a:gd name="T12" fmla="*/ 8 w 15"/>
              <a:gd name="T13" fmla="*/ 15 h 15"/>
              <a:gd name="T14" fmla="*/ 15 w 15"/>
              <a:gd name="T15" fmla="*/ 15 h 15"/>
              <a:gd name="T16" fmla="*/ 15 w 15"/>
              <a:gd name="T17" fmla="*/ 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7"/>
                </a:moveTo>
                <a:lnTo>
                  <a:pt x="15" y="0"/>
                </a:lnTo>
                <a:lnTo>
                  <a:pt x="8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8" y="15"/>
                </a:lnTo>
                <a:lnTo>
                  <a:pt x="15" y="15"/>
                </a:lnTo>
                <a:lnTo>
                  <a:pt x="15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51" name="Freeform 158"/>
          <p:cNvSpPr>
            <a:spLocks/>
          </p:cNvSpPr>
          <p:nvPr/>
        </p:nvSpPr>
        <p:spPr bwMode="auto">
          <a:xfrm>
            <a:off x="6462713" y="3976688"/>
            <a:ext cx="23812" cy="23812"/>
          </a:xfrm>
          <a:custGeom>
            <a:avLst/>
            <a:gdLst>
              <a:gd name="T0" fmla="*/ 15 w 15"/>
              <a:gd name="T1" fmla="*/ 7 h 15"/>
              <a:gd name="T2" fmla="*/ 15 w 15"/>
              <a:gd name="T3" fmla="*/ 0 h 15"/>
              <a:gd name="T4" fmla="*/ 8 w 15"/>
              <a:gd name="T5" fmla="*/ 0 h 15"/>
              <a:gd name="T6" fmla="*/ 0 w 15"/>
              <a:gd name="T7" fmla="*/ 0 h 15"/>
              <a:gd name="T8" fmla="*/ 0 w 15"/>
              <a:gd name="T9" fmla="*/ 7 h 15"/>
              <a:gd name="T10" fmla="*/ 0 w 15"/>
              <a:gd name="T11" fmla="*/ 15 h 15"/>
              <a:gd name="T12" fmla="*/ 8 w 15"/>
              <a:gd name="T13" fmla="*/ 15 h 15"/>
              <a:gd name="T14" fmla="*/ 15 w 15"/>
              <a:gd name="T15" fmla="*/ 15 h 15"/>
              <a:gd name="T16" fmla="*/ 15 w 15"/>
              <a:gd name="T17" fmla="*/ 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7"/>
                </a:moveTo>
                <a:lnTo>
                  <a:pt x="15" y="0"/>
                </a:lnTo>
                <a:lnTo>
                  <a:pt x="8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8" y="15"/>
                </a:lnTo>
                <a:lnTo>
                  <a:pt x="15" y="15"/>
                </a:lnTo>
                <a:lnTo>
                  <a:pt x="15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52" name="Rectangle 159"/>
          <p:cNvSpPr>
            <a:spLocks noChangeArrowheads="1"/>
          </p:cNvSpPr>
          <p:nvPr/>
        </p:nvSpPr>
        <p:spPr bwMode="auto">
          <a:xfrm>
            <a:off x="6475413" y="3976688"/>
            <a:ext cx="141287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53" name="Freeform 160"/>
          <p:cNvSpPr>
            <a:spLocks/>
          </p:cNvSpPr>
          <p:nvPr/>
        </p:nvSpPr>
        <p:spPr bwMode="auto">
          <a:xfrm>
            <a:off x="6686550" y="3917950"/>
            <a:ext cx="23813" cy="23813"/>
          </a:xfrm>
          <a:custGeom>
            <a:avLst/>
            <a:gdLst>
              <a:gd name="T0" fmla="*/ 15 w 15"/>
              <a:gd name="T1" fmla="*/ 7 h 15"/>
              <a:gd name="T2" fmla="*/ 15 w 15"/>
              <a:gd name="T3" fmla="*/ 0 h 15"/>
              <a:gd name="T4" fmla="*/ 8 w 15"/>
              <a:gd name="T5" fmla="*/ 0 h 15"/>
              <a:gd name="T6" fmla="*/ 0 w 15"/>
              <a:gd name="T7" fmla="*/ 0 h 15"/>
              <a:gd name="T8" fmla="*/ 0 w 15"/>
              <a:gd name="T9" fmla="*/ 7 h 15"/>
              <a:gd name="T10" fmla="*/ 0 w 15"/>
              <a:gd name="T11" fmla="*/ 15 h 15"/>
              <a:gd name="T12" fmla="*/ 8 w 15"/>
              <a:gd name="T13" fmla="*/ 15 h 15"/>
              <a:gd name="T14" fmla="*/ 15 w 15"/>
              <a:gd name="T15" fmla="*/ 15 h 15"/>
              <a:gd name="T16" fmla="*/ 15 w 15"/>
              <a:gd name="T17" fmla="*/ 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7"/>
                </a:moveTo>
                <a:lnTo>
                  <a:pt x="15" y="0"/>
                </a:lnTo>
                <a:lnTo>
                  <a:pt x="8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8" y="15"/>
                </a:lnTo>
                <a:lnTo>
                  <a:pt x="15" y="15"/>
                </a:lnTo>
                <a:lnTo>
                  <a:pt x="15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54" name="Freeform 161"/>
          <p:cNvSpPr>
            <a:spLocks/>
          </p:cNvSpPr>
          <p:nvPr/>
        </p:nvSpPr>
        <p:spPr bwMode="auto">
          <a:xfrm>
            <a:off x="6381750" y="3917950"/>
            <a:ext cx="22225" cy="23813"/>
          </a:xfrm>
          <a:custGeom>
            <a:avLst/>
            <a:gdLst>
              <a:gd name="T0" fmla="*/ 14 w 14"/>
              <a:gd name="T1" fmla="*/ 7 h 15"/>
              <a:gd name="T2" fmla="*/ 14 w 14"/>
              <a:gd name="T3" fmla="*/ 0 h 15"/>
              <a:gd name="T4" fmla="*/ 7 w 14"/>
              <a:gd name="T5" fmla="*/ 0 h 15"/>
              <a:gd name="T6" fmla="*/ 0 w 14"/>
              <a:gd name="T7" fmla="*/ 0 h 15"/>
              <a:gd name="T8" fmla="*/ 0 w 14"/>
              <a:gd name="T9" fmla="*/ 7 h 15"/>
              <a:gd name="T10" fmla="*/ 0 w 14"/>
              <a:gd name="T11" fmla="*/ 15 h 15"/>
              <a:gd name="T12" fmla="*/ 7 w 14"/>
              <a:gd name="T13" fmla="*/ 15 h 15"/>
              <a:gd name="T14" fmla="*/ 14 w 14"/>
              <a:gd name="T15" fmla="*/ 15 h 15"/>
              <a:gd name="T16" fmla="*/ 14 w 14"/>
              <a:gd name="T17" fmla="*/ 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"/>
              <a:gd name="T28" fmla="*/ 0 h 15"/>
              <a:gd name="T29" fmla="*/ 14 w 14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" h="15">
                <a:moveTo>
                  <a:pt x="14" y="7"/>
                </a:moveTo>
                <a:lnTo>
                  <a:pt x="14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7" y="15"/>
                </a:lnTo>
                <a:lnTo>
                  <a:pt x="14" y="15"/>
                </a:lnTo>
                <a:lnTo>
                  <a:pt x="14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55" name="Rectangle 162"/>
          <p:cNvSpPr>
            <a:spLocks noChangeArrowheads="1"/>
          </p:cNvSpPr>
          <p:nvPr/>
        </p:nvSpPr>
        <p:spPr bwMode="auto">
          <a:xfrm>
            <a:off x="6392863" y="3917950"/>
            <a:ext cx="306387" cy="23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56" name="Freeform 163"/>
          <p:cNvSpPr>
            <a:spLocks/>
          </p:cNvSpPr>
          <p:nvPr/>
        </p:nvSpPr>
        <p:spPr bwMode="auto">
          <a:xfrm>
            <a:off x="6757988" y="3859213"/>
            <a:ext cx="22225" cy="23812"/>
          </a:xfrm>
          <a:custGeom>
            <a:avLst/>
            <a:gdLst>
              <a:gd name="T0" fmla="*/ 14 w 14"/>
              <a:gd name="T1" fmla="*/ 7 h 15"/>
              <a:gd name="T2" fmla="*/ 14 w 14"/>
              <a:gd name="T3" fmla="*/ 0 h 15"/>
              <a:gd name="T4" fmla="*/ 7 w 14"/>
              <a:gd name="T5" fmla="*/ 0 h 15"/>
              <a:gd name="T6" fmla="*/ 0 w 14"/>
              <a:gd name="T7" fmla="*/ 0 h 15"/>
              <a:gd name="T8" fmla="*/ 0 w 14"/>
              <a:gd name="T9" fmla="*/ 7 h 15"/>
              <a:gd name="T10" fmla="*/ 0 w 14"/>
              <a:gd name="T11" fmla="*/ 15 h 15"/>
              <a:gd name="T12" fmla="*/ 7 w 14"/>
              <a:gd name="T13" fmla="*/ 15 h 15"/>
              <a:gd name="T14" fmla="*/ 14 w 14"/>
              <a:gd name="T15" fmla="*/ 15 h 15"/>
              <a:gd name="T16" fmla="*/ 14 w 14"/>
              <a:gd name="T17" fmla="*/ 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"/>
              <a:gd name="T28" fmla="*/ 0 h 15"/>
              <a:gd name="T29" fmla="*/ 14 w 14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" h="15">
                <a:moveTo>
                  <a:pt x="14" y="7"/>
                </a:moveTo>
                <a:lnTo>
                  <a:pt x="14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7" y="15"/>
                </a:lnTo>
                <a:lnTo>
                  <a:pt x="14" y="15"/>
                </a:lnTo>
                <a:lnTo>
                  <a:pt x="14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57" name="Freeform 164"/>
          <p:cNvSpPr>
            <a:spLocks/>
          </p:cNvSpPr>
          <p:nvPr/>
        </p:nvSpPr>
        <p:spPr bwMode="auto">
          <a:xfrm>
            <a:off x="6310313" y="3859213"/>
            <a:ext cx="23812" cy="23812"/>
          </a:xfrm>
          <a:custGeom>
            <a:avLst/>
            <a:gdLst>
              <a:gd name="T0" fmla="*/ 15 w 15"/>
              <a:gd name="T1" fmla="*/ 7 h 15"/>
              <a:gd name="T2" fmla="*/ 15 w 15"/>
              <a:gd name="T3" fmla="*/ 0 h 15"/>
              <a:gd name="T4" fmla="*/ 7 w 15"/>
              <a:gd name="T5" fmla="*/ 0 h 15"/>
              <a:gd name="T6" fmla="*/ 0 w 15"/>
              <a:gd name="T7" fmla="*/ 0 h 15"/>
              <a:gd name="T8" fmla="*/ 0 w 15"/>
              <a:gd name="T9" fmla="*/ 7 h 15"/>
              <a:gd name="T10" fmla="*/ 0 w 15"/>
              <a:gd name="T11" fmla="*/ 15 h 15"/>
              <a:gd name="T12" fmla="*/ 7 w 15"/>
              <a:gd name="T13" fmla="*/ 15 h 15"/>
              <a:gd name="T14" fmla="*/ 15 w 15"/>
              <a:gd name="T15" fmla="*/ 15 h 15"/>
              <a:gd name="T16" fmla="*/ 15 w 15"/>
              <a:gd name="T17" fmla="*/ 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15"/>
              <a:gd name="T29" fmla="*/ 15 w 15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15">
                <a:moveTo>
                  <a:pt x="15" y="7"/>
                </a:moveTo>
                <a:lnTo>
                  <a:pt x="15" y="0"/>
                </a:lnTo>
                <a:lnTo>
                  <a:pt x="7" y="0"/>
                </a:lnTo>
                <a:lnTo>
                  <a:pt x="0" y="0"/>
                </a:lnTo>
                <a:lnTo>
                  <a:pt x="0" y="7"/>
                </a:lnTo>
                <a:lnTo>
                  <a:pt x="0" y="15"/>
                </a:lnTo>
                <a:lnTo>
                  <a:pt x="7" y="15"/>
                </a:lnTo>
                <a:lnTo>
                  <a:pt x="15" y="15"/>
                </a:lnTo>
                <a:lnTo>
                  <a:pt x="15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58" name="Rectangle 165"/>
          <p:cNvSpPr>
            <a:spLocks noChangeArrowheads="1"/>
          </p:cNvSpPr>
          <p:nvPr/>
        </p:nvSpPr>
        <p:spPr bwMode="auto">
          <a:xfrm>
            <a:off x="6321425" y="3859213"/>
            <a:ext cx="447675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59" name="Rectangle 166"/>
          <p:cNvSpPr>
            <a:spLocks noChangeArrowheads="1"/>
          </p:cNvSpPr>
          <p:nvPr/>
        </p:nvSpPr>
        <p:spPr bwMode="auto">
          <a:xfrm>
            <a:off x="5710238" y="2517775"/>
            <a:ext cx="1317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560" name="Rectangle 167"/>
          <p:cNvSpPr>
            <a:spLocks noChangeArrowheads="1"/>
          </p:cNvSpPr>
          <p:nvPr/>
        </p:nvSpPr>
        <p:spPr bwMode="auto">
          <a:xfrm>
            <a:off x="6534150" y="2928938"/>
            <a:ext cx="11113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61" name="Rectangle 168"/>
          <p:cNvSpPr>
            <a:spLocks noChangeArrowheads="1"/>
          </p:cNvSpPr>
          <p:nvPr/>
        </p:nvSpPr>
        <p:spPr bwMode="auto">
          <a:xfrm>
            <a:off x="6675438" y="2928938"/>
            <a:ext cx="11112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62" name="Rectangle 169"/>
          <p:cNvSpPr>
            <a:spLocks noChangeArrowheads="1"/>
          </p:cNvSpPr>
          <p:nvPr/>
        </p:nvSpPr>
        <p:spPr bwMode="auto">
          <a:xfrm>
            <a:off x="6545263" y="2928938"/>
            <a:ext cx="130175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63" name="Freeform 170"/>
          <p:cNvSpPr>
            <a:spLocks/>
          </p:cNvSpPr>
          <p:nvPr/>
        </p:nvSpPr>
        <p:spPr bwMode="auto">
          <a:xfrm>
            <a:off x="6745288" y="1905000"/>
            <a:ext cx="106362" cy="1658938"/>
          </a:xfrm>
          <a:custGeom>
            <a:avLst/>
            <a:gdLst>
              <a:gd name="T0" fmla="*/ 0 w 67"/>
              <a:gd name="T1" fmla="*/ 0 h 1045"/>
              <a:gd name="T2" fmla="*/ 37 w 67"/>
              <a:gd name="T3" fmla="*/ 156 h 1045"/>
              <a:gd name="T4" fmla="*/ 52 w 67"/>
              <a:gd name="T5" fmla="*/ 312 h 1045"/>
              <a:gd name="T6" fmla="*/ 67 w 67"/>
              <a:gd name="T7" fmla="*/ 623 h 1045"/>
              <a:gd name="T8" fmla="*/ 59 w 67"/>
              <a:gd name="T9" fmla="*/ 1045 h 1045"/>
              <a:gd name="T10" fmla="*/ 0 w 67"/>
              <a:gd name="T11" fmla="*/ 0 h 10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"/>
              <a:gd name="T19" fmla="*/ 0 h 1045"/>
              <a:gd name="T20" fmla="*/ 67 w 67"/>
              <a:gd name="T21" fmla="*/ 1045 h 10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" h="1045">
                <a:moveTo>
                  <a:pt x="0" y="0"/>
                </a:moveTo>
                <a:lnTo>
                  <a:pt x="37" y="156"/>
                </a:lnTo>
                <a:lnTo>
                  <a:pt x="52" y="312"/>
                </a:lnTo>
                <a:lnTo>
                  <a:pt x="67" y="623"/>
                </a:lnTo>
                <a:lnTo>
                  <a:pt x="59" y="1045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64" name="Freeform 171"/>
          <p:cNvSpPr>
            <a:spLocks/>
          </p:cNvSpPr>
          <p:nvPr/>
        </p:nvSpPr>
        <p:spPr bwMode="auto">
          <a:xfrm>
            <a:off x="6816725" y="3552825"/>
            <a:ext cx="22225" cy="23813"/>
          </a:xfrm>
          <a:custGeom>
            <a:avLst/>
            <a:gdLst>
              <a:gd name="T0" fmla="*/ 7 w 14"/>
              <a:gd name="T1" fmla="*/ 15 h 15"/>
              <a:gd name="T2" fmla="*/ 14 w 14"/>
              <a:gd name="T3" fmla="*/ 7 h 15"/>
              <a:gd name="T4" fmla="*/ 14 w 14"/>
              <a:gd name="T5" fmla="*/ 7 h 15"/>
              <a:gd name="T6" fmla="*/ 14 w 14"/>
              <a:gd name="T7" fmla="*/ 0 h 15"/>
              <a:gd name="T8" fmla="*/ 7 w 14"/>
              <a:gd name="T9" fmla="*/ 0 h 15"/>
              <a:gd name="T10" fmla="*/ 7 w 14"/>
              <a:gd name="T11" fmla="*/ 0 h 15"/>
              <a:gd name="T12" fmla="*/ 0 w 14"/>
              <a:gd name="T13" fmla="*/ 7 h 15"/>
              <a:gd name="T14" fmla="*/ 7 w 14"/>
              <a:gd name="T15" fmla="*/ 7 h 15"/>
              <a:gd name="T16" fmla="*/ 7 w 14"/>
              <a:gd name="T17" fmla="*/ 15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"/>
              <a:gd name="T28" fmla="*/ 0 h 15"/>
              <a:gd name="T29" fmla="*/ 14 w 14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" h="15">
                <a:moveTo>
                  <a:pt x="7" y="15"/>
                </a:moveTo>
                <a:lnTo>
                  <a:pt x="14" y="7"/>
                </a:lnTo>
                <a:lnTo>
                  <a:pt x="14" y="0"/>
                </a:lnTo>
                <a:lnTo>
                  <a:pt x="7" y="0"/>
                </a:lnTo>
                <a:lnTo>
                  <a:pt x="0" y="7"/>
                </a:lnTo>
                <a:lnTo>
                  <a:pt x="7" y="7"/>
                </a:lnTo>
                <a:lnTo>
                  <a:pt x="7" y="15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65" name="Freeform 172"/>
          <p:cNvSpPr>
            <a:spLocks/>
          </p:cNvSpPr>
          <p:nvPr/>
        </p:nvSpPr>
        <p:spPr bwMode="auto">
          <a:xfrm>
            <a:off x="6769100" y="3552825"/>
            <a:ext cx="117475" cy="117475"/>
          </a:xfrm>
          <a:custGeom>
            <a:avLst/>
            <a:gdLst>
              <a:gd name="T0" fmla="*/ 37 w 74"/>
              <a:gd name="T1" fmla="*/ 7 h 74"/>
              <a:gd name="T2" fmla="*/ 67 w 74"/>
              <a:gd name="T3" fmla="*/ 7 h 74"/>
              <a:gd name="T4" fmla="*/ 74 w 74"/>
              <a:gd name="T5" fmla="*/ 0 h 74"/>
              <a:gd name="T6" fmla="*/ 67 w 74"/>
              <a:gd name="T7" fmla="*/ 15 h 74"/>
              <a:gd name="T8" fmla="*/ 44 w 74"/>
              <a:gd name="T9" fmla="*/ 59 h 74"/>
              <a:gd name="T10" fmla="*/ 44 w 74"/>
              <a:gd name="T11" fmla="*/ 74 h 74"/>
              <a:gd name="T12" fmla="*/ 37 w 74"/>
              <a:gd name="T13" fmla="*/ 59 h 74"/>
              <a:gd name="T14" fmla="*/ 7 w 74"/>
              <a:gd name="T15" fmla="*/ 15 h 74"/>
              <a:gd name="T16" fmla="*/ 0 w 74"/>
              <a:gd name="T17" fmla="*/ 7 h 74"/>
              <a:gd name="T18" fmla="*/ 15 w 74"/>
              <a:gd name="T19" fmla="*/ 7 h 74"/>
              <a:gd name="T20" fmla="*/ 15 w 74"/>
              <a:gd name="T21" fmla="*/ 7 h 74"/>
              <a:gd name="T22" fmla="*/ 44 w 74"/>
              <a:gd name="T23" fmla="*/ 52 h 74"/>
              <a:gd name="T24" fmla="*/ 37 w 74"/>
              <a:gd name="T25" fmla="*/ 59 h 74"/>
              <a:gd name="T26" fmla="*/ 37 w 74"/>
              <a:gd name="T27" fmla="*/ 52 h 74"/>
              <a:gd name="T28" fmla="*/ 59 w 74"/>
              <a:gd name="T29" fmla="*/ 7 h 74"/>
              <a:gd name="T30" fmla="*/ 67 w 74"/>
              <a:gd name="T31" fmla="*/ 15 h 74"/>
              <a:gd name="T32" fmla="*/ 67 w 74"/>
              <a:gd name="T33" fmla="*/ 15 h 74"/>
              <a:gd name="T34" fmla="*/ 37 w 74"/>
              <a:gd name="T35" fmla="*/ 15 h 74"/>
              <a:gd name="T36" fmla="*/ 37 w 74"/>
              <a:gd name="T37" fmla="*/ 7 h 7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"/>
              <a:gd name="T58" fmla="*/ 0 h 74"/>
              <a:gd name="T59" fmla="*/ 74 w 74"/>
              <a:gd name="T60" fmla="*/ 74 h 7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" h="74">
                <a:moveTo>
                  <a:pt x="37" y="7"/>
                </a:moveTo>
                <a:lnTo>
                  <a:pt x="67" y="7"/>
                </a:lnTo>
                <a:lnTo>
                  <a:pt x="74" y="0"/>
                </a:lnTo>
                <a:lnTo>
                  <a:pt x="67" y="15"/>
                </a:lnTo>
                <a:lnTo>
                  <a:pt x="44" y="59"/>
                </a:lnTo>
                <a:lnTo>
                  <a:pt x="44" y="74"/>
                </a:lnTo>
                <a:lnTo>
                  <a:pt x="37" y="59"/>
                </a:lnTo>
                <a:lnTo>
                  <a:pt x="7" y="15"/>
                </a:lnTo>
                <a:lnTo>
                  <a:pt x="0" y="7"/>
                </a:lnTo>
                <a:lnTo>
                  <a:pt x="15" y="7"/>
                </a:lnTo>
                <a:lnTo>
                  <a:pt x="44" y="52"/>
                </a:lnTo>
                <a:lnTo>
                  <a:pt x="37" y="59"/>
                </a:lnTo>
                <a:lnTo>
                  <a:pt x="37" y="52"/>
                </a:lnTo>
                <a:lnTo>
                  <a:pt x="59" y="7"/>
                </a:lnTo>
                <a:lnTo>
                  <a:pt x="67" y="15"/>
                </a:lnTo>
                <a:lnTo>
                  <a:pt x="37" y="15"/>
                </a:lnTo>
                <a:lnTo>
                  <a:pt x="37" y="7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66" name="Freeform 173"/>
          <p:cNvSpPr>
            <a:spLocks/>
          </p:cNvSpPr>
          <p:nvPr/>
        </p:nvSpPr>
        <p:spPr bwMode="auto">
          <a:xfrm>
            <a:off x="6792913" y="3563938"/>
            <a:ext cx="34925" cy="12700"/>
          </a:xfrm>
          <a:custGeom>
            <a:avLst/>
            <a:gdLst>
              <a:gd name="T0" fmla="*/ 0 w 22"/>
              <a:gd name="T1" fmla="*/ 0 h 8"/>
              <a:gd name="T2" fmla="*/ 22 w 22"/>
              <a:gd name="T3" fmla="*/ 0 h 8"/>
              <a:gd name="T4" fmla="*/ 22 w 22"/>
              <a:gd name="T5" fmla="*/ 8 h 8"/>
              <a:gd name="T6" fmla="*/ 22 w 22"/>
              <a:gd name="T7" fmla="*/ 8 h 8"/>
              <a:gd name="T8" fmla="*/ 22 w 22"/>
              <a:gd name="T9" fmla="*/ 8 h 8"/>
              <a:gd name="T10" fmla="*/ 0 w 22"/>
              <a:gd name="T11" fmla="*/ 8 h 8"/>
              <a:gd name="T12" fmla="*/ 0 w 22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8"/>
              <a:gd name="T23" fmla="*/ 22 w 22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8">
                <a:moveTo>
                  <a:pt x="0" y="0"/>
                </a:moveTo>
                <a:lnTo>
                  <a:pt x="22" y="0"/>
                </a:lnTo>
                <a:lnTo>
                  <a:pt x="22" y="8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67" name="Freeform 174"/>
          <p:cNvSpPr>
            <a:spLocks/>
          </p:cNvSpPr>
          <p:nvPr/>
        </p:nvSpPr>
        <p:spPr bwMode="auto">
          <a:xfrm>
            <a:off x="6792913" y="3563938"/>
            <a:ext cx="82550" cy="71437"/>
          </a:xfrm>
          <a:custGeom>
            <a:avLst/>
            <a:gdLst>
              <a:gd name="T0" fmla="*/ 22 w 52"/>
              <a:gd name="T1" fmla="*/ 0 h 45"/>
              <a:gd name="T2" fmla="*/ 52 w 52"/>
              <a:gd name="T3" fmla="*/ 0 h 45"/>
              <a:gd name="T4" fmla="*/ 29 w 52"/>
              <a:gd name="T5" fmla="*/ 45 h 45"/>
              <a:gd name="T6" fmla="*/ 0 w 52"/>
              <a:gd name="T7" fmla="*/ 0 h 45"/>
              <a:gd name="T8" fmla="*/ 22 w 52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45"/>
              <a:gd name="T17" fmla="*/ 52 w 5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45">
                <a:moveTo>
                  <a:pt x="22" y="0"/>
                </a:moveTo>
                <a:lnTo>
                  <a:pt x="52" y="0"/>
                </a:lnTo>
                <a:lnTo>
                  <a:pt x="29" y="45"/>
                </a:lnTo>
                <a:lnTo>
                  <a:pt x="0" y="0"/>
                </a:lnTo>
                <a:lnTo>
                  <a:pt x="22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68" name="Rectangle 175"/>
          <p:cNvSpPr>
            <a:spLocks noChangeArrowheads="1"/>
          </p:cNvSpPr>
          <p:nvPr/>
        </p:nvSpPr>
        <p:spPr bwMode="auto">
          <a:xfrm>
            <a:off x="6734175" y="1893888"/>
            <a:ext cx="23813" cy="11112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69" name="Freeform 176"/>
          <p:cNvSpPr>
            <a:spLocks/>
          </p:cNvSpPr>
          <p:nvPr/>
        </p:nvSpPr>
        <p:spPr bwMode="auto">
          <a:xfrm>
            <a:off x="6734175" y="1905000"/>
            <a:ext cx="104775" cy="458788"/>
          </a:xfrm>
          <a:custGeom>
            <a:avLst/>
            <a:gdLst>
              <a:gd name="T0" fmla="*/ 15 w 66"/>
              <a:gd name="T1" fmla="*/ 0 h 289"/>
              <a:gd name="T2" fmla="*/ 66 w 66"/>
              <a:gd name="T3" fmla="*/ 289 h 289"/>
              <a:gd name="T4" fmla="*/ 66 w 66"/>
              <a:gd name="T5" fmla="*/ 289 h 289"/>
              <a:gd name="T6" fmla="*/ 52 w 66"/>
              <a:gd name="T7" fmla="*/ 289 h 289"/>
              <a:gd name="T8" fmla="*/ 52 w 66"/>
              <a:gd name="T9" fmla="*/ 289 h 289"/>
              <a:gd name="T10" fmla="*/ 0 w 66"/>
              <a:gd name="T11" fmla="*/ 0 h 289"/>
              <a:gd name="T12" fmla="*/ 15 w 66"/>
              <a:gd name="T13" fmla="*/ 0 h 2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6"/>
              <a:gd name="T22" fmla="*/ 0 h 289"/>
              <a:gd name="T23" fmla="*/ 66 w 66"/>
              <a:gd name="T24" fmla="*/ 289 h 2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6" h="289">
                <a:moveTo>
                  <a:pt x="15" y="0"/>
                </a:moveTo>
                <a:lnTo>
                  <a:pt x="66" y="289"/>
                </a:lnTo>
                <a:lnTo>
                  <a:pt x="52" y="289"/>
                </a:lnTo>
                <a:lnTo>
                  <a:pt x="0" y="0"/>
                </a:lnTo>
                <a:lnTo>
                  <a:pt x="15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70" name="Freeform 177"/>
          <p:cNvSpPr>
            <a:spLocks/>
          </p:cNvSpPr>
          <p:nvPr/>
        </p:nvSpPr>
        <p:spPr bwMode="auto">
          <a:xfrm>
            <a:off x="6816725" y="2363788"/>
            <a:ext cx="34925" cy="447675"/>
          </a:xfrm>
          <a:custGeom>
            <a:avLst/>
            <a:gdLst>
              <a:gd name="T0" fmla="*/ 14 w 22"/>
              <a:gd name="T1" fmla="*/ 0 h 282"/>
              <a:gd name="T2" fmla="*/ 22 w 22"/>
              <a:gd name="T3" fmla="*/ 282 h 282"/>
              <a:gd name="T4" fmla="*/ 22 w 22"/>
              <a:gd name="T5" fmla="*/ 282 h 282"/>
              <a:gd name="T6" fmla="*/ 7 w 22"/>
              <a:gd name="T7" fmla="*/ 282 h 282"/>
              <a:gd name="T8" fmla="*/ 7 w 22"/>
              <a:gd name="T9" fmla="*/ 282 h 282"/>
              <a:gd name="T10" fmla="*/ 0 w 22"/>
              <a:gd name="T11" fmla="*/ 0 h 282"/>
              <a:gd name="T12" fmla="*/ 14 w 22"/>
              <a:gd name="T13" fmla="*/ 0 h 2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282"/>
              <a:gd name="T23" fmla="*/ 22 w 22"/>
              <a:gd name="T24" fmla="*/ 282 h 2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282">
                <a:moveTo>
                  <a:pt x="14" y="0"/>
                </a:moveTo>
                <a:lnTo>
                  <a:pt x="22" y="282"/>
                </a:lnTo>
                <a:lnTo>
                  <a:pt x="7" y="282"/>
                </a:lnTo>
                <a:lnTo>
                  <a:pt x="0" y="0"/>
                </a:lnTo>
                <a:lnTo>
                  <a:pt x="14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71" name="Rectangle 178"/>
          <p:cNvSpPr>
            <a:spLocks noChangeArrowheads="1"/>
          </p:cNvSpPr>
          <p:nvPr/>
        </p:nvSpPr>
        <p:spPr bwMode="auto">
          <a:xfrm>
            <a:off x="6816725" y="3563938"/>
            <a:ext cx="22225" cy="1270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72" name="Freeform 179"/>
          <p:cNvSpPr>
            <a:spLocks/>
          </p:cNvSpPr>
          <p:nvPr/>
        </p:nvSpPr>
        <p:spPr bwMode="auto">
          <a:xfrm>
            <a:off x="6816725" y="2811463"/>
            <a:ext cx="34925" cy="752475"/>
          </a:xfrm>
          <a:custGeom>
            <a:avLst/>
            <a:gdLst>
              <a:gd name="T0" fmla="*/ 22 w 22"/>
              <a:gd name="T1" fmla="*/ 0 h 474"/>
              <a:gd name="T2" fmla="*/ 7 w 22"/>
              <a:gd name="T3" fmla="*/ 0 h 474"/>
              <a:gd name="T4" fmla="*/ 0 w 22"/>
              <a:gd name="T5" fmla="*/ 474 h 474"/>
              <a:gd name="T6" fmla="*/ 14 w 22"/>
              <a:gd name="T7" fmla="*/ 474 h 474"/>
              <a:gd name="T8" fmla="*/ 22 w 22"/>
              <a:gd name="T9" fmla="*/ 0 h 4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"/>
              <a:gd name="T16" fmla="*/ 0 h 474"/>
              <a:gd name="T17" fmla="*/ 22 w 22"/>
              <a:gd name="T18" fmla="*/ 474 h 4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" h="474">
                <a:moveTo>
                  <a:pt x="22" y="0"/>
                </a:moveTo>
                <a:lnTo>
                  <a:pt x="7" y="0"/>
                </a:lnTo>
                <a:lnTo>
                  <a:pt x="0" y="474"/>
                </a:lnTo>
                <a:lnTo>
                  <a:pt x="14" y="474"/>
                </a:lnTo>
                <a:lnTo>
                  <a:pt x="22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73" name="Rectangle 180"/>
          <p:cNvSpPr>
            <a:spLocks noChangeArrowheads="1"/>
          </p:cNvSpPr>
          <p:nvPr/>
        </p:nvSpPr>
        <p:spPr bwMode="auto">
          <a:xfrm>
            <a:off x="6451600" y="2259013"/>
            <a:ext cx="17938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574" name="Rectangle 181"/>
          <p:cNvSpPr>
            <a:spLocks noChangeArrowheads="1"/>
          </p:cNvSpPr>
          <p:nvPr/>
        </p:nvSpPr>
        <p:spPr bwMode="auto">
          <a:xfrm>
            <a:off x="6627813" y="2341563"/>
            <a:ext cx="825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575" name="Rectangle 182"/>
          <p:cNvSpPr>
            <a:spLocks noChangeArrowheads="1"/>
          </p:cNvSpPr>
          <p:nvPr/>
        </p:nvSpPr>
        <p:spPr bwMode="auto">
          <a:xfrm>
            <a:off x="6462713" y="3222625"/>
            <a:ext cx="17938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576" name="Rectangle 183"/>
          <p:cNvSpPr>
            <a:spLocks noChangeArrowheads="1"/>
          </p:cNvSpPr>
          <p:nvPr/>
        </p:nvSpPr>
        <p:spPr bwMode="auto">
          <a:xfrm>
            <a:off x="6638925" y="3305175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577" name="Rectangle 184"/>
          <p:cNvSpPr>
            <a:spLocks noChangeArrowheads="1"/>
          </p:cNvSpPr>
          <p:nvPr/>
        </p:nvSpPr>
        <p:spPr bwMode="auto">
          <a:xfrm>
            <a:off x="5133975" y="2763838"/>
            <a:ext cx="17938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578" name="Rectangle 185"/>
          <p:cNvSpPr>
            <a:spLocks noChangeArrowheads="1"/>
          </p:cNvSpPr>
          <p:nvPr/>
        </p:nvSpPr>
        <p:spPr bwMode="auto">
          <a:xfrm>
            <a:off x="5310188" y="2846388"/>
            <a:ext cx="825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Times New Roman" pitchFamily="18" charset="0"/>
              </a:rPr>
              <a:t>n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579" name="Freeform 186"/>
          <p:cNvSpPr>
            <a:spLocks/>
          </p:cNvSpPr>
          <p:nvPr/>
        </p:nvSpPr>
        <p:spPr bwMode="auto">
          <a:xfrm>
            <a:off x="6534150" y="2905125"/>
            <a:ext cx="23813" cy="58738"/>
          </a:xfrm>
          <a:custGeom>
            <a:avLst/>
            <a:gdLst>
              <a:gd name="T0" fmla="*/ 15 w 15"/>
              <a:gd name="T1" fmla="*/ 15 h 37"/>
              <a:gd name="T2" fmla="*/ 15 w 15"/>
              <a:gd name="T3" fmla="*/ 8 h 37"/>
              <a:gd name="T4" fmla="*/ 7 w 15"/>
              <a:gd name="T5" fmla="*/ 0 h 37"/>
              <a:gd name="T6" fmla="*/ 0 w 15"/>
              <a:gd name="T7" fmla="*/ 8 h 37"/>
              <a:gd name="T8" fmla="*/ 0 w 15"/>
              <a:gd name="T9" fmla="*/ 15 h 37"/>
              <a:gd name="T10" fmla="*/ 0 w 15"/>
              <a:gd name="T11" fmla="*/ 30 h 37"/>
              <a:gd name="T12" fmla="*/ 7 w 15"/>
              <a:gd name="T13" fmla="*/ 37 h 37"/>
              <a:gd name="T14" fmla="*/ 15 w 15"/>
              <a:gd name="T15" fmla="*/ 30 h 37"/>
              <a:gd name="T16" fmla="*/ 15 w 15"/>
              <a:gd name="T17" fmla="*/ 15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37"/>
              <a:gd name="T29" fmla="*/ 15 w 15"/>
              <a:gd name="T30" fmla="*/ 37 h 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37">
                <a:moveTo>
                  <a:pt x="15" y="15"/>
                </a:moveTo>
                <a:lnTo>
                  <a:pt x="15" y="8"/>
                </a:lnTo>
                <a:lnTo>
                  <a:pt x="7" y="0"/>
                </a:lnTo>
                <a:lnTo>
                  <a:pt x="0" y="8"/>
                </a:lnTo>
                <a:lnTo>
                  <a:pt x="0" y="15"/>
                </a:lnTo>
                <a:lnTo>
                  <a:pt x="0" y="30"/>
                </a:lnTo>
                <a:lnTo>
                  <a:pt x="7" y="37"/>
                </a:lnTo>
                <a:lnTo>
                  <a:pt x="15" y="30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80" name="Freeform 187"/>
          <p:cNvSpPr>
            <a:spLocks/>
          </p:cNvSpPr>
          <p:nvPr/>
        </p:nvSpPr>
        <p:spPr bwMode="auto">
          <a:xfrm>
            <a:off x="6521450" y="2905125"/>
            <a:ext cx="47625" cy="71438"/>
          </a:xfrm>
          <a:custGeom>
            <a:avLst/>
            <a:gdLst>
              <a:gd name="T0" fmla="*/ 15 w 30"/>
              <a:gd name="T1" fmla="*/ 15 h 45"/>
              <a:gd name="T2" fmla="*/ 15 w 30"/>
              <a:gd name="T3" fmla="*/ 8 h 45"/>
              <a:gd name="T4" fmla="*/ 23 w 30"/>
              <a:gd name="T5" fmla="*/ 15 h 45"/>
              <a:gd name="T6" fmla="*/ 23 w 30"/>
              <a:gd name="T7" fmla="*/ 15 h 45"/>
              <a:gd name="T8" fmla="*/ 15 w 30"/>
              <a:gd name="T9" fmla="*/ 8 h 45"/>
              <a:gd name="T10" fmla="*/ 23 w 30"/>
              <a:gd name="T11" fmla="*/ 8 h 45"/>
              <a:gd name="T12" fmla="*/ 23 w 30"/>
              <a:gd name="T13" fmla="*/ 8 h 45"/>
              <a:gd name="T14" fmla="*/ 15 w 30"/>
              <a:gd name="T15" fmla="*/ 15 h 45"/>
              <a:gd name="T16" fmla="*/ 15 w 30"/>
              <a:gd name="T17" fmla="*/ 8 h 45"/>
              <a:gd name="T18" fmla="*/ 15 w 30"/>
              <a:gd name="T19" fmla="*/ 8 h 45"/>
              <a:gd name="T20" fmla="*/ 15 w 30"/>
              <a:gd name="T21" fmla="*/ 15 h 45"/>
              <a:gd name="T22" fmla="*/ 15 w 30"/>
              <a:gd name="T23" fmla="*/ 15 h 45"/>
              <a:gd name="T24" fmla="*/ 15 w 30"/>
              <a:gd name="T25" fmla="*/ 15 h 45"/>
              <a:gd name="T26" fmla="*/ 15 w 30"/>
              <a:gd name="T27" fmla="*/ 30 h 45"/>
              <a:gd name="T28" fmla="*/ 15 w 30"/>
              <a:gd name="T29" fmla="*/ 30 h 45"/>
              <a:gd name="T30" fmla="*/ 15 w 30"/>
              <a:gd name="T31" fmla="*/ 30 h 45"/>
              <a:gd name="T32" fmla="*/ 23 w 30"/>
              <a:gd name="T33" fmla="*/ 37 h 45"/>
              <a:gd name="T34" fmla="*/ 15 w 30"/>
              <a:gd name="T35" fmla="*/ 37 h 45"/>
              <a:gd name="T36" fmla="*/ 15 w 30"/>
              <a:gd name="T37" fmla="*/ 37 h 45"/>
              <a:gd name="T38" fmla="*/ 23 w 30"/>
              <a:gd name="T39" fmla="*/ 30 h 45"/>
              <a:gd name="T40" fmla="*/ 15 w 30"/>
              <a:gd name="T41" fmla="*/ 30 h 45"/>
              <a:gd name="T42" fmla="*/ 15 w 30"/>
              <a:gd name="T43" fmla="*/ 30 h 45"/>
              <a:gd name="T44" fmla="*/ 15 w 30"/>
              <a:gd name="T45" fmla="*/ 15 h 45"/>
              <a:gd name="T46" fmla="*/ 15 w 30"/>
              <a:gd name="T47" fmla="*/ 15 h 45"/>
              <a:gd name="T48" fmla="*/ 30 w 30"/>
              <a:gd name="T49" fmla="*/ 15 h 45"/>
              <a:gd name="T50" fmla="*/ 30 w 30"/>
              <a:gd name="T51" fmla="*/ 15 h 45"/>
              <a:gd name="T52" fmla="*/ 30 w 30"/>
              <a:gd name="T53" fmla="*/ 30 h 45"/>
              <a:gd name="T54" fmla="*/ 30 w 30"/>
              <a:gd name="T55" fmla="*/ 30 h 45"/>
              <a:gd name="T56" fmla="*/ 30 w 30"/>
              <a:gd name="T57" fmla="*/ 37 h 45"/>
              <a:gd name="T58" fmla="*/ 23 w 30"/>
              <a:gd name="T59" fmla="*/ 45 h 45"/>
              <a:gd name="T60" fmla="*/ 23 w 30"/>
              <a:gd name="T61" fmla="*/ 45 h 45"/>
              <a:gd name="T62" fmla="*/ 15 w 30"/>
              <a:gd name="T63" fmla="*/ 45 h 45"/>
              <a:gd name="T64" fmla="*/ 8 w 30"/>
              <a:gd name="T65" fmla="*/ 37 h 45"/>
              <a:gd name="T66" fmla="*/ 8 w 30"/>
              <a:gd name="T67" fmla="*/ 37 h 45"/>
              <a:gd name="T68" fmla="*/ 0 w 30"/>
              <a:gd name="T69" fmla="*/ 30 h 45"/>
              <a:gd name="T70" fmla="*/ 0 w 30"/>
              <a:gd name="T71" fmla="*/ 15 h 45"/>
              <a:gd name="T72" fmla="*/ 0 w 30"/>
              <a:gd name="T73" fmla="*/ 15 h 45"/>
              <a:gd name="T74" fmla="*/ 0 w 30"/>
              <a:gd name="T75" fmla="*/ 15 h 45"/>
              <a:gd name="T76" fmla="*/ 0 w 30"/>
              <a:gd name="T77" fmla="*/ 8 h 45"/>
              <a:gd name="T78" fmla="*/ 0 w 30"/>
              <a:gd name="T79" fmla="*/ 8 h 45"/>
              <a:gd name="T80" fmla="*/ 8 w 30"/>
              <a:gd name="T81" fmla="*/ 8 h 45"/>
              <a:gd name="T82" fmla="*/ 15 w 30"/>
              <a:gd name="T83" fmla="*/ 0 h 45"/>
              <a:gd name="T84" fmla="*/ 15 w 30"/>
              <a:gd name="T85" fmla="*/ 0 h 45"/>
              <a:gd name="T86" fmla="*/ 23 w 30"/>
              <a:gd name="T87" fmla="*/ 0 h 45"/>
              <a:gd name="T88" fmla="*/ 30 w 30"/>
              <a:gd name="T89" fmla="*/ 8 h 45"/>
              <a:gd name="T90" fmla="*/ 30 w 30"/>
              <a:gd name="T91" fmla="*/ 8 h 45"/>
              <a:gd name="T92" fmla="*/ 30 w 30"/>
              <a:gd name="T93" fmla="*/ 8 h 45"/>
              <a:gd name="T94" fmla="*/ 30 w 30"/>
              <a:gd name="T95" fmla="*/ 15 h 45"/>
              <a:gd name="T96" fmla="*/ 15 w 30"/>
              <a:gd name="T97" fmla="*/ 15 h 4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0"/>
              <a:gd name="T148" fmla="*/ 0 h 45"/>
              <a:gd name="T149" fmla="*/ 30 w 30"/>
              <a:gd name="T150" fmla="*/ 45 h 4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0" h="45">
                <a:moveTo>
                  <a:pt x="15" y="15"/>
                </a:moveTo>
                <a:lnTo>
                  <a:pt x="15" y="8"/>
                </a:lnTo>
                <a:lnTo>
                  <a:pt x="23" y="15"/>
                </a:lnTo>
                <a:lnTo>
                  <a:pt x="15" y="8"/>
                </a:lnTo>
                <a:lnTo>
                  <a:pt x="23" y="8"/>
                </a:lnTo>
                <a:lnTo>
                  <a:pt x="15" y="15"/>
                </a:lnTo>
                <a:lnTo>
                  <a:pt x="15" y="8"/>
                </a:lnTo>
                <a:lnTo>
                  <a:pt x="15" y="15"/>
                </a:lnTo>
                <a:lnTo>
                  <a:pt x="15" y="30"/>
                </a:lnTo>
                <a:lnTo>
                  <a:pt x="23" y="37"/>
                </a:lnTo>
                <a:lnTo>
                  <a:pt x="15" y="37"/>
                </a:lnTo>
                <a:lnTo>
                  <a:pt x="23" y="30"/>
                </a:lnTo>
                <a:lnTo>
                  <a:pt x="15" y="30"/>
                </a:lnTo>
                <a:lnTo>
                  <a:pt x="15" y="15"/>
                </a:lnTo>
                <a:lnTo>
                  <a:pt x="30" y="15"/>
                </a:lnTo>
                <a:lnTo>
                  <a:pt x="30" y="30"/>
                </a:lnTo>
                <a:lnTo>
                  <a:pt x="30" y="37"/>
                </a:lnTo>
                <a:lnTo>
                  <a:pt x="23" y="45"/>
                </a:lnTo>
                <a:lnTo>
                  <a:pt x="15" y="45"/>
                </a:lnTo>
                <a:lnTo>
                  <a:pt x="8" y="37"/>
                </a:lnTo>
                <a:lnTo>
                  <a:pt x="0" y="30"/>
                </a:lnTo>
                <a:lnTo>
                  <a:pt x="0" y="15"/>
                </a:lnTo>
                <a:lnTo>
                  <a:pt x="0" y="8"/>
                </a:lnTo>
                <a:lnTo>
                  <a:pt x="8" y="8"/>
                </a:lnTo>
                <a:lnTo>
                  <a:pt x="15" y="0"/>
                </a:lnTo>
                <a:lnTo>
                  <a:pt x="23" y="0"/>
                </a:lnTo>
                <a:lnTo>
                  <a:pt x="30" y="8"/>
                </a:lnTo>
                <a:lnTo>
                  <a:pt x="30" y="15"/>
                </a:lnTo>
                <a:lnTo>
                  <a:pt x="15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81" name="Freeform 188"/>
          <p:cNvSpPr>
            <a:spLocks/>
          </p:cNvSpPr>
          <p:nvPr/>
        </p:nvSpPr>
        <p:spPr bwMode="auto">
          <a:xfrm>
            <a:off x="6545263" y="2928938"/>
            <a:ext cx="23812" cy="1587"/>
          </a:xfrm>
          <a:custGeom>
            <a:avLst/>
            <a:gdLst>
              <a:gd name="T0" fmla="*/ 0 w 15"/>
              <a:gd name="T1" fmla="*/ 0 h 1587"/>
              <a:gd name="T2" fmla="*/ 0 w 15"/>
              <a:gd name="T3" fmla="*/ 0 h 1587"/>
              <a:gd name="T4" fmla="*/ 0 w 15"/>
              <a:gd name="T5" fmla="*/ 0 h 1587"/>
              <a:gd name="T6" fmla="*/ 15 w 15"/>
              <a:gd name="T7" fmla="*/ 0 h 1587"/>
              <a:gd name="T8" fmla="*/ 15 w 15"/>
              <a:gd name="T9" fmla="*/ 0 h 1587"/>
              <a:gd name="T10" fmla="*/ 15 w 15"/>
              <a:gd name="T11" fmla="*/ 0 h 1587"/>
              <a:gd name="T12" fmla="*/ 0 w 15"/>
              <a:gd name="T13" fmla="*/ 0 h 15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87"/>
              <a:gd name="T23" fmla="*/ 15 w 15"/>
              <a:gd name="T24" fmla="*/ 1587 h 15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87">
                <a:moveTo>
                  <a:pt x="0" y="0"/>
                </a:moveTo>
                <a:lnTo>
                  <a:pt x="0" y="0"/>
                </a:ln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82" name="Freeform 189"/>
          <p:cNvSpPr>
            <a:spLocks/>
          </p:cNvSpPr>
          <p:nvPr/>
        </p:nvSpPr>
        <p:spPr bwMode="auto">
          <a:xfrm>
            <a:off x="5734050" y="2917825"/>
            <a:ext cx="23813" cy="58738"/>
          </a:xfrm>
          <a:custGeom>
            <a:avLst/>
            <a:gdLst>
              <a:gd name="T0" fmla="*/ 15 w 15"/>
              <a:gd name="T1" fmla="*/ 22 h 37"/>
              <a:gd name="T2" fmla="*/ 15 w 15"/>
              <a:gd name="T3" fmla="*/ 7 h 37"/>
              <a:gd name="T4" fmla="*/ 7 w 15"/>
              <a:gd name="T5" fmla="*/ 0 h 37"/>
              <a:gd name="T6" fmla="*/ 0 w 15"/>
              <a:gd name="T7" fmla="*/ 7 h 37"/>
              <a:gd name="T8" fmla="*/ 0 w 15"/>
              <a:gd name="T9" fmla="*/ 22 h 37"/>
              <a:gd name="T10" fmla="*/ 0 w 15"/>
              <a:gd name="T11" fmla="*/ 29 h 37"/>
              <a:gd name="T12" fmla="*/ 7 w 15"/>
              <a:gd name="T13" fmla="*/ 37 h 37"/>
              <a:gd name="T14" fmla="*/ 15 w 15"/>
              <a:gd name="T15" fmla="*/ 29 h 37"/>
              <a:gd name="T16" fmla="*/ 15 w 15"/>
              <a:gd name="T17" fmla="*/ 22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37"/>
              <a:gd name="T29" fmla="*/ 15 w 15"/>
              <a:gd name="T30" fmla="*/ 37 h 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37">
                <a:moveTo>
                  <a:pt x="15" y="22"/>
                </a:moveTo>
                <a:lnTo>
                  <a:pt x="15" y="7"/>
                </a:lnTo>
                <a:lnTo>
                  <a:pt x="7" y="0"/>
                </a:lnTo>
                <a:lnTo>
                  <a:pt x="0" y="7"/>
                </a:lnTo>
                <a:lnTo>
                  <a:pt x="0" y="22"/>
                </a:lnTo>
                <a:lnTo>
                  <a:pt x="0" y="29"/>
                </a:lnTo>
                <a:lnTo>
                  <a:pt x="7" y="37"/>
                </a:lnTo>
                <a:lnTo>
                  <a:pt x="15" y="29"/>
                </a:lnTo>
                <a:lnTo>
                  <a:pt x="15" y="2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83" name="Freeform 190"/>
          <p:cNvSpPr>
            <a:spLocks/>
          </p:cNvSpPr>
          <p:nvPr/>
        </p:nvSpPr>
        <p:spPr bwMode="auto">
          <a:xfrm>
            <a:off x="5722938" y="2917825"/>
            <a:ext cx="46037" cy="69850"/>
          </a:xfrm>
          <a:custGeom>
            <a:avLst/>
            <a:gdLst>
              <a:gd name="T0" fmla="*/ 14 w 29"/>
              <a:gd name="T1" fmla="*/ 22 h 44"/>
              <a:gd name="T2" fmla="*/ 14 w 29"/>
              <a:gd name="T3" fmla="*/ 7 h 44"/>
              <a:gd name="T4" fmla="*/ 22 w 29"/>
              <a:gd name="T5" fmla="*/ 15 h 44"/>
              <a:gd name="T6" fmla="*/ 22 w 29"/>
              <a:gd name="T7" fmla="*/ 15 h 44"/>
              <a:gd name="T8" fmla="*/ 14 w 29"/>
              <a:gd name="T9" fmla="*/ 7 h 44"/>
              <a:gd name="T10" fmla="*/ 22 w 29"/>
              <a:gd name="T11" fmla="*/ 7 h 44"/>
              <a:gd name="T12" fmla="*/ 22 w 29"/>
              <a:gd name="T13" fmla="*/ 7 h 44"/>
              <a:gd name="T14" fmla="*/ 14 w 29"/>
              <a:gd name="T15" fmla="*/ 15 h 44"/>
              <a:gd name="T16" fmla="*/ 14 w 29"/>
              <a:gd name="T17" fmla="*/ 7 h 44"/>
              <a:gd name="T18" fmla="*/ 14 w 29"/>
              <a:gd name="T19" fmla="*/ 7 h 44"/>
              <a:gd name="T20" fmla="*/ 14 w 29"/>
              <a:gd name="T21" fmla="*/ 22 h 44"/>
              <a:gd name="T22" fmla="*/ 14 w 29"/>
              <a:gd name="T23" fmla="*/ 22 h 44"/>
              <a:gd name="T24" fmla="*/ 14 w 29"/>
              <a:gd name="T25" fmla="*/ 22 h 44"/>
              <a:gd name="T26" fmla="*/ 14 w 29"/>
              <a:gd name="T27" fmla="*/ 29 h 44"/>
              <a:gd name="T28" fmla="*/ 14 w 29"/>
              <a:gd name="T29" fmla="*/ 29 h 44"/>
              <a:gd name="T30" fmla="*/ 14 w 29"/>
              <a:gd name="T31" fmla="*/ 29 h 44"/>
              <a:gd name="T32" fmla="*/ 22 w 29"/>
              <a:gd name="T33" fmla="*/ 37 h 44"/>
              <a:gd name="T34" fmla="*/ 14 w 29"/>
              <a:gd name="T35" fmla="*/ 37 h 44"/>
              <a:gd name="T36" fmla="*/ 14 w 29"/>
              <a:gd name="T37" fmla="*/ 37 h 44"/>
              <a:gd name="T38" fmla="*/ 22 w 29"/>
              <a:gd name="T39" fmla="*/ 29 h 44"/>
              <a:gd name="T40" fmla="*/ 14 w 29"/>
              <a:gd name="T41" fmla="*/ 29 h 44"/>
              <a:gd name="T42" fmla="*/ 14 w 29"/>
              <a:gd name="T43" fmla="*/ 29 h 44"/>
              <a:gd name="T44" fmla="*/ 14 w 29"/>
              <a:gd name="T45" fmla="*/ 22 h 44"/>
              <a:gd name="T46" fmla="*/ 14 w 29"/>
              <a:gd name="T47" fmla="*/ 22 h 44"/>
              <a:gd name="T48" fmla="*/ 29 w 29"/>
              <a:gd name="T49" fmla="*/ 22 h 44"/>
              <a:gd name="T50" fmla="*/ 29 w 29"/>
              <a:gd name="T51" fmla="*/ 22 h 44"/>
              <a:gd name="T52" fmla="*/ 29 w 29"/>
              <a:gd name="T53" fmla="*/ 29 h 44"/>
              <a:gd name="T54" fmla="*/ 29 w 29"/>
              <a:gd name="T55" fmla="*/ 29 h 44"/>
              <a:gd name="T56" fmla="*/ 29 w 29"/>
              <a:gd name="T57" fmla="*/ 37 h 44"/>
              <a:gd name="T58" fmla="*/ 22 w 29"/>
              <a:gd name="T59" fmla="*/ 44 h 44"/>
              <a:gd name="T60" fmla="*/ 22 w 29"/>
              <a:gd name="T61" fmla="*/ 44 h 44"/>
              <a:gd name="T62" fmla="*/ 14 w 29"/>
              <a:gd name="T63" fmla="*/ 44 h 44"/>
              <a:gd name="T64" fmla="*/ 7 w 29"/>
              <a:gd name="T65" fmla="*/ 37 h 44"/>
              <a:gd name="T66" fmla="*/ 7 w 29"/>
              <a:gd name="T67" fmla="*/ 37 h 44"/>
              <a:gd name="T68" fmla="*/ 0 w 29"/>
              <a:gd name="T69" fmla="*/ 29 h 44"/>
              <a:gd name="T70" fmla="*/ 0 w 29"/>
              <a:gd name="T71" fmla="*/ 22 h 44"/>
              <a:gd name="T72" fmla="*/ 0 w 29"/>
              <a:gd name="T73" fmla="*/ 22 h 44"/>
              <a:gd name="T74" fmla="*/ 0 w 29"/>
              <a:gd name="T75" fmla="*/ 22 h 44"/>
              <a:gd name="T76" fmla="*/ 0 w 29"/>
              <a:gd name="T77" fmla="*/ 7 h 44"/>
              <a:gd name="T78" fmla="*/ 0 w 29"/>
              <a:gd name="T79" fmla="*/ 7 h 44"/>
              <a:gd name="T80" fmla="*/ 7 w 29"/>
              <a:gd name="T81" fmla="*/ 7 h 44"/>
              <a:gd name="T82" fmla="*/ 14 w 29"/>
              <a:gd name="T83" fmla="*/ 0 h 44"/>
              <a:gd name="T84" fmla="*/ 14 w 29"/>
              <a:gd name="T85" fmla="*/ 0 h 44"/>
              <a:gd name="T86" fmla="*/ 22 w 29"/>
              <a:gd name="T87" fmla="*/ 0 h 44"/>
              <a:gd name="T88" fmla="*/ 29 w 29"/>
              <a:gd name="T89" fmla="*/ 7 h 44"/>
              <a:gd name="T90" fmla="*/ 29 w 29"/>
              <a:gd name="T91" fmla="*/ 7 h 44"/>
              <a:gd name="T92" fmla="*/ 29 w 29"/>
              <a:gd name="T93" fmla="*/ 7 h 44"/>
              <a:gd name="T94" fmla="*/ 29 w 29"/>
              <a:gd name="T95" fmla="*/ 22 h 44"/>
              <a:gd name="T96" fmla="*/ 14 w 29"/>
              <a:gd name="T97" fmla="*/ 22 h 4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9"/>
              <a:gd name="T148" fmla="*/ 0 h 44"/>
              <a:gd name="T149" fmla="*/ 29 w 29"/>
              <a:gd name="T150" fmla="*/ 44 h 4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9" h="44">
                <a:moveTo>
                  <a:pt x="14" y="22"/>
                </a:moveTo>
                <a:lnTo>
                  <a:pt x="14" y="7"/>
                </a:lnTo>
                <a:lnTo>
                  <a:pt x="22" y="15"/>
                </a:lnTo>
                <a:lnTo>
                  <a:pt x="14" y="7"/>
                </a:lnTo>
                <a:lnTo>
                  <a:pt x="22" y="7"/>
                </a:lnTo>
                <a:lnTo>
                  <a:pt x="14" y="15"/>
                </a:lnTo>
                <a:lnTo>
                  <a:pt x="14" y="7"/>
                </a:lnTo>
                <a:lnTo>
                  <a:pt x="14" y="22"/>
                </a:lnTo>
                <a:lnTo>
                  <a:pt x="14" y="29"/>
                </a:lnTo>
                <a:lnTo>
                  <a:pt x="22" y="37"/>
                </a:lnTo>
                <a:lnTo>
                  <a:pt x="14" y="37"/>
                </a:lnTo>
                <a:lnTo>
                  <a:pt x="22" y="29"/>
                </a:lnTo>
                <a:lnTo>
                  <a:pt x="14" y="29"/>
                </a:lnTo>
                <a:lnTo>
                  <a:pt x="14" y="22"/>
                </a:lnTo>
                <a:lnTo>
                  <a:pt x="29" y="22"/>
                </a:lnTo>
                <a:lnTo>
                  <a:pt x="29" y="29"/>
                </a:lnTo>
                <a:lnTo>
                  <a:pt x="29" y="37"/>
                </a:lnTo>
                <a:lnTo>
                  <a:pt x="22" y="44"/>
                </a:lnTo>
                <a:lnTo>
                  <a:pt x="14" y="44"/>
                </a:lnTo>
                <a:lnTo>
                  <a:pt x="7" y="37"/>
                </a:lnTo>
                <a:lnTo>
                  <a:pt x="0" y="29"/>
                </a:lnTo>
                <a:lnTo>
                  <a:pt x="0" y="22"/>
                </a:lnTo>
                <a:lnTo>
                  <a:pt x="0" y="7"/>
                </a:lnTo>
                <a:lnTo>
                  <a:pt x="7" y="7"/>
                </a:lnTo>
                <a:lnTo>
                  <a:pt x="14" y="0"/>
                </a:lnTo>
                <a:lnTo>
                  <a:pt x="22" y="0"/>
                </a:lnTo>
                <a:lnTo>
                  <a:pt x="29" y="7"/>
                </a:lnTo>
                <a:lnTo>
                  <a:pt x="29" y="22"/>
                </a:lnTo>
                <a:lnTo>
                  <a:pt x="14" y="2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84" name="Freeform 191"/>
          <p:cNvSpPr>
            <a:spLocks/>
          </p:cNvSpPr>
          <p:nvPr/>
        </p:nvSpPr>
        <p:spPr bwMode="auto">
          <a:xfrm>
            <a:off x="5745163" y="2952750"/>
            <a:ext cx="23812" cy="1588"/>
          </a:xfrm>
          <a:custGeom>
            <a:avLst/>
            <a:gdLst>
              <a:gd name="T0" fmla="*/ 0 w 15"/>
              <a:gd name="T1" fmla="*/ 0 h 1588"/>
              <a:gd name="T2" fmla="*/ 0 w 15"/>
              <a:gd name="T3" fmla="*/ 0 h 1588"/>
              <a:gd name="T4" fmla="*/ 0 w 15"/>
              <a:gd name="T5" fmla="*/ 0 h 1588"/>
              <a:gd name="T6" fmla="*/ 15 w 15"/>
              <a:gd name="T7" fmla="*/ 0 h 1588"/>
              <a:gd name="T8" fmla="*/ 15 w 15"/>
              <a:gd name="T9" fmla="*/ 0 h 1588"/>
              <a:gd name="T10" fmla="*/ 15 w 15"/>
              <a:gd name="T11" fmla="*/ 0 h 1588"/>
              <a:gd name="T12" fmla="*/ 0 w 15"/>
              <a:gd name="T13" fmla="*/ 0 h 15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88"/>
              <a:gd name="T23" fmla="*/ 15 w 15"/>
              <a:gd name="T24" fmla="*/ 1588 h 15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88">
                <a:moveTo>
                  <a:pt x="0" y="0"/>
                </a:moveTo>
                <a:lnTo>
                  <a:pt x="0" y="0"/>
                </a:ln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85" name="Freeform 192"/>
          <p:cNvSpPr>
            <a:spLocks/>
          </p:cNvSpPr>
          <p:nvPr/>
        </p:nvSpPr>
        <p:spPr bwMode="auto">
          <a:xfrm>
            <a:off x="6064250" y="2917825"/>
            <a:ext cx="22225" cy="58738"/>
          </a:xfrm>
          <a:custGeom>
            <a:avLst/>
            <a:gdLst>
              <a:gd name="T0" fmla="*/ 14 w 14"/>
              <a:gd name="T1" fmla="*/ 22 h 37"/>
              <a:gd name="T2" fmla="*/ 14 w 14"/>
              <a:gd name="T3" fmla="*/ 7 h 37"/>
              <a:gd name="T4" fmla="*/ 7 w 14"/>
              <a:gd name="T5" fmla="*/ 0 h 37"/>
              <a:gd name="T6" fmla="*/ 0 w 14"/>
              <a:gd name="T7" fmla="*/ 7 h 37"/>
              <a:gd name="T8" fmla="*/ 0 w 14"/>
              <a:gd name="T9" fmla="*/ 22 h 37"/>
              <a:gd name="T10" fmla="*/ 0 w 14"/>
              <a:gd name="T11" fmla="*/ 29 h 37"/>
              <a:gd name="T12" fmla="*/ 7 w 14"/>
              <a:gd name="T13" fmla="*/ 37 h 37"/>
              <a:gd name="T14" fmla="*/ 14 w 14"/>
              <a:gd name="T15" fmla="*/ 29 h 37"/>
              <a:gd name="T16" fmla="*/ 14 w 14"/>
              <a:gd name="T17" fmla="*/ 22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"/>
              <a:gd name="T28" fmla="*/ 0 h 37"/>
              <a:gd name="T29" fmla="*/ 14 w 14"/>
              <a:gd name="T30" fmla="*/ 37 h 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" h="37">
                <a:moveTo>
                  <a:pt x="14" y="22"/>
                </a:moveTo>
                <a:lnTo>
                  <a:pt x="14" y="7"/>
                </a:lnTo>
                <a:lnTo>
                  <a:pt x="7" y="0"/>
                </a:lnTo>
                <a:lnTo>
                  <a:pt x="0" y="7"/>
                </a:lnTo>
                <a:lnTo>
                  <a:pt x="0" y="22"/>
                </a:lnTo>
                <a:lnTo>
                  <a:pt x="0" y="29"/>
                </a:lnTo>
                <a:lnTo>
                  <a:pt x="7" y="37"/>
                </a:lnTo>
                <a:lnTo>
                  <a:pt x="14" y="29"/>
                </a:lnTo>
                <a:lnTo>
                  <a:pt x="14" y="2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86" name="Freeform 193"/>
          <p:cNvSpPr>
            <a:spLocks/>
          </p:cNvSpPr>
          <p:nvPr/>
        </p:nvSpPr>
        <p:spPr bwMode="auto">
          <a:xfrm>
            <a:off x="6051550" y="2917825"/>
            <a:ext cx="47625" cy="69850"/>
          </a:xfrm>
          <a:custGeom>
            <a:avLst/>
            <a:gdLst>
              <a:gd name="T0" fmla="*/ 15 w 30"/>
              <a:gd name="T1" fmla="*/ 22 h 44"/>
              <a:gd name="T2" fmla="*/ 15 w 30"/>
              <a:gd name="T3" fmla="*/ 7 h 44"/>
              <a:gd name="T4" fmla="*/ 22 w 30"/>
              <a:gd name="T5" fmla="*/ 15 h 44"/>
              <a:gd name="T6" fmla="*/ 22 w 30"/>
              <a:gd name="T7" fmla="*/ 15 h 44"/>
              <a:gd name="T8" fmla="*/ 15 w 30"/>
              <a:gd name="T9" fmla="*/ 7 h 44"/>
              <a:gd name="T10" fmla="*/ 22 w 30"/>
              <a:gd name="T11" fmla="*/ 7 h 44"/>
              <a:gd name="T12" fmla="*/ 22 w 30"/>
              <a:gd name="T13" fmla="*/ 7 h 44"/>
              <a:gd name="T14" fmla="*/ 15 w 30"/>
              <a:gd name="T15" fmla="*/ 15 h 44"/>
              <a:gd name="T16" fmla="*/ 15 w 30"/>
              <a:gd name="T17" fmla="*/ 7 h 44"/>
              <a:gd name="T18" fmla="*/ 15 w 30"/>
              <a:gd name="T19" fmla="*/ 7 h 44"/>
              <a:gd name="T20" fmla="*/ 15 w 30"/>
              <a:gd name="T21" fmla="*/ 22 h 44"/>
              <a:gd name="T22" fmla="*/ 15 w 30"/>
              <a:gd name="T23" fmla="*/ 22 h 44"/>
              <a:gd name="T24" fmla="*/ 15 w 30"/>
              <a:gd name="T25" fmla="*/ 22 h 44"/>
              <a:gd name="T26" fmla="*/ 15 w 30"/>
              <a:gd name="T27" fmla="*/ 29 h 44"/>
              <a:gd name="T28" fmla="*/ 15 w 30"/>
              <a:gd name="T29" fmla="*/ 29 h 44"/>
              <a:gd name="T30" fmla="*/ 15 w 30"/>
              <a:gd name="T31" fmla="*/ 29 h 44"/>
              <a:gd name="T32" fmla="*/ 22 w 30"/>
              <a:gd name="T33" fmla="*/ 37 h 44"/>
              <a:gd name="T34" fmla="*/ 15 w 30"/>
              <a:gd name="T35" fmla="*/ 37 h 44"/>
              <a:gd name="T36" fmla="*/ 15 w 30"/>
              <a:gd name="T37" fmla="*/ 37 h 44"/>
              <a:gd name="T38" fmla="*/ 22 w 30"/>
              <a:gd name="T39" fmla="*/ 29 h 44"/>
              <a:gd name="T40" fmla="*/ 15 w 30"/>
              <a:gd name="T41" fmla="*/ 29 h 44"/>
              <a:gd name="T42" fmla="*/ 15 w 30"/>
              <a:gd name="T43" fmla="*/ 29 h 44"/>
              <a:gd name="T44" fmla="*/ 15 w 30"/>
              <a:gd name="T45" fmla="*/ 22 h 44"/>
              <a:gd name="T46" fmla="*/ 15 w 30"/>
              <a:gd name="T47" fmla="*/ 22 h 44"/>
              <a:gd name="T48" fmla="*/ 30 w 30"/>
              <a:gd name="T49" fmla="*/ 22 h 44"/>
              <a:gd name="T50" fmla="*/ 30 w 30"/>
              <a:gd name="T51" fmla="*/ 22 h 44"/>
              <a:gd name="T52" fmla="*/ 30 w 30"/>
              <a:gd name="T53" fmla="*/ 29 h 44"/>
              <a:gd name="T54" fmla="*/ 30 w 30"/>
              <a:gd name="T55" fmla="*/ 29 h 44"/>
              <a:gd name="T56" fmla="*/ 30 w 30"/>
              <a:gd name="T57" fmla="*/ 37 h 44"/>
              <a:gd name="T58" fmla="*/ 22 w 30"/>
              <a:gd name="T59" fmla="*/ 44 h 44"/>
              <a:gd name="T60" fmla="*/ 22 w 30"/>
              <a:gd name="T61" fmla="*/ 44 h 44"/>
              <a:gd name="T62" fmla="*/ 15 w 30"/>
              <a:gd name="T63" fmla="*/ 44 h 44"/>
              <a:gd name="T64" fmla="*/ 8 w 30"/>
              <a:gd name="T65" fmla="*/ 37 h 44"/>
              <a:gd name="T66" fmla="*/ 8 w 30"/>
              <a:gd name="T67" fmla="*/ 37 h 44"/>
              <a:gd name="T68" fmla="*/ 0 w 30"/>
              <a:gd name="T69" fmla="*/ 29 h 44"/>
              <a:gd name="T70" fmla="*/ 0 w 30"/>
              <a:gd name="T71" fmla="*/ 22 h 44"/>
              <a:gd name="T72" fmla="*/ 0 w 30"/>
              <a:gd name="T73" fmla="*/ 22 h 44"/>
              <a:gd name="T74" fmla="*/ 0 w 30"/>
              <a:gd name="T75" fmla="*/ 22 h 44"/>
              <a:gd name="T76" fmla="*/ 0 w 30"/>
              <a:gd name="T77" fmla="*/ 7 h 44"/>
              <a:gd name="T78" fmla="*/ 0 w 30"/>
              <a:gd name="T79" fmla="*/ 7 h 44"/>
              <a:gd name="T80" fmla="*/ 8 w 30"/>
              <a:gd name="T81" fmla="*/ 7 h 44"/>
              <a:gd name="T82" fmla="*/ 15 w 30"/>
              <a:gd name="T83" fmla="*/ 0 h 44"/>
              <a:gd name="T84" fmla="*/ 15 w 30"/>
              <a:gd name="T85" fmla="*/ 0 h 44"/>
              <a:gd name="T86" fmla="*/ 22 w 30"/>
              <a:gd name="T87" fmla="*/ 0 h 44"/>
              <a:gd name="T88" fmla="*/ 30 w 30"/>
              <a:gd name="T89" fmla="*/ 7 h 44"/>
              <a:gd name="T90" fmla="*/ 30 w 30"/>
              <a:gd name="T91" fmla="*/ 7 h 44"/>
              <a:gd name="T92" fmla="*/ 30 w 30"/>
              <a:gd name="T93" fmla="*/ 7 h 44"/>
              <a:gd name="T94" fmla="*/ 30 w 30"/>
              <a:gd name="T95" fmla="*/ 22 h 44"/>
              <a:gd name="T96" fmla="*/ 15 w 30"/>
              <a:gd name="T97" fmla="*/ 22 h 4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0"/>
              <a:gd name="T148" fmla="*/ 0 h 44"/>
              <a:gd name="T149" fmla="*/ 30 w 30"/>
              <a:gd name="T150" fmla="*/ 44 h 4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0" h="44">
                <a:moveTo>
                  <a:pt x="15" y="22"/>
                </a:moveTo>
                <a:lnTo>
                  <a:pt x="15" y="7"/>
                </a:lnTo>
                <a:lnTo>
                  <a:pt x="22" y="15"/>
                </a:lnTo>
                <a:lnTo>
                  <a:pt x="15" y="7"/>
                </a:lnTo>
                <a:lnTo>
                  <a:pt x="22" y="7"/>
                </a:lnTo>
                <a:lnTo>
                  <a:pt x="15" y="15"/>
                </a:lnTo>
                <a:lnTo>
                  <a:pt x="15" y="7"/>
                </a:lnTo>
                <a:lnTo>
                  <a:pt x="15" y="22"/>
                </a:lnTo>
                <a:lnTo>
                  <a:pt x="15" y="29"/>
                </a:lnTo>
                <a:lnTo>
                  <a:pt x="22" y="37"/>
                </a:lnTo>
                <a:lnTo>
                  <a:pt x="15" y="37"/>
                </a:lnTo>
                <a:lnTo>
                  <a:pt x="22" y="29"/>
                </a:lnTo>
                <a:lnTo>
                  <a:pt x="15" y="29"/>
                </a:lnTo>
                <a:lnTo>
                  <a:pt x="15" y="22"/>
                </a:lnTo>
                <a:lnTo>
                  <a:pt x="30" y="22"/>
                </a:lnTo>
                <a:lnTo>
                  <a:pt x="30" y="29"/>
                </a:lnTo>
                <a:lnTo>
                  <a:pt x="30" y="37"/>
                </a:lnTo>
                <a:lnTo>
                  <a:pt x="22" y="44"/>
                </a:lnTo>
                <a:lnTo>
                  <a:pt x="15" y="44"/>
                </a:lnTo>
                <a:lnTo>
                  <a:pt x="8" y="37"/>
                </a:lnTo>
                <a:lnTo>
                  <a:pt x="0" y="29"/>
                </a:lnTo>
                <a:lnTo>
                  <a:pt x="0" y="22"/>
                </a:lnTo>
                <a:lnTo>
                  <a:pt x="0" y="7"/>
                </a:lnTo>
                <a:lnTo>
                  <a:pt x="8" y="7"/>
                </a:lnTo>
                <a:lnTo>
                  <a:pt x="15" y="0"/>
                </a:lnTo>
                <a:lnTo>
                  <a:pt x="22" y="0"/>
                </a:lnTo>
                <a:lnTo>
                  <a:pt x="30" y="7"/>
                </a:lnTo>
                <a:lnTo>
                  <a:pt x="30" y="22"/>
                </a:lnTo>
                <a:lnTo>
                  <a:pt x="15" y="2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87" name="Freeform 194"/>
          <p:cNvSpPr>
            <a:spLocks/>
          </p:cNvSpPr>
          <p:nvPr/>
        </p:nvSpPr>
        <p:spPr bwMode="auto">
          <a:xfrm>
            <a:off x="6075363" y="2952750"/>
            <a:ext cx="23812" cy="1588"/>
          </a:xfrm>
          <a:custGeom>
            <a:avLst/>
            <a:gdLst>
              <a:gd name="T0" fmla="*/ 0 w 15"/>
              <a:gd name="T1" fmla="*/ 0 h 1588"/>
              <a:gd name="T2" fmla="*/ 0 w 15"/>
              <a:gd name="T3" fmla="*/ 0 h 1588"/>
              <a:gd name="T4" fmla="*/ 0 w 15"/>
              <a:gd name="T5" fmla="*/ 0 h 1588"/>
              <a:gd name="T6" fmla="*/ 15 w 15"/>
              <a:gd name="T7" fmla="*/ 0 h 1588"/>
              <a:gd name="T8" fmla="*/ 15 w 15"/>
              <a:gd name="T9" fmla="*/ 0 h 1588"/>
              <a:gd name="T10" fmla="*/ 15 w 15"/>
              <a:gd name="T11" fmla="*/ 0 h 1588"/>
              <a:gd name="T12" fmla="*/ 0 w 15"/>
              <a:gd name="T13" fmla="*/ 0 h 15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88"/>
              <a:gd name="T23" fmla="*/ 15 w 15"/>
              <a:gd name="T24" fmla="*/ 1588 h 15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88">
                <a:moveTo>
                  <a:pt x="0" y="0"/>
                </a:moveTo>
                <a:lnTo>
                  <a:pt x="0" y="0"/>
                </a:ln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88" name="Freeform 195"/>
          <p:cNvSpPr>
            <a:spLocks/>
          </p:cNvSpPr>
          <p:nvPr/>
        </p:nvSpPr>
        <p:spPr bwMode="auto">
          <a:xfrm>
            <a:off x="3359150" y="2963863"/>
            <a:ext cx="22225" cy="58737"/>
          </a:xfrm>
          <a:custGeom>
            <a:avLst/>
            <a:gdLst>
              <a:gd name="T0" fmla="*/ 14 w 14"/>
              <a:gd name="T1" fmla="*/ 23 h 37"/>
              <a:gd name="T2" fmla="*/ 14 w 14"/>
              <a:gd name="T3" fmla="*/ 8 h 37"/>
              <a:gd name="T4" fmla="*/ 7 w 14"/>
              <a:gd name="T5" fmla="*/ 0 h 37"/>
              <a:gd name="T6" fmla="*/ 0 w 14"/>
              <a:gd name="T7" fmla="*/ 8 h 37"/>
              <a:gd name="T8" fmla="*/ 0 w 14"/>
              <a:gd name="T9" fmla="*/ 23 h 37"/>
              <a:gd name="T10" fmla="*/ 0 w 14"/>
              <a:gd name="T11" fmla="*/ 30 h 37"/>
              <a:gd name="T12" fmla="*/ 7 w 14"/>
              <a:gd name="T13" fmla="*/ 37 h 37"/>
              <a:gd name="T14" fmla="*/ 14 w 14"/>
              <a:gd name="T15" fmla="*/ 30 h 37"/>
              <a:gd name="T16" fmla="*/ 14 w 14"/>
              <a:gd name="T17" fmla="*/ 23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"/>
              <a:gd name="T28" fmla="*/ 0 h 37"/>
              <a:gd name="T29" fmla="*/ 14 w 14"/>
              <a:gd name="T30" fmla="*/ 37 h 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" h="37">
                <a:moveTo>
                  <a:pt x="14" y="23"/>
                </a:moveTo>
                <a:lnTo>
                  <a:pt x="14" y="8"/>
                </a:lnTo>
                <a:lnTo>
                  <a:pt x="7" y="0"/>
                </a:lnTo>
                <a:lnTo>
                  <a:pt x="0" y="8"/>
                </a:lnTo>
                <a:lnTo>
                  <a:pt x="0" y="23"/>
                </a:lnTo>
                <a:lnTo>
                  <a:pt x="0" y="30"/>
                </a:lnTo>
                <a:lnTo>
                  <a:pt x="7" y="37"/>
                </a:lnTo>
                <a:lnTo>
                  <a:pt x="14" y="30"/>
                </a:lnTo>
                <a:lnTo>
                  <a:pt x="14" y="2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89" name="Freeform 196"/>
          <p:cNvSpPr>
            <a:spLocks/>
          </p:cNvSpPr>
          <p:nvPr/>
        </p:nvSpPr>
        <p:spPr bwMode="auto">
          <a:xfrm>
            <a:off x="3346450" y="2963863"/>
            <a:ext cx="47625" cy="71437"/>
          </a:xfrm>
          <a:custGeom>
            <a:avLst/>
            <a:gdLst>
              <a:gd name="T0" fmla="*/ 15 w 30"/>
              <a:gd name="T1" fmla="*/ 23 h 45"/>
              <a:gd name="T2" fmla="*/ 15 w 30"/>
              <a:gd name="T3" fmla="*/ 8 h 45"/>
              <a:gd name="T4" fmla="*/ 22 w 30"/>
              <a:gd name="T5" fmla="*/ 15 h 45"/>
              <a:gd name="T6" fmla="*/ 22 w 30"/>
              <a:gd name="T7" fmla="*/ 15 h 45"/>
              <a:gd name="T8" fmla="*/ 15 w 30"/>
              <a:gd name="T9" fmla="*/ 8 h 45"/>
              <a:gd name="T10" fmla="*/ 22 w 30"/>
              <a:gd name="T11" fmla="*/ 8 h 45"/>
              <a:gd name="T12" fmla="*/ 22 w 30"/>
              <a:gd name="T13" fmla="*/ 8 h 45"/>
              <a:gd name="T14" fmla="*/ 15 w 30"/>
              <a:gd name="T15" fmla="*/ 15 h 45"/>
              <a:gd name="T16" fmla="*/ 15 w 30"/>
              <a:gd name="T17" fmla="*/ 8 h 45"/>
              <a:gd name="T18" fmla="*/ 15 w 30"/>
              <a:gd name="T19" fmla="*/ 8 h 45"/>
              <a:gd name="T20" fmla="*/ 15 w 30"/>
              <a:gd name="T21" fmla="*/ 23 h 45"/>
              <a:gd name="T22" fmla="*/ 15 w 30"/>
              <a:gd name="T23" fmla="*/ 23 h 45"/>
              <a:gd name="T24" fmla="*/ 15 w 30"/>
              <a:gd name="T25" fmla="*/ 23 h 45"/>
              <a:gd name="T26" fmla="*/ 15 w 30"/>
              <a:gd name="T27" fmla="*/ 30 h 45"/>
              <a:gd name="T28" fmla="*/ 15 w 30"/>
              <a:gd name="T29" fmla="*/ 30 h 45"/>
              <a:gd name="T30" fmla="*/ 15 w 30"/>
              <a:gd name="T31" fmla="*/ 30 h 45"/>
              <a:gd name="T32" fmla="*/ 22 w 30"/>
              <a:gd name="T33" fmla="*/ 37 h 45"/>
              <a:gd name="T34" fmla="*/ 15 w 30"/>
              <a:gd name="T35" fmla="*/ 37 h 45"/>
              <a:gd name="T36" fmla="*/ 15 w 30"/>
              <a:gd name="T37" fmla="*/ 37 h 45"/>
              <a:gd name="T38" fmla="*/ 22 w 30"/>
              <a:gd name="T39" fmla="*/ 30 h 45"/>
              <a:gd name="T40" fmla="*/ 15 w 30"/>
              <a:gd name="T41" fmla="*/ 30 h 45"/>
              <a:gd name="T42" fmla="*/ 15 w 30"/>
              <a:gd name="T43" fmla="*/ 30 h 45"/>
              <a:gd name="T44" fmla="*/ 15 w 30"/>
              <a:gd name="T45" fmla="*/ 23 h 45"/>
              <a:gd name="T46" fmla="*/ 15 w 30"/>
              <a:gd name="T47" fmla="*/ 23 h 45"/>
              <a:gd name="T48" fmla="*/ 30 w 30"/>
              <a:gd name="T49" fmla="*/ 23 h 45"/>
              <a:gd name="T50" fmla="*/ 30 w 30"/>
              <a:gd name="T51" fmla="*/ 23 h 45"/>
              <a:gd name="T52" fmla="*/ 30 w 30"/>
              <a:gd name="T53" fmla="*/ 30 h 45"/>
              <a:gd name="T54" fmla="*/ 30 w 30"/>
              <a:gd name="T55" fmla="*/ 30 h 45"/>
              <a:gd name="T56" fmla="*/ 30 w 30"/>
              <a:gd name="T57" fmla="*/ 37 h 45"/>
              <a:gd name="T58" fmla="*/ 22 w 30"/>
              <a:gd name="T59" fmla="*/ 45 h 45"/>
              <a:gd name="T60" fmla="*/ 22 w 30"/>
              <a:gd name="T61" fmla="*/ 45 h 45"/>
              <a:gd name="T62" fmla="*/ 15 w 30"/>
              <a:gd name="T63" fmla="*/ 45 h 45"/>
              <a:gd name="T64" fmla="*/ 8 w 30"/>
              <a:gd name="T65" fmla="*/ 37 h 45"/>
              <a:gd name="T66" fmla="*/ 8 w 30"/>
              <a:gd name="T67" fmla="*/ 37 h 45"/>
              <a:gd name="T68" fmla="*/ 0 w 30"/>
              <a:gd name="T69" fmla="*/ 30 h 45"/>
              <a:gd name="T70" fmla="*/ 0 w 30"/>
              <a:gd name="T71" fmla="*/ 23 h 45"/>
              <a:gd name="T72" fmla="*/ 0 w 30"/>
              <a:gd name="T73" fmla="*/ 23 h 45"/>
              <a:gd name="T74" fmla="*/ 0 w 30"/>
              <a:gd name="T75" fmla="*/ 23 h 45"/>
              <a:gd name="T76" fmla="*/ 0 w 30"/>
              <a:gd name="T77" fmla="*/ 8 h 45"/>
              <a:gd name="T78" fmla="*/ 0 w 30"/>
              <a:gd name="T79" fmla="*/ 8 h 45"/>
              <a:gd name="T80" fmla="*/ 8 w 30"/>
              <a:gd name="T81" fmla="*/ 8 h 45"/>
              <a:gd name="T82" fmla="*/ 15 w 30"/>
              <a:gd name="T83" fmla="*/ 0 h 45"/>
              <a:gd name="T84" fmla="*/ 15 w 30"/>
              <a:gd name="T85" fmla="*/ 0 h 45"/>
              <a:gd name="T86" fmla="*/ 22 w 30"/>
              <a:gd name="T87" fmla="*/ 0 h 45"/>
              <a:gd name="T88" fmla="*/ 30 w 30"/>
              <a:gd name="T89" fmla="*/ 8 h 45"/>
              <a:gd name="T90" fmla="*/ 30 w 30"/>
              <a:gd name="T91" fmla="*/ 8 h 45"/>
              <a:gd name="T92" fmla="*/ 30 w 30"/>
              <a:gd name="T93" fmla="*/ 8 h 45"/>
              <a:gd name="T94" fmla="*/ 30 w 30"/>
              <a:gd name="T95" fmla="*/ 23 h 45"/>
              <a:gd name="T96" fmla="*/ 15 w 30"/>
              <a:gd name="T97" fmla="*/ 23 h 4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0"/>
              <a:gd name="T148" fmla="*/ 0 h 45"/>
              <a:gd name="T149" fmla="*/ 30 w 30"/>
              <a:gd name="T150" fmla="*/ 45 h 4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0" h="45">
                <a:moveTo>
                  <a:pt x="15" y="23"/>
                </a:moveTo>
                <a:lnTo>
                  <a:pt x="15" y="8"/>
                </a:lnTo>
                <a:lnTo>
                  <a:pt x="22" y="15"/>
                </a:lnTo>
                <a:lnTo>
                  <a:pt x="15" y="8"/>
                </a:lnTo>
                <a:lnTo>
                  <a:pt x="22" y="8"/>
                </a:lnTo>
                <a:lnTo>
                  <a:pt x="15" y="15"/>
                </a:lnTo>
                <a:lnTo>
                  <a:pt x="15" y="8"/>
                </a:lnTo>
                <a:lnTo>
                  <a:pt x="15" y="23"/>
                </a:lnTo>
                <a:lnTo>
                  <a:pt x="15" y="30"/>
                </a:lnTo>
                <a:lnTo>
                  <a:pt x="22" y="37"/>
                </a:lnTo>
                <a:lnTo>
                  <a:pt x="15" y="37"/>
                </a:lnTo>
                <a:lnTo>
                  <a:pt x="22" y="30"/>
                </a:lnTo>
                <a:lnTo>
                  <a:pt x="15" y="30"/>
                </a:lnTo>
                <a:lnTo>
                  <a:pt x="15" y="23"/>
                </a:lnTo>
                <a:lnTo>
                  <a:pt x="30" y="23"/>
                </a:lnTo>
                <a:lnTo>
                  <a:pt x="30" y="30"/>
                </a:lnTo>
                <a:lnTo>
                  <a:pt x="30" y="37"/>
                </a:lnTo>
                <a:lnTo>
                  <a:pt x="22" y="45"/>
                </a:lnTo>
                <a:lnTo>
                  <a:pt x="15" y="45"/>
                </a:lnTo>
                <a:lnTo>
                  <a:pt x="8" y="37"/>
                </a:lnTo>
                <a:lnTo>
                  <a:pt x="0" y="30"/>
                </a:lnTo>
                <a:lnTo>
                  <a:pt x="0" y="23"/>
                </a:lnTo>
                <a:lnTo>
                  <a:pt x="0" y="8"/>
                </a:lnTo>
                <a:lnTo>
                  <a:pt x="8" y="8"/>
                </a:lnTo>
                <a:lnTo>
                  <a:pt x="15" y="0"/>
                </a:lnTo>
                <a:lnTo>
                  <a:pt x="22" y="0"/>
                </a:lnTo>
                <a:lnTo>
                  <a:pt x="30" y="8"/>
                </a:lnTo>
                <a:lnTo>
                  <a:pt x="30" y="23"/>
                </a:lnTo>
                <a:lnTo>
                  <a:pt x="15" y="23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90" name="Freeform 197"/>
          <p:cNvSpPr>
            <a:spLocks/>
          </p:cNvSpPr>
          <p:nvPr/>
        </p:nvSpPr>
        <p:spPr bwMode="auto">
          <a:xfrm>
            <a:off x="3370263" y="3000375"/>
            <a:ext cx="23812" cy="1588"/>
          </a:xfrm>
          <a:custGeom>
            <a:avLst/>
            <a:gdLst>
              <a:gd name="T0" fmla="*/ 0 w 15"/>
              <a:gd name="T1" fmla="*/ 0 h 1588"/>
              <a:gd name="T2" fmla="*/ 0 w 15"/>
              <a:gd name="T3" fmla="*/ 0 h 1588"/>
              <a:gd name="T4" fmla="*/ 0 w 15"/>
              <a:gd name="T5" fmla="*/ 0 h 1588"/>
              <a:gd name="T6" fmla="*/ 15 w 15"/>
              <a:gd name="T7" fmla="*/ 0 h 1588"/>
              <a:gd name="T8" fmla="*/ 15 w 15"/>
              <a:gd name="T9" fmla="*/ 0 h 1588"/>
              <a:gd name="T10" fmla="*/ 15 w 15"/>
              <a:gd name="T11" fmla="*/ 0 h 1588"/>
              <a:gd name="T12" fmla="*/ 0 w 15"/>
              <a:gd name="T13" fmla="*/ 0 h 15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588"/>
              <a:gd name="T23" fmla="*/ 15 w 15"/>
              <a:gd name="T24" fmla="*/ 1588 h 15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588">
                <a:moveTo>
                  <a:pt x="0" y="0"/>
                </a:moveTo>
                <a:lnTo>
                  <a:pt x="0" y="0"/>
                </a:lnTo>
                <a:lnTo>
                  <a:pt x="15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59591" name="Rectangle 198"/>
          <p:cNvSpPr>
            <a:spLocks noChangeArrowheads="1"/>
          </p:cNvSpPr>
          <p:nvPr/>
        </p:nvSpPr>
        <p:spPr bwMode="auto">
          <a:xfrm>
            <a:off x="2286000" y="5029200"/>
            <a:ext cx="40782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 i="0">
                <a:solidFill>
                  <a:srgbClr val="000000"/>
                </a:solidFill>
              </a:rPr>
              <a:t>Threshold voltage loss causes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592" name="Rectangle 199"/>
          <p:cNvSpPr>
            <a:spLocks noChangeArrowheads="1"/>
          </p:cNvSpPr>
          <p:nvPr/>
        </p:nvSpPr>
        <p:spPr bwMode="auto">
          <a:xfrm>
            <a:off x="2603500" y="5394325"/>
            <a:ext cx="34702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 i="0">
                <a:solidFill>
                  <a:srgbClr val="000000"/>
                </a:solidFill>
              </a:rPr>
              <a:t>static power consumption</a:t>
            </a:r>
          </a:p>
        </p:txBody>
      </p:sp>
      <p:sp>
        <p:nvSpPr>
          <p:cNvPr id="59593" name="Rectangle 200"/>
          <p:cNvSpPr>
            <a:spLocks noChangeArrowheads="1"/>
          </p:cNvSpPr>
          <p:nvPr/>
        </p:nvSpPr>
        <p:spPr bwMode="auto">
          <a:xfrm>
            <a:off x="1689100" y="4587875"/>
            <a:ext cx="1857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594" name="Rectangle 201"/>
          <p:cNvSpPr>
            <a:spLocks noChangeArrowheads="1"/>
          </p:cNvSpPr>
          <p:nvPr/>
        </p:nvSpPr>
        <p:spPr bwMode="auto">
          <a:xfrm>
            <a:off x="1876425" y="4705350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B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595" name="Rectangle 202"/>
          <p:cNvSpPr>
            <a:spLocks noChangeArrowheads="1"/>
          </p:cNvSpPr>
          <p:nvPr/>
        </p:nvSpPr>
        <p:spPr bwMode="auto">
          <a:xfrm>
            <a:off x="2041525" y="4576763"/>
            <a:ext cx="473233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 i="0">
                <a:solidFill>
                  <a:srgbClr val="000000"/>
                </a:solidFill>
              </a:rPr>
              <a:t> does not pull up to 2.5V, but 2.5V - 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596" name="Rectangle 203"/>
          <p:cNvSpPr>
            <a:spLocks noChangeArrowheads="1"/>
          </p:cNvSpPr>
          <p:nvPr/>
        </p:nvSpPr>
        <p:spPr bwMode="auto">
          <a:xfrm>
            <a:off x="6705600" y="4572000"/>
            <a:ext cx="1857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59597" name="Rectangle 204"/>
          <p:cNvSpPr>
            <a:spLocks noChangeArrowheads="1"/>
          </p:cNvSpPr>
          <p:nvPr/>
        </p:nvSpPr>
        <p:spPr bwMode="auto">
          <a:xfrm>
            <a:off x="6892925" y="4689475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TN</a:t>
            </a:r>
            <a:endParaRPr lang="en-US" b="1" i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8C17D6-A8C1-492B-9293-E492781C235C}" type="slidenum">
              <a:rPr lang="en-US"/>
              <a:pPr/>
              <a:t>44</a:t>
            </a:fld>
            <a:endParaRPr lang="en-US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906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NMOS Only Logic: </a:t>
            </a:r>
            <a:br>
              <a:rPr lang="en-US" sz="3600" smtClean="0"/>
            </a:br>
            <a:r>
              <a:rPr lang="en-US" sz="3600" smtClean="0"/>
              <a:t>Level Restoring Transistor</a:t>
            </a:r>
            <a:endParaRPr lang="en-US" sz="48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4051300" y="335121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3111500" y="335121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3111500" y="3351213"/>
            <a:ext cx="9398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23" name="Rectangle 6"/>
          <p:cNvSpPr>
            <a:spLocks noChangeArrowheads="1"/>
          </p:cNvSpPr>
          <p:nvPr/>
        </p:nvSpPr>
        <p:spPr bwMode="auto">
          <a:xfrm>
            <a:off x="3263900" y="35925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24" name="Rectangle 7"/>
          <p:cNvSpPr>
            <a:spLocks noChangeArrowheads="1"/>
          </p:cNvSpPr>
          <p:nvPr/>
        </p:nvSpPr>
        <p:spPr bwMode="auto">
          <a:xfrm>
            <a:off x="3263900" y="3351213"/>
            <a:ext cx="12700" cy="241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25" name="Rectangle 8"/>
          <p:cNvSpPr>
            <a:spLocks noChangeArrowheads="1"/>
          </p:cNvSpPr>
          <p:nvPr/>
        </p:nvSpPr>
        <p:spPr bwMode="auto">
          <a:xfrm>
            <a:off x="3263900" y="3351213"/>
            <a:ext cx="6477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26" name="Rectangle 9"/>
          <p:cNvSpPr>
            <a:spLocks noChangeArrowheads="1"/>
          </p:cNvSpPr>
          <p:nvPr/>
        </p:nvSpPr>
        <p:spPr bwMode="auto">
          <a:xfrm>
            <a:off x="3898900" y="35925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27" name="Rectangle 10"/>
          <p:cNvSpPr>
            <a:spLocks noChangeArrowheads="1"/>
          </p:cNvSpPr>
          <p:nvPr/>
        </p:nvSpPr>
        <p:spPr bwMode="auto">
          <a:xfrm>
            <a:off x="3898900" y="3351213"/>
            <a:ext cx="12700" cy="241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28" name="Rectangle 11"/>
          <p:cNvSpPr>
            <a:spLocks noChangeArrowheads="1"/>
          </p:cNvSpPr>
          <p:nvPr/>
        </p:nvSpPr>
        <p:spPr bwMode="auto">
          <a:xfrm>
            <a:off x="3898900" y="359251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29" name="Rectangle 12"/>
          <p:cNvSpPr>
            <a:spLocks noChangeArrowheads="1"/>
          </p:cNvSpPr>
          <p:nvPr/>
        </p:nvSpPr>
        <p:spPr bwMode="auto">
          <a:xfrm>
            <a:off x="4216400" y="359251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30" name="Rectangle 13"/>
          <p:cNvSpPr>
            <a:spLocks noChangeArrowheads="1"/>
          </p:cNvSpPr>
          <p:nvPr/>
        </p:nvSpPr>
        <p:spPr bwMode="auto">
          <a:xfrm>
            <a:off x="3898900" y="3592513"/>
            <a:ext cx="3175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31" name="Rectangle 14"/>
          <p:cNvSpPr>
            <a:spLocks noChangeArrowheads="1"/>
          </p:cNvSpPr>
          <p:nvPr/>
        </p:nvSpPr>
        <p:spPr bwMode="auto">
          <a:xfrm>
            <a:off x="3263900" y="359251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32" name="Rectangle 15"/>
          <p:cNvSpPr>
            <a:spLocks noChangeArrowheads="1"/>
          </p:cNvSpPr>
          <p:nvPr/>
        </p:nvSpPr>
        <p:spPr bwMode="auto">
          <a:xfrm>
            <a:off x="2959100" y="359251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33" name="Rectangle 16"/>
          <p:cNvSpPr>
            <a:spLocks noChangeArrowheads="1"/>
          </p:cNvSpPr>
          <p:nvPr/>
        </p:nvSpPr>
        <p:spPr bwMode="auto">
          <a:xfrm>
            <a:off x="2959100" y="3592513"/>
            <a:ext cx="3048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34" name="Rectangle 17"/>
          <p:cNvSpPr>
            <a:spLocks noChangeArrowheads="1"/>
          </p:cNvSpPr>
          <p:nvPr/>
        </p:nvSpPr>
        <p:spPr bwMode="auto">
          <a:xfrm>
            <a:off x="3860800" y="324961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35" name="Rectangle 18"/>
          <p:cNvSpPr>
            <a:spLocks noChangeArrowheads="1"/>
          </p:cNvSpPr>
          <p:nvPr/>
        </p:nvSpPr>
        <p:spPr bwMode="auto">
          <a:xfrm>
            <a:off x="3302000" y="324961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36" name="Rectangle 19"/>
          <p:cNvSpPr>
            <a:spLocks noChangeArrowheads="1"/>
          </p:cNvSpPr>
          <p:nvPr/>
        </p:nvSpPr>
        <p:spPr bwMode="auto">
          <a:xfrm>
            <a:off x="3302000" y="3249613"/>
            <a:ext cx="5588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37" name="Rectangle 20"/>
          <p:cNvSpPr>
            <a:spLocks noChangeArrowheads="1"/>
          </p:cNvSpPr>
          <p:nvPr/>
        </p:nvSpPr>
        <p:spPr bwMode="auto">
          <a:xfrm>
            <a:off x="3568700" y="30718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38" name="Rectangle 21"/>
          <p:cNvSpPr>
            <a:spLocks noChangeArrowheads="1"/>
          </p:cNvSpPr>
          <p:nvPr/>
        </p:nvSpPr>
        <p:spPr bwMode="auto">
          <a:xfrm>
            <a:off x="3568700" y="32496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39" name="Rectangle 22"/>
          <p:cNvSpPr>
            <a:spLocks noChangeArrowheads="1"/>
          </p:cNvSpPr>
          <p:nvPr/>
        </p:nvSpPr>
        <p:spPr bwMode="auto">
          <a:xfrm>
            <a:off x="3568700" y="3071813"/>
            <a:ext cx="12700" cy="177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40" name="Rectangle 23"/>
          <p:cNvSpPr>
            <a:spLocks noChangeArrowheads="1"/>
          </p:cNvSpPr>
          <p:nvPr/>
        </p:nvSpPr>
        <p:spPr bwMode="auto">
          <a:xfrm>
            <a:off x="4216400" y="359251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41" name="Rectangle 24"/>
          <p:cNvSpPr>
            <a:spLocks noChangeArrowheads="1"/>
          </p:cNvSpPr>
          <p:nvPr/>
        </p:nvSpPr>
        <p:spPr bwMode="auto">
          <a:xfrm>
            <a:off x="4764088" y="3592513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42" name="Rectangle 25"/>
          <p:cNvSpPr>
            <a:spLocks noChangeArrowheads="1"/>
          </p:cNvSpPr>
          <p:nvPr/>
        </p:nvSpPr>
        <p:spPr bwMode="auto">
          <a:xfrm>
            <a:off x="4216400" y="3592513"/>
            <a:ext cx="5476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43" name="Rectangle 26"/>
          <p:cNvSpPr>
            <a:spLocks noChangeArrowheads="1"/>
          </p:cNvSpPr>
          <p:nvPr/>
        </p:nvSpPr>
        <p:spPr bwMode="auto">
          <a:xfrm>
            <a:off x="2578100" y="359251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44" name="Rectangle 27"/>
          <p:cNvSpPr>
            <a:spLocks noChangeArrowheads="1"/>
          </p:cNvSpPr>
          <p:nvPr/>
        </p:nvSpPr>
        <p:spPr bwMode="auto">
          <a:xfrm>
            <a:off x="2933700" y="357981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45" name="Freeform 28"/>
          <p:cNvSpPr>
            <a:spLocks/>
          </p:cNvSpPr>
          <p:nvPr/>
        </p:nvSpPr>
        <p:spPr bwMode="auto">
          <a:xfrm>
            <a:off x="2578100" y="3579813"/>
            <a:ext cx="355600" cy="25400"/>
          </a:xfrm>
          <a:custGeom>
            <a:avLst/>
            <a:gdLst>
              <a:gd name="T0" fmla="*/ 0 w 224"/>
              <a:gd name="T1" fmla="*/ 8 h 16"/>
              <a:gd name="T2" fmla="*/ 0 w 224"/>
              <a:gd name="T3" fmla="*/ 16 h 16"/>
              <a:gd name="T4" fmla="*/ 224 w 224"/>
              <a:gd name="T5" fmla="*/ 8 h 16"/>
              <a:gd name="T6" fmla="*/ 224 w 224"/>
              <a:gd name="T7" fmla="*/ 0 h 16"/>
              <a:gd name="T8" fmla="*/ 0 w 224"/>
              <a:gd name="T9" fmla="*/ 8 h 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4"/>
              <a:gd name="T16" fmla="*/ 0 h 16"/>
              <a:gd name="T17" fmla="*/ 224 w 224"/>
              <a:gd name="T18" fmla="*/ 16 h 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4" h="16">
                <a:moveTo>
                  <a:pt x="0" y="8"/>
                </a:moveTo>
                <a:lnTo>
                  <a:pt x="0" y="16"/>
                </a:lnTo>
                <a:lnTo>
                  <a:pt x="224" y="8"/>
                </a:lnTo>
                <a:lnTo>
                  <a:pt x="224" y="0"/>
                </a:lnTo>
                <a:lnTo>
                  <a:pt x="0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46" name="Rectangle 29"/>
          <p:cNvSpPr>
            <a:spLocks noChangeArrowheads="1"/>
          </p:cNvSpPr>
          <p:nvPr/>
        </p:nvSpPr>
        <p:spPr bwMode="auto">
          <a:xfrm>
            <a:off x="4281488" y="44307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47" name="Rectangle 30"/>
          <p:cNvSpPr>
            <a:spLocks noChangeArrowheads="1"/>
          </p:cNvSpPr>
          <p:nvPr/>
        </p:nvSpPr>
        <p:spPr bwMode="auto">
          <a:xfrm>
            <a:off x="4281488" y="40624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48" name="Rectangle 31"/>
          <p:cNvSpPr>
            <a:spLocks noChangeArrowheads="1"/>
          </p:cNvSpPr>
          <p:nvPr/>
        </p:nvSpPr>
        <p:spPr bwMode="auto">
          <a:xfrm>
            <a:off x="4281488" y="4062413"/>
            <a:ext cx="12700" cy="368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49" name="Rectangle 32"/>
          <p:cNvSpPr>
            <a:spLocks noChangeArrowheads="1"/>
          </p:cNvSpPr>
          <p:nvPr/>
        </p:nvSpPr>
        <p:spPr bwMode="auto">
          <a:xfrm>
            <a:off x="4064000" y="404971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50" name="Rectangle 33"/>
          <p:cNvSpPr>
            <a:spLocks noChangeArrowheads="1"/>
          </p:cNvSpPr>
          <p:nvPr/>
        </p:nvSpPr>
        <p:spPr bwMode="auto">
          <a:xfrm>
            <a:off x="4510088" y="4049713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51" name="Rectangle 34"/>
          <p:cNvSpPr>
            <a:spLocks noChangeArrowheads="1"/>
          </p:cNvSpPr>
          <p:nvPr/>
        </p:nvSpPr>
        <p:spPr bwMode="auto">
          <a:xfrm>
            <a:off x="4064000" y="4049713"/>
            <a:ext cx="4460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52" name="Rectangle 35"/>
          <p:cNvSpPr>
            <a:spLocks noChangeArrowheads="1"/>
          </p:cNvSpPr>
          <p:nvPr/>
        </p:nvSpPr>
        <p:spPr bwMode="auto">
          <a:xfrm>
            <a:off x="4281488" y="35925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53" name="Rectangle 36"/>
          <p:cNvSpPr>
            <a:spLocks noChangeArrowheads="1"/>
          </p:cNvSpPr>
          <p:nvPr/>
        </p:nvSpPr>
        <p:spPr bwMode="auto">
          <a:xfrm>
            <a:off x="4281488" y="39735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54" name="Rectangle 37"/>
          <p:cNvSpPr>
            <a:spLocks noChangeArrowheads="1"/>
          </p:cNvSpPr>
          <p:nvPr/>
        </p:nvSpPr>
        <p:spPr bwMode="auto">
          <a:xfrm>
            <a:off x="4281488" y="3592513"/>
            <a:ext cx="12700" cy="381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55" name="Rectangle 38"/>
          <p:cNvSpPr>
            <a:spLocks noChangeArrowheads="1"/>
          </p:cNvSpPr>
          <p:nvPr/>
        </p:nvSpPr>
        <p:spPr bwMode="auto">
          <a:xfrm>
            <a:off x="4064000" y="398621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56" name="Rectangle 39"/>
          <p:cNvSpPr>
            <a:spLocks noChangeArrowheads="1"/>
          </p:cNvSpPr>
          <p:nvPr/>
        </p:nvSpPr>
        <p:spPr bwMode="auto">
          <a:xfrm>
            <a:off x="4510088" y="3986213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57" name="Rectangle 40"/>
          <p:cNvSpPr>
            <a:spLocks noChangeArrowheads="1"/>
          </p:cNvSpPr>
          <p:nvPr/>
        </p:nvSpPr>
        <p:spPr bwMode="auto">
          <a:xfrm>
            <a:off x="4064000" y="3986213"/>
            <a:ext cx="4460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58" name="Freeform 41"/>
          <p:cNvSpPr>
            <a:spLocks/>
          </p:cNvSpPr>
          <p:nvPr/>
        </p:nvSpPr>
        <p:spPr bwMode="auto">
          <a:xfrm>
            <a:off x="4383088" y="4570413"/>
            <a:ext cx="12700" cy="12700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8 w 8"/>
              <a:gd name="T5" fmla="*/ 0 h 8"/>
              <a:gd name="T6" fmla="*/ 0 w 8"/>
              <a:gd name="T7" fmla="*/ 0 h 8"/>
              <a:gd name="T8" fmla="*/ 0 w 8"/>
              <a:gd name="T9" fmla="*/ 8 h 8"/>
              <a:gd name="T10" fmla="*/ 0 w 8"/>
              <a:gd name="T11" fmla="*/ 8 h 8"/>
              <a:gd name="T12" fmla="*/ 8 w 8"/>
              <a:gd name="T13" fmla="*/ 8 h 8"/>
              <a:gd name="T14" fmla="*/ 8 w 8"/>
              <a:gd name="T15" fmla="*/ 8 h 8"/>
              <a:gd name="T16" fmla="*/ 8 w 8"/>
              <a:gd name="T17" fmla="*/ 8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59" name="Freeform 42"/>
          <p:cNvSpPr>
            <a:spLocks/>
          </p:cNvSpPr>
          <p:nvPr/>
        </p:nvSpPr>
        <p:spPr bwMode="auto">
          <a:xfrm>
            <a:off x="4152900" y="4570413"/>
            <a:ext cx="12700" cy="12700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8 w 8"/>
              <a:gd name="T5" fmla="*/ 0 h 8"/>
              <a:gd name="T6" fmla="*/ 0 w 8"/>
              <a:gd name="T7" fmla="*/ 0 h 8"/>
              <a:gd name="T8" fmla="*/ 0 w 8"/>
              <a:gd name="T9" fmla="*/ 8 h 8"/>
              <a:gd name="T10" fmla="*/ 0 w 8"/>
              <a:gd name="T11" fmla="*/ 8 h 8"/>
              <a:gd name="T12" fmla="*/ 8 w 8"/>
              <a:gd name="T13" fmla="*/ 8 h 8"/>
              <a:gd name="T14" fmla="*/ 8 w 8"/>
              <a:gd name="T15" fmla="*/ 8 h 8"/>
              <a:gd name="T16" fmla="*/ 8 w 8"/>
              <a:gd name="T17" fmla="*/ 8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60" name="Rectangle 43"/>
          <p:cNvSpPr>
            <a:spLocks noChangeArrowheads="1"/>
          </p:cNvSpPr>
          <p:nvPr/>
        </p:nvSpPr>
        <p:spPr bwMode="auto">
          <a:xfrm>
            <a:off x="4152900" y="4570413"/>
            <a:ext cx="2301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61" name="Freeform 44"/>
          <p:cNvSpPr>
            <a:spLocks/>
          </p:cNvSpPr>
          <p:nvPr/>
        </p:nvSpPr>
        <p:spPr bwMode="auto">
          <a:xfrm>
            <a:off x="4497388" y="4506913"/>
            <a:ext cx="12700" cy="12700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8 w 8"/>
              <a:gd name="T5" fmla="*/ 0 h 8"/>
              <a:gd name="T6" fmla="*/ 0 w 8"/>
              <a:gd name="T7" fmla="*/ 0 h 8"/>
              <a:gd name="T8" fmla="*/ 0 w 8"/>
              <a:gd name="T9" fmla="*/ 8 h 8"/>
              <a:gd name="T10" fmla="*/ 0 w 8"/>
              <a:gd name="T11" fmla="*/ 8 h 8"/>
              <a:gd name="T12" fmla="*/ 8 w 8"/>
              <a:gd name="T13" fmla="*/ 8 h 8"/>
              <a:gd name="T14" fmla="*/ 8 w 8"/>
              <a:gd name="T15" fmla="*/ 8 h 8"/>
              <a:gd name="T16" fmla="*/ 8 w 8"/>
              <a:gd name="T17" fmla="*/ 8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62" name="Freeform 45"/>
          <p:cNvSpPr>
            <a:spLocks/>
          </p:cNvSpPr>
          <p:nvPr/>
        </p:nvSpPr>
        <p:spPr bwMode="auto">
          <a:xfrm>
            <a:off x="4038600" y="4506913"/>
            <a:ext cx="12700" cy="12700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8 w 8"/>
              <a:gd name="T5" fmla="*/ 0 h 8"/>
              <a:gd name="T6" fmla="*/ 0 w 8"/>
              <a:gd name="T7" fmla="*/ 0 h 8"/>
              <a:gd name="T8" fmla="*/ 0 w 8"/>
              <a:gd name="T9" fmla="*/ 8 h 8"/>
              <a:gd name="T10" fmla="*/ 0 w 8"/>
              <a:gd name="T11" fmla="*/ 8 h 8"/>
              <a:gd name="T12" fmla="*/ 8 w 8"/>
              <a:gd name="T13" fmla="*/ 8 h 8"/>
              <a:gd name="T14" fmla="*/ 8 w 8"/>
              <a:gd name="T15" fmla="*/ 8 h 8"/>
              <a:gd name="T16" fmla="*/ 8 w 8"/>
              <a:gd name="T17" fmla="*/ 8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63" name="Rectangle 46"/>
          <p:cNvSpPr>
            <a:spLocks noChangeArrowheads="1"/>
          </p:cNvSpPr>
          <p:nvPr/>
        </p:nvSpPr>
        <p:spPr bwMode="auto">
          <a:xfrm>
            <a:off x="4038600" y="4506913"/>
            <a:ext cx="4587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64" name="Freeform 47"/>
          <p:cNvSpPr>
            <a:spLocks/>
          </p:cNvSpPr>
          <p:nvPr/>
        </p:nvSpPr>
        <p:spPr bwMode="auto">
          <a:xfrm>
            <a:off x="4598988" y="4456113"/>
            <a:ext cx="12700" cy="12700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8 w 8"/>
              <a:gd name="T5" fmla="*/ 0 h 8"/>
              <a:gd name="T6" fmla="*/ 0 w 8"/>
              <a:gd name="T7" fmla="*/ 0 h 8"/>
              <a:gd name="T8" fmla="*/ 0 w 8"/>
              <a:gd name="T9" fmla="*/ 8 h 8"/>
              <a:gd name="T10" fmla="*/ 0 w 8"/>
              <a:gd name="T11" fmla="*/ 8 h 8"/>
              <a:gd name="T12" fmla="*/ 8 w 8"/>
              <a:gd name="T13" fmla="*/ 8 h 8"/>
              <a:gd name="T14" fmla="*/ 8 w 8"/>
              <a:gd name="T15" fmla="*/ 8 h 8"/>
              <a:gd name="T16" fmla="*/ 8 w 8"/>
              <a:gd name="T17" fmla="*/ 8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65" name="Freeform 48"/>
          <p:cNvSpPr>
            <a:spLocks/>
          </p:cNvSpPr>
          <p:nvPr/>
        </p:nvSpPr>
        <p:spPr bwMode="auto">
          <a:xfrm>
            <a:off x="3924300" y="4456113"/>
            <a:ext cx="12700" cy="12700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8 w 8"/>
              <a:gd name="T5" fmla="*/ 0 h 8"/>
              <a:gd name="T6" fmla="*/ 0 w 8"/>
              <a:gd name="T7" fmla="*/ 0 h 8"/>
              <a:gd name="T8" fmla="*/ 0 w 8"/>
              <a:gd name="T9" fmla="*/ 8 h 8"/>
              <a:gd name="T10" fmla="*/ 0 w 8"/>
              <a:gd name="T11" fmla="*/ 8 h 8"/>
              <a:gd name="T12" fmla="*/ 8 w 8"/>
              <a:gd name="T13" fmla="*/ 8 h 8"/>
              <a:gd name="T14" fmla="*/ 8 w 8"/>
              <a:gd name="T15" fmla="*/ 8 h 8"/>
              <a:gd name="T16" fmla="*/ 8 w 8"/>
              <a:gd name="T17" fmla="*/ 8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66" name="Rectangle 49"/>
          <p:cNvSpPr>
            <a:spLocks noChangeArrowheads="1"/>
          </p:cNvSpPr>
          <p:nvPr/>
        </p:nvSpPr>
        <p:spPr bwMode="auto">
          <a:xfrm>
            <a:off x="3924300" y="4456113"/>
            <a:ext cx="6746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67" name="Rectangle 50"/>
          <p:cNvSpPr>
            <a:spLocks noChangeArrowheads="1"/>
          </p:cNvSpPr>
          <p:nvPr/>
        </p:nvSpPr>
        <p:spPr bwMode="auto">
          <a:xfrm>
            <a:off x="5221288" y="2463800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68" name="Rectangle 51"/>
          <p:cNvSpPr>
            <a:spLocks noChangeArrowheads="1"/>
          </p:cNvSpPr>
          <p:nvPr/>
        </p:nvSpPr>
        <p:spPr bwMode="auto">
          <a:xfrm>
            <a:off x="5818188" y="2463800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69" name="Rectangle 52"/>
          <p:cNvSpPr>
            <a:spLocks noChangeArrowheads="1"/>
          </p:cNvSpPr>
          <p:nvPr/>
        </p:nvSpPr>
        <p:spPr bwMode="auto">
          <a:xfrm>
            <a:off x="5221288" y="2463800"/>
            <a:ext cx="5969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70" name="Rectangle 53"/>
          <p:cNvSpPr>
            <a:spLocks noChangeArrowheads="1"/>
          </p:cNvSpPr>
          <p:nvPr/>
        </p:nvSpPr>
        <p:spPr bwMode="auto">
          <a:xfrm>
            <a:off x="5272088" y="2641600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71" name="Rectangle 54"/>
          <p:cNvSpPr>
            <a:spLocks noChangeArrowheads="1"/>
          </p:cNvSpPr>
          <p:nvPr/>
        </p:nvSpPr>
        <p:spPr bwMode="auto">
          <a:xfrm>
            <a:off x="5272088" y="34274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72" name="Rectangle 55"/>
          <p:cNvSpPr>
            <a:spLocks noChangeArrowheads="1"/>
          </p:cNvSpPr>
          <p:nvPr/>
        </p:nvSpPr>
        <p:spPr bwMode="auto">
          <a:xfrm>
            <a:off x="5272088" y="2641600"/>
            <a:ext cx="12700" cy="785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73" name="Rectangle 56"/>
          <p:cNvSpPr>
            <a:spLocks noChangeArrowheads="1"/>
          </p:cNvSpPr>
          <p:nvPr/>
        </p:nvSpPr>
        <p:spPr bwMode="auto">
          <a:xfrm>
            <a:off x="5513388" y="3300413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74" name="Rectangle 57"/>
          <p:cNvSpPr>
            <a:spLocks noChangeArrowheads="1"/>
          </p:cNvSpPr>
          <p:nvPr/>
        </p:nvSpPr>
        <p:spPr bwMode="auto">
          <a:xfrm>
            <a:off x="5272088" y="3300413"/>
            <a:ext cx="2413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75" name="Rectangle 58"/>
          <p:cNvSpPr>
            <a:spLocks noChangeArrowheads="1"/>
          </p:cNvSpPr>
          <p:nvPr/>
        </p:nvSpPr>
        <p:spPr bwMode="auto">
          <a:xfrm>
            <a:off x="5272088" y="2768600"/>
            <a:ext cx="12700" cy="531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76" name="Rectangle 59"/>
          <p:cNvSpPr>
            <a:spLocks noChangeArrowheads="1"/>
          </p:cNvSpPr>
          <p:nvPr/>
        </p:nvSpPr>
        <p:spPr bwMode="auto">
          <a:xfrm>
            <a:off x="5513388" y="2768600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77" name="Rectangle 60"/>
          <p:cNvSpPr>
            <a:spLocks noChangeArrowheads="1"/>
          </p:cNvSpPr>
          <p:nvPr/>
        </p:nvSpPr>
        <p:spPr bwMode="auto">
          <a:xfrm>
            <a:off x="5272088" y="2768600"/>
            <a:ext cx="2413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78" name="Rectangle 61"/>
          <p:cNvSpPr>
            <a:spLocks noChangeArrowheads="1"/>
          </p:cNvSpPr>
          <p:nvPr/>
        </p:nvSpPr>
        <p:spPr bwMode="auto">
          <a:xfrm>
            <a:off x="5513388" y="2768600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79" name="Rectangle 62"/>
          <p:cNvSpPr>
            <a:spLocks noChangeArrowheads="1"/>
          </p:cNvSpPr>
          <p:nvPr/>
        </p:nvSpPr>
        <p:spPr bwMode="auto">
          <a:xfrm>
            <a:off x="5513388" y="2501900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80" name="Rectangle 63"/>
          <p:cNvSpPr>
            <a:spLocks noChangeArrowheads="1"/>
          </p:cNvSpPr>
          <p:nvPr/>
        </p:nvSpPr>
        <p:spPr bwMode="auto">
          <a:xfrm>
            <a:off x="5513388" y="2501900"/>
            <a:ext cx="12700" cy="266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81" name="Rectangle 64"/>
          <p:cNvSpPr>
            <a:spLocks noChangeArrowheads="1"/>
          </p:cNvSpPr>
          <p:nvPr/>
        </p:nvSpPr>
        <p:spPr bwMode="auto">
          <a:xfrm>
            <a:off x="5513388" y="33004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82" name="Rectangle 65"/>
          <p:cNvSpPr>
            <a:spLocks noChangeArrowheads="1"/>
          </p:cNvSpPr>
          <p:nvPr/>
        </p:nvSpPr>
        <p:spPr bwMode="auto">
          <a:xfrm>
            <a:off x="5513388" y="35544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83" name="Rectangle 66"/>
          <p:cNvSpPr>
            <a:spLocks noChangeArrowheads="1"/>
          </p:cNvSpPr>
          <p:nvPr/>
        </p:nvSpPr>
        <p:spPr bwMode="auto">
          <a:xfrm>
            <a:off x="5513388" y="3300413"/>
            <a:ext cx="12700" cy="254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84" name="Rectangle 67"/>
          <p:cNvSpPr>
            <a:spLocks noChangeArrowheads="1"/>
          </p:cNvSpPr>
          <p:nvPr/>
        </p:nvSpPr>
        <p:spPr bwMode="auto">
          <a:xfrm>
            <a:off x="5145088" y="2768600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85" name="Rectangle 68"/>
          <p:cNvSpPr>
            <a:spLocks noChangeArrowheads="1"/>
          </p:cNvSpPr>
          <p:nvPr/>
        </p:nvSpPr>
        <p:spPr bwMode="auto">
          <a:xfrm>
            <a:off x="5145088" y="32877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86" name="Rectangle 69"/>
          <p:cNvSpPr>
            <a:spLocks noChangeArrowheads="1"/>
          </p:cNvSpPr>
          <p:nvPr/>
        </p:nvSpPr>
        <p:spPr bwMode="auto">
          <a:xfrm>
            <a:off x="5145088" y="2768600"/>
            <a:ext cx="12700" cy="519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87" name="Freeform 70"/>
          <p:cNvSpPr>
            <a:spLocks/>
          </p:cNvSpPr>
          <p:nvPr/>
        </p:nvSpPr>
        <p:spPr bwMode="auto">
          <a:xfrm>
            <a:off x="4992688" y="2944813"/>
            <a:ext cx="127000" cy="152400"/>
          </a:xfrm>
          <a:custGeom>
            <a:avLst/>
            <a:gdLst>
              <a:gd name="T0" fmla="*/ 72 w 80"/>
              <a:gd name="T1" fmla="*/ 48 h 96"/>
              <a:gd name="T2" fmla="*/ 64 w 80"/>
              <a:gd name="T3" fmla="*/ 16 h 96"/>
              <a:gd name="T4" fmla="*/ 64 w 80"/>
              <a:gd name="T5" fmla="*/ 24 h 96"/>
              <a:gd name="T6" fmla="*/ 64 w 80"/>
              <a:gd name="T7" fmla="*/ 24 h 96"/>
              <a:gd name="T8" fmla="*/ 32 w 80"/>
              <a:gd name="T9" fmla="*/ 8 h 96"/>
              <a:gd name="T10" fmla="*/ 40 w 80"/>
              <a:gd name="T11" fmla="*/ 8 h 96"/>
              <a:gd name="T12" fmla="*/ 40 w 80"/>
              <a:gd name="T13" fmla="*/ 8 h 96"/>
              <a:gd name="T14" fmla="*/ 16 w 80"/>
              <a:gd name="T15" fmla="*/ 24 h 96"/>
              <a:gd name="T16" fmla="*/ 16 w 80"/>
              <a:gd name="T17" fmla="*/ 16 h 96"/>
              <a:gd name="T18" fmla="*/ 16 w 80"/>
              <a:gd name="T19" fmla="*/ 16 h 96"/>
              <a:gd name="T20" fmla="*/ 8 w 80"/>
              <a:gd name="T21" fmla="*/ 48 h 96"/>
              <a:gd name="T22" fmla="*/ 8 w 80"/>
              <a:gd name="T23" fmla="*/ 48 h 96"/>
              <a:gd name="T24" fmla="*/ 8 w 80"/>
              <a:gd name="T25" fmla="*/ 48 h 96"/>
              <a:gd name="T26" fmla="*/ 16 w 80"/>
              <a:gd name="T27" fmla="*/ 72 h 96"/>
              <a:gd name="T28" fmla="*/ 16 w 80"/>
              <a:gd name="T29" fmla="*/ 72 h 96"/>
              <a:gd name="T30" fmla="*/ 16 w 80"/>
              <a:gd name="T31" fmla="*/ 72 h 96"/>
              <a:gd name="T32" fmla="*/ 40 w 80"/>
              <a:gd name="T33" fmla="*/ 88 h 96"/>
              <a:gd name="T34" fmla="*/ 32 w 80"/>
              <a:gd name="T35" fmla="*/ 88 h 96"/>
              <a:gd name="T36" fmla="*/ 32 w 80"/>
              <a:gd name="T37" fmla="*/ 88 h 96"/>
              <a:gd name="T38" fmla="*/ 64 w 80"/>
              <a:gd name="T39" fmla="*/ 72 h 96"/>
              <a:gd name="T40" fmla="*/ 64 w 80"/>
              <a:gd name="T41" fmla="*/ 72 h 96"/>
              <a:gd name="T42" fmla="*/ 64 w 80"/>
              <a:gd name="T43" fmla="*/ 72 h 96"/>
              <a:gd name="T44" fmla="*/ 72 w 80"/>
              <a:gd name="T45" fmla="*/ 48 h 96"/>
              <a:gd name="T46" fmla="*/ 72 w 80"/>
              <a:gd name="T47" fmla="*/ 48 h 96"/>
              <a:gd name="T48" fmla="*/ 80 w 80"/>
              <a:gd name="T49" fmla="*/ 48 h 96"/>
              <a:gd name="T50" fmla="*/ 80 w 80"/>
              <a:gd name="T51" fmla="*/ 48 h 96"/>
              <a:gd name="T52" fmla="*/ 72 w 80"/>
              <a:gd name="T53" fmla="*/ 72 h 96"/>
              <a:gd name="T54" fmla="*/ 72 w 80"/>
              <a:gd name="T55" fmla="*/ 72 h 96"/>
              <a:gd name="T56" fmla="*/ 64 w 80"/>
              <a:gd name="T57" fmla="*/ 80 h 96"/>
              <a:gd name="T58" fmla="*/ 32 w 80"/>
              <a:gd name="T59" fmla="*/ 96 h 96"/>
              <a:gd name="T60" fmla="*/ 32 w 80"/>
              <a:gd name="T61" fmla="*/ 96 h 96"/>
              <a:gd name="T62" fmla="*/ 32 w 80"/>
              <a:gd name="T63" fmla="*/ 96 h 96"/>
              <a:gd name="T64" fmla="*/ 8 w 80"/>
              <a:gd name="T65" fmla="*/ 80 h 96"/>
              <a:gd name="T66" fmla="*/ 8 w 80"/>
              <a:gd name="T67" fmla="*/ 80 h 96"/>
              <a:gd name="T68" fmla="*/ 8 w 80"/>
              <a:gd name="T69" fmla="*/ 72 h 96"/>
              <a:gd name="T70" fmla="*/ 0 w 80"/>
              <a:gd name="T71" fmla="*/ 48 h 96"/>
              <a:gd name="T72" fmla="*/ 0 w 80"/>
              <a:gd name="T73" fmla="*/ 48 h 96"/>
              <a:gd name="T74" fmla="*/ 0 w 80"/>
              <a:gd name="T75" fmla="*/ 48 h 96"/>
              <a:gd name="T76" fmla="*/ 8 w 80"/>
              <a:gd name="T77" fmla="*/ 16 h 96"/>
              <a:gd name="T78" fmla="*/ 8 w 80"/>
              <a:gd name="T79" fmla="*/ 16 h 96"/>
              <a:gd name="T80" fmla="*/ 8 w 80"/>
              <a:gd name="T81" fmla="*/ 16 h 96"/>
              <a:gd name="T82" fmla="*/ 32 w 80"/>
              <a:gd name="T83" fmla="*/ 0 h 96"/>
              <a:gd name="T84" fmla="*/ 32 w 80"/>
              <a:gd name="T85" fmla="*/ 0 h 96"/>
              <a:gd name="T86" fmla="*/ 32 w 80"/>
              <a:gd name="T87" fmla="*/ 0 h 96"/>
              <a:gd name="T88" fmla="*/ 64 w 80"/>
              <a:gd name="T89" fmla="*/ 16 h 96"/>
              <a:gd name="T90" fmla="*/ 64 w 80"/>
              <a:gd name="T91" fmla="*/ 16 h 96"/>
              <a:gd name="T92" fmla="*/ 72 w 80"/>
              <a:gd name="T93" fmla="*/ 16 h 96"/>
              <a:gd name="T94" fmla="*/ 80 w 80"/>
              <a:gd name="T95" fmla="*/ 48 h 96"/>
              <a:gd name="T96" fmla="*/ 72 w 80"/>
              <a:gd name="T97" fmla="*/ 48 h 9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0"/>
              <a:gd name="T148" fmla="*/ 0 h 96"/>
              <a:gd name="T149" fmla="*/ 80 w 80"/>
              <a:gd name="T150" fmla="*/ 96 h 9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0" h="96">
                <a:moveTo>
                  <a:pt x="72" y="48"/>
                </a:moveTo>
                <a:lnTo>
                  <a:pt x="64" y="16"/>
                </a:lnTo>
                <a:lnTo>
                  <a:pt x="64" y="24"/>
                </a:lnTo>
                <a:lnTo>
                  <a:pt x="32" y="8"/>
                </a:lnTo>
                <a:lnTo>
                  <a:pt x="40" y="8"/>
                </a:lnTo>
                <a:lnTo>
                  <a:pt x="16" y="24"/>
                </a:lnTo>
                <a:lnTo>
                  <a:pt x="16" y="16"/>
                </a:lnTo>
                <a:lnTo>
                  <a:pt x="8" y="48"/>
                </a:lnTo>
                <a:lnTo>
                  <a:pt x="16" y="72"/>
                </a:lnTo>
                <a:lnTo>
                  <a:pt x="40" y="88"/>
                </a:lnTo>
                <a:lnTo>
                  <a:pt x="32" y="88"/>
                </a:lnTo>
                <a:lnTo>
                  <a:pt x="64" y="72"/>
                </a:lnTo>
                <a:lnTo>
                  <a:pt x="72" y="48"/>
                </a:lnTo>
                <a:lnTo>
                  <a:pt x="80" y="48"/>
                </a:lnTo>
                <a:lnTo>
                  <a:pt x="72" y="72"/>
                </a:lnTo>
                <a:lnTo>
                  <a:pt x="64" y="80"/>
                </a:lnTo>
                <a:lnTo>
                  <a:pt x="32" y="96"/>
                </a:lnTo>
                <a:lnTo>
                  <a:pt x="8" y="80"/>
                </a:lnTo>
                <a:lnTo>
                  <a:pt x="8" y="72"/>
                </a:lnTo>
                <a:lnTo>
                  <a:pt x="0" y="48"/>
                </a:lnTo>
                <a:lnTo>
                  <a:pt x="8" y="16"/>
                </a:lnTo>
                <a:lnTo>
                  <a:pt x="32" y="0"/>
                </a:lnTo>
                <a:lnTo>
                  <a:pt x="64" y="16"/>
                </a:lnTo>
                <a:lnTo>
                  <a:pt x="72" y="16"/>
                </a:lnTo>
                <a:lnTo>
                  <a:pt x="80" y="48"/>
                </a:lnTo>
                <a:lnTo>
                  <a:pt x="72" y="4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88" name="Freeform 71"/>
          <p:cNvSpPr>
            <a:spLocks/>
          </p:cNvSpPr>
          <p:nvPr/>
        </p:nvSpPr>
        <p:spPr bwMode="auto">
          <a:xfrm>
            <a:off x="5106988" y="3021013"/>
            <a:ext cx="12700" cy="1587"/>
          </a:xfrm>
          <a:custGeom>
            <a:avLst/>
            <a:gdLst>
              <a:gd name="T0" fmla="*/ 0 w 8"/>
              <a:gd name="T1" fmla="*/ 0 h 1587"/>
              <a:gd name="T2" fmla="*/ 0 w 8"/>
              <a:gd name="T3" fmla="*/ 0 h 1587"/>
              <a:gd name="T4" fmla="*/ 0 w 8"/>
              <a:gd name="T5" fmla="*/ 0 h 1587"/>
              <a:gd name="T6" fmla="*/ 8 w 8"/>
              <a:gd name="T7" fmla="*/ 0 h 1587"/>
              <a:gd name="T8" fmla="*/ 8 w 8"/>
              <a:gd name="T9" fmla="*/ 0 h 1587"/>
              <a:gd name="T10" fmla="*/ 8 w 8"/>
              <a:gd name="T11" fmla="*/ 0 h 1587"/>
              <a:gd name="T12" fmla="*/ 0 w 8"/>
              <a:gd name="T13" fmla="*/ 0 h 15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"/>
              <a:gd name="T22" fmla="*/ 0 h 1587"/>
              <a:gd name="T23" fmla="*/ 8 w 8"/>
              <a:gd name="T24" fmla="*/ 1587 h 15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" h="1587">
                <a:moveTo>
                  <a:pt x="0" y="0"/>
                </a:moveTo>
                <a:lnTo>
                  <a:pt x="0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89" name="Rectangle 72"/>
          <p:cNvSpPr>
            <a:spLocks noChangeArrowheads="1"/>
          </p:cNvSpPr>
          <p:nvPr/>
        </p:nvSpPr>
        <p:spPr bwMode="auto">
          <a:xfrm>
            <a:off x="5259388" y="36687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90" name="Rectangle 73"/>
          <p:cNvSpPr>
            <a:spLocks noChangeArrowheads="1"/>
          </p:cNvSpPr>
          <p:nvPr/>
        </p:nvSpPr>
        <p:spPr bwMode="auto">
          <a:xfrm>
            <a:off x="5259388" y="43799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91" name="Rectangle 74"/>
          <p:cNvSpPr>
            <a:spLocks noChangeArrowheads="1"/>
          </p:cNvSpPr>
          <p:nvPr/>
        </p:nvSpPr>
        <p:spPr bwMode="auto">
          <a:xfrm>
            <a:off x="5259388" y="3668713"/>
            <a:ext cx="12700" cy="7112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92" name="Rectangle 75"/>
          <p:cNvSpPr>
            <a:spLocks noChangeArrowheads="1"/>
          </p:cNvSpPr>
          <p:nvPr/>
        </p:nvSpPr>
        <p:spPr bwMode="auto">
          <a:xfrm>
            <a:off x="5513388" y="4265613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93" name="Rectangle 76"/>
          <p:cNvSpPr>
            <a:spLocks noChangeArrowheads="1"/>
          </p:cNvSpPr>
          <p:nvPr/>
        </p:nvSpPr>
        <p:spPr bwMode="auto">
          <a:xfrm>
            <a:off x="5259388" y="4265613"/>
            <a:ext cx="2540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94" name="Rectangle 77"/>
          <p:cNvSpPr>
            <a:spLocks noChangeArrowheads="1"/>
          </p:cNvSpPr>
          <p:nvPr/>
        </p:nvSpPr>
        <p:spPr bwMode="auto">
          <a:xfrm>
            <a:off x="5259388" y="3783013"/>
            <a:ext cx="12700" cy="482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95" name="Rectangle 78"/>
          <p:cNvSpPr>
            <a:spLocks noChangeArrowheads="1"/>
          </p:cNvSpPr>
          <p:nvPr/>
        </p:nvSpPr>
        <p:spPr bwMode="auto">
          <a:xfrm>
            <a:off x="5513388" y="3783013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96" name="Rectangle 79"/>
          <p:cNvSpPr>
            <a:spLocks noChangeArrowheads="1"/>
          </p:cNvSpPr>
          <p:nvPr/>
        </p:nvSpPr>
        <p:spPr bwMode="auto">
          <a:xfrm>
            <a:off x="5259388" y="3783013"/>
            <a:ext cx="2540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97" name="Rectangle 80"/>
          <p:cNvSpPr>
            <a:spLocks noChangeArrowheads="1"/>
          </p:cNvSpPr>
          <p:nvPr/>
        </p:nvSpPr>
        <p:spPr bwMode="auto">
          <a:xfrm>
            <a:off x="5513388" y="37830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98" name="Rectangle 81"/>
          <p:cNvSpPr>
            <a:spLocks noChangeArrowheads="1"/>
          </p:cNvSpPr>
          <p:nvPr/>
        </p:nvSpPr>
        <p:spPr bwMode="auto">
          <a:xfrm>
            <a:off x="5513388" y="35417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499" name="Rectangle 82"/>
          <p:cNvSpPr>
            <a:spLocks noChangeArrowheads="1"/>
          </p:cNvSpPr>
          <p:nvPr/>
        </p:nvSpPr>
        <p:spPr bwMode="auto">
          <a:xfrm>
            <a:off x="5513388" y="3541713"/>
            <a:ext cx="12700" cy="241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00" name="Rectangle 83"/>
          <p:cNvSpPr>
            <a:spLocks noChangeArrowheads="1"/>
          </p:cNvSpPr>
          <p:nvPr/>
        </p:nvSpPr>
        <p:spPr bwMode="auto">
          <a:xfrm>
            <a:off x="5513388" y="42656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01" name="Rectangle 84"/>
          <p:cNvSpPr>
            <a:spLocks noChangeArrowheads="1"/>
          </p:cNvSpPr>
          <p:nvPr/>
        </p:nvSpPr>
        <p:spPr bwMode="auto">
          <a:xfrm>
            <a:off x="5513388" y="44942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02" name="Rectangle 85"/>
          <p:cNvSpPr>
            <a:spLocks noChangeArrowheads="1"/>
          </p:cNvSpPr>
          <p:nvPr/>
        </p:nvSpPr>
        <p:spPr bwMode="auto">
          <a:xfrm>
            <a:off x="5513388" y="4265613"/>
            <a:ext cx="12700" cy="228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03" name="Rectangle 86"/>
          <p:cNvSpPr>
            <a:spLocks noChangeArrowheads="1"/>
          </p:cNvSpPr>
          <p:nvPr/>
        </p:nvSpPr>
        <p:spPr bwMode="auto">
          <a:xfrm>
            <a:off x="5119688" y="37830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04" name="Rectangle 87"/>
          <p:cNvSpPr>
            <a:spLocks noChangeArrowheads="1"/>
          </p:cNvSpPr>
          <p:nvPr/>
        </p:nvSpPr>
        <p:spPr bwMode="auto">
          <a:xfrm>
            <a:off x="5119688" y="42656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05" name="Rectangle 88"/>
          <p:cNvSpPr>
            <a:spLocks noChangeArrowheads="1"/>
          </p:cNvSpPr>
          <p:nvPr/>
        </p:nvSpPr>
        <p:spPr bwMode="auto">
          <a:xfrm>
            <a:off x="5119688" y="3783013"/>
            <a:ext cx="12700" cy="482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06" name="Rectangle 89"/>
          <p:cNvSpPr>
            <a:spLocks noChangeArrowheads="1"/>
          </p:cNvSpPr>
          <p:nvPr/>
        </p:nvSpPr>
        <p:spPr bwMode="auto">
          <a:xfrm>
            <a:off x="4903788" y="4049713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07" name="Rectangle 90"/>
          <p:cNvSpPr>
            <a:spLocks noChangeArrowheads="1"/>
          </p:cNvSpPr>
          <p:nvPr/>
        </p:nvSpPr>
        <p:spPr bwMode="auto">
          <a:xfrm>
            <a:off x="5119688" y="4049713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08" name="Rectangle 91"/>
          <p:cNvSpPr>
            <a:spLocks noChangeArrowheads="1"/>
          </p:cNvSpPr>
          <p:nvPr/>
        </p:nvSpPr>
        <p:spPr bwMode="auto">
          <a:xfrm>
            <a:off x="4903788" y="4049713"/>
            <a:ext cx="2159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09" name="Rectangle 92"/>
          <p:cNvSpPr>
            <a:spLocks noChangeArrowheads="1"/>
          </p:cNvSpPr>
          <p:nvPr/>
        </p:nvSpPr>
        <p:spPr bwMode="auto">
          <a:xfrm>
            <a:off x="4916488" y="4024313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10" name="Freeform 93"/>
          <p:cNvSpPr>
            <a:spLocks/>
          </p:cNvSpPr>
          <p:nvPr/>
        </p:nvSpPr>
        <p:spPr bwMode="auto">
          <a:xfrm>
            <a:off x="4789488" y="4024313"/>
            <a:ext cx="127000" cy="38100"/>
          </a:xfrm>
          <a:custGeom>
            <a:avLst/>
            <a:gdLst>
              <a:gd name="T0" fmla="*/ 80 w 80"/>
              <a:gd name="T1" fmla="*/ 8 h 24"/>
              <a:gd name="T2" fmla="*/ 0 w 80"/>
              <a:gd name="T3" fmla="*/ 24 h 24"/>
              <a:gd name="T4" fmla="*/ 0 w 80"/>
              <a:gd name="T5" fmla="*/ 24 h 24"/>
              <a:gd name="T6" fmla="*/ 0 w 80"/>
              <a:gd name="T7" fmla="*/ 16 h 24"/>
              <a:gd name="T8" fmla="*/ 0 w 80"/>
              <a:gd name="T9" fmla="*/ 16 h 24"/>
              <a:gd name="T10" fmla="*/ 80 w 80"/>
              <a:gd name="T11" fmla="*/ 0 h 24"/>
              <a:gd name="T12" fmla="*/ 80 w 80"/>
              <a:gd name="T13" fmla="*/ 8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24"/>
              <a:gd name="T23" fmla="*/ 80 w 80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24">
                <a:moveTo>
                  <a:pt x="80" y="8"/>
                </a:moveTo>
                <a:lnTo>
                  <a:pt x="0" y="24"/>
                </a:lnTo>
                <a:lnTo>
                  <a:pt x="0" y="16"/>
                </a:lnTo>
                <a:lnTo>
                  <a:pt x="80" y="0"/>
                </a:lnTo>
                <a:lnTo>
                  <a:pt x="80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11" name="Rectangle 94"/>
          <p:cNvSpPr>
            <a:spLocks noChangeArrowheads="1"/>
          </p:cNvSpPr>
          <p:nvPr/>
        </p:nvSpPr>
        <p:spPr bwMode="auto">
          <a:xfrm>
            <a:off x="4789488" y="3021013"/>
            <a:ext cx="12700" cy="1028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12" name="Rectangle 95"/>
          <p:cNvSpPr>
            <a:spLocks noChangeArrowheads="1"/>
          </p:cNvSpPr>
          <p:nvPr/>
        </p:nvSpPr>
        <p:spPr bwMode="auto">
          <a:xfrm>
            <a:off x="4954588" y="3021013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13" name="Rectangle 96"/>
          <p:cNvSpPr>
            <a:spLocks noChangeArrowheads="1"/>
          </p:cNvSpPr>
          <p:nvPr/>
        </p:nvSpPr>
        <p:spPr bwMode="auto">
          <a:xfrm>
            <a:off x="4789488" y="3021013"/>
            <a:ext cx="1651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14" name="Freeform 97"/>
          <p:cNvSpPr>
            <a:spLocks/>
          </p:cNvSpPr>
          <p:nvPr/>
        </p:nvSpPr>
        <p:spPr bwMode="auto">
          <a:xfrm>
            <a:off x="5627688" y="4633913"/>
            <a:ext cx="12700" cy="12700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8 w 8"/>
              <a:gd name="T5" fmla="*/ 0 h 8"/>
              <a:gd name="T6" fmla="*/ 0 w 8"/>
              <a:gd name="T7" fmla="*/ 0 h 8"/>
              <a:gd name="T8" fmla="*/ 0 w 8"/>
              <a:gd name="T9" fmla="*/ 8 h 8"/>
              <a:gd name="T10" fmla="*/ 0 w 8"/>
              <a:gd name="T11" fmla="*/ 8 h 8"/>
              <a:gd name="T12" fmla="*/ 8 w 8"/>
              <a:gd name="T13" fmla="*/ 8 h 8"/>
              <a:gd name="T14" fmla="*/ 8 w 8"/>
              <a:gd name="T15" fmla="*/ 8 h 8"/>
              <a:gd name="T16" fmla="*/ 8 w 8"/>
              <a:gd name="T17" fmla="*/ 8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15" name="Freeform 98"/>
          <p:cNvSpPr>
            <a:spLocks/>
          </p:cNvSpPr>
          <p:nvPr/>
        </p:nvSpPr>
        <p:spPr bwMode="auto">
          <a:xfrm>
            <a:off x="5399088" y="4633913"/>
            <a:ext cx="12700" cy="12700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8 w 8"/>
              <a:gd name="T5" fmla="*/ 0 h 8"/>
              <a:gd name="T6" fmla="*/ 0 w 8"/>
              <a:gd name="T7" fmla="*/ 0 h 8"/>
              <a:gd name="T8" fmla="*/ 0 w 8"/>
              <a:gd name="T9" fmla="*/ 8 h 8"/>
              <a:gd name="T10" fmla="*/ 0 w 8"/>
              <a:gd name="T11" fmla="*/ 8 h 8"/>
              <a:gd name="T12" fmla="*/ 8 w 8"/>
              <a:gd name="T13" fmla="*/ 8 h 8"/>
              <a:gd name="T14" fmla="*/ 8 w 8"/>
              <a:gd name="T15" fmla="*/ 8 h 8"/>
              <a:gd name="T16" fmla="*/ 8 w 8"/>
              <a:gd name="T17" fmla="*/ 8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16" name="Rectangle 99"/>
          <p:cNvSpPr>
            <a:spLocks noChangeArrowheads="1"/>
          </p:cNvSpPr>
          <p:nvPr/>
        </p:nvSpPr>
        <p:spPr bwMode="auto">
          <a:xfrm>
            <a:off x="5399088" y="4633913"/>
            <a:ext cx="2286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17" name="Freeform 100"/>
          <p:cNvSpPr>
            <a:spLocks/>
          </p:cNvSpPr>
          <p:nvPr/>
        </p:nvSpPr>
        <p:spPr bwMode="auto">
          <a:xfrm>
            <a:off x="5741988" y="4583113"/>
            <a:ext cx="12700" cy="12700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8 w 8"/>
              <a:gd name="T5" fmla="*/ 0 h 8"/>
              <a:gd name="T6" fmla="*/ 0 w 8"/>
              <a:gd name="T7" fmla="*/ 0 h 8"/>
              <a:gd name="T8" fmla="*/ 0 w 8"/>
              <a:gd name="T9" fmla="*/ 8 h 8"/>
              <a:gd name="T10" fmla="*/ 0 w 8"/>
              <a:gd name="T11" fmla="*/ 8 h 8"/>
              <a:gd name="T12" fmla="*/ 8 w 8"/>
              <a:gd name="T13" fmla="*/ 8 h 8"/>
              <a:gd name="T14" fmla="*/ 8 w 8"/>
              <a:gd name="T15" fmla="*/ 8 h 8"/>
              <a:gd name="T16" fmla="*/ 8 w 8"/>
              <a:gd name="T17" fmla="*/ 8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18" name="Freeform 101"/>
          <p:cNvSpPr>
            <a:spLocks/>
          </p:cNvSpPr>
          <p:nvPr/>
        </p:nvSpPr>
        <p:spPr bwMode="auto">
          <a:xfrm>
            <a:off x="5284788" y="4583113"/>
            <a:ext cx="12700" cy="12700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8 w 8"/>
              <a:gd name="T5" fmla="*/ 0 h 8"/>
              <a:gd name="T6" fmla="*/ 0 w 8"/>
              <a:gd name="T7" fmla="*/ 0 h 8"/>
              <a:gd name="T8" fmla="*/ 0 w 8"/>
              <a:gd name="T9" fmla="*/ 8 h 8"/>
              <a:gd name="T10" fmla="*/ 0 w 8"/>
              <a:gd name="T11" fmla="*/ 8 h 8"/>
              <a:gd name="T12" fmla="*/ 8 w 8"/>
              <a:gd name="T13" fmla="*/ 8 h 8"/>
              <a:gd name="T14" fmla="*/ 8 w 8"/>
              <a:gd name="T15" fmla="*/ 8 h 8"/>
              <a:gd name="T16" fmla="*/ 8 w 8"/>
              <a:gd name="T17" fmla="*/ 8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19" name="Rectangle 102"/>
          <p:cNvSpPr>
            <a:spLocks noChangeArrowheads="1"/>
          </p:cNvSpPr>
          <p:nvPr/>
        </p:nvSpPr>
        <p:spPr bwMode="auto">
          <a:xfrm>
            <a:off x="5284788" y="4583113"/>
            <a:ext cx="4572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20" name="Freeform 103"/>
          <p:cNvSpPr>
            <a:spLocks/>
          </p:cNvSpPr>
          <p:nvPr/>
        </p:nvSpPr>
        <p:spPr bwMode="auto">
          <a:xfrm>
            <a:off x="5856288" y="4519613"/>
            <a:ext cx="12700" cy="12700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8 w 8"/>
              <a:gd name="T5" fmla="*/ 0 h 8"/>
              <a:gd name="T6" fmla="*/ 0 w 8"/>
              <a:gd name="T7" fmla="*/ 0 h 8"/>
              <a:gd name="T8" fmla="*/ 0 w 8"/>
              <a:gd name="T9" fmla="*/ 8 h 8"/>
              <a:gd name="T10" fmla="*/ 0 w 8"/>
              <a:gd name="T11" fmla="*/ 8 h 8"/>
              <a:gd name="T12" fmla="*/ 8 w 8"/>
              <a:gd name="T13" fmla="*/ 8 h 8"/>
              <a:gd name="T14" fmla="*/ 8 w 8"/>
              <a:gd name="T15" fmla="*/ 8 h 8"/>
              <a:gd name="T16" fmla="*/ 8 w 8"/>
              <a:gd name="T17" fmla="*/ 8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21" name="Freeform 104"/>
          <p:cNvSpPr>
            <a:spLocks/>
          </p:cNvSpPr>
          <p:nvPr/>
        </p:nvSpPr>
        <p:spPr bwMode="auto">
          <a:xfrm>
            <a:off x="5170488" y="4519613"/>
            <a:ext cx="12700" cy="12700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8 w 8"/>
              <a:gd name="T5" fmla="*/ 0 h 8"/>
              <a:gd name="T6" fmla="*/ 0 w 8"/>
              <a:gd name="T7" fmla="*/ 0 h 8"/>
              <a:gd name="T8" fmla="*/ 0 w 8"/>
              <a:gd name="T9" fmla="*/ 8 h 8"/>
              <a:gd name="T10" fmla="*/ 0 w 8"/>
              <a:gd name="T11" fmla="*/ 8 h 8"/>
              <a:gd name="T12" fmla="*/ 8 w 8"/>
              <a:gd name="T13" fmla="*/ 8 h 8"/>
              <a:gd name="T14" fmla="*/ 8 w 8"/>
              <a:gd name="T15" fmla="*/ 8 h 8"/>
              <a:gd name="T16" fmla="*/ 8 w 8"/>
              <a:gd name="T17" fmla="*/ 8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22" name="Rectangle 105"/>
          <p:cNvSpPr>
            <a:spLocks noChangeArrowheads="1"/>
          </p:cNvSpPr>
          <p:nvPr/>
        </p:nvSpPr>
        <p:spPr bwMode="auto">
          <a:xfrm>
            <a:off x="5170488" y="4519613"/>
            <a:ext cx="6858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23" name="Rectangle 106"/>
          <p:cNvSpPr>
            <a:spLocks noChangeArrowheads="1"/>
          </p:cNvSpPr>
          <p:nvPr/>
        </p:nvSpPr>
        <p:spPr bwMode="auto">
          <a:xfrm>
            <a:off x="5526088" y="3579813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24" name="Rectangle 107"/>
          <p:cNvSpPr>
            <a:spLocks noChangeArrowheads="1"/>
          </p:cNvSpPr>
          <p:nvPr/>
        </p:nvSpPr>
        <p:spPr bwMode="auto">
          <a:xfrm>
            <a:off x="6326188" y="3579813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25" name="Rectangle 108"/>
          <p:cNvSpPr>
            <a:spLocks noChangeArrowheads="1"/>
          </p:cNvSpPr>
          <p:nvPr/>
        </p:nvSpPr>
        <p:spPr bwMode="auto">
          <a:xfrm>
            <a:off x="5526088" y="3579813"/>
            <a:ext cx="8001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26" name="Rectangle 109"/>
          <p:cNvSpPr>
            <a:spLocks noChangeArrowheads="1"/>
          </p:cNvSpPr>
          <p:nvPr/>
        </p:nvSpPr>
        <p:spPr bwMode="auto">
          <a:xfrm>
            <a:off x="5373688" y="28702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27" name="Rectangle 110"/>
          <p:cNvSpPr>
            <a:spLocks noChangeArrowheads="1"/>
          </p:cNvSpPr>
          <p:nvPr/>
        </p:nvSpPr>
        <p:spPr bwMode="auto">
          <a:xfrm>
            <a:off x="5589588" y="2957513"/>
            <a:ext cx="1651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28" name="Rectangle 111"/>
          <p:cNvSpPr>
            <a:spLocks noChangeArrowheads="1"/>
          </p:cNvSpPr>
          <p:nvPr/>
        </p:nvSpPr>
        <p:spPr bwMode="auto">
          <a:xfrm>
            <a:off x="5399088" y="3859213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29" name="Rectangle 112"/>
          <p:cNvSpPr>
            <a:spLocks noChangeArrowheads="1"/>
          </p:cNvSpPr>
          <p:nvPr/>
        </p:nvSpPr>
        <p:spPr bwMode="auto">
          <a:xfrm>
            <a:off x="5614988" y="3948113"/>
            <a:ext cx="1651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30" name="Rectangle 113"/>
          <p:cNvSpPr>
            <a:spLocks noChangeArrowheads="1"/>
          </p:cNvSpPr>
          <p:nvPr/>
        </p:nvSpPr>
        <p:spPr bwMode="auto">
          <a:xfrm>
            <a:off x="3441700" y="3376613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31" name="Rectangle 114"/>
          <p:cNvSpPr>
            <a:spLocks noChangeArrowheads="1"/>
          </p:cNvSpPr>
          <p:nvPr/>
        </p:nvSpPr>
        <p:spPr bwMode="auto">
          <a:xfrm>
            <a:off x="3657600" y="3452813"/>
            <a:ext cx="1778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0">
                <a:solidFill>
                  <a:srgbClr val="000000"/>
                </a:solidFill>
                <a:latin typeface="Times New Roman" pitchFamily="18" charset="0"/>
              </a:rPr>
              <a:t>n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32" name="Rectangle 115"/>
          <p:cNvSpPr>
            <a:spLocks noChangeArrowheads="1"/>
          </p:cNvSpPr>
          <p:nvPr/>
        </p:nvSpPr>
        <p:spPr bwMode="auto">
          <a:xfrm>
            <a:off x="6059488" y="35798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33" name="Rectangle 116"/>
          <p:cNvSpPr>
            <a:spLocks noChangeArrowheads="1"/>
          </p:cNvSpPr>
          <p:nvPr/>
        </p:nvSpPr>
        <p:spPr bwMode="auto">
          <a:xfrm>
            <a:off x="6059488" y="1943100"/>
            <a:ext cx="12700" cy="16367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34" name="Freeform 117"/>
          <p:cNvSpPr>
            <a:spLocks/>
          </p:cNvSpPr>
          <p:nvPr/>
        </p:nvSpPr>
        <p:spPr bwMode="auto">
          <a:xfrm>
            <a:off x="4840288" y="1943100"/>
            <a:ext cx="1219200" cy="749300"/>
          </a:xfrm>
          <a:custGeom>
            <a:avLst/>
            <a:gdLst>
              <a:gd name="T0" fmla="*/ 768 w 768"/>
              <a:gd name="T1" fmla="*/ 8 h 472"/>
              <a:gd name="T2" fmla="*/ 8 w 768"/>
              <a:gd name="T3" fmla="*/ 8 h 472"/>
              <a:gd name="T4" fmla="*/ 8 w 768"/>
              <a:gd name="T5" fmla="*/ 0 h 472"/>
              <a:gd name="T6" fmla="*/ 16 w 768"/>
              <a:gd name="T7" fmla="*/ 0 h 472"/>
              <a:gd name="T8" fmla="*/ 8 w 768"/>
              <a:gd name="T9" fmla="*/ 464 h 472"/>
              <a:gd name="T10" fmla="*/ 8 w 768"/>
              <a:gd name="T11" fmla="*/ 472 h 472"/>
              <a:gd name="T12" fmla="*/ 0 w 768"/>
              <a:gd name="T13" fmla="*/ 472 h 472"/>
              <a:gd name="T14" fmla="*/ 0 w 768"/>
              <a:gd name="T15" fmla="*/ 464 h 472"/>
              <a:gd name="T16" fmla="*/ 8 w 768"/>
              <a:gd name="T17" fmla="*/ 0 h 472"/>
              <a:gd name="T18" fmla="*/ 8 w 768"/>
              <a:gd name="T19" fmla="*/ 0 h 472"/>
              <a:gd name="T20" fmla="*/ 8 w 768"/>
              <a:gd name="T21" fmla="*/ 0 h 472"/>
              <a:gd name="T22" fmla="*/ 768 w 768"/>
              <a:gd name="T23" fmla="*/ 0 h 472"/>
              <a:gd name="T24" fmla="*/ 768 w 768"/>
              <a:gd name="T25" fmla="*/ 8 h 4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8"/>
              <a:gd name="T40" fmla="*/ 0 h 472"/>
              <a:gd name="T41" fmla="*/ 768 w 768"/>
              <a:gd name="T42" fmla="*/ 472 h 4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8" h="472">
                <a:moveTo>
                  <a:pt x="768" y="8"/>
                </a:moveTo>
                <a:lnTo>
                  <a:pt x="8" y="8"/>
                </a:lnTo>
                <a:lnTo>
                  <a:pt x="8" y="0"/>
                </a:lnTo>
                <a:lnTo>
                  <a:pt x="16" y="0"/>
                </a:lnTo>
                <a:lnTo>
                  <a:pt x="8" y="464"/>
                </a:lnTo>
                <a:lnTo>
                  <a:pt x="8" y="472"/>
                </a:lnTo>
                <a:lnTo>
                  <a:pt x="0" y="472"/>
                </a:lnTo>
                <a:lnTo>
                  <a:pt x="0" y="464"/>
                </a:lnTo>
                <a:lnTo>
                  <a:pt x="8" y="0"/>
                </a:lnTo>
                <a:lnTo>
                  <a:pt x="768" y="0"/>
                </a:lnTo>
                <a:lnTo>
                  <a:pt x="76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35" name="Rectangle 118"/>
          <p:cNvSpPr>
            <a:spLocks noChangeArrowheads="1"/>
          </p:cNvSpPr>
          <p:nvPr/>
        </p:nvSpPr>
        <p:spPr bwMode="auto">
          <a:xfrm>
            <a:off x="4687888" y="2679700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36" name="Rectangle 119"/>
          <p:cNvSpPr>
            <a:spLocks noChangeArrowheads="1"/>
          </p:cNvSpPr>
          <p:nvPr/>
        </p:nvSpPr>
        <p:spPr bwMode="auto">
          <a:xfrm>
            <a:off x="4687888" y="2679700"/>
            <a:ext cx="152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37" name="Rectangle 120"/>
          <p:cNvSpPr>
            <a:spLocks noChangeArrowheads="1"/>
          </p:cNvSpPr>
          <p:nvPr/>
        </p:nvSpPr>
        <p:spPr bwMode="auto">
          <a:xfrm>
            <a:off x="4497388" y="2146300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38" name="Rectangle 121"/>
          <p:cNvSpPr>
            <a:spLocks noChangeArrowheads="1"/>
          </p:cNvSpPr>
          <p:nvPr/>
        </p:nvSpPr>
        <p:spPr bwMode="auto">
          <a:xfrm>
            <a:off x="4076700" y="2146300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39" name="Rectangle 122"/>
          <p:cNvSpPr>
            <a:spLocks noChangeArrowheads="1"/>
          </p:cNvSpPr>
          <p:nvPr/>
        </p:nvSpPr>
        <p:spPr bwMode="auto">
          <a:xfrm>
            <a:off x="4076700" y="2146300"/>
            <a:ext cx="4206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40" name="Rectangle 123"/>
          <p:cNvSpPr>
            <a:spLocks noChangeArrowheads="1"/>
          </p:cNvSpPr>
          <p:nvPr/>
        </p:nvSpPr>
        <p:spPr bwMode="auto">
          <a:xfrm>
            <a:off x="4459288" y="2298700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41" name="Rectangle 124"/>
          <p:cNvSpPr>
            <a:spLocks noChangeArrowheads="1"/>
          </p:cNvSpPr>
          <p:nvPr/>
        </p:nvSpPr>
        <p:spPr bwMode="auto">
          <a:xfrm>
            <a:off x="4459288" y="30337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42" name="Rectangle 125"/>
          <p:cNvSpPr>
            <a:spLocks noChangeArrowheads="1"/>
          </p:cNvSpPr>
          <p:nvPr/>
        </p:nvSpPr>
        <p:spPr bwMode="auto">
          <a:xfrm>
            <a:off x="4459288" y="2298700"/>
            <a:ext cx="12700" cy="7350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43" name="Rectangle 126"/>
          <p:cNvSpPr>
            <a:spLocks noChangeArrowheads="1"/>
          </p:cNvSpPr>
          <p:nvPr/>
        </p:nvSpPr>
        <p:spPr bwMode="auto">
          <a:xfrm>
            <a:off x="4294188" y="2908300"/>
            <a:ext cx="1587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44" name="Rectangle 127"/>
          <p:cNvSpPr>
            <a:spLocks noChangeArrowheads="1"/>
          </p:cNvSpPr>
          <p:nvPr/>
        </p:nvSpPr>
        <p:spPr bwMode="auto">
          <a:xfrm>
            <a:off x="4294188" y="2908300"/>
            <a:ext cx="177800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45" name="Rectangle 128"/>
          <p:cNvSpPr>
            <a:spLocks noChangeArrowheads="1"/>
          </p:cNvSpPr>
          <p:nvPr/>
        </p:nvSpPr>
        <p:spPr bwMode="auto">
          <a:xfrm>
            <a:off x="4459288" y="2425700"/>
            <a:ext cx="12700" cy="482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46" name="Rectangle 129"/>
          <p:cNvSpPr>
            <a:spLocks noChangeArrowheads="1"/>
          </p:cNvSpPr>
          <p:nvPr/>
        </p:nvSpPr>
        <p:spPr bwMode="auto">
          <a:xfrm>
            <a:off x="4294188" y="2425700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47" name="Rectangle 130"/>
          <p:cNvSpPr>
            <a:spLocks noChangeArrowheads="1"/>
          </p:cNvSpPr>
          <p:nvPr/>
        </p:nvSpPr>
        <p:spPr bwMode="auto">
          <a:xfrm>
            <a:off x="4294188" y="2425700"/>
            <a:ext cx="1651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48" name="Rectangle 131"/>
          <p:cNvSpPr>
            <a:spLocks noChangeArrowheads="1"/>
          </p:cNvSpPr>
          <p:nvPr/>
        </p:nvSpPr>
        <p:spPr bwMode="auto">
          <a:xfrm>
            <a:off x="4294188" y="2425700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49" name="Rectangle 132"/>
          <p:cNvSpPr>
            <a:spLocks noChangeArrowheads="1"/>
          </p:cNvSpPr>
          <p:nvPr/>
        </p:nvSpPr>
        <p:spPr bwMode="auto">
          <a:xfrm>
            <a:off x="4294188" y="2171700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50" name="Rectangle 133"/>
          <p:cNvSpPr>
            <a:spLocks noChangeArrowheads="1"/>
          </p:cNvSpPr>
          <p:nvPr/>
        </p:nvSpPr>
        <p:spPr bwMode="auto">
          <a:xfrm>
            <a:off x="4294188" y="2171700"/>
            <a:ext cx="12700" cy="254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51" name="Rectangle 134"/>
          <p:cNvSpPr>
            <a:spLocks noChangeArrowheads="1"/>
          </p:cNvSpPr>
          <p:nvPr/>
        </p:nvSpPr>
        <p:spPr bwMode="auto">
          <a:xfrm>
            <a:off x="4294188" y="2908300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52" name="Rectangle 135"/>
          <p:cNvSpPr>
            <a:spLocks noChangeArrowheads="1"/>
          </p:cNvSpPr>
          <p:nvPr/>
        </p:nvSpPr>
        <p:spPr bwMode="auto">
          <a:xfrm>
            <a:off x="4294188" y="31480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53" name="Rectangle 136"/>
          <p:cNvSpPr>
            <a:spLocks noChangeArrowheads="1"/>
          </p:cNvSpPr>
          <p:nvPr/>
        </p:nvSpPr>
        <p:spPr bwMode="auto">
          <a:xfrm>
            <a:off x="4294188" y="2908300"/>
            <a:ext cx="12700" cy="2397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54" name="Rectangle 137"/>
          <p:cNvSpPr>
            <a:spLocks noChangeArrowheads="1"/>
          </p:cNvSpPr>
          <p:nvPr/>
        </p:nvSpPr>
        <p:spPr bwMode="auto">
          <a:xfrm>
            <a:off x="4560888" y="2413000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55" name="Rectangle 138"/>
          <p:cNvSpPr>
            <a:spLocks noChangeArrowheads="1"/>
          </p:cNvSpPr>
          <p:nvPr/>
        </p:nvSpPr>
        <p:spPr bwMode="auto">
          <a:xfrm>
            <a:off x="4560888" y="2908300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56" name="Rectangle 139"/>
          <p:cNvSpPr>
            <a:spLocks noChangeArrowheads="1"/>
          </p:cNvSpPr>
          <p:nvPr/>
        </p:nvSpPr>
        <p:spPr bwMode="auto">
          <a:xfrm>
            <a:off x="4560888" y="2413000"/>
            <a:ext cx="12700" cy="495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57" name="Freeform 140"/>
          <p:cNvSpPr>
            <a:spLocks/>
          </p:cNvSpPr>
          <p:nvPr/>
        </p:nvSpPr>
        <p:spPr bwMode="auto">
          <a:xfrm>
            <a:off x="4573588" y="2628900"/>
            <a:ext cx="114300" cy="139700"/>
          </a:xfrm>
          <a:custGeom>
            <a:avLst/>
            <a:gdLst>
              <a:gd name="T0" fmla="*/ 64 w 72"/>
              <a:gd name="T1" fmla="*/ 40 h 88"/>
              <a:gd name="T2" fmla="*/ 56 w 72"/>
              <a:gd name="T3" fmla="*/ 8 h 88"/>
              <a:gd name="T4" fmla="*/ 56 w 72"/>
              <a:gd name="T5" fmla="*/ 16 h 88"/>
              <a:gd name="T6" fmla="*/ 56 w 72"/>
              <a:gd name="T7" fmla="*/ 16 h 88"/>
              <a:gd name="T8" fmla="*/ 32 w 72"/>
              <a:gd name="T9" fmla="*/ 8 h 88"/>
              <a:gd name="T10" fmla="*/ 32 w 72"/>
              <a:gd name="T11" fmla="*/ 8 h 88"/>
              <a:gd name="T12" fmla="*/ 32 w 72"/>
              <a:gd name="T13" fmla="*/ 8 h 88"/>
              <a:gd name="T14" fmla="*/ 16 w 72"/>
              <a:gd name="T15" fmla="*/ 16 h 88"/>
              <a:gd name="T16" fmla="*/ 24 w 72"/>
              <a:gd name="T17" fmla="*/ 8 h 88"/>
              <a:gd name="T18" fmla="*/ 24 w 72"/>
              <a:gd name="T19" fmla="*/ 8 h 88"/>
              <a:gd name="T20" fmla="*/ 8 w 72"/>
              <a:gd name="T21" fmla="*/ 40 h 88"/>
              <a:gd name="T22" fmla="*/ 8 w 72"/>
              <a:gd name="T23" fmla="*/ 40 h 88"/>
              <a:gd name="T24" fmla="*/ 8 w 72"/>
              <a:gd name="T25" fmla="*/ 40 h 88"/>
              <a:gd name="T26" fmla="*/ 24 w 72"/>
              <a:gd name="T27" fmla="*/ 64 h 88"/>
              <a:gd name="T28" fmla="*/ 24 w 72"/>
              <a:gd name="T29" fmla="*/ 64 h 88"/>
              <a:gd name="T30" fmla="*/ 24 w 72"/>
              <a:gd name="T31" fmla="*/ 64 h 88"/>
              <a:gd name="T32" fmla="*/ 40 w 72"/>
              <a:gd name="T33" fmla="*/ 80 h 88"/>
              <a:gd name="T34" fmla="*/ 32 w 72"/>
              <a:gd name="T35" fmla="*/ 80 h 88"/>
              <a:gd name="T36" fmla="*/ 32 w 72"/>
              <a:gd name="T37" fmla="*/ 80 h 88"/>
              <a:gd name="T38" fmla="*/ 56 w 72"/>
              <a:gd name="T39" fmla="*/ 64 h 88"/>
              <a:gd name="T40" fmla="*/ 56 w 72"/>
              <a:gd name="T41" fmla="*/ 64 h 88"/>
              <a:gd name="T42" fmla="*/ 56 w 72"/>
              <a:gd name="T43" fmla="*/ 64 h 88"/>
              <a:gd name="T44" fmla="*/ 64 w 72"/>
              <a:gd name="T45" fmla="*/ 40 h 88"/>
              <a:gd name="T46" fmla="*/ 64 w 72"/>
              <a:gd name="T47" fmla="*/ 40 h 88"/>
              <a:gd name="T48" fmla="*/ 72 w 72"/>
              <a:gd name="T49" fmla="*/ 40 h 88"/>
              <a:gd name="T50" fmla="*/ 72 w 72"/>
              <a:gd name="T51" fmla="*/ 40 h 88"/>
              <a:gd name="T52" fmla="*/ 64 w 72"/>
              <a:gd name="T53" fmla="*/ 64 h 88"/>
              <a:gd name="T54" fmla="*/ 64 w 72"/>
              <a:gd name="T55" fmla="*/ 64 h 88"/>
              <a:gd name="T56" fmla="*/ 64 w 72"/>
              <a:gd name="T57" fmla="*/ 72 h 88"/>
              <a:gd name="T58" fmla="*/ 40 w 72"/>
              <a:gd name="T59" fmla="*/ 88 h 88"/>
              <a:gd name="T60" fmla="*/ 40 w 72"/>
              <a:gd name="T61" fmla="*/ 88 h 88"/>
              <a:gd name="T62" fmla="*/ 32 w 72"/>
              <a:gd name="T63" fmla="*/ 88 h 88"/>
              <a:gd name="T64" fmla="*/ 16 w 72"/>
              <a:gd name="T65" fmla="*/ 72 h 88"/>
              <a:gd name="T66" fmla="*/ 16 w 72"/>
              <a:gd name="T67" fmla="*/ 72 h 88"/>
              <a:gd name="T68" fmla="*/ 16 w 72"/>
              <a:gd name="T69" fmla="*/ 72 h 88"/>
              <a:gd name="T70" fmla="*/ 0 w 72"/>
              <a:gd name="T71" fmla="*/ 48 h 88"/>
              <a:gd name="T72" fmla="*/ 0 w 72"/>
              <a:gd name="T73" fmla="*/ 48 h 88"/>
              <a:gd name="T74" fmla="*/ 0 w 72"/>
              <a:gd name="T75" fmla="*/ 40 h 88"/>
              <a:gd name="T76" fmla="*/ 16 w 72"/>
              <a:gd name="T77" fmla="*/ 8 h 88"/>
              <a:gd name="T78" fmla="*/ 16 w 72"/>
              <a:gd name="T79" fmla="*/ 8 h 88"/>
              <a:gd name="T80" fmla="*/ 16 w 72"/>
              <a:gd name="T81" fmla="*/ 8 h 88"/>
              <a:gd name="T82" fmla="*/ 32 w 72"/>
              <a:gd name="T83" fmla="*/ 0 h 88"/>
              <a:gd name="T84" fmla="*/ 32 w 72"/>
              <a:gd name="T85" fmla="*/ 0 h 88"/>
              <a:gd name="T86" fmla="*/ 32 w 72"/>
              <a:gd name="T87" fmla="*/ 0 h 88"/>
              <a:gd name="T88" fmla="*/ 56 w 72"/>
              <a:gd name="T89" fmla="*/ 8 h 88"/>
              <a:gd name="T90" fmla="*/ 56 w 72"/>
              <a:gd name="T91" fmla="*/ 8 h 88"/>
              <a:gd name="T92" fmla="*/ 64 w 72"/>
              <a:gd name="T93" fmla="*/ 8 h 88"/>
              <a:gd name="T94" fmla="*/ 72 w 72"/>
              <a:gd name="T95" fmla="*/ 40 h 88"/>
              <a:gd name="T96" fmla="*/ 64 w 72"/>
              <a:gd name="T97" fmla="*/ 40 h 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2"/>
              <a:gd name="T148" fmla="*/ 0 h 88"/>
              <a:gd name="T149" fmla="*/ 72 w 72"/>
              <a:gd name="T150" fmla="*/ 88 h 8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2" h="88">
                <a:moveTo>
                  <a:pt x="64" y="40"/>
                </a:moveTo>
                <a:lnTo>
                  <a:pt x="56" y="8"/>
                </a:lnTo>
                <a:lnTo>
                  <a:pt x="56" y="16"/>
                </a:lnTo>
                <a:lnTo>
                  <a:pt x="32" y="8"/>
                </a:lnTo>
                <a:lnTo>
                  <a:pt x="16" y="16"/>
                </a:lnTo>
                <a:lnTo>
                  <a:pt x="24" y="8"/>
                </a:lnTo>
                <a:lnTo>
                  <a:pt x="8" y="40"/>
                </a:lnTo>
                <a:lnTo>
                  <a:pt x="24" y="64"/>
                </a:lnTo>
                <a:lnTo>
                  <a:pt x="40" y="80"/>
                </a:lnTo>
                <a:lnTo>
                  <a:pt x="32" y="80"/>
                </a:lnTo>
                <a:lnTo>
                  <a:pt x="56" y="64"/>
                </a:lnTo>
                <a:lnTo>
                  <a:pt x="64" y="40"/>
                </a:lnTo>
                <a:lnTo>
                  <a:pt x="72" y="40"/>
                </a:lnTo>
                <a:lnTo>
                  <a:pt x="64" y="64"/>
                </a:lnTo>
                <a:lnTo>
                  <a:pt x="64" y="72"/>
                </a:lnTo>
                <a:lnTo>
                  <a:pt x="40" y="88"/>
                </a:lnTo>
                <a:lnTo>
                  <a:pt x="32" y="88"/>
                </a:lnTo>
                <a:lnTo>
                  <a:pt x="16" y="72"/>
                </a:lnTo>
                <a:lnTo>
                  <a:pt x="0" y="48"/>
                </a:lnTo>
                <a:lnTo>
                  <a:pt x="0" y="40"/>
                </a:lnTo>
                <a:lnTo>
                  <a:pt x="16" y="8"/>
                </a:lnTo>
                <a:lnTo>
                  <a:pt x="32" y="0"/>
                </a:lnTo>
                <a:lnTo>
                  <a:pt x="56" y="8"/>
                </a:lnTo>
                <a:lnTo>
                  <a:pt x="64" y="8"/>
                </a:lnTo>
                <a:lnTo>
                  <a:pt x="72" y="40"/>
                </a:lnTo>
                <a:lnTo>
                  <a:pt x="64" y="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58" name="Freeform 141"/>
          <p:cNvSpPr>
            <a:spLocks/>
          </p:cNvSpPr>
          <p:nvPr/>
        </p:nvSpPr>
        <p:spPr bwMode="auto">
          <a:xfrm>
            <a:off x="4675188" y="2692400"/>
            <a:ext cx="12700" cy="1588"/>
          </a:xfrm>
          <a:custGeom>
            <a:avLst/>
            <a:gdLst>
              <a:gd name="T0" fmla="*/ 0 w 8"/>
              <a:gd name="T1" fmla="*/ 0 h 1588"/>
              <a:gd name="T2" fmla="*/ 0 w 8"/>
              <a:gd name="T3" fmla="*/ 0 h 1588"/>
              <a:gd name="T4" fmla="*/ 0 w 8"/>
              <a:gd name="T5" fmla="*/ 0 h 1588"/>
              <a:gd name="T6" fmla="*/ 8 w 8"/>
              <a:gd name="T7" fmla="*/ 0 h 1588"/>
              <a:gd name="T8" fmla="*/ 8 w 8"/>
              <a:gd name="T9" fmla="*/ 0 h 1588"/>
              <a:gd name="T10" fmla="*/ 8 w 8"/>
              <a:gd name="T11" fmla="*/ 0 h 1588"/>
              <a:gd name="T12" fmla="*/ 0 w 8"/>
              <a:gd name="T13" fmla="*/ 0 h 15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"/>
              <a:gd name="T22" fmla="*/ 0 h 1588"/>
              <a:gd name="T23" fmla="*/ 8 w 8"/>
              <a:gd name="T24" fmla="*/ 1588 h 15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" h="1588">
                <a:moveTo>
                  <a:pt x="0" y="0"/>
                </a:moveTo>
                <a:lnTo>
                  <a:pt x="0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59" name="Rectangle 142"/>
          <p:cNvSpPr>
            <a:spLocks noChangeArrowheads="1"/>
          </p:cNvSpPr>
          <p:nvPr/>
        </p:nvSpPr>
        <p:spPr bwMode="auto">
          <a:xfrm>
            <a:off x="4102100" y="24003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60" name="Rectangle 143"/>
          <p:cNvSpPr>
            <a:spLocks noChangeArrowheads="1"/>
          </p:cNvSpPr>
          <p:nvPr/>
        </p:nvSpPr>
        <p:spPr bwMode="auto">
          <a:xfrm>
            <a:off x="4319588" y="2489200"/>
            <a:ext cx="1524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0">
                <a:solidFill>
                  <a:srgbClr val="000000"/>
                </a:solidFill>
                <a:latin typeface="Times New Roman" pitchFamily="18" charset="0"/>
              </a:rPr>
              <a:t>r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61" name="Rectangle 144"/>
          <p:cNvSpPr>
            <a:spLocks noChangeArrowheads="1"/>
          </p:cNvSpPr>
          <p:nvPr/>
        </p:nvSpPr>
        <p:spPr bwMode="auto">
          <a:xfrm>
            <a:off x="6491288" y="3427413"/>
            <a:ext cx="48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Times New Roman" pitchFamily="18" charset="0"/>
              </a:rPr>
              <a:t>Out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62" name="Rectangle 145"/>
          <p:cNvSpPr>
            <a:spLocks noChangeArrowheads="1"/>
          </p:cNvSpPr>
          <p:nvPr/>
        </p:nvSpPr>
        <p:spPr bwMode="auto">
          <a:xfrm>
            <a:off x="2133600" y="3389313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63" name="Rectangle 146"/>
          <p:cNvSpPr>
            <a:spLocks noChangeArrowheads="1"/>
          </p:cNvSpPr>
          <p:nvPr/>
        </p:nvSpPr>
        <p:spPr bwMode="auto">
          <a:xfrm>
            <a:off x="4294188" y="31226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64" name="Rectangle 147"/>
          <p:cNvSpPr>
            <a:spLocks noChangeArrowheads="1"/>
          </p:cNvSpPr>
          <p:nvPr/>
        </p:nvSpPr>
        <p:spPr bwMode="auto">
          <a:xfrm>
            <a:off x="4294188" y="35925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65" name="Rectangle 148"/>
          <p:cNvSpPr>
            <a:spLocks noChangeArrowheads="1"/>
          </p:cNvSpPr>
          <p:nvPr/>
        </p:nvSpPr>
        <p:spPr bwMode="auto">
          <a:xfrm>
            <a:off x="4294188" y="3122613"/>
            <a:ext cx="12700" cy="4699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66" name="Rectangle 149"/>
          <p:cNvSpPr>
            <a:spLocks noChangeArrowheads="1"/>
          </p:cNvSpPr>
          <p:nvPr/>
        </p:nvSpPr>
        <p:spPr bwMode="auto">
          <a:xfrm>
            <a:off x="3479800" y="2692400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67" name="Rectangle 150"/>
          <p:cNvSpPr>
            <a:spLocks noChangeArrowheads="1"/>
          </p:cNvSpPr>
          <p:nvPr/>
        </p:nvSpPr>
        <p:spPr bwMode="auto">
          <a:xfrm>
            <a:off x="4114800" y="1752600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68" name="Rectangle 151"/>
          <p:cNvSpPr>
            <a:spLocks noChangeArrowheads="1"/>
          </p:cNvSpPr>
          <p:nvPr/>
        </p:nvSpPr>
        <p:spPr bwMode="auto">
          <a:xfrm>
            <a:off x="4281488" y="1841500"/>
            <a:ext cx="3302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0">
                <a:solidFill>
                  <a:srgbClr val="000000"/>
                </a:solidFill>
                <a:latin typeface="Times New Roman" pitchFamily="18" charset="0"/>
              </a:rPr>
              <a:t>DD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69" name="Rectangle 152"/>
          <p:cNvSpPr>
            <a:spLocks noChangeArrowheads="1"/>
          </p:cNvSpPr>
          <p:nvPr/>
        </p:nvSpPr>
        <p:spPr bwMode="auto">
          <a:xfrm>
            <a:off x="5335588" y="2032000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70" name="Rectangle 153"/>
          <p:cNvSpPr>
            <a:spLocks noChangeArrowheads="1"/>
          </p:cNvSpPr>
          <p:nvPr/>
        </p:nvSpPr>
        <p:spPr bwMode="auto">
          <a:xfrm>
            <a:off x="5500688" y="2120900"/>
            <a:ext cx="3302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i="0">
                <a:solidFill>
                  <a:srgbClr val="000000"/>
                </a:solidFill>
                <a:latin typeface="Times New Roman" pitchFamily="18" charset="0"/>
              </a:rPr>
              <a:t>DD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71" name="Rectangle 154"/>
          <p:cNvSpPr>
            <a:spLocks noChangeArrowheads="1"/>
          </p:cNvSpPr>
          <p:nvPr/>
        </p:nvSpPr>
        <p:spPr bwMode="auto">
          <a:xfrm>
            <a:off x="1930400" y="2146300"/>
            <a:ext cx="153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Times New Roman" pitchFamily="18" charset="0"/>
              </a:rPr>
              <a:t>Level Restorer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72" name="Freeform 155"/>
          <p:cNvSpPr>
            <a:spLocks/>
          </p:cNvSpPr>
          <p:nvPr/>
        </p:nvSpPr>
        <p:spPr bwMode="auto">
          <a:xfrm>
            <a:off x="3860800" y="2425700"/>
            <a:ext cx="12700" cy="25400"/>
          </a:xfrm>
          <a:custGeom>
            <a:avLst/>
            <a:gdLst>
              <a:gd name="T0" fmla="*/ 8 w 8"/>
              <a:gd name="T1" fmla="*/ 16 h 16"/>
              <a:gd name="T2" fmla="*/ 8 w 8"/>
              <a:gd name="T3" fmla="*/ 8 h 16"/>
              <a:gd name="T4" fmla="*/ 8 w 8"/>
              <a:gd name="T5" fmla="*/ 8 h 16"/>
              <a:gd name="T6" fmla="*/ 8 w 8"/>
              <a:gd name="T7" fmla="*/ 0 h 16"/>
              <a:gd name="T8" fmla="*/ 0 w 8"/>
              <a:gd name="T9" fmla="*/ 0 h 16"/>
              <a:gd name="T10" fmla="*/ 0 w 8"/>
              <a:gd name="T11" fmla="*/ 8 h 16"/>
              <a:gd name="T12" fmla="*/ 0 w 8"/>
              <a:gd name="T13" fmla="*/ 16 h 16"/>
              <a:gd name="T14" fmla="*/ 0 w 8"/>
              <a:gd name="T15" fmla="*/ 16 h 16"/>
              <a:gd name="T16" fmla="*/ 8 w 8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16"/>
              <a:gd name="T29" fmla="*/ 8 w 8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16">
                <a:moveTo>
                  <a:pt x="8" y="16"/>
                </a:move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73" name="Freeform 156"/>
          <p:cNvSpPr>
            <a:spLocks/>
          </p:cNvSpPr>
          <p:nvPr/>
        </p:nvSpPr>
        <p:spPr bwMode="auto">
          <a:xfrm>
            <a:off x="3822700" y="2413000"/>
            <a:ext cx="101600" cy="127000"/>
          </a:xfrm>
          <a:custGeom>
            <a:avLst/>
            <a:gdLst>
              <a:gd name="T0" fmla="*/ 32 w 64"/>
              <a:gd name="T1" fmla="*/ 24 h 80"/>
              <a:gd name="T2" fmla="*/ 56 w 64"/>
              <a:gd name="T3" fmla="*/ 8 h 80"/>
              <a:gd name="T4" fmla="*/ 64 w 64"/>
              <a:gd name="T5" fmla="*/ 0 h 80"/>
              <a:gd name="T6" fmla="*/ 64 w 64"/>
              <a:gd name="T7" fmla="*/ 16 h 80"/>
              <a:gd name="T8" fmla="*/ 64 w 64"/>
              <a:gd name="T9" fmla="*/ 72 h 80"/>
              <a:gd name="T10" fmla="*/ 64 w 64"/>
              <a:gd name="T11" fmla="*/ 80 h 80"/>
              <a:gd name="T12" fmla="*/ 48 w 64"/>
              <a:gd name="T13" fmla="*/ 72 h 80"/>
              <a:gd name="T14" fmla="*/ 0 w 64"/>
              <a:gd name="T15" fmla="*/ 48 h 80"/>
              <a:gd name="T16" fmla="*/ 0 w 64"/>
              <a:gd name="T17" fmla="*/ 48 h 80"/>
              <a:gd name="T18" fmla="*/ 8 w 64"/>
              <a:gd name="T19" fmla="*/ 40 h 80"/>
              <a:gd name="T20" fmla="*/ 8 w 64"/>
              <a:gd name="T21" fmla="*/ 40 h 80"/>
              <a:gd name="T22" fmla="*/ 56 w 64"/>
              <a:gd name="T23" fmla="*/ 64 h 80"/>
              <a:gd name="T24" fmla="*/ 48 w 64"/>
              <a:gd name="T25" fmla="*/ 72 h 80"/>
              <a:gd name="T26" fmla="*/ 48 w 64"/>
              <a:gd name="T27" fmla="*/ 72 h 80"/>
              <a:gd name="T28" fmla="*/ 48 w 64"/>
              <a:gd name="T29" fmla="*/ 16 h 80"/>
              <a:gd name="T30" fmla="*/ 64 w 64"/>
              <a:gd name="T31" fmla="*/ 16 h 80"/>
              <a:gd name="T32" fmla="*/ 64 w 64"/>
              <a:gd name="T33" fmla="*/ 16 h 80"/>
              <a:gd name="T34" fmla="*/ 40 w 64"/>
              <a:gd name="T35" fmla="*/ 32 h 80"/>
              <a:gd name="T36" fmla="*/ 32 w 64"/>
              <a:gd name="T37" fmla="*/ 24 h 8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4"/>
              <a:gd name="T58" fmla="*/ 0 h 80"/>
              <a:gd name="T59" fmla="*/ 64 w 64"/>
              <a:gd name="T60" fmla="*/ 80 h 8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4" h="80">
                <a:moveTo>
                  <a:pt x="32" y="24"/>
                </a:moveTo>
                <a:lnTo>
                  <a:pt x="56" y="8"/>
                </a:lnTo>
                <a:lnTo>
                  <a:pt x="64" y="0"/>
                </a:lnTo>
                <a:lnTo>
                  <a:pt x="64" y="16"/>
                </a:lnTo>
                <a:lnTo>
                  <a:pt x="64" y="72"/>
                </a:lnTo>
                <a:lnTo>
                  <a:pt x="64" y="80"/>
                </a:lnTo>
                <a:lnTo>
                  <a:pt x="48" y="72"/>
                </a:lnTo>
                <a:lnTo>
                  <a:pt x="0" y="48"/>
                </a:lnTo>
                <a:lnTo>
                  <a:pt x="8" y="40"/>
                </a:lnTo>
                <a:lnTo>
                  <a:pt x="56" y="64"/>
                </a:lnTo>
                <a:lnTo>
                  <a:pt x="48" y="72"/>
                </a:lnTo>
                <a:lnTo>
                  <a:pt x="48" y="16"/>
                </a:lnTo>
                <a:lnTo>
                  <a:pt x="64" y="16"/>
                </a:lnTo>
                <a:lnTo>
                  <a:pt x="40" y="32"/>
                </a:lnTo>
                <a:lnTo>
                  <a:pt x="32" y="24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74" name="Freeform 157"/>
          <p:cNvSpPr>
            <a:spLocks/>
          </p:cNvSpPr>
          <p:nvPr/>
        </p:nvSpPr>
        <p:spPr bwMode="auto">
          <a:xfrm>
            <a:off x="3835400" y="2451100"/>
            <a:ext cx="50800" cy="38100"/>
          </a:xfrm>
          <a:custGeom>
            <a:avLst/>
            <a:gdLst>
              <a:gd name="T0" fmla="*/ 0 w 32"/>
              <a:gd name="T1" fmla="*/ 16 h 24"/>
              <a:gd name="T2" fmla="*/ 24 w 32"/>
              <a:gd name="T3" fmla="*/ 0 h 24"/>
              <a:gd name="T4" fmla="*/ 32 w 32"/>
              <a:gd name="T5" fmla="*/ 8 h 24"/>
              <a:gd name="T6" fmla="*/ 32 w 32"/>
              <a:gd name="T7" fmla="*/ 8 h 24"/>
              <a:gd name="T8" fmla="*/ 32 w 32"/>
              <a:gd name="T9" fmla="*/ 8 h 24"/>
              <a:gd name="T10" fmla="*/ 8 w 32"/>
              <a:gd name="T11" fmla="*/ 24 h 24"/>
              <a:gd name="T12" fmla="*/ 0 w 32"/>
              <a:gd name="T13" fmla="*/ 16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"/>
              <a:gd name="T22" fmla="*/ 0 h 24"/>
              <a:gd name="T23" fmla="*/ 32 w 32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" h="24">
                <a:moveTo>
                  <a:pt x="0" y="16"/>
                </a:moveTo>
                <a:lnTo>
                  <a:pt x="24" y="0"/>
                </a:lnTo>
                <a:lnTo>
                  <a:pt x="32" y="8"/>
                </a:lnTo>
                <a:lnTo>
                  <a:pt x="8" y="24"/>
                </a:lnTo>
                <a:lnTo>
                  <a:pt x="0" y="1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75" name="Freeform 158"/>
          <p:cNvSpPr>
            <a:spLocks/>
          </p:cNvSpPr>
          <p:nvPr/>
        </p:nvSpPr>
        <p:spPr bwMode="auto">
          <a:xfrm>
            <a:off x="3835400" y="2425700"/>
            <a:ext cx="76200" cy="88900"/>
          </a:xfrm>
          <a:custGeom>
            <a:avLst/>
            <a:gdLst>
              <a:gd name="T0" fmla="*/ 24 w 48"/>
              <a:gd name="T1" fmla="*/ 16 h 56"/>
              <a:gd name="T2" fmla="*/ 48 w 48"/>
              <a:gd name="T3" fmla="*/ 0 h 56"/>
              <a:gd name="T4" fmla="*/ 48 w 48"/>
              <a:gd name="T5" fmla="*/ 56 h 56"/>
              <a:gd name="T6" fmla="*/ 0 w 48"/>
              <a:gd name="T7" fmla="*/ 32 h 56"/>
              <a:gd name="T8" fmla="*/ 24 w 48"/>
              <a:gd name="T9" fmla="*/ 16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"/>
              <a:gd name="T16" fmla="*/ 0 h 56"/>
              <a:gd name="T17" fmla="*/ 48 w 48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" h="56">
                <a:moveTo>
                  <a:pt x="24" y="16"/>
                </a:moveTo>
                <a:lnTo>
                  <a:pt x="48" y="0"/>
                </a:lnTo>
                <a:lnTo>
                  <a:pt x="48" y="56"/>
                </a:lnTo>
                <a:lnTo>
                  <a:pt x="0" y="32"/>
                </a:lnTo>
                <a:lnTo>
                  <a:pt x="24" y="1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76" name="Rectangle 159"/>
          <p:cNvSpPr>
            <a:spLocks noChangeArrowheads="1"/>
          </p:cNvSpPr>
          <p:nvPr/>
        </p:nvSpPr>
        <p:spPr bwMode="auto">
          <a:xfrm>
            <a:off x="3289300" y="2311400"/>
            <a:ext cx="12700" cy="254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77" name="Freeform 160"/>
          <p:cNvSpPr>
            <a:spLocks/>
          </p:cNvSpPr>
          <p:nvPr/>
        </p:nvSpPr>
        <p:spPr bwMode="auto">
          <a:xfrm>
            <a:off x="3302000" y="2311400"/>
            <a:ext cx="355600" cy="50800"/>
          </a:xfrm>
          <a:custGeom>
            <a:avLst/>
            <a:gdLst>
              <a:gd name="T0" fmla="*/ 0 w 224"/>
              <a:gd name="T1" fmla="*/ 0 h 32"/>
              <a:gd name="T2" fmla="*/ 224 w 224"/>
              <a:gd name="T3" fmla="*/ 16 h 32"/>
              <a:gd name="T4" fmla="*/ 224 w 224"/>
              <a:gd name="T5" fmla="*/ 16 h 32"/>
              <a:gd name="T6" fmla="*/ 224 w 224"/>
              <a:gd name="T7" fmla="*/ 32 h 32"/>
              <a:gd name="T8" fmla="*/ 224 w 224"/>
              <a:gd name="T9" fmla="*/ 32 h 32"/>
              <a:gd name="T10" fmla="*/ 0 w 224"/>
              <a:gd name="T11" fmla="*/ 16 h 32"/>
              <a:gd name="T12" fmla="*/ 0 w 224"/>
              <a:gd name="T13" fmla="*/ 0 h 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4"/>
              <a:gd name="T22" fmla="*/ 0 h 32"/>
              <a:gd name="T23" fmla="*/ 224 w 224"/>
              <a:gd name="T24" fmla="*/ 32 h 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4" h="32">
                <a:moveTo>
                  <a:pt x="0" y="0"/>
                </a:moveTo>
                <a:lnTo>
                  <a:pt x="224" y="16"/>
                </a:lnTo>
                <a:lnTo>
                  <a:pt x="224" y="32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78" name="Freeform 161"/>
          <p:cNvSpPr>
            <a:spLocks/>
          </p:cNvSpPr>
          <p:nvPr/>
        </p:nvSpPr>
        <p:spPr bwMode="auto">
          <a:xfrm>
            <a:off x="3657600" y="2336800"/>
            <a:ext cx="139700" cy="50800"/>
          </a:xfrm>
          <a:custGeom>
            <a:avLst/>
            <a:gdLst>
              <a:gd name="T0" fmla="*/ 0 w 88"/>
              <a:gd name="T1" fmla="*/ 0 h 32"/>
              <a:gd name="T2" fmla="*/ 80 w 88"/>
              <a:gd name="T3" fmla="*/ 16 h 32"/>
              <a:gd name="T4" fmla="*/ 88 w 88"/>
              <a:gd name="T5" fmla="*/ 16 h 32"/>
              <a:gd name="T6" fmla="*/ 80 w 88"/>
              <a:gd name="T7" fmla="*/ 32 h 32"/>
              <a:gd name="T8" fmla="*/ 80 w 88"/>
              <a:gd name="T9" fmla="*/ 32 h 32"/>
              <a:gd name="T10" fmla="*/ 0 w 88"/>
              <a:gd name="T11" fmla="*/ 16 h 32"/>
              <a:gd name="T12" fmla="*/ 0 w 88"/>
              <a:gd name="T13" fmla="*/ 0 h 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8"/>
              <a:gd name="T22" fmla="*/ 0 h 32"/>
              <a:gd name="T23" fmla="*/ 88 w 88"/>
              <a:gd name="T24" fmla="*/ 32 h 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8" h="32">
                <a:moveTo>
                  <a:pt x="0" y="0"/>
                </a:moveTo>
                <a:lnTo>
                  <a:pt x="80" y="16"/>
                </a:lnTo>
                <a:lnTo>
                  <a:pt x="88" y="16"/>
                </a:lnTo>
                <a:lnTo>
                  <a:pt x="80" y="32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79" name="Freeform 162"/>
          <p:cNvSpPr>
            <a:spLocks/>
          </p:cNvSpPr>
          <p:nvPr/>
        </p:nvSpPr>
        <p:spPr bwMode="auto">
          <a:xfrm>
            <a:off x="3873500" y="2425700"/>
            <a:ext cx="25400" cy="25400"/>
          </a:xfrm>
          <a:custGeom>
            <a:avLst/>
            <a:gdLst>
              <a:gd name="T0" fmla="*/ 8 w 16"/>
              <a:gd name="T1" fmla="*/ 0 h 16"/>
              <a:gd name="T2" fmla="*/ 16 w 16"/>
              <a:gd name="T3" fmla="*/ 0 h 16"/>
              <a:gd name="T4" fmla="*/ 8 w 16"/>
              <a:gd name="T5" fmla="*/ 16 h 16"/>
              <a:gd name="T6" fmla="*/ 0 w 16"/>
              <a:gd name="T7" fmla="*/ 16 h 16"/>
              <a:gd name="T8" fmla="*/ 8 w 16"/>
              <a:gd name="T9" fmla="*/ 0 h 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"/>
              <a:gd name="T16" fmla="*/ 0 h 16"/>
              <a:gd name="T17" fmla="*/ 16 w 16"/>
              <a:gd name="T18" fmla="*/ 16 h 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" h="16">
                <a:moveTo>
                  <a:pt x="8" y="0"/>
                </a:moveTo>
                <a:lnTo>
                  <a:pt x="16" y="0"/>
                </a:lnTo>
                <a:lnTo>
                  <a:pt x="8" y="16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80" name="Freeform 163"/>
          <p:cNvSpPr>
            <a:spLocks/>
          </p:cNvSpPr>
          <p:nvPr/>
        </p:nvSpPr>
        <p:spPr bwMode="auto">
          <a:xfrm>
            <a:off x="3784600" y="2362200"/>
            <a:ext cx="101600" cy="88900"/>
          </a:xfrm>
          <a:custGeom>
            <a:avLst/>
            <a:gdLst>
              <a:gd name="T0" fmla="*/ 8 w 64"/>
              <a:gd name="T1" fmla="*/ 0 h 56"/>
              <a:gd name="T2" fmla="*/ 0 w 64"/>
              <a:gd name="T3" fmla="*/ 16 h 56"/>
              <a:gd name="T4" fmla="*/ 56 w 64"/>
              <a:gd name="T5" fmla="*/ 56 h 56"/>
              <a:gd name="T6" fmla="*/ 64 w 64"/>
              <a:gd name="T7" fmla="*/ 40 h 56"/>
              <a:gd name="T8" fmla="*/ 8 w 64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56"/>
              <a:gd name="T17" fmla="*/ 64 w 6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56">
                <a:moveTo>
                  <a:pt x="8" y="0"/>
                </a:moveTo>
                <a:lnTo>
                  <a:pt x="0" y="16"/>
                </a:lnTo>
                <a:lnTo>
                  <a:pt x="56" y="56"/>
                </a:lnTo>
                <a:lnTo>
                  <a:pt x="64" y="40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127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0581" name="Rectangle 164"/>
          <p:cNvSpPr>
            <a:spLocks noChangeArrowheads="1"/>
          </p:cNvSpPr>
          <p:nvPr/>
        </p:nvSpPr>
        <p:spPr bwMode="auto">
          <a:xfrm>
            <a:off x="4421188" y="3224213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82" name="Rectangle 165"/>
          <p:cNvSpPr>
            <a:spLocks noChangeArrowheads="1"/>
          </p:cNvSpPr>
          <p:nvPr/>
        </p:nvSpPr>
        <p:spPr bwMode="auto">
          <a:xfrm>
            <a:off x="1638300" y="5318125"/>
            <a:ext cx="2506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0">
                <a:solidFill>
                  <a:srgbClr val="000000"/>
                </a:solidFill>
                <a:latin typeface="Times New Roman" pitchFamily="18" charset="0"/>
              </a:rPr>
              <a:t>• Advantage: Full Swing</a:t>
            </a:r>
            <a:endParaRPr lang="en-US" sz="2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83" name="Rectangle 166"/>
          <p:cNvSpPr>
            <a:spLocks noChangeArrowheads="1"/>
          </p:cNvSpPr>
          <p:nvPr/>
        </p:nvSpPr>
        <p:spPr bwMode="auto">
          <a:xfrm>
            <a:off x="1638300" y="5686425"/>
            <a:ext cx="6394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0">
                <a:solidFill>
                  <a:srgbClr val="000000"/>
                </a:solidFill>
                <a:latin typeface="Times New Roman" pitchFamily="18" charset="0"/>
              </a:rPr>
              <a:t>• Restorer adds capacitance, takes away pull down current at X</a:t>
            </a:r>
            <a:endParaRPr lang="en-US" sz="20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0584" name="Rectangle 167"/>
          <p:cNvSpPr>
            <a:spLocks noChangeArrowheads="1"/>
          </p:cNvSpPr>
          <p:nvPr/>
        </p:nvSpPr>
        <p:spPr bwMode="auto">
          <a:xfrm>
            <a:off x="1676400" y="6096000"/>
            <a:ext cx="160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0">
                <a:solidFill>
                  <a:srgbClr val="000000"/>
                </a:solidFill>
                <a:latin typeface="Times New Roman" pitchFamily="18" charset="0"/>
              </a:rPr>
              <a:t>• Ratio problem</a:t>
            </a:r>
            <a:endParaRPr lang="en-US" sz="2000" i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D37A9-6DF9-40D3-BE28-36BEB435692E}" type="slidenum">
              <a:rPr lang="en-US"/>
              <a:pPr/>
              <a:t>45</a:t>
            </a:fld>
            <a:endParaRPr lang="en-US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Restorer Sizing</a:t>
            </a:r>
          </a:p>
        </p:txBody>
      </p:sp>
      <p:grpSp>
        <p:nvGrpSpPr>
          <p:cNvPr id="61444" name="Group 3"/>
          <p:cNvGrpSpPr>
            <a:grpSpLocks/>
          </p:cNvGrpSpPr>
          <p:nvPr/>
        </p:nvGrpSpPr>
        <p:grpSpPr bwMode="auto">
          <a:xfrm>
            <a:off x="914400" y="2286000"/>
            <a:ext cx="4129088" cy="3017838"/>
            <a:chOff x="1089" y="1584"/>
            <a:chExt cx="2601" cy="1901"/>
          </a:xfrm>
        </p:grpSpPr>
        <p:sp>
          <p:nvSpPr>
            <p:cNvPr id="61477" name="Freeform 4"/>
            <p:cNvSpPr>
              <a:spLocks/>
            </p:cNvSpPr>
            <p:nvPr/>
          </p:nvSpPr>
          <p:spPr bwMode="auto">
            <a:xfrm>
              <a:off x="1280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78" name="Rectangle 5"/>
            <p:cNvSpPr>
              <a:spLocks noChangeArrowheads="1"/>
            </p:cNvSpPr>
            <p:nvPr/>
          </p:nvSpPr>
          <p:spPr bwMode="auto">
            <a:xfrm>
              <a:off x="1280" y="1584"/>
              <a:ext cx="14" cy="176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79" name="Rectangle 6"/>
            <p:cNvSpPr>
              <a:spLocks noChangeArrowheads="1"/>
            </p:cNvSpPr>
            <p:nvPr/>
          </p:nvSpPr>
          <p:spPr bwMode="auto">
            <a:xfrm>
              <a:off x="1280" y="1584"/>
              <a:ext cx="2320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80" name="Rectangle 7"/>
            <p:cNvSpPr>
              <a:spLocks noChangeArrowheads="1"/>
            </p:cNvSpPr>
            <p:nvPr/>
          </p:nvSpPr>
          <p:spPr bwMode="auto">
            <a:xfrm>
              <a:off x="3586" y="1584"/>
              <a:ext cx="14" cy="178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81" name="Freeform 8"/>
            <p:cNvSpPr>
              <a:spLocks/>
            </p:cNvSpPr>
            <p:nvPr/>
          </p:nvSpPr>
          <p:spPr bwMode="auto">
            <a:xfrm>
              <a:off x="1280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82" name="Rectangle 9"/>
            <p:cNvSpPr>
              <a:spLocks noChangeArrowheads="1"/>
            </p:cNvSpPr>
            <p:nvPr/>
          </p:nvSpPr>
          <p:spPr bwMode="auto">
            <a:xfrm>
              <a:off x="1280" y="3351"/>
              <a:ext cx="2306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83" name="Freeform 10"/>
            <p:cNvSpPr>
              <a:spLocks/>
            </p:cNvSpPr>
            <p:nvPr/>
          </p:nvSpPr>
          <p:spPr bwMode="auto">
            <a:xfrm>
              <a:off x="1280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84" name="Freeform 11"/>
            <p:cNvSpPr>
              <a:spLocks/>
            </p:cNvSpPr>
            <p:nvPr/>
          </p:nvSpPr>
          <p:spPr bwMode="auto">
            <a:xfrm>
              <a:off x="1280" y="3337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85" name="Rectangle 12"/>
            <p:cNvSpPr>
              <a:spLocks noChangeArrowheads="1"/>
            </p:cNvSpPr>
            <p:nvPr/>
          </p:nvSpPr>
          <p:spPr bwMode="auto">
            <a:xfrm>
              <a:off x="1280" y="3337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86" name="Freeform 13"/>
            <p:cNvSpPr>
              <a:spLocks/>
            </p:cNvSpPr>
            <p:nvPr/>
          </p:nvSpPr>
          <p:spPr bwMode="auto">
            <a:xfrm>
              <a:off x="1512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87" name="Freeform 14"/>
            <p:cNvSpPr>
              <a:spLocks/>
            </p:cNvSpPr>
            <p:nvPr/>
          </p:nvSpPr>
          <p:spPr bwMode="auto">
            <a:xfrm>
              <a:off x="1512" y="3337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88" name="Rectangle 15"/>
            <p:cNvSpPr>
              <a:spLocks noChangeArrowheads="1"/>
            </p:cNvSpPr>
            <p:nvPr/>
          </p:nvSpPr>
          <p:spPr bwMode="auto">
            <a:xfrm>
              <a:off x="1512" y="3337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89" name="Freeform 16"/>
            <p:cNvSpPr>
              <a:spLocks/>
            </p:cNvSpPr>
            <p:nvPr/>
          </p:nvSpPr>
          <p:spPr bwMode="auto">
            <a:xfrm>
              <a:off x="1744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90" name="Freeform 17"/>
            <p:cNvSpPr>
              <a:spLocks/>
            </p:cNvSpPr>
            <p:nvPr/>
          </p:nvSpPr>
          <p:spPr bwMode="auto">
            <a:xfrm>
              <a:off x="1744" y="3337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91" name="Rectangle 18"/>
            <p:cNvSpPr>
              <a:spLocks noChangeArrowheads="1"/>
            </p:cNvSpPr>
            <p:nvPr/>
          </p:nvSpPr>
          <p:spPr bwMode="auto">
            <a:xfrm>
              <a:off x="1744" y="3337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92" name="Freeform 19"/>
            <p:cNvSpPr>
              <a:spLocks/>
            </p:cNvSpPr>
            <p:nvPr/>
          </p:nvSpPr>
          <p:spPr bwMode="auto">
            <a:xfrm>
              <a:off x="1976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93" name="Freeform 20"/>
            <p:cNvSpPr>
              <a:spLocks/>
            </p:cNvSpPr>
            <p:nvPr/>
          </p:nvSpPr>
          <p:spPr bwMode="auto">
            <a:xfrm>
              <a:off x="1976" y="3337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94" name="Rectangle 21"/>
            <p:cNvSpPr>
              <a:spLocks noChangeArrowheads="1"/>
            </p:cNvSpPr>
            <p:nvPr/>
          </p:nvSpPr>
          <p:spPr bwMode="auto">
            <a:xfrm>
              <a:off x="1976" y="3337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95" name="Freeform 22"/>
            <p:cNvSpPr>
              <a:spLocks/>
            </p:cNvSpPr>
            <p:nvPr/>
          </p:nvSpPr>
          <p:spPr bwMode="auto">
            <a:xfrm>
              <a:off x="2208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96" name="Freeform 23"/>
            <p:cNvSpPr>
              <a:spLocks/>
            </p:cNvSpPr>
            <p:nvPr/>
          </p:nvSpPr>
          <p:spPr bwMode="auto">
            <a:xfrm>
              <a:off x="2208" y="3337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97" name="Rectangle 24"/>
            <p:cNvSpPr>
              <a:spLocks noChangeArrowheads="1"/>
            </p:cNvSpPr>
            <p:nvPr/>
          </p:nvSpPr>
          <p:spPr bwMode="auto">
            <a:xfrm>
              <a:off x="2208" y="3337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98" name="Freeform 25"/>
            <p:cNvSpPr>
              <a:spLocks/>
            </p:cNvSpPr>
            <p:nvPr/>
          </p:nvSpPr>
          <p:spPr bwMode="auto">
            <a:xfrm>
              <a:off x="2440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499" name="Freeform 26"/>
            <p:cNvSpPr>
              <a:spLocks/>
            </p:cNvSpPr>
            <p:nvPr/>
          </p:nvSpPr>
          <p:spPr bwMode="auto">
            <a:xfrm>
              <a:off x="2440" y="3337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00" name="Rectangle 27"/>
            <p:cNvSpPr>
              <a:spLocks noChangeArrowheads="1"/>
            </p:cNvSpPr>
            <p:nvPr/>
          </p:nvSpPr>
          <p:spPr bwMode="auto">
            <a:xfrm>
              <a:off x="2440" y="3337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01" name="Freeform 28"/>
            <p:cNvSpPr>
              <a:spLocks/>
            </p:cNvSpPr>
            <p:nvPr/>
          </p:nvSpPr>
          <p:spPr bwMode="auto">
            <a:xfrm>
              <a:off x="2658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02" name="Freeform 29"/>
            <p:cNvSpPr>
              <a:spLocks/>
            </p:cNvSpPr>
            <p:nvPr/>
          </p:nvSpPr>
          <p:spPr bwMode="auto">
            <a:xfrm>
              <a:off x="2658" y="3337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03" name="Rectangle 30"/>
            <p:cNvSpPr>
              <a:spLocks noChangeArrowheads="1"/>
            </p:cNvSpPr>
            <p:nvPr/>
          </p:nvSpPr>
          <p:spPr bwMode="auto">
            <a:xfrm>
              <a:off x="2658" y="3337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04" name="Freeform 31"/>
            <p:cNvSpPr>
              <a:spLocks/>
            </p:cNvSpPr>
            <p:nvPr/>
          </p:nvSpPr>
          <p:spPr bwMode="auto">
            <a:xfrm>
              <a:off x="2890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05" name="Freeform 32"/>
            <p:cNvSpPr>
              <a:spLocks/>
            </p:cNvSpPr>
            <p:nvPr/>
          </p:nvSpPr>
          <p:spPr bwMode="auto">
            <a:xfrm>
              <a:off x="2890" y="3337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06" name="Rectangle 33"/>
            <p:cNvSpPr>
              <a:spLocks noChangeArrowheads="1"/>
            </p:cNvSpPr>
            <p:nvPr/>
          </p:nvSpPr>
          <p:spPr bwMode="auto">
            <a:xfrm>
              <a:off x="2890" y="3337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07" name="Freeform 34"/>
            <p:cNvSpPr>
              <a:spLocks/>
            </p:cNvSpPr>
            <p:nvPr/>
          </p:nvSpPr>
          <p:spPr bwMode="auto">
            <a:xfrm>
              <a:off x="3122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08" name="Freeform 35"/>
            <p:cNvSpPr>
              <a:spLocks/>
            </p:cNvSpPr>
            <p:nvPr/>
          </p:nvSpPr>
          <p:spPr bwMode="auto">
            <a:xfrm>
              <a:off x="3122" y="3337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09" name="Rectangle 36"/>
            <p:cNvSpPr>
              <a:spLocks noChangeArrowheads="1"/>
            </p:cNvSpPr>
            <p:nvPr/>
          </p:nvSpPr>
          <p:spPr bwMode="auto">
            <a:xfrm>
              <a:off x="3122" y="3337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10" name="Freeform 37"/>
            <p:cNvSpPr>
              <a:spLocks/>
            </p:cNvSpPr>
            <p:nvPr/>
          </p:nvSpPr>
          <p:spPr bwMode="auto">
            <a:xfrm>
              <a:off x="3354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11" name="Freeform 38"/>
            <p:cNvSpPr>
              <a:spLocks/>
            </p:cNvSpPr>
            <p:nvPr/>
          </p:nvSpPr>
          <p:spPr bwMode="auto">
            <a:xfrm>
              <a:off x="3354" y="3337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12" name="Rectangle 39"/>
            <p:cNvSpPr>
              <a:spLocks noChangeArrowheads="1"/>
            </p:cNvSpPr>
            <p:nvPr/>
          </p:nvSpPr>
          <p:spPr bwMode="auto">
            <a:xfrm>
              <a:off x="3354" y="3337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13" name="Freeform 40"/>
            <p:cNvSpPr>
              <a:spLocks/>
            </p:cNvSpPr>
            <p:nvPr/>
          </p:nvSpPr>
          <p:spPr bwMode="auto">
            <a:xfrm>
              <a:off x="3586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14" name="Freeform 41"/>
            <p:cNvSpPr>
              <a:spLocks/>
            </p:cNvSpPr>
            <p:nvPr/>
          </p:nvSpPr>
          <p:spPr bwMode="auto">
            <a:xfrm>
              <a:off x="3586" y="3337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15" name="Rectangle 42"/>
            <p:cNvSpPr>
              <a:spLocks noChangeArrowheads="1"/>
            </p:cNvSpPr>
            <p:nvPr/>
          </p:nvSpPr>
          <p:spPr bwMode="auto">
            <a:xfrm>
              <a:off x="3586" y="3337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16" name="Freeform 43"/>
            <p:cNvSpPr>
              <a:spLocks/>
            </p:cNvSpPr>
            <p:nvPr/>
          </p:nvSpPr>
          <p:spPr bwMode="auto">
            <a:xfrm>
              <a:off x="1280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17" name="Freeform 44"/>
            <p:cNvSpPr>
              <a:spLocks/>
            </p:cNvSpPr>
            <p:nvPr/>
          </p:nvSpPr>
          <p:spPr bwMode="auto">
            <a:xfrm>
              <a:off x="1280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18" name="Rectangle 45"/>
            <p:cNvSpPr>
              <a:spLocks noChangeArrowheads="1"/>
            </p:cNvSpPr>
            <p:nvPr/>
          </p:nvSpPr>
          <p:spPr bwMode="auto">
            <a:xfrm>
              <a:off x="1280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19" name="Freeform 46"/>
            <p:cNvSpPr>
              <a:spLocks/>
            </p:cNvSpPr>
            <p:nvPr/>
          </p:nvSpPr>
          <p:spPr bwMode="auto">
            <a:xfrm>
              <a:off x="1512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20" name="Freeform 47"/>
            <p:cNvSpPr>
              <a:spLocks/>
            </p:cNvSpPr>
            <p:nvPr/>
          </p:nvSpPr>
          <p:spPr bwMode="auto">
            <a:xfrm>
              <a:off x="1512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21" name="Rectangle 48"/>
            <p:cNvSpPr>
              <a:spLocks noChangeArrowheads="1"/>
            </p:cNvSpPr>
            <p:nvPr/>
          </p:nvSpPr>
          <p:spPr bwMode="auto">
            <a:xfrm>
              <a:off x="1512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22" name="Freeform 49"/>
            <p:cNvSpPr>
              <a:spLocks/>
            </p:cNvSpPr>
            <p:nvPr/>
          </p:nvSpPr>
          <p:spPr bwMode="auto">
            <a:xfrm>
              <a:off x="1744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23" name="Freeform 50"/>
            <p:cNvSpPr>
              <a:spLocks/>
            </p:cNvSpPr>
            <p:nvPr/>
          </p:nvSpPr>
          <p:spPr bwMode="auto">
            <a:xfrm>
              <a:off x="1744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24" name="Rectangle 51"/>
            <p:cNvSpPr>
              <a:spLocks noChangeArrowheads="1"/>
            </p:cNvSpPr>
            <p:nvPr/>
          </p:nvSpPr>
          <p:spPr bwMode="auto">
            <a:xfrm>
              <a:off x="1744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25" name="Freeform 52"/>
            <p:cNvSpPr>
              <a:spLocks/>
            </p:cNvSpPr>
            <p:nvPr/>
          </p:nvSpPr>
          <p:spPr bwMode="auto">
            <a:xfrm>
              <a:off x="1976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26" name="Freeform 53"/>
            <p:cNvSpPr>
              <a:spLocks/>
            </p:cNvSpPr>
            <p:nvPr/>
          </p:nvSpPr>
          <p:spPr bwMode="auto">
            <a:xfrm>
              <a:off x="1976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27" name="Rectangle 54"/>
            <p:cNvSpPr>
              <a:spLocks noChangeArrowheads="1"/>
            </p:cNvSpPr>
            <p:nvPr/>
          </p:nvSpPr>
          <p:spPr bwMode="auto">
            <a:xfrm>
              <a:off x="1976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28" name="Freeform 55"/>
            <p:cNvSpPr>
              <a:spLocks/>
            </p:cNvSpPr>
            <p:nvPr/>
          </p:nvSpPr>
          <p:spPr bwMode="auto">
            <a:xfrm>
              <a:off x="2208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29" name="Freeform 56"/>
            <p:cNvSpPr>
              <a:spLocks/>
            </p:cNvSpPr>
            <p:nvPr/>
          </p:nvSpPr>
          <p:spPr bwMode="auto">
            <a:xfrm>
              <a:off x="2208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30" name="Rectangle 57"/>
            <p:cNvSpPr>
              <a:spLocks noChangeArrowheads="1"/>
            </p:cNvSpPr>
            <p:nvPr/>
          </p:nvSpPr>
          <p:spPr bwMode="auto">
            <a:xfrm>
              <a:off x="2208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31" name="Freeform 58"/>
            <p:cNvSpPr>
              <a:spLocks/>
            </p:cNvSpPr>
            <p:nvPr/>
          </p:nvSpPr>
          <p:spPr bwMode="auto">
            <a:xfrm>
              <a:off x="2440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32" name="Freeform 59"/>
            <p:cNvSpPr>
              <a:spLocks/>
            </p:cNvSpPr>
            <p:nvPr/>
          </p:nvSpPr>
          <p:spPr bwMode="auto">
            <a:xfrm>
              <a:off x="2440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33" name="Rectangle 60"/>
            <p:cNvSpPr>
              <a:spLocks noChangeArrowheads="1"/>
            </p:cNvSpPr>
            <p:nvPr/>
          </p:nvSpPr>
          <p:spPr bwMode="auto">
            <a:xfrm>
              <a:off x="2440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34" name="Freeform 61"/>
            <p:cNvSpPr>
              <a:spLocks/>
            </p:cNvSpPr>
            <p:nvPr/>
          </p:nvSpPr>
          <p:spPr bwMode="auto">
            <a:xfrm>
              <a:off x="2658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35" name="Freeform 62"/>
            <p:cNvSpPr>
              <a:spLocks/>
            </p:cNvSpPr>
            <p:nvPr/>
          </p:nvSpPr>
          <p:spPr bwMode="auto">
            <a:xfrm>
              <a:off x="2658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36" name="Rectangle 63"/>
            <p:cNvSpPr>
              <a:spLocks noChangeArrowheads="1"/>
            </p:cNvSpPr>
            <p:nvPr/>
          </p:nvSpPr>
          <p:spPr bwMode="auto">
            <a:xfrm>
              <a:off x="2658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37" name="Freeform 64"/>
            <p:cNvSpPr>
              <a:spLocks/>
            </p:cNvSpPr>
            <p:nvPr/>
          </p:nvSpPr>
          <p:spPr bwMode="auto">
            <a:xfrm>
              <a:off x="2890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38" name="Freeform 65"/>
            <p:cNvSpPr>
              <a:spLocks/>
            </p:cNvSpPr>
            <p:nvPr/>
          </p:nvSpPr>
          <p:spPr bwMode="auto">
            <a:xfrm>
              <a:off x="2890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39" name="Rectangle 66"/>
            <p:cNvSpPr>
              <a:spLocks noChangeArrowheads="1"/>
            </p:cNvSpPr>
            <p:nvPr/>
          </p:nvSpPr>
          <p:spPr bwMode="auto">
            <a:xfrm>
              <a:off x="2890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40" name="Freeform 67"/>
            <p:cNvSpPr>
              <a:spLocks/>
            </p:cNvSpPr>
            <p:nvPr/>
          </p:nvSpPr>
          <p:spPr bwMode="auto">
            <a:xfrm>
              <a:off x="3122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41" name="Freeform 68"/>
            <p:cNvSpPr>
              <a:spLocks/>
            </p:cNvSpPr>
            <p:nvPr/>
          </p:nvSpPr>
          <p:spPr bwMode="auto">
            <a:xfrm>
              <a:off x="3122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42" name="Rectangle 69"/>
            <p:cNvSpPr>
              <a:spLocks noChangeArrowheads="1"/>
            </p:cNvSpPr>
            <p:nvPr/>
          </p:nvSpPr>
          <p:spPr bwMode="auto">
            <a:xfrm>
              <a:off x="3122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43" name="Freeform 70"/>
            <p:cNvSpPr>
              <a:spLocks/>
            </p:cNvSpPr>
            <p:nvPr/>
          </p:nvSpPr>
          <p:spPr bwMode="auto">
            <a:xfrm>
              <a:off x="3354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44" name="Freeform 71"/>
            <p:cNvSpPr>
              <a:spLocks/>
            </p:cNvSpPr>
            <p:nvPr/>
          </p:nvSpPr>
          <p:spPr bwMode="auto">
            <a:xfrm>
              <a:off x="3354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45" name="Rectangle 72"/>
            <p:cNvSpPr>
              <a:spLocks noChangeArrowheads="1"/>
            </p:cNvSpPr>
            <p:nvPr/>
          </p:nvSpPr>
          <p:spPr bwMode="auto">
            <a:xfrm>
              <a:off x="3354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46" name="Freeform 73"/>
            <p:cNvSpPr>
              <a:spLocks/>
            </p:cNvSpPr>
            <p:nvPr/>
          </p:nvSpPr>
          <p:spPr bwMode="auto">
            <a:xfrm>
              <a:off x="3586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47" name="Freeform 74"/>
            <p:cNvSpPr>
              <a:spLocks/>
            </p:cNvSpPr>
            <p:nvPr/>
          </p:nvSpPr>
          <p:spPr bwMode="auto">
            <a:xfrm>
              <a:off x="3586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48" name="Rectangle 75"/>
            <p:cNvSpPr>
              <a:spLocks noChangeArrowheads="1"/>
            </p:cNvSpPr>
            <p:nvPr/>
          </p:nvSpPr>
          <p:spPr bwMode="auto">
            <a:xfrm>
              <a:off x="3586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49" name="Freeform 76"/>
            <p:cNvSpPr>
              <a:spLocks/>
            </p:cNvSpPr>
            <p:nvPr/>
          </p:nvSpPr>
          <p:spPr bwMode="auto">
            <a:xfrm>
              <a:off x="1280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50" name="Freeform 77"/>
            <p:cNvSpPr>
              <a:spLocks/>
            </p:cNvSpPr>
            <p:nvPr/>
          </p:nvSpPr>
          <p:spPr bwMode="auto">
            <a:xfrm>
              <a:off x="1280" y="3324"/>
              <a:ext cx="14" cy="13"/>
            </a:xfrm>
            <a:custGeom>
              <a:avLst/>
              <a:gdLst>
                <a:gd name="T0" fmla="*/ 14 w 14"/>
                <a:gd name="T1" fmla="*/ 13 h 13"/>
                <a:gd name="T2" fmla="*/ 14 w 14"/>
                <a:gd name="T3" fmla="*/ 0 h 13"/>
                <a:gd name="T4" fmla="*/ 14 w 14"/>
                <a:gd name="T5" fmla="*/ 0 h 13"/>
                <a:gd name="T6" fmla="*/ 0 w 14"/>
                <a:gd name="T7" fmla="*/ 0 h 13"/>
                <a:gd name="T8" fmla="*/ 0 w 14"/>
                <a:gd name="T9" fmla="*/ 13 h 13"/>
                <a:gd name="T10" fmla="*/ 0 w 14"/>
                <a:gd name="T11" fmla="*/ 13 h 13"/>
                <a:gd name="T12" fmla="*/ 14 w 14"/>
                <a:gd name="T13" fmla="*/ 13 h 13"/>
                <a:gd name="T14" fmla="*/ 14 w 14"/>
                <a:gd name="T15" fmla="*/ 13 h 13"/>
                <a:gd name="T16" fmla="*/ 14 w 14"/>
                <a:gd name="T17" fmla="*/ 1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14" y="13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4" y="13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51" name="Rectangle 78"/>
            <p:cNvSpPr>
              <a:spLocks noChangeArrowheads="1"/>
            </p:cNvSpPr>
            <p:nvPr/>
          </p:nvSpPr>
          <p:spPr bwMode="auto">
            <a:xfrm>
              <a:off x="1280" y="3324"/>
              <a:ext cx="14" cy="2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52" name="Freeform 79"/>
            <p:cNvSpPr>
              <a:spLocks/>
            </p:cNvSpPr>
            <p:nvPr/>
          </p:nvSpPr>
          <p:spPr bwMode="auto">
            <a:xfrm>
              <a:off x="1744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53" name="Freeform 80"/>
            <p:cNvSpPr>
              <a:spLocks/>
            </p:cNvSpPr>
            <p:nvPr/>
          </p:nvSpPr>
          <p:spPr bwMode="auto">
            <a:xfrm>
              <a:off x="1744" y="3324"/>
              <a:ext cx="14" cy="13"/>
            </a:xfrm>
            <a:custGeom>
              <a:avLst/>
              <a:gdLst>
                <a:gd name="T0" fmla="*/ 14 w 14"/>
                <a:gd name="T1" fmla="*/ 13 h 13"/>
                <a:gd name="T2" fmla="*/ 14 w 14"/>
                <a:gd name="T3" fmla="*/ 0 h 13"/>
                <a:gd name="T4" fmla="*/ 14 w 14"/>
                <a:gd name="T5" fmla="*/ 0 h 13"/>
                <a:gd name="T6" fmla="*/ 0 w 14"/>
                <a:gd name="T7" fmla="*/ 0 h 13"/>
                <a:gd name="T8" fmla="*/ 0 w 14"/>
                <a:gd name="T9" fmla="*/ 13 h 13"/>
                <a:gd name="T10" fmla="*/ 0 w 14"/>
                <a:gd name="T11" fmla="*/ 13 h 13"/>
                <a:gd name="T12" fmla="*/ 14 w 14"/>
                <a:gd name="T13" fmla="*/ 13 h 13"/>
                <a:gd name="T14" fmla="*/ 14 w 14"/>
                <a:gd name="T15" fmla="*/ 13 h 13"/>
                <a:gd name="T16" fmla="*/ 14 w 14"/>
                <a:gd name="T17" fmla="*/ 1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14" y="13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4" y="13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54" name="Rectangle 81"/>
            <p:cNvSpPr>
              <a:spLocks noChangeArrowheads="1"/>
            </p:cNvSpPr>
            <p:nvPr/>
          </p:nvSpPr>
          <p:spPr bwMode="auto">
            <a:xfrm>
              <a:off x="1744" y="3324"/>
              <a:ext cx="14" cy="2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55" name="Freeform 82"/>
            <p:cNvSpPr>
              <a:spLocks/>
            </p:cNvSpPr>
            <p:nvPr/>
          </p:nvSpPr>
          <p:spPr bwMode="auto">
            <a:xfrm>
              <a:off x="2208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56" name="Freeform 83"/>
            <p:cNvSpPr>
              <a:spLocks/>
            </p:cNvSpPr>
            <p:nvPr/>
          </p:nvSpPr>
          <p:spPr bwMode="auto">
            <a:xfrm>
              <a:off x="2208" y="3324"/>
              <a:ext cx="14" cy="13"/>
            </a:xfrm>
            <a:custGeom>
              <a:avLst/>
              <a:gdLst>
                <a:gd name="T0" fmla="*/ 14 w 14"/>
                <a:gd name="T1" fmla="*/ 13 h 13"/>
                <a:gd name="T2" fmla="*/ 14 w 14"/>
                <a:gd name="T3" fmla="*/ 0 h 13"/>
                <a:gd name="T4" fmla="*/ 14 w 14"/>
                <a:gd name="T5" fmla="*/ 0 h 13"/>
                <a:gd name="T6" fmla="*/ 0 w 14"/>
                <a:gd name="T7" fmla="*/ 0 h 13"/>
                <a:gd name="T8" fmla="*/ 0 w 14"/>
                <a:gd name="T9" fmla="*/ 13 h 13"/>
                <a:gd name="T10" fmla="*/ 0 w 14"/>
                <a:gd name="T11" fmla="*/ 13 h 13"/>
                <a:gd name="T12" fmla="*/ 14 w 14"/>
                <a:gd name="T13" fmla="*/ 13 h 13"/>
                <a:gd name="T14" fmla="*/ 14 w 14"/>
                <a:gd name="T15" fmla="*/ 13 h 13"/>
                <a:gd name="T16" fmla="*/ 14 w 14"/>
                <a:gd name="T17" fmla="*/ 1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14" y="13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4" y="13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57" name="Rectangle 84"/>
            <p:cNvSpPr>
              <a:spLocks noChangeArrowheads="1"/>
            </p:cNvSpPr>
            <p:nvPr/>
          </p:nvSpPr>
          <p:spPr bwMode="auto">
            <a:xfrm>
              <a:off x="2208" y="3324"/>
              <a:ext cx="14" cy="2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58" name="Freeform 85"/>
            <p:cNvSpPr>
              <a:spLocks/>
            </p:cNvSpPr>
            <p:nvPr/>
          </p:nvSpPr>
          <p:spPr bwMode="auto">
            <a:xfrm>
              <a:off x="2658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59" name="Freeform 86"/>
            <p:cNvSpPr>
              <a:spLocks/>
            </p:cNvSpPr>
            <p:nvPr/>
          </p:nvSpPr>
          <p:spPr bwMode="auto">
            <a:xfrm>
              <a:off x="2658" y="3324"/>
              <a:ext cx="14" cy="13"/>
            </a:xfrm>
            <a:custGeom>
              <a:avLst/>
              <a:gdLst>
                <a:gd name="T0" fmla="*/ 14 w 14"/>
                <a:gd name="T1" fmla="*/ 13 h 13"/>
                <a:gd name="T2" fmla="*/ 14 w 14"/>
                <a:gd name="T3" fmla="*/ 0 h 13"/>
                <a:gd name="T4" fmla="*/ 14 w 14"/>
                <a:gd name="T5" fmla="*/ 0 h 13"/>
                <a:gd name="T6" fmla="*/ 0 w 14"/>
                <a:gd name="T7" fmla="*/ 0 h 13"/>
                <a:gd name="T8" fmla="*/ 0 w 14"/>
                <a:gd name="T9" fmla="*/ 13 h 13"/>
                <a:gd name="T10" fmla="*/ 0 w 14"/>
                <a:gd name="T11" fmla="*/ 13 h 13"/>
                <a:gd name="T12" fmla="*/ 14 w 14"/>
                <a:gd name="T13" fmla="*/ 13 h 13"/>
                <a:gd name="T14" fmla="*/ 14 w 14"/>
                <a:gd name="T15" fmla="*/ 13 h 13"/>
                <a:gd name="T16" fmla="*/ 14 w 14"/>
                <a:gd name="T17" fmla="*/ 1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14" y="13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4" y="13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60" name="Rectangle 87"/>
            <p:cNvSpPr>
              <a:spLocks noChangeArrowheads="1"/>
            </p:cNvSpPr>
            <p:nvPr/>
          </p:nvSpPr>
          <p:spPr bwMode="auto">
            <a:xfrm>
              <a:off x="2658" y="3324"/>
              <a:ext cx="14" cy="2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61" name="Freeform 88"/>
            <p:cNvSpPr>
              <a:spLocks/>
            </p:cNvSpPr>
            <p:nvPr/>
          </p:nvSpPr>
          <p:spPr bwMode="auto">
            <a:xfrm>
              <a:off x="3122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62" name="Freeform 89"/>
            <p:cNvSpPr>
              <a:spLocks/>
            </p:cNvSpPr>
            <p:nvPr/>
          </p:nvSpPr>
          <p:spPr bwMode="auto">
            <a:xfrm>
              <a:off x="3122" y="3324"/>
              <a:ext cx="14" cy="13"/>
            </a:xfrm>
            <a:custGeom>
              <a:avLst/>
              <a:gdLst>
                <a:gd name="T0" fmla="*/ 14 w 14"/>
                <a:gd name="T1" fmla="*/ 13 h 13"/>
                <a:gd name="T2" fmla="*/ 14 w 14"/>
                <a:gd name="T3" fmla="*/ 0 h 13"/>
                <a:gd name="T4" fmla="*/ 14 w 14"/>
                <a:gd name="T5" fmla="*/ 0 h 13"/>
                <a:gd name="T6" fmla="*/ 0 w 14"/>
                <a:gd name="T7" fmla="*/ 0 h 13"/>
                <a:gd name="T8" fmla="*/ 0 w 14"/>
                <a:gd name="T9" fmla="*/ 13 h 13"/>
                <a:gd name="T10" fmla="*/ 0 w 14"/>
                <a:gd name="T11" fmla="*/ 13 h 13"/>
                <a:gd name="T12" fmla="*/ 14 w 14"/>
                <a:gd name="T13" fmla="*/ 13 h 13"/>
                <a:gd name="T14" fmla="*/ 14 w 14"/>
                <a:gd name="T15" fmla="*/ 13 h 13"/>
                <a:gd name="T16" fmla="*/ 14 w 14"/>
                <a:gd name="T17" fmla="*/ 1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14" y="13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4" y="13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63" name="Rectangle 90"/>
            <p:cNvSpPr>
              <a:spLocks noChangeArrowheads="1"/>
            </p:cNvSpPr>
            <p:nvPr/>
          </p:nvSpPr>
          <p:spPr bwMode="auto">
            <a:xfrm>
              <a:off x="3122" y="3324"/>
              <a:ext cx="14" cy="2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64" name="Freeform 91"/>
            <p:cNvSpPr>
              <a:spLocks/>
            </p:cNvSpPr>
            <p:nvPr/>
          </p:nvSpPr>
          <p:spPr bwMode="auto">
            <a:xfrm>
              <a:off x="3586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65" name="Freeform 92"/>
            <p:cNvSpPr>
              <a:spLocks/>
            </p:cNvSpPr>
            <p:nvPr/>
          </p:nvSpPr>
          <p:spPr bwMode="auto">
            <a:xfrm>
              <a:off x="3586" y="3324"/>
              <a:ext cx="14" cy="13"/>
            </a:xfrm>
            <a:custGeom>
              <a:avLst/>
              <a:gdLst>
                <a:gd name="T0" fmla="*/ 14 w 14"/>
                <a:gd name="T1" fmla="*/ 13 h 13"/>
                <a:gd name="T2" fmla="*/ 14 w 14"/>
                <a:gd name="T3" fmla="*/ 0 h 13"/>
                <a:gd name="T4" fmla="*/ 14 w 14"/>
                <a:gd name="T5" fmla="*/ 0 h 13"/>
                <a:gd name="T6" fmla="*/ 0 w 14"/>
                <a:gd name="T7" fmla="*/ 0 h 13"/>
                <a:gd name="T8" fmla="*/ 0 w 14"/>
                <a:gd name="T9" fmla="*/ 13 h 13"/>
                <a:gd name="T10" fmla="*/ 0 w 14"/>
                <a:gd name="T11" fmla="*/ 13 h 13"/>
                <a:gd name="T12" fmla="*/ 14 w 14"/>
                <a:gd name="T13" fmla="*/ 13 h 13"/>
                <a:gd name="T14" fmla="*/ 14 w 14"/>
                <a:gd name="T15" fmla="*/ 13 h 13"/>
                <a:gd name="T16" fmla="*/ 14 w 14"/>
                <a:gd name="T17" fmla="*/ 1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14" y="13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4" y="13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66" name="Rectangle 93"/>
            <p:cNvSpPr>
              <a:spLocks noChangeArrowheads="1"/>
            </p:cNvSpPr>
            <p:nvPr/>
          </p:nvSpPr>
          <p:spPr bwMode="auto">
            <a:xfrm>
              <a:off x="3586" y="3324"/>
              <a:ext cx="14" cy="27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67" name="Freeform 94"/>
            <p:cNvSpPr>
              <a:spLocks/>
            </p:cNvSpPr>
            <p:nvPr/>
          </p:nvSpPr>
          <p:spPr bwMode="auto">
            <a:xfrm>
              <a:off x="1280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68" name="Freeform 95"/>
            <p:cNvSpPr>
              <a:spLocks/>
            </p:cNvSpPr>
            <p:nvPr/>
          </p:nvSpPr>
          <p:spPr bwMode="auto">
            <a:xfrm>
              <a:off x="1280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69" name="Rectangle 96"/>
            <p:cNvSpPr>
              <a:spLocks noChangeArrowheads="1"/>
            </p:cNvSpPr>
            <p:nvPr/>
          </p:nvSpPr>
          <p:spPr bwMode="auto">
            <a:xfrm>
              <a:off x="1280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70" name="Freeform 97"/>
            <p:cNvSpPr>
              <a:spLocks/>
            </p:cNvSpPr>
            <p:nvPr/>
          </p:nvSpPr>
          <p:spPr bwMode="auto">
            <a:xfrm>
              <a:off x="1744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71" name="Freeform 98"/>
            <p:cNvSpPr>
              <a:spLocks/>
            </p:cNvSpPr>
            <p:nvPr/>
          </p:nvSpPr>
          <p:spPr bwMode="auto">
            <a:xfrm>
              <a:off x="1744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72" name="Rectangle 99"/>
            <p:cNvSpPr>
              <a:spLocks noChangeArrowheads="1"/>
            </p:cNvSpPr>
            <p:nvPr/>
          </p:nvSpPr>
          <p:spPr bwMode="auto">
            <a:xfrm>
              <a:off x="1744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73" name="Freeform 100"/>
            <p:cNvSpPr>
              <a:spLocks/>
            </p:cNvSpPr>
            <p:nvPr/>
          </p:nvSpPr>
          <p:spPr bwMode="auto">
            <a:xfrm>
              <a:off x="2208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74" name="Freeform 101"/>
            <p:cNvSpPr>
              <a:spLocks/>
            </p:cNvSpPr>
            <p:nvPr/>
          </p:nvSpPr>
          <p:spPr bwMode="auto">
            <a:xfrm>
              <a:off x="2208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75" name="Rectangle 102"/>
            <p:cNvSpPr>
              <a:spLocks noChangeArrowheads="1"/>
            </p:cNvSpPr>
            <p:nvPr/>
          </p:nvSpPr>
          <p:spPr bwMode="auto">
            <a:xfrm>
              <a:off x="2208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76" name="Freeform 103"/>
            <p:cNvSpPr>
              <a:spLocks/>
            </p:cNvSpPr>
            <p:nvPr/>
          </p:nvSpPr>
          <p:spPr bwMode="auto">
            <a:xfrm>
              <a:off x="2658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77" name="Freeform 104"/>
            <p:cNvSpPr>
              <a:spLocks/>
            </p:cNvSpPr>
            <p:nvPr/>
          </p:nvSpPr>
          <p:spPr bwMode="auto">
            <a:xfrm>
              <a:off x="2658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78" name="Rectangle 105"/>
            <p:cNvSpPr>
              <a:spLocks noChangeArrowheads="1"/>
            </p:cNvSpPr>
            <p:nvPr/>
          </p:nvSpPr>
          <p:spPr bwMode="auto">
            <a:xfrm>
              <a:off x="2658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79" name="Freeform 106"/>
            <p:cNvSpPr>
              <a:spLocks/>
            </p:cNvSpPr>
            <p:nvPr/>
          </p:nvSpPr>
          <p:spPr bwMode="auto">
            <a:xfrm>
              <a:off x="3122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80" name="Freeform 107"/>
            <p:cNvSpPr>
              <a:spLocks/>
            </p:cNvSpPr>
            <p:nvPr/>
          </p:nvSpPr>
          <p:spPr bwMode="auto">
            <a:xfrm>
              <a:off x="3122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81" name="Rectangle 108"/>
            <p:cNvSpPr>
              <a:spLocks noChangeArrowheads="1"/>
            </p:cNvSpPr>
            <p:nvPr/>
          </p:nvSpPr>
          <p:spPr bwMode="auto">
            <a:xfrm>
              <a:off x="3122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82" name="Rectangle 109"/>
            <p:cNvSpPr>
              <a:spLocks noChangeArrowheads="1"/>
            </p:cNvSpPr>
            <p:nvPr/>
          </p:nvSpPr>
          <p:spPr bwMode="auto">
            <a:xfrm>
              <a:off x="1253" y="3351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0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583" name="Rectangle 110"/>
            <p:cNvSpPr>
              <a:spLocks noChangeArrowheads="1"/>
            </p:cNvSpPr>
            <p:nvPr/>
          </p:nvSpPr>
          <p:spPr bwMode="auto">
            <a:xfrm>
              <a:off x="1649" y="3351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100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584" name="Rectangle 111"/>
            <p:cNvSpPr>
              <a:spLocks noChangeArrowheads="1"/>
            </p:cNvSpPr>
            <p:nvPr/>
          </p:nvSpPr>
          <p:spPr bwMode="auto">
            <a:xfrm>
              <a:off x="2113" y="3351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200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585" name="Rectangle 112"/>
            <p:cNvSpPr>
              <a:spLocks noChangeArrowheads="1"/>
            </p:cNvSpPr>
            <p:nvPr/>
          </p:nvSpPr>
          <p:spPr bwMode="auto">
            <a:xfrm>
              <a:off x="2576" y="3351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300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586" name="Rectangle 113"/>
            <p:cNvSpPr>
              <a:spLocks noChangeArrowheads="1"/>
            </p:cNvSpPr>
            <p:nvPr/>
          </p:nvSpPr>
          <p:spPr bwMode="auto">
            <a:xfrm>
              <a:off x="3040" y="3351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400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587" name="Rectangle 114"/>
            <p:cNvSpPr>
              <a:spLocks noChangeArrowheads="1"/>
            </p:cNvSpPr>
            <p:nvPr/>
          </p:nvSpPr>
          <p:spPr bwMode="auto">
            <a:xfrm>
              <a:off x="3504" y="3351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500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588" name="Freeform 115"/>
            <p:cNvSpPr>
              <a:spLocks/>
            </p:cNvSpPr>
            <p:nvPr/>
          </p:nvSpPr>
          <p:spPr bwMode="auto">
            <a:xfrm>
              <a:off x="3586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89" name="Freeform 116"/>
            <p:cNvSpPr>
              <a:spLocks/>
            </p:cNvSpPr>
            <p:nvPr/>
          </p:nvSpPr>
          <p:spPr bwMode="auto">
            <a:xfrm>
              <a:off x="3586" y="1598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90" name="Rectangle 117"/>
            <p:cNvSpPr>
              <a:spLocks noChangeArrowheads="1"/>
            </p:cNvSpPr>
            <p:nvPr/>
          </p:nvSpPr>
          <p:spPr bwMode="auto">
            <a:xfrm>
              <a:off x="3586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91" name="Freeform 118"/>
            <p:cNvSpPr>
              <a:spLocks/>
            </p:cNvSpPr>
            <p:nvPr/>
          </p:nvSpPr>
          <p:spPr bwMode="auto">
            <a:xfrm>
              <a:off x="1280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92" name="Freeform 119"/>
            <p:cNvSpPr>
              <a:spLocks/>
            </p:cNvSpPr>
            <p:nvPr/>
          </p:nvSpPr>
          <p:spPr bwMode="auto">
            <a:xfrm>
              <a:off x="1294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93" name="Rectangle 120"/>
            <p:cNvSpPr>
              <a:spLocks noChangeArrowheads="1"/>
            </p:cNvSpPr>
            <p:nvPr/>
          </p:nvSpPr>
          <p:spPr bwMode="auto">
            <a:xfrm>
              <a:off x="1280" y="3351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94" name="Freeform 121"/>
            <p:cNvSpPr>
              <a:spLocks/>
            </p:cNvSpPr>
            <p:nvPr/>
          </p:nvSpPr>
          <p:spPr bwMode="auto">
            <a:xfrm>
              <a:off x="1280" y="3050"/>
              <a:ext cx="14" cy="13"/>
            </a:xfrm>
            <a:custGeom>
              <a:avLst/>
              <a:gdLst>
                <a:gd name="T0" fmla="*/ 14 w 14"/>
                <a:gd name="T1" fmla="*/ 13 h 13"/>
                <a:gd name="T2" fmla="*/ 14 w 14"/>
                <a:gd name="T3" fmla="*/ 0 h 13"/>
                <a:gd name="T4" fmla="*/ 14 w 14"/>
                <a:gd name="T5" fmla="*/ 0 h 13"/>
                <a:gd name="T6" fmla="*/ 0 w 14"/>
                <a:gd name="T7" fmla="*/ 0 h 13"/>
                <a:gd name="T8" fmla="*/ 0 w 14"/>
                <a:gd name="T9" fmla="*/ 13 h 13"/>
                <a:gd name="T10" fmla="*/ 0 w 14"/>
                <a:gd name="T11" fmla="*/ 13 h 13"/>
                <a:gd name="T12" fmla="*/ 14 w 14"/>
                <a:gd name="T13" fmla="*/ 13 h 13"/>
                <a:gd name="T14" fmla="*/ 14 w 14"/>
                <a:gd name="T15" fmla="*/ 13 h 13"/>
                <a:gd name="T16" fmla="*/ 14 w 14"/>
                <a:gd name="T17" fmla="*/ 1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14" y="13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4" y="13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95" name="Freeform 122"/>
            <p:cNvSpPr>
              <a:spLocks/>
            </p:cNvSpPr>
            <p:nvPr/>
          </p:nvSpPr>
          <p:spPr bwMode="auto">
            <a:xfrm>
              <a:off x="1294" y="3050"/>
              <a:ext cx="14" cy="13"/>
            </a:xfrm>
            <a:custGeom>
              <a:avLst/>
              <a:gdLst>
                <a:gd name="T0" fmla="*/ 14 w 14"/>
                <a:gd name="T1" fmla="*/ 13 h 13"/>
                <a:gd name="T2" fmla="*/ 14 w 14"/>
                <a:gd name="T3" fmla="*/ 0 h 13"/>
                <a:gd name="T4" fmla="*/ 14 w 14"/>
                <a:gd name="T5" fmla="*/ 0 h 13"/>
                <a:gd name="T6" fmla="*/ 0 w 14"/>
                <a:gd name="T7" fmla="*/ 0 h 13"/>
                <a:gd name="T8" fmla="*/ 0 w 14"/>
                <a:gd name="T9" fmla="*/ 13 h 13"/>
                <a:gd name="T10" fmla="*/ 0 w 14"/>
                <a:gd name="T11" fmla="*/ 13 h 13"/>
                <a:gd name="T12" fmla="*/ 14 w 14"/>
                <a:gd name="T13" fmla="*/ 13 h 13"/>
                <a:gd name="T14" fmla="*/ 14 w 14"/>
                <a:gd name="T15" fmla="*/ 13 h 13"/>
                <a:gd name="T16" fmla="*/ 14 w 14"/>
                <a:gd name="T17" fmla="*/ 1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14" y="13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4" y="13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96" name="Rectangle 123"/>
            <p:cNvSpPr>
              <a:spLocks noChangeArrowheads="1"/>
            </p:cNvSpPr>
            <p:nvPr/>
          </p:nvSpPr>
          <p:spPr bwMode="auto">
            <a:xfrm>
              <a:off x="1280" y="3050"/>
              <a:ext cx="14" cy="13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97" name="Freeform 124"/>
            <p:cNvSpPr>
              <a:spLocks/>
            </p:cNvSpPr>
            <p:nvPr/>
          </p:nvSpPr>
          <p:spPr bwMode="auto">
            <a:xfrm>
              <a:off x="1280" y="276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98" name="Freeform 125"/>
            <p:cNvSpPr>
              <a:spLocks/>
            </p:cNvSpPr>
            <p:nvPr/>
          </p:nvSpPr>
          <p:spPr bwMode="auto">
            <a:xfrm>
              <a:off x="1294" y="276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599" name="Rectangle 126"/>
            <p:cNvSpPr>
              <a:spLocks noChangeArrowheads="1"/>
            </p:cNvSpPr>
            <p:nvPr/>
          </p:nvSpPr>
          <p:spPr bwMode="auto">
            <a:xfrm>
              <a:off x="1280" y="2762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00" name="Freeform 127"/>
            <p:cNvSpPr>
              <a:spLocks/>
            </p:cNvSpPr>
            <p:nvPr/>
          </p:nvSpPr>
          <p:spPr bwMode="auto">
            <a:xfrm>
              <a:off x="1280" y="246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01" name="Freeform 128"/>
            <p:cNvSpPr>
              <a:spLocks/>
            </p:cNvSpPr>
            <p:nvPr/>
          </p:nvSpPr>
          <p:spPr bwMode="auto">
            <a:xfrm>
              <a:off x="1294" y="246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02" name="Rectangle 129"/>
            <p:cNvSpPr>
              <a:spLocks noChangeArrowheads="1"/>
            </p:cNvSpPr>
            <p:nvPr/>
          </p:nvSpPr>
          <p:spPr bwMode="auto">
            <a:xfrm>
              <a:off x="1280" y="2461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03" name="Freeform 130"/>
            <p:cNvSpPr>
              <a:spLocks/>
            </p:cNvSpPr>
            <p:nvPr/>
          </p:nvSpPr>
          <p:spPr bwMode="auto">
            <a:xfrm>
              <a:off x="1280" y="2173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04" name="Freeform 131"/>
            <p:cNvSpPr>
              <a:spLocks/>
            </p:cNvSpPr>
            <p:nvPr/>
          </p:nvSpPr>
          <p:spPr bwMode="auto">
            <a:xfrm>
              <a:off x="1294" y="2173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05" name="Rectangle 132"/>
            <p:cNvSpPr>
              <a:spLocks noChangeArrowheads="1"/>
            </p:cNvSpPr>
            <p:nvPr/>
          </p:nvSpPr>
          <p:spPr bwMode="auto">
            <a:xfrm>
              <a:off x="1280" y="2173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06" name="Freeform 133"/>
            <p:cNvSpPr>
              <a:spLocks/>
            </p:cNvSpPr>
            <p:nvPr/>
          </p:nvSpPr>
          <p:spPr bwMode="auto">
            <a:xfrm>
              <a:off x="1280" y="187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07" name="Freeform 134"/>
            <p:cNvSpPr>
              <a:spLocks/>
            </p:cNvSpPr>
            <p:nvPr/>
          </p:nvSpPr>
          <p:spPr bwMode="auto">
            <a:xfrm>
              <a:off x="1294" y="187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08" name="Rectangle 135"/>
            <p:cNvSpPr>
              <a:spLocks noChangeArrowheads="1"/>
            </p:cNvSpPr>
            <p:nvPr/>
          </p:nvSpPr>
          <p:spPr bwMode="auto">
            <a:xfrm>
              <a:off x="1280" y="1872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09" name="Freeform 136"/>
            <p:cNvSpPr>
              <a:spLocks/>
            </p:cNvSpPr>
            <p:nvPr/>
          </p:nvSpPr>
          <p:spPr bwMode="auto">
            <a:xfrm>
              <a:off x="1280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10" name="Freeform 137"/>
            <p:cNvSpPr>
              <a:spLocks/>
            </p:cNvSpPr>
            <p:nvPr/>
          </p:nvSpPr>
          <p:spPr bwMode="auto">
            <a:xfrm>
              <a:off x="1294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11" name="Rectangle 138"/>
            <p:cNvSpPr>
              <a:spLocks noChangeArrowheads="1"/>
            </p:cNvSpPr>
            <p:nvPr/>
          </p:nvSpPr>
          <p:spPr bwMode="auto">
            <a:xfrm>
              <a:off x="1280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12" name="Freeform 139"/>
            <p:cNvSpPr>
              <a:spLocks/>
            </p:cNvSpPr>
            <p:nvPr/>
          </p:nvSpPr>
          <p:spPr bwMode="auto">
            <a:xfrm>
              <a:off x="3586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13" name="Freeform 140"/>
            <p:cNvSpPr>
              <a:spLocks/>
            </p:cNvSpPr>
            <p:nvPr/>
          </p:nvSpPr>
          <p:spPr bwMode="auto">
            <a:xfrm>
              <a:off x="3572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14" name="Rectangle 141"/>
            <p:cNvSpPr>
              <a:spLocks noChangeArrowheads="1"/>
            </p:cNvSpPr>
            <p:nvPr/>
          </p:nvSpPr>
          <p:spPr bwMode="auto">
            <a:xfrm>
              <a:off x="3572" y="3351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15" name="Freeform 142"/>
            <p:cNvSpPr>
              <a:spLocks/>
            </p:cNvSpPr>
            <p:nvPr/>
          </p:nvSpPr>
          <p:spPr bwMode="auto">
            <a:xfrm>
              <a:off x="3586" y="3050"/>
              <a:ext cx="14" cy="13"/>
            </a:xfrm>
            <a:custGeom>
              <a:avLst/>
              <a:gdLst>
                <a:gd name="T0" fmla="*/ 14 w 14"/>
                <a:gd name="T1" fmla="*/ 13 h 13"/>
                <a:gd name="T2" fmla="*/ 14 w 14"/>
                <a:gd name="T3" fmla="*/ 0 h 13"/>
                <a:gd name="T4" fmla="*/ 14 w 14"/>
                <a:gd name="T5" fmla="*/ 0 h 13"/>
                <a:gd name="T6" fmla="*/ 0 w 14"/>
                <a:gd name="T7" fmla="*/ 0 h 13"/>
                <a:gd name="T8" fmla="*/ 0 w 14"/>
                <a:gd name="T9" fmla="*/ 13 h 13"/>
                <a:gd name="T10" fmla="*/ 0 w 14"/>
                <a:gd name="T11" fmla="*/ 13 h 13"/>
                <a:gd name="T12" fmla="*/ 14 w 14"/>
                <a:gd name="T13" fmla="*/ 13 h 13"/>
                <a:gd name="T14" fmla="*/ 14 w 14"/>
                <a:gd name="T15" fmla="*/ 13 h 13"/>
                <a:gd name="T16" fmla="*/ 14 w 14"/>
                <a:gd name="T17" fmla="*/ 1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14" y="13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4" y="13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16" name="Freeform 143"/>
            <p:cNvSpPr>
              <a:spLocks/>
            </p:cNvSpPr>
            <p:nvPr/>
          </p:nvSpPr>
          <p:spPr bwMode="auto">
            <a:xfrm>
              <a:off x="3572" y="3050"/>
              <a:ext cx="14" cy="13"/>
            </a:xfrm>
            <a:custGeom>
              <a:avLst/>
              <a:gdLst>
                <a:gd name="T0" fmla="*/ 14 w 14"/>
                <a:gd name="T1" fmla="*/ 13 h 13"/>
                <a:gd name="T2" fmla="*/ 14 w 14"/>
                <a:gd name="T3" fmla="*/ 0 h 13"/>
                <a:gd name="T4" fmla="*/ 14 w 14"/>
                <a:gd name="T5" fmla="*/ 0 h 13"/>
                <a:gd name="T6" fmla="*/ 0 w 14"/>
                <a:gd name="T7" fmla="*/ 0 h 13"/>
                <a:gd name="T8" fmla="*/ 0 w 14"/>
                <a:gd name="T9" fmla="*/ 13 h 13"/>
                <a:gd name="T10" fmla="*/ 0 w 14"/>
                <a:gd name="T11" fmla="*/ 13 h 13"/>
                <a:gd name="T12" fmla="*/ 14 w 14"/>
                <a:gd name="T13" fmla="*/ 13 h 13"/>
                <a:gd name="T14" fmla="*/ 14 w 14"/>
                <a:gd name="T15" fmla="*/ 13 h 13"/>
                <a:gd name="T16" fmla="*/ 14 w 14"/>
                <a:gd name="T17" fmla="*/ 13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3"/>
                <a:gd name="T29" fmla="*/ 14 w 14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3">
                  <a:moveTo>
                    <a:pt x="14" y="13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4" y="13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17" name="Rectangle 144"/>
            <p:cNvSpPr>
              <a:spLocks noChangeArrowheads="1"/>
            </p:cNvSpPr>
            <p:nvPr/>
          </p:nvSpPr>
          <p:spPr bwMode="auto">
            <a:xfrm>
              <a:off x="3572" y="3050"/>
              <a:ext cx="14" cy="13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18" name="Freeform 145"/>
            <p:cNvSpPr>
              <a:spLocks/>
            </p:cNvSpPr>
            <p:nvPr/>
          </p:nvSpPr>
          <p:spPr bwMode="auto">
            <a:xfrm>
              <a:off x="3586" y="276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19" name="Freeform 146"/>
            <p:cNvSpPr>
              <a:spLocks/>
            </p:cNvSpPr>
            <p:nvPr/>
          </p:nvSpPr>
          <p:spPr bwMode="auto">
            <a:xfrm>
              <a:off x="3572" y="276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20" name="Rectangle 147"/>
            <p:cNvSpPr>
              <a:spLocks noChangeArrowheads="1"/>
            </p:cNvSpPr>
            <p:nvPr/>
          </p:nvSpPr>
          <p:spPr bwMode="auto">
            <a:xfrm>
              <a:off x="3572" y="2762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21" name="Freeform 148"/>
            <p:cNvSpPr>
              <a:spLocks/>
            </p:cNvSpPr>
            <p:nvPr/>
          </p:nvSpPr>
          <p:spPr bwMode="auto">
            <a:xfrm>
              <a:off x="3586" y="246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22" name="Freeform 149"/>
            <p:cNvSpPr>
              <a:spLocks/>
            </p:cNvSpPr>
            <p:nvPr/>
          </p:nvSpPr>
          <p:spPr bwMode="auto">
            <a:xfrm>
              <a:off x="3572" y="246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23" name="Rectangle 150"/>
            <p:cNvSpPr>
              <a:spLocks noChangeArrowheads="1"/>
            </p:cNvSpPr>
            <p:nvPr/>
          </p:nvSpPr>
          <p:spPr bwMode="auto">
            <a:xfrm>
              <a:off x="3572" y="2461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24" name="Freeform 151"/>
            <p:cNvSpPr>
              <a:spLocks/>
            </p:cNvSpPr>
            <p:nvPr/>
          </p:nvSpPr>
          <p:spPr bwMode="auto">
            <a:xfrm>
              <a:off x="3586" y="2173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25" name="Freeform 152"/>
            <p:cNvSpPr>
              <a:spLocks/>
            </p:cNvSpPr>
            <p:nvPr/>
          </p:nvSpPr>
          <p:spPr bwMode="auto">
            <a:xfrm>
              <a:off x="3572" y="2173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26" name="Rectangle 153"/>
            <p:cNvSpPr>
              <a:spLocks noChangeArrowheads="1"/>
            </p:cNvSpPr>
            <p:nvPr/>
          </p:nvSpPr>
          <p:spPr bwMode="auto">
            <a:xfrm>
              <a:off x="3572" y="2173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27" name="Freeform 154"/>
            <p:cNvSpPr>
              <a:spLocks/>
            </p:cNvSpPr>
            <p:nvPr/>
          </p:nvSpPr>
          <p:spPr bwMode="auto">
            <a:xfrm>
              <a:off x="3586" y="187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28" name="Freeform 155"/>
            <p:cNvSpPr>
              <a:spLocks/>
            </p:cNvSpPr>
            <p:nvPr/>
          </p:nvSpPr>
          <p:spPr bwMode="auto">
            <a:xfrm>
              <a:off x="3572" y="187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29" name="Rectangle 156"/>
            <p:cNvSpPr>
              <a:spLocks noChangeArrowheads="1"/>
            </p:cNvSpPr>
            <p:nvPr/>
          </p:nvSpPr>
          <p:spPr bwMode="auto">
            <a:xfrm>
              <a:off x="3572" y="1872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30" name="Freeform 157"/>
            <p:cNvSpPr>
              <a:spLocks/>
            </p:cNvSpPr>
            <p:nvPr/>
          </p:nvSpPr>
          <p:spPr bwMode="auto">
            <a:xfrm>
              <a:off x="3586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31" name="Freeform 158"/>
            <p:cNvSpPr>
              <a:spLocks/>
            </p:cNvSpPr>
            <p:nvPr/>
          </p:nvSpPr>
          <p:spPr bwMode="auto">
            <a:xfrm>
              <a:off x="3572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32" name="Rectangle 159"/>
            <p:cNvSpPr>
              <a:spLocks noChangeArrowheads="1"/>
            </p:cNvSpPr>
            <p:nvPr/>
          </p:nvSpPr>
          <p:spPr bwMode="auto">
            <a:xfrm>
              <a:off x="3572" y="1584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33" name="Freeform 160"/>
            <p:cNvSpPr>
              <a:spLocks/>
            </p:cNvSpPr>
            <p:nvPr/>
          </p:nvSpPr>
          <p:spPr bwMode="auto">
            <a:xfrm>
              <a:off x="1280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34" name="Freeform 161"/>
            <p:cNvSpPr>
              <a:spLocks/>
            </p:cNvSpPr>
            <p:nvPr/>
          </p:nvSpPr>
          <p:spPr bwMode="auto">
            <a:xfrm>
              <a:off x="1308" y="3351"/>
              <a:ext cx="13" cy="14"/>
            </a:xfrm>
            <a:custGeom>
              <a:avLst/>
              <a:gdLst>
                <a:gd name="T0" fmla="*/ 13 w 13"/>
                <a:gd name="T1" fmla="*/ 14 h 14"/>
                <a:gd name="T2" fmla="*/ 13 w 13"/>
                <a:gd name="T3" fmla="*/ 0 h 14"/>
                <a:gd name="T4" fmla="*/ 13 w 13"/>
                <a:gd name="T5" fmla="*/ 0 h 14"/>
                <a:gd name="T6" fmla="*/ 0 w 13"/>
                <a:gd name="T7" fmla="*/ 0 h 14"/>
                <a:gd name="T8" fmla="*/ 0 w 13"/>
                <a:gd name="T9" fmla="*/ 14 h 14"/>
                <a:gd name="T10" fmla="*/ 0 w 13"/>
                <a:gd name="T11" fmla="*/ 14 h 14"/>
                <a:gd name="T12" fmla="*/ 13 w 13"/>
                <a:gd name="T13" fmla="*/ 14 h 14"/>
                <a:gd name="T14" fmla="*/ 13 w 13"/>
                <a:gd name="T15" fmla="*/ 14 h 14"/>
                <a:gd name="T16" fmla="*/ 13 w 13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13" y="14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3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35" name="Rectangle 162"/>
            <p:cNvSpPr>
              <a:spLocks noChangeArrowheads="1"/>
            </p:cNvSpPr>
            <p:nvPr/>
          </p:nvSpPr>
          <p:spPr bwMode="auto">
            <a:xfrm>
              <a:off x="1280" y="3351"/>
              <a:ext cx="2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36" name="Freeform 163"/>
            <p:cNvSpPr>
              <a:spLocks/>
            </p:cNvSpPr>
            <p:nvPr/>
          </p:nvSpPr>
          <p:spPr bwMode="auto">
            <a:xfrm>
              <a:off x="1280" y="276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37" name="Freeform 164"/>
            <p:cNvSpPr>
              <a:spLocks/>
            </p:cNvSpPr>
            <p:nvPr/>
          </p:nvSpPr>
          <p:spPr bwMode="auto">
            <a:xfrm>
              <a:off x="1308" y="2762"/>
              <a:ext cx="13" cy="14"/>
            </a:xfrm>
            <a:custGeom>
              <a:avLst/>
              <a:gdLst>
                <a:gd name="T0" fmla="*/ 13 w 13"/>
                <a:gd name="T1" fmla="*/ 14 h 14"/>
                <a:gd name="T2" fmla="*/ 13 w 13"/>
                <a:gd name="T3" fmla="*/ 0 h 14"/>
                <a:gd name="T4" fmla="*/ 13 w 13"/>
                <a:gd name="T5" fmla="*/ 0 h 14"/>
                <a:gd name="T6" fmla="*/ 0 w 13"/>
                <a:gd name="T7" fmla="*/ 0 h 14"/>
                <a:gd name="T8" fmla="*/ 0 w 13"/>
                <a:gd name="T9" fmla="*/ 14 h 14"/>
                <a:gd name="T10" fmla="*/ 0 w 13"/>
                <a:gd name="T11" fmla="*/ 14 h 14"/>
                <a:gd name="T12" fmla="*/ 13 w 13"/>
                <a:gd name="T13" fmla="*/ 14 h 14"/>
                <a:gd name="T14" fmla="*/ 13 w 13"/>
                <a:gd name="T15" fmla="*/ 14 h 14"/>
                <a:gd name="T16" fmla="*/ 13 w 13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13" y="14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3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38" name="Rectangle 165"/>
            <p:cNvSpPr>
              <a:spLocks noChangeArrowheads="1"/>
            </p:cNvSpPr>
            <p:nvPr/>
          </p:nvSpPr>
          <p:spPr bwMode="auto">
            <a:xfrm>
              <a:off x="1280" y="2762"/>
              <a:ext cx="2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39" name="Freeform 166"/>
            <p:cNvSpPr>
              <a:spLocks/>
            </p:cNvSpPr>
            <p:nvPr/>
          </p:nvSpPr>
          <p:spPr bwMode="auto">
            <a:xfrm>
              <a:off x="1280" y="2173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40" name="Freeform 167"/>
            <p:cNvSpPr>
              <a:spLocks/>
            </p:cNvSpPr>
            <p:nvPr/>
          </p:nvSpPr>
          <p:spPr bwMode="auto">
            <a:xfrm>
              <a:off x="1308" y="2173"/>
              <a:ext cx="13" cy="14"/>
            </a:xfrm>
            <a:custGeom>
              <a:avLst/>
              <a:gdLst>
                <a:gd name="T0" fmla="*/ 13 w 13"/>
                <a:gd name="T1" fmla="*/ 14 h 14"/>
                <a:gd name="T2" fmla="*/ 13 w 13"/>
                <a:gd name="T3" fmla="*/ 0 h 14"/>
                <a:gd name="T4" fmla="*/ 13 w 13"/>
                <a:gd name="T5" fmla="*/ 0 h 14"/>
                <a:gd name="T6" fmla="*/ 0 w 13"/>
                <a:gd name="T7" fmla="*/ 0 h 14"/>
                <a:gd name="T8" fmla="*/ 0 w 13"/>
                <a:gd name="T9" fmla="*/ 14 h 14"/>
                <a:gd name="T10" fmla="*/ 0 w 13"/>
                <a:gd name="T11" fmla="*/ 14 h 14"/>
                <a:gd name="T12" fmla="*/ 13 w 13"/>
                <a:gd name="T13" fmla="*/ 14 h 14"/>
                <a:gd name="T14" fmla="*/ 13 w 13"/>
                <a:gd name="T15" fmla="*/ 14 h 14"/>
                <a:gd name="T16" fmla="*/ 13 w 13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13" y="14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3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41" name="Rectangle 168"/>
            <p:cNvSpPr>
              <a:spLocks noChangeArrowheads="1"/>
            </p:cNvSpPr>
            <p:nvPr/>
          </p:nvSpPr>
          <p:spPr bwMode="auto">
            <a:xfrm>
              <a:off x="1280" y="2173"/>
              <a:ext cx="2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42" name="Freeform 169"/>
            <p:cNvSpPr>
              <a:spLocks/>
            </p:cNvSpPr>
            <p:nvPr/>
          </p:nvSpPr>
          <p:spPr bwMode="auto">
            <a:xfrm>
              <a:off x="1280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43" name="Freeform 170"/>
            <p:cNvSpPr>
              <a:spLocks/>
            </p:cNvSpPr>
            <p:nvPr/>
          </p:nvSpPr>
          <p:spPr bwMode="auto">
            <a:xfrm>
              <a:off x="1308" y="1584"/>
              <a:ext cx="13" cy="14"/>
            </a:xfrm>
            <a:custGeom>
              <a:avLst/>
              <a:gdLst>
                <a:gd name="T0" fmla="*/ 13 w 13"/>
                <a:gd name="T1" fmla="*/ 14 h 14"/>
                <a:gd name="T2" fmla="*/ 13 w 13"/>
                <a:gd name="T3" fmla="*/ 0 h 14"/>
                <a:gd name="T4" fmla="*/ 13 w 13"/>
                <a:gd name="T5" fmla="*/ 0 h 14"/>
                <a:gd name="T6" fmla="*/ 0 w 13"/>
                <a:gd name="T7" fmla="*/ 0 h 14"/>
                <a:gd name="T8" fmla="*/ 0 w 13"/>
                <a:gd name="T9" fmla="*/ 14 h 14"/>
                <a:gd name="T10" fmla="*/ 0 w 13"/>
                <a:gd name="T11" fmla="*/ 14 h 14"/>
                <a:gd name="T12" fmla="*/ 13 w 13"/>
                <a:gd name="T13" fmla="*/ 14 h 14"/>
                <a:gd name="T14" fmla="*/ 13 w 13"/>
                <a:gd name="T15" fmla="*/ 14 h 14"/>
                <a:gd name="T16" fmla="*/ 13 w 13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13" y="14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3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44" name="Rectangle 171"/>
            <p:cNvSpPr>
              <a:spLocks noChangeArrowheads="1"/>
            </p:cNvSpPr>
            <p:nvPr/>
          </p:nvSpPr>
          <p:spPr bwMode="auto">
            <a:xfrm>
              <a:off x="1280" y="1584"/>
              <a:ext cx="28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45" name="Freeform 172"/>
            <p:cNvSpPr>
              <a:spLocks/>
            </p:cNvSpPr>
            <p:nvPr/>
          </p:nvSpPr>
          <p:spPr bwMode="auto">
            <a:xfrm>
              <a:off x="3586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46" name="Freeform 173"/>
            <p:cNvSpPr>
              <a:spLocks/>
            </p:cNvSpPr>
            <p:nvPr/>
          </p:nvSpPr>
          <p:spPr bwMode="auto">
            <a:xfrm>
              <a:off x="3559" y="3351"/>
              <a:ext cx="13" cy="14"/>
            </a:xfrm>
            <a:custGeom>
              <a:avLst/>
              <a:gdLst>
                <a:gd name="T0" fmla="*/ 13 w 13"/>
                <a:gd name="T1" fmla="*/ 14 h 14"/>
                <a:gd name="T2" fmla="*/ 13 w 13"/>
                <a:gd name="T3" fmla="*/ 0 h 14"/>
                <a:gd name="T4" fmla="*/ 13 w 13"/>
                <a:gd name="T5" fmla="*/ 0 h 14"/>
                <a:gd name="T6" fmla="*/ 0 w 13"/>
                <a:gd name="T7" fmla="*/ 0 h 14"/>
                <a:gd name="T8" fmla="*/ 0 w 13"/>
                <a:gd name="T9" fmla="*/ 14 h 14"/>
                <a:gd name="T10" fmla="*/ 0 w 13"/>
                <a:gd name="T11" fmla="*/ 14 h 14"/>
                <a:gd name="T12" fmla="*/ 13 w 13"/>
                <a:gd name="T13" fmla="*/ 14 h 14"/>
                <a:gd name="T14" fmla="*/ 13 w 13"/>
                <a:gd name="T15" fmla="*/ 14 h 14"/>
                <a:gd name="T16" fmla="*/ 13 w 13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13" y="14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3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47" name="Rectangle 174"/>
            <p:cNvSpPr>
              <a:spLocks noChangeArrowheads="1"/>
            </p:cNvSpPr>
            <p:nvPr/>
          </p:nvSpPr>
          <p:spPr bwMode="auto">
            <a:xfrm>
              <a:off x="3559" y="3351"/>
              <a:ext cx="2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48" name="Freeform 175"/>
            <p:cNvSpPr>
              <a:spLocks/>
            </p:cNvSpPr>
            <p:nvPr/>
          </p:nvSpPr>
          <p:spPr bwMode="auto">
            <a:xfrm>
              <a:off x="3586" y="276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49" name="Freeform 176"/>
            <p:cNvSpPr>
              <a:spLocks/>
            </p:cNvSpPr>
            <p:nvPr/>
          </p:nvSpPr>
          <p:spPr bwMode="auto">
            <a:xfrm>
              <a:off x="3559" y="2762"/>
              <a:ext cx="13" cy="14"/>
            </a:xfrm>
            <a:custGeom>
              <a:avLst/>
              <a:gdLst>
                <a:gd name="T0" fmla="*/ 13 w 13"/>
                <a:gd name="T1" fmla="*/ 14 h 14"/>
                <a:gd name="T2" fmla="*/ 13 w 13"/>
                <a:gd name="T3" fmla="*/ 0 h 14"/>
                <a:gd name="T4" fmla="*/ 13 w 13"/>
                <a:gd name="T5" fmla="*/ 0 h 14"/>
                <a:gd name="T6" fmla="*/ 0 w 13"/>
                <a:gd name="T7" fmla="*/ 0 h 14"/>
                <a:gd name="T8" fmla="*/ 0 w 13"/>
                <a:gd name="T9" fmla="*/ 14 h 14"/>
                <a:gd name="T10" fmla="*/ 0 w 13"/>
                <a:gd name="T11" fmla="*/ 14 h 14"/>
                <a:gd name="T12" fmla="*/ 13 w 13"/>
                <a:gd name="T13" fmla="*/ 14 h 14"/>
                <a:gd name="T14" fmla="*/ 13 w 13"/>
                <a:gd name="T15" fmla="*/ 14 h 14"/>
                <a:gd name="T16" fmla="*/ 13 w 13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13" y="14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3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50" name="Rectangle 177"/>
            <p:cNvSpPr>
              <a:spLocks noChangeArrowheads="1"/>
            </p:cNvSpPr>
            <p:nvPr/>
          </p:nvSpPr>
          <p:spPr bwMode="auto">
            <a:xfrm>
              <a:off x="3559" y="2762"/>
              <a:ext cx="2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51" name="Freeform 178"/>
            <p:cNvSpPr>
              <a:spLocks/>
            </p:cNvSpPr>
            <p:nvPr/>
          </p:nvSpPr>
          <p:spPr bwMode="auto">
            <a:xfrm>
              <a:off x="3586" y="2173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52" name="Freeform 179"/>
            <p:cNvSpPr>
              <a:spLocks/>
            </p:cNvSpPr>
            <p:nvPr/>
          </p:nvSpPr>
          <p:spPr bwMode="auto">
            <a:xfrm>
              <a:off x="3559" y="2173"/>
              <a:ext cx="13" cy="14"/>
            </a:xfrm>
            <a:custGeom>
              <a:avLst/>
              <a:gdLst>
                <a:gd name="T0" fmla="*/ 13 w 13"/>
                <a:gd name="T1" fmla="*/ 14 h 14"/>
                <a:gd name="T2" fmla="*/ 13 w 13"/>
                <a:gd name="T3" fmla="*/ 0 h 14"/>
                <a:gd name="T4" fmla="*/ 13 w 13"/>
                <a:gd name="T5" fmla="*/ 0 h 14"/>
                <a:gd name="T6" fmla="*/ 0 w 13"/>
                <a:gd name="T7" fmla="*/ 0 h 14"/>
                <a:gd name="T8" fmla="*/ 0 w 13"/>
                <a:gd name="T9" fmla="*/ 14 h 14"/>
                <a:gd name="T10" fmla="*/ 0 w 13"/>
                <a:gd name="T11" fmla="*/ 14 h 14"/>
                <a:gd name="T12" fmla="*/ 13 w 13"/>
                <a:gd name="T13" fmla="*/ 14 h 14"/>
                <a:gd name="T14" fmla="*/ 13 w 13"/>
                <a:gd name="T15" fmla="*/ 14 h 14"/>
                <a:gd name="T16" fmla="*/ 13 w 13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13" y="14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3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53" name="Rectangle 180"/>
            <p:cNvSpPr>
              <a:spLocks noChangeArrowheads="1"/>
            </p:cNvSpPr>
            <p:nvPr/>
          </p:nvSpPr>
          <p:spPr bwMode="auto">
            <a:xfrm>
              <a:off x="3559" y="2173"/>
              <a:ext cx="2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54" name="Rectangle 181"/>
            <p:cNvSpPr>
              <a:spLocks noChangeArrowheads="1"/>
            </p:cNvSpPr>
            <p:nvPr/>
          </p:nvSpPr>
          <p:spPr bwMode="auto">
            <a:xfrm>
              <a:off x="1089" y="3269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0.0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655" name="Rectangle 182"/>
            <p:cNvSpPr>
              <a:spLocks noChangeArrowheads="1"/>
            </p:cNvSpPr>
            <p:nvPr/>
          </p:nvSpPr>
          <p:spPr bwMode="auto">
            <a:xfrm>
              <a:off x="1089" y="2680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1.0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656" name="Rectangle 183"/>
            <p:cNvSpPr>
              <a:spLocks noChangeArrowheads="1"/>
            </p:cNvSpPr>
            <p:nvPr/>
          </p:nvSpPr>
          <p:spPr bwMode="auto">
            <a:xfrm>
              <a:off x="1089" y="2091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0">
                  <a:solidFill>
                    <a:srgbClr val="000000"/>
                  </a:solidFill>
                </a:rPr>
                <a:t>2.0</a:t>
              </a:r>
              <a:endParaRPr lang="en-US" sz="1800" i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61657" name="Freeform 184"/>
            <p:cNvSpPr>
              <a:spLocks/>
            </p:cNvSpPr>
            <p:nvPr/>
          </p:nvSpPr>
          <p:spPr bwMode="auto">
            <a:xfrm>
              <a:off x="3586" y="1584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58" name="Freeform 185"/>
            <p:cNvSpPr>
              <a:spLocks/>
            </p:cNvSpPr>
            <p:nvPr/>
          </p:nvSpPr>
          <p:spPr bwMode="auto">
            <a:xfrm>
              <a:off x="3559" y="1584"/>
              <a:ext cx="13" cy="14"/>
            </a:xfrm>
            <a:custGeom>
              <a:avLst/>
              <a:gdLst>
                <a:gd name="T0" fmla="*/ 13 w 13"/>
                <a:gd name="T1" fmla="*/ 14 h 14"/>
                <a:gd name="T2" fmla="*/ 13 w 13"/>
                <a:gd name="T3" fmla="*/ 0 h 14"/>
                <a:gd name="T4" fmla="*/ 13 w 13"/>
                <a:gd name="T5" fmla="*/ 0 h 14"/>
                <a:gd name="T6" fmla="*/ 0 w 13"/>
                <a:gd name="T7" fmla="*/ 0 h 14"/>
                <a:gd name="T8" fmla="*/ 0 w 13"/>
                <a:gd name="T9" fmla="*/ 14 h 14"/>
                <a:gd name="T10" fmla="*/ 0 w 13"/>
                <a:gd name="T11" fmla="*/ 14 h 14"/>
                <a:gd name="T12" fmla="*/ 13 w 13"/>
                <a:gd name="T13" fmla="*/ 14 h 14"/>
                <a:gd name="T14" fmla="*/ 13 w 13"/>
                <a:gd name="T15" fmla="*/ 14 h 14"/>
                <a:gd name="T16" fmla="*/ 13 w 13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4"/>
                <a:gd name="T29" fmla="*/ 13 w 13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4">
                  <a:moveTo>
                    <a:pt x="13" y="14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3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59" name="Rectangle 186"/>
            <p:cNvSpPr>
              <a:spLocks noChangeArrowheads="1"/>
            </p:cNvSpPr>
            <p:nvPr/>
          </p:nvSpPr>
          <p:spPr bwMode="auto">
            <a:xfrm>
              <a:off x="3559" y="1584"/>
              <a:ext cx="27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60" name="Freeform 187"/>
            <p:cNvSpPr>
              <a:spLocks/>
            </p:cNvSpPr>
            <p:nvPr/>
          </p:nvSpPr>
          <p:spPr bwMode="auto">
            <a:xfrm>
              <a:off x="1280" y="187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61" name="Freeform 188"/>
            <p:cNvSpPr>
              <a:spLocks/>
            </p:cNvSpPr>
            <p:nvPr/>
          </p:nvSpPr>
          <p:spPr bwMode="auto">
            <a:xfrm>
              <a:off x="1280" y="1872"/>
              <a:ext cx="2292" cy="1493"/>
            </a:xfrm>
            <a:custGeom>
              <a:avLst/>
              <a:gdLst>
                <a:gd name="T0" fmla="*/ 505 w 2292"/>
                <a:gd name="T1" fmla="*/ 0 h 1493"/>
                <a:gd name="T2" fmla="*/ 560 w 2292"/>
                <a:gd name="T3" fmla="*/ 14 h 1493"/>
                <a:gd name="T4" fmla="*/ 573 w 2292"/>
                <a:gd name="T5" fmla="*/ 55 h 1493"/>
                <a:gd name="T6" fmla="*/ 642 w 2292"/>
                <a:gd name="T7" fmla="*/ 123 h 1493"/>
                <a:gd name="T8" fmla="*/ 710 w 2292"/>
                <a:gd name="T9" fmla="*/ 315 h 1493"/>
                <a:gd name="T10" fmla="*/ 710 w 2292"/>
                <a:gd name="T11" fmla="*/ 370 h 1493"/>
                <a:gd name="T12" fmla="*/ 778 w 2292"/>
                <a:gd name="T13" fmla="*/ 479 h 1493"/>
                <a:gd name="T14" fmla="*/ 873 w 2292"/>
                <a:gd name="T15" fmla="*/ 644 h 1493"/>
                <a:gd name="T16" fmla="*/ 873 w 2292"/>
                <a:gd name="T17" fmla="*/ 685 h 1493"/>
                <a:gd name="T18" fmla="*/ 914 w 2292"/>
                <a:gd name="T19" fmla="*/ 712 h 1493"/>
                <a:gd name="T20" fmla="*/ 955 w 2292"/>
                <a:gd name="T21" fmla="*/ 781 h 1493"/>
                <a:gd name="T22" fmla="*/ 1010 w 2292"/>
                <a:gd name="T23" fmla="*/ 835 h 1493"/>
                <a:gd name="T24" fmla="*/ 1024 w 2292"/>
                <a:gd name="T25" fmla="*/ 876 h 1493"/>
                <a:gd name="T26" fmla="*/ 1078 w 2292"/>
                <a:gd name="T27" fmla="*/ 945 h 1493"/>
                <a:gd name="T28" fmla="*/ 1078 w 2292"/>
                <a:gd name="T29" fmla="*/ 986 h 1493"/>
                <a:gd name="T30" fmla="*/ 1119 w 2292"/>
                <a:gd name="T31" fmla="*/ 1041 h 1493"/>
                <a:gd name="T32" fmla="*/ 1187 w 2292"/>
                <a:gd name="T33" fmla="*/ 1164 h 1493"/>
                <a:gd name="T34" fmla="*/ 1201 w 2292"/>
                <a:gd name="T35" fmla="*/ 1219 h 1493"/>
                <a:gd name="T36" fmla="*/ 1242 w 2292"/>
                <a:gd name="T37" fmla="*/ 1233 h 1493"/>
                <a:gd name="T38" fmla="*/ 1283 w 2292"/>
                <a:gd name="T39" fmla="*/ 1315 h 1493"/>
                <a:gd name="T40" fmla="*/ 1310 w 2292"/>
                <a:gd name="T41" fmla="*/ 1370 h 1493"/>
                <a:gd name="T42" fmla="*/ 1351 w 2292"/>
                <a:gd name="T43" fmla="*/ 1370 h 1493"/>
                <a:gd name="T44" fmla="*/ 1433 w 2292"/>
                <a:gd name="T45" fmla="*/ 1438 h 1493"/>
                <a:gd name="T46" fmla="*/ 1474 w 2292"/>
                <a:gd name="T47" fmla="*/ 1438 h 1493"/>
                <a:gd name="T48" fmla="*/ 1474 w 2292"/>
                <a:gd name="T49" fmla="*/ 1452 h 1493"/>
                <a:gd name="T50" fmla="*/ 1556 w 2292"/>
                <a:gd name="T51" fmla="*/ 1465 h 1493"/>
                <a:gd name="T52" fmla="*/ 1733 w 2292"/>
                <a:gd name="T53" fmla="*/ 1465 h 1493"/>
                <a:gd name="T54" fmla="*/ 1760 w 2292"/>
                <a:gd name="T55" fmla="*/ 1479 h 1493"/>
                <a:gd name="T56" fmla="*/ 2292 w 2292"/>
                <a:gd name="T57" fmla="*/ 1493 h 1493"/>
                <a:gd name="T58" fmla="*/ 1733 w 2292"/>
                <a:gd name="T59" fmla="*/ 1479 h 1493"/>
                <a:gd name="T60" fmla="*/ 1542 w 2292"/>
                <a:gd name="T61" fmla="*/ 1479 h 1493"/>
                <a:gd name="T62" fmla="*/ 1528 w 2292"/>
                <a:gd name="T63" fmla="*/ 1465 h 1493"/>
                <a:gd name="T64" fmla="*/ 1460 w 2292"/>
                <a:gd name="T65" fmla="*/ 1452 h 1493"/>
                <a:gd name="T66" fmla="*/ 1433 w 2292"/>
                <a:gd name="T67" fmla="*/ 1452 h 1493"/>
                <a:gd name="T68" fmla="*/ 1378 w 2292"/>
                <a:gd name="T69" fmla="*/ 1424 h 1493"/>
                <a:gd name="T70" fmla="*/ 1310 w 2292"/>
                <a:gd name="T71" fmla="*/ 1370 h 1493"/>
                <a:gd name="T72" fmla="*/ 1269 w 2292"/>
                <a:gd name="T73" fmla="*/ 1328 h 1493"/>
                <a:gd name="T74" fmla="*/ 1242 w 2292"/>
                <a:gd name="T75" fmla="*/ 1274 h 1493"/>
                <a:gd name="T76" fmla="*/ 1201 w 2292"/>
                <a:gd name="T77" fmla="*/ 1219 h 1493"/>
                <a:gd name="T78" fmla="*/ 1187 w 2292"/>
                <a:gd name="T79" fmla="*/ 1191 h 1493"/>
                <a:gd name="T80" fmla="*/ 1160 w 2292"/>
                <a:gd name="T81" fmla="*/ 1137 h 1493"/>
                <a:gd name="T82" fmla="*/ 1078 w 2292"/>
                <a:gd name="T83" fmla="*/ 986 h 1493"/>
                <a:gd name="T84" fmla="*/ 1078 w 2292"/>
                <a:gd name="T85" fmla="*/ 945 h 1493"/>
                <a:gd name="T86" fmla="*/ 1037 w 2292"/>
                <a:gd name="T87" fmla="*/ 918 h 1493"/>
                <a:gd name="T88" fmla="*/ 996 w 2292"/>
                <a:gd name="T89" fmla="*/ 835 h 1493"/>
                <a:gd name="T90" fmla="*/ 955 w 2292"/>
                <a:gd name="T91" fmla="*/ 808 h 1493"/>
                <a:gd name="T92" fmla="*/ 928 w 2292"/>
                <a:gd name="T93" fmla="*/ 753 h 1493"/>
                <a:gd name="T94" fmla="*/ 873 w 2292"/>
                <a:gd name="T95" fmla="*/ 685 h 1493"/>
                <a:gd name="T96" fmla="*/ 873 w 2292"/>
                <a:gd name="T97" fmla="*/ 644 h 1493"/>
                <a:gd name="T98" fmla="*/ 778 w 2292"/>
                <a:gd name="T99" fmla="*/ 520 h 1493"/>
                <a:gd name="T100" fmla="*/ 710 w 2292"/>
                <a:gd name="T101" fmla="*/ 370 h 1493"/>
                <a:gd name="T102" fmla="*/ 710 w 2292"/>
                <a:gd name="T103" fmla="*/ 315 h 1493"/>
                <a:gd name="T104" fmla="*/ 642 w 2292"/>
                <a:gd name="T105" fmla="*/ 178 h 1493"/>
                <a:gd name="T106" fmla="*/ 573 w 2292"/>
                <a:gd name="T107" fmla="*/ 55 h 1493"/>
                <a:gd name="T108" fmla="*/ 573 w 2292"/>
                <a:gd name="T109" fmla="*/ 14 h 1493"/>
                <a:gd name="T110" fmla="*/ 532 w 2292"/>
                <a:gd name="T111" fmla="*/ 27 h 1493"/>
                <a:gd name="T112" fmla="*/ 0 w 2292"/>
                <a:gd name="T113" fmla="*/ 14 h 149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292"/>
                <a:gd name="T172" fmla="*/ 0 h 1493"/>
                <a:gd name="T173" fmla="*/ 2292 w 2292"/>
                <a:gd name="T174" fmla="*/ 1493 h 149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292" h="1493">
                  <a:moveTo>
                    <a:pt x="0" y="0"/>
                  </a:moveTo>
                  <a:lnTo>
                    <a:pt x="505" y="0"/>
                  </a:lnTo>
                  <a:lnTo>
                    <a:pt x="532" y="14"/>
                  </a:lnTo>
                  <a:lnTo>
                    <a:pt x="532" y="27"/>
                  </a:lnTo>
                  <a:lnTo>
                    <a:pt x="532" y="14"/>
                  </a:lnTo>
                  <a:lnTo>
                    <a:pt x="560" y="14"/>
                  </a:lnTo>
                  <a:lnTo>
                    <a:pt x="573" y="14"/>
                  </a:lnTo>
                  <a:lnTo>
                    <a:pt x="587" y="41"/>
                  </a:lnTo>
                  <a:lnTo>
                    <a:pt x="573" y="55"/>
                  </a:lnTo>
                  <a:lnTo>
                    <a:pt x="587" y="41"/>
                  </a:lnTo>
                  <a:lnTo>
                    <a:pt x="642" y="123"/>
                  </a:lnTo>
                  <a:lnTo>
                    <a:pt x="655" y="178"/>
                  </a:lnTo>
                  <a:lnTo>
                    <a:pt x="642" y="178"/>
                  </a:lnTo>
                  <a:lnTo>
                    <a:pt x="655" y="178"/>
                  </a:lnTo>
                  <a:lnTo>
                    <a:pt x="710" y="315"/>
                  </a:lnTo>
                  <a:lnTo>
                    <a:pt x="723" y="370"/>
                  </a:lnTo>
                  <a:lnTo>
                    <a:pt x="710" y="370"/>
                  </a:lnTo>
                  <a:lnTo>
                    <a:pt x="723" y="370"/>
                  </a:lnTo>
                  <a:lnTo>
                    <a:pt x="778" y="479"/>
                  </a:lnTo>
                  <a:lnTo>
                    <a:pt x="792" y="520"/>
                  </a:lnTo>
                  <a:lnTo>
                    <a:pt x="778" y="534"/>
                  </a:lnTo>
                  <a:lnTo>
                    <a:pt x="792" y="520"/>
                  </a:lnTo>
                  <a:lnTo>
                    <a:pt x="873" y="644"/>
                  </a:lnTo>
                  <a:lnTo>
                    <a:pt x="887" y="671"/>
                  </a:lnTo>
                  <a:lnTo>
                    <a:pt x="873" y="685"/>
                  </a:lnTo>
                  <a:lnTo>
                    <a:pt x="887" y="671"/>
                  </a:lnTo>
                  <a:lnTo>
                    <a:pt x="914" y="712"/>
                  </a:lnTo>
                  <a:lnTo>
                    <a:pt x="901" y="726"/>
                  </a:lnTo>
                  <a:lnTo>
                    <a:pt x="914" y="712"/>
                  </a:lnTo>
                  <a:lnTo>
                    <a:pt x="942" y="740"/>
                  </a:lnTo>
                  <a:lnTo>
                    <a:pt x="955" y="781"/>
                  </a:lnTo>
                  <a:lnTo>
                    <a:pt x="942" y="794"/>
                  </a:lnTo>
                  <a:lnTo>
                    <a:pt x="955" y="781"/>
                  </a:lnTo>
                  <a:lnTo>
                    <a:pt x="1010" y="835"/>
                  </a:lnTo>
                  <a:lnTo>
                    <a:pt x="1024" y="876"/>
                  </a:lnTo>
                  <a:lnTo>
                    <a:pt x="1010" y="890"/>
                  </a:lnTo>
                  <a:lnTo>
                    <a:pt x="1024" y="876"/>
                  </a:lnTo>
                  <a:lnTo>
                    <a:pt x="1051" y="904"/>
                  </a:lnTo>
                  <a:lnTo>
                    <a:pt x="1078" y="945"/>
                  </a:lnTo>
                  <a:lnTo>
                    <a:pt x="1092" y="986"/>
                  </a:lnTo>
                  <a:lnTo>
                    <a:pt x="1078" y="986"/>
                  </a:lnTo>
                  <a:lnTo>
                    <a:pt x="1092" y="986"/>
                  </a:lnTo>
                  <a:lnTo>
                    <a:pt x="1119" y="1041"/>
                  </a:lnTo>
                  <a:lnTo>
                    <a:pt x="1105" y="1055"/>
                  </a:lnTo>
                  <a:lnTo>
                    <a:pt x="1119" y="1041"/>
                  </a:lnTo>
                  <a:lnTo>
                    <a:pt x="1174" y="1123"/>
                  </a:lnTo>
                  <a:lnTo>
                    <a:pt x="1187" y="1164"/>
                  </a:lnTo>
                  <a:lnTo>
                    <a:pt x="1174" y="1178"/>
                  </a:lnTo>
                  <a:lnTo>
                    <a:pt x="1187" y="1164"/>
                  </a:lnTo>
                  <a:lnTo>
                    <a:pt x="1214" y="1205"/>
                  </a:lnTo>
                  <a:lnTo>
                    <a:pt x="1201" y="1219"/>
                  </a:lnTo>
                  <a:lnTo>
                    <a:pt x="1214" y="1205"/>
                  </a:lnTo>
                  <a:lnTo>
                    <a:pt x="1242" y="1233"/>
                  </a:lnTo>
                  <a:lnTo>
                    <a:pt x="1255" y="1274"/>
                  </a:lnTo>
                  <a:lnTo>
                    <a:pt x="1242" y="1287"/>
                  </a:lnTo>
                  <a:lnTo>
                    <a:pt x="1255" y="1274"/>
                  </a:lnTo>
                  <a:lnTo>
                    <a:pt x="1283" y="1315"/>
                  </a:lnTo>
                  <a:lnTo>
                    <a:pt x="1269" y="1328"/>
                  </a:lnTo>
                  <a:lnTo>
                    <a:pt x="1283" y="1315"/>
                  </a:lnTo>
                  <a:lnTo>
                    <a:pt x="1324" y="1356"/>
                  </a:lnTo>
                  <a:lnTo>
                    <a:pt x="1310" y="1370"/>
                  </a:lnTo>
                  <a:lnTo>
                    <a:pt x="1310" y="1356"/>
                  </a:lnTo>
                  <a:lnTo>
                    <a:pt x="1337" y="1370"/>
                  </a:lnTo>
                  <a:lnTo>
                    <a:pt x="1365" y="1383"/>
                  </a:lnTo>
                  <a:lnTo>
                    <a:pt x="1351" y="1370"/>
                  </a:lnTo>
                  <a:lnTo>
                    <a:pt x="1392" y="1411"/>
                  </a:lnTo>
                  <a:lnTo>
                    <a:pt x="1378" y="1424"/>
                  </a:lnTo>
                  <a:lnTo>
                    <a:pt x="1378" y="1411"/>
                  </a:lnTo>
                  <a:lnTo>
                    <a:pt x="1433" y="1438"/>
                  </a:lnTo>
                  <a:lnTo>
                    <a:pt x="1433" y="1452"/>
                  </a:lnTo>
                  <a:lnTo>
                    <a:pt x="1433" y="1438"/>
                  </a:lnTo>
                  <a:lnTo>
                    <a:pt x="1460" y="1438"/>
                  </a:lnTo>
                  <a:lnTo>
                    <a:pt x="1474" y="1438"/>
                  </a:lnTo>
                  <a:lnTo>
                    <a:pt x="1487" y="1452"/>
                  </a:lnTo>
                  <a:lnTo>
                    <a:pt x="1474" y="1465"/>
                  </a:lnTo>
                  <a:lnTo>
                    <a:pt x="1474" y="1452"/>
                  </a:lnTo>
                  <a:lnTo>
                    <a:pt x="1528" y="1452"/>
                  </a:lnTo>
                  <a:lnTo>
                    <a:pt x="1542" y="1452"/>
                  </a:lnTo>
                  <a:lnTo>
                    <a:pt x="1556" y="1465"/>
                  </a:lnTo>
                  <a:lnTo>
                    <a:pt x="1542" y="1479"/>
                  </a:lnTo>
                  <a:lnTo>
                    <a:pt x="1542" y="1465"/>
                  </a:lnTo>
                  <a:lnTo>
                    <a:pt x="1733" y="1465"/>
                  </a:lnTo>
                  <a:lnTo>
                    <a:pt x="1760" y="1479"/>
                  </a:lnTo>
                  <a:lnTo>
                    <a:pt x="1760" y="1493"/>
                  </a:lnTo>
                  <a:lnTo>
                    <a:pt x="1760" y="1479"/>
                  </a:lnTo>
                  <a:lnTo>
                    <a:pt x="2292" y="1479"/>
                  </a:lnTo>
                  <a:lnTo>
                    <a:pt x="2292" y="1493"/>
                  </a:lnTo>
                  <a:lnTo>
                    <a:pt x="1760" y="1493"/>
                  </a:lnTo>
                  <a:lnTo>
                    <a:pt x="1733" y="1479"/>
                  </a:lnTo>
                  <a:lnTo>
                    <a:pt x="1733" y="1465"/>
                  </a:lnTo>
                  <a:lnTo>
                    <a:pt x="1733" y="1479"/>
                  </a:lnTo>
                  <a:lnTo>
                    <a:pt x="1542" y="1479"/>
                  </a:lnTo>
                  <a:lnTo>
                    <a:pt x="1528" y="1465"/>
                  </a:lnTo>
                  <a:lnTo>
                    <a:pt x="1542" y="1452"/>
                  </a:lnTo>
                  <a:lnTo>
                    <a:pt x="1528" y="1465"/>
                  </a:lnTo>
                  <a:lnTo>
                    <a:pt x="1474" y="1465"/>
                  </a:lnTo>
                  <a:lnTo>
                    <a:pt x="1460" y="1452"/>
                  </a:lnTo>
                  <a:lnTo>
                    <a:pt x="1474" y="1438"/>
                  </a:lnTo>
                  <a:lnTo>
                    <a:pt x="1460" y="1452"/>
                  </a:lnTo>
                  <a:lnTo>
                    <a:pt x="1433" y="1452"/>
                  </a:lnTo>
                  <a:lnTo>
                    <a:pt x="1378" y="1424"/>
                  </a:lnTo>
                  <a:lnTo>
                    <a:pt x="1337" y="1383"/>
                  </a:lnTo>
                  <a:lnTo>
                    <a:pt x="1351" y="1370"/>
                  </a:lnTo>
                  <a:lnTo>
                    <a:pt x="1337" y="1383"/>
                  </a:lnTo>
                  <a:lnTo>
                    <a:pt x="1310" y="1370"/>
                  </a:lnTo>
                  <a:lnTo>
                    <a:pt x="1269" y="1328"/>
                  </a:lnTo>
                  <a:lnTo>
                    <a:pt x="1242" y="1287"/>
                  </a:lnTo>
                  <a:lnTo>
                    <a:pt x="1255" y="1301"/>
                  </a:lnTo>
                  <a:lnTo>
                    <a:pt x="1242" y="1274"/>
                  </a:lnTo>
                  <a:lnTo>
                    <a:pt x="1228" y="1233"/>
                  </a:lnTo>
                  <a:lnTo>
                    <a:pt x="1242" y="1233"/>
                  </a:lnTo>
                  <a:lnTo>
                    <a:pt x="1228" y="1246"/>
                  </a:lnTo>
                  <a:lnTo>
                    <a:pt x="1201" y="1219"/>
                  </a:lnTo>
                  <a:lnTo>
                    <a:pt x="1174" y="1178"/>
                  </a:lnTo>
                  <a:lnTo>
                    <a:pt x="1187" y="1191"/>
                  </a:lnTo>
                  <a:lnTo>
                    <a:pt x="1174" y="1164"/>
                  </a:lnTo>
                  <a:lnTo>
                    <a:pt x="1160" y="1123"/>
                  </a:lnTo>
                  <a:lnTo>
                    <a:pt x="1174" y="1123"/>
                  </a:lnTo>
                  <a:lnTo>
                    <a:pt x="1160" y="1137"/>
                  </a:lnTo>
                  <a:lnTo>
                    <a:pt x="1105" y="1055"/>
                  </a:lnTo>
                  <a:lnTo>
                    <a:pt x="1133" y="1096"/>
                  </a:lnTo>
                  <a:lnTo>
                    <a:pt x="1105" y="1041"/>
                  </a:lnTo>
                  <a:lnTo>
                    <a:pt x="1078" y="986"/>
                  </a:lnTo>
                  <a:lnTo>
                    <a:pt x="1064" y="945"/>
                  </a:lnTo>
                  <a:lnTo>
                    <a:pt x="1078" y="945"/>
                  </a:lnTo>
                  <a:lnTo>
                    <a:pt x="1064" y="959"/>
                  </a:lnTo>
                  <a:lnTo>
                    <a:pt x="1037" y="918"/>
                  </a:lnTo>
                  <a:lnTo>
                    <a:pt x="1051" y="904"/>
                  </a:lnTo>
                  <a:lnTo>
                    <a:pt x="1037" y="918"/>
                  </a:lnTo>
                  <a:lnTo>
                    <a:pt x="1010" y="890"/>
                  </a:lnTo>
                  <a:lnTo>
                    <a:pt x="1024" y="904"/>
                  </a:lnTo>
                  <a:lnTo>
                    <a:pt x="1010" y="876"/>
                  </a:lnTo>
                  <a:lnTo>
                    <a:pt x="996" y="835"/>
                  </a:lnTo>
                  <a:lnTo>
                    <a:pt x="1010" y="835"/>
                  </a:lnTo>
                  <a:lnTo>
                    <a:pt x="996" y="849"/>
                  </a:lnTo>
                  <a:lnTo>
                    <a:pt x="942" y="794"/>
                  </a:lnTo>
                  <a:lnTo>
                    <a:pt x="955" y="808"/>
                  </a:lnTo>
                  <a:lnTo>
                    <a:pt x="942" y="781"/>
                  </a:lnTo>
                  <a:lnTo>
                    <a:pt x="928" y="740"/>
                  </a:lnTo>
                  <a:lnTo>
                    <a:pt x="942" y="740"/>
                  </a:lnTo>
                  <a:lnTo>
                    <a:pt x="928" y="753"/>
                  </a:lnTo>
                  <a:lnTo>
                    <a:pt x="901" y="726"/>
                  </a:lnTo>
                  <a:lnTo>
                    <a:pt x="873" y="685"/>
                  </a:lnTo>
                  <a:lnTo>
                    <a:pt x="901" y="726"/>
                  </a:lnTo>
                  <a:lnTo>
                    <a:pt x="873" y="671"/>
                  </a:lnTo>
                  <a:lnTo>
                    <a:pt x="860" y="644"/>
                  </a:lnTo>
                  <a:lnTo>
                    <a:pt x="873" y="644"/>
                  </a:lnTo>
                  <a:lnTo>
                    <a:pt x="860" y="657"/>
                  </a:lnTo>
                  <a:lnTo>
                    <a:pt x="778" y="534"/>
                  </a:lnTo>
                  <a:lnTo>
                    <a:pt x="792" y="548"/>
                  </a:lnTo>
                  <a:lnTo>
                    <a:pt x="778" y="520"/>
                  </a:lnTo>
                  <a:lnTo>
                    <a:pt x="764" y="479"/>
                  </a:lnTo>
                  <a:lnTo>
                    <a:pt x="778" y="479"/>
                  </a:lnTo>
                  <a:lnTo>
                    <a:pt x="764" y="479"/>
                  </a:lnTo>
                  <a:lnTo>
                    <a:pt x="710" y="370"/>
                  </a:lnTo>
                  <a:lnTo>
                    <a:pt x="696" y="315"/>
                  </a:lnTo>
                  <a:lnTo>
                    <a:pt x="710" y="315"/>
                  </a:lnTo>
                  <a:lnTo>
                    <a:pt x="696" y="315"/>
                  </a:lnTo>
                  <a:lnTo>
                    <a:pt x="642" y="178"/>
                  </a:lnTo>
                  <a:lnTo>
                    <a:pt x="628" y="123"/>
                  </a:lnTo>
                  <a:lnTo>
                    <a:pt x="642" y="123"/>
                  </a:lnTo>
                  <a:lnTo>
                    <a:pt x="628" y="137"/>
                  </a:lnTo>
                  <a:lnTo>
                    <a:pt x="573" y="55"/>
                  </a:lnTo>
                  <a:lnTo>
                    <a:pt x="601" y="96"/>
                  </a:lnTo>
                  <a:lnTo>
                    <a:pt x="573" y="41"/>
                  </a:lnTo>
                  <a:lnTo>
                    <a:pt x="560" y="14"/>
                  </a:lnTo>
                  <a:lnTo>
                    <a:pt x="573" y="14"/>
                  </a:lnTo>
                  <a:lnTo>
                    <a:pt x="560" y="27"/>
                  </a:lnTo>
                  <a:lnTo>
                    <a:pt x="532" y="27"/>
                  </a:lnTo>
                  <a:lnTo>
                    <a:pt x="505" y="14"/>
                  </a:lnTo>
                  <a:lnTo>
                    <a:pt x="505" y="0"/>
                  </a:lnTo>
                  <a:lnTo>
                    <a:pt x="505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62" name="Freeform 189"/>
            <p:cNvSpPr>
              <a:spLocks/>
            </p:cNvSpPr>
            <p:nvPr/>
          </p:nvSpPr>
          <p:spPr bwMode="auto">
            <a:xfrm>
              <a:off x="3586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63" name="Rectangle 190"/>
            <p:cNvSpPr>
              <a:spLocks noChangeArrowheads="1"/>
            </p:cNvSpPr>
            <p:nvPr/>
          </p:nvSpPr>
          <p:spPr bwMode="auto">
            <a:xfrm>
              <a:off x="3572" y="3351"/>
              <a:ext cx="14" cy="14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64" name="Freeform 191"/>
            <p:cNvSpPr>
              <a:spLocks/>
            </p:cNvSpPr>
            <p:nvPr/>
          </p:nvSpPr>
          <p:spPr bwMode="auto">
            <a:xfrm>
              <a:off x="1280" y="187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65" name="Freeform 192"/>
            <p:cNvSpPr>
              <a:spLocks/>
            </p:cNvSpPr>
            <p:nvPr/>
          </p:nvSpPr>
          <p:spPr bwMode="auto">
            <a:xfrm>
              <a:off x="1280" y="1872"/>
              <a:ext cx="2033" cy="1479"/>
            </a:xfrm>
            <a:custGeom>
              <a:avLst/>
              <a:gdLst>
                <a:gd name="T0" fmla="*/ 505 w 2033"/>
                <a:gd name="T1" fmla="*/ 0 h 1479"/>
                <a:gd name="T2" fmla="*/ 560 w 2033"/>
                <a:gd name="T3" fmla="*/ 14 h 1479"/>
                <a:gd name="T4" fmla="*/ 573 w 2033"/>
                <a:gd name="T5" fmla="*/ 55 h 1479"/>
                <a:gd name="T6" fmla="*/ 614 w 2033"/>
                <a:gd name="T7" fmla="*/ 68 h 1479"/>
                <a:gd name="T8" fmla="*/ 655 w 2033"/>
                <a:gd name="T9" fmla="*/ 151 h 1479"/>
                <a:gd name="T10" fmla="*/ 669 w 2033"/>
                <a:gd name="T11" fmla="*/ 219 h 1479"/>
                <a:gd name="T12" fmla="*/ 710 w 2033"/>
                <a:gd name="T13" fmla="*/ 274 h 1479"/>
                <a:gd name="T14" fmla="*/ 751 w 2033"/>
                <a:gd name="T15" fmla="*/ 370 h 1479"/>
                <a:gd name="T16" fmla="*/ 778 w 2033"/>
                <a:gd name="T17" fmla="*/ 397 h 1479"/>
                <a:gd name="T18" fmla="*/ 792 w 2033"/>
                <a:gd name="T19" fmla="*/ 438 h 1479"/>
                <a:gd name="T20" fmla="*/ 914 w 2033"/>
                <a:gd name="T21" fmla="*/ 575 h 1479"/>
                <a:gd name="T22" fmla="*/ 955 w 2033"/>
                <a:gd name="T23" fmla="*/ 603 h 1479"/>
                <a:gd name="T24" fmla="*/ 942 w 2033"/>
                <a:gd name="T25" fmla="*/ 616 h 1479"/>
                <a:gd name="T26" fmla="*/ 1051 w 2033"/>
                <a:gd name="T27" fmla="*/ 685 h 1479"/>
                <a:gd name="T28" fmla="*/ 1092 w 2033"/>
                <a:gd name="T29" fmla="*/ 712 h 1479"/>
                <a:gd name="T30" fmla="*/ 1078 w 2033"/>
                <a:gd name="T31" fmla="*/ 712 h 1479"/>
                <a:gd name="T32" fmla="*/ 1214 w 2033"/>
                <a:gd name="T33" fmla="*/ 808 h 1479"/>
                <a:gd name="T34" fmla="*/ 1255 w 2033"/>
                <a:gd name="T35" fmla="*/ 835 h 1479"/>
                <a:gd name="T36" fmla="*/ 1242 w 2033"/>
                <a:gd name="T37" fmla="*/ 849 h 1479"/>
                <a:gd name="T38" fmla="*/ 1310 w 2033"/>
                <a:gd name="T39" fmla="*/ 890 h 1479"/>
                <a:gd name="T40" fmla="*/ 1310 w 2033"/>
                <a:gd name="T41" fmla="*/ 945 h 1479"/>
                <a:gd name="T42" fmla="*/ 1378 w 2033"/>
                <a:gd name="T43" fmla="*/ 1013 h 1479"/>
                <a:gd name="T44" fmla="*/ 1474 w 2033"/>
                <a:gd name="T45" fmla="*/ 1164 h 1479"/>
                <a:gd name="T46" fmla="*/ 1474 w 2033"/>
                <a:gd name="T47" fmla="*/ 1219 h 1479"/>
                <a:gd name="T48" fmla="*/ 1542 w 2033"/>
                <a:gd name="T49" fmla="*/ 1287 h 1479"/>
                <a:gd name="T50" fmla="*/ 1624 w 2033"/>
                <a:gd name="T51" fmla="*/ 1383 h 1479"/>
                <a:gd name="T52" fmla="*/ 1692 w 2033"/>
                <a:gd name="T53" fmla="*/ 1438 h 1479"/>
                <a:gd name="T54" fmla="*/ 1706 w 2033"/>
                <a:gd name="T55" fmla="*/ 1424 h 1479"/>
                <a:gd name="T56" fmla="*/ 1801 w 2033"/>
                <a:gd name="T57" fmla="*/ 1452 h 1479"/>
                <a:gd name="T58" fmla="*/ 1828 w 2033"/>
                <a:gd name="T59" fmla="*/ 1479 h 1479"/>
                <a:gd name="T60" fmla="*/ 2033 w 2033"/>
                <a:gd name="T61" fmla="*/ 1465 h 1479"/>
                <a:gd name="T62" fmla="*/ 1828 w 2033"/>
                <a:gd name="T63" fmla="*/ 1479 h 1479"/>
                <a:gd name="T64" fmla="*/ 1760 w 2033"/>
                <a:gd name="T65" fmla="*/ 1465 h 1479"/>
                <a:gd name="T66" fmla="*/ 1706 w 2033"/>
                <a:gd name="T67" fmla="*/ 1424 h 1479"/>
                <a:gd name="T68" fmla="*/ 1692 w 2033"/>
                <a:gd name="T69" fmla="*/ 1438 h 1479"/>
                <a:gd name="T70" fmla="*/ 1596 w 2033"/>
                <a:gd name="T71" fmla="*/ 1356 h 1479"/>
                <a:gd name="T72" fmla="*/ 1528 w 2033"/>
                <a:gd name="T73" fmla="*/ 1301 h 1479"/>
                <a:gd name="T74" fmla="*/ 1474 w 2033"/>
                <a:gd name="T75" fmla="*/ 1205 h 1479"/>
                <a:gd name="T76" fmla="*/ 1378 w 2033"/>
                <a:gd name="T77" fmla="*/ 1055 h 1479"/>
                <a:gd name="T78" fmla="*/ 1378 w 2033"/>
                <a:gd name="T79" fmla="*/ 1013 h 1479"/>
                <a:gd name="T80" fmla="*/ 1310 w 2033"/>
                <a:gd name="T81" fmla="*/ 931 h 1479"/>
                <a:gd name="T82" fmla="*/ 1269 w 2033"/>
                <a:gd name="T83" fmla="*/ 876 h 1479"/>
                <a:gd name="T84" fmla="*/ 1242 w 2033"/>
                <a:gd name="T85" fmla="*/ 863 h 1479"/>
                <a:gd name="T86" fmla="*/ 1228 w 2033"/>
                <a:gd name="T87" fmla="*/ 835 h 1479"/>
                <a:gd name="T88" fmla="*/ 1133 w 2033"/>
                <a:gd name="T89" fmla="*/ 753 h 1479"/>
                <a:gd name="T90" fmla="*/ 1078 w 2033"/>
                <a:gd name="T91" fmla="*/ 726 h 1479"/>
                <a:gd name="T92" fmla="*/ 1064 w 2033"/>
                <a:gd name="T93" fmla="*/ 712 h 1479"/>
                <a:gd name="T94" fmla="*/ 996 w 2033"/>
                <a:gd name="T95" fmla="*/ 657 h 1479"/>
                <a:gd name="T96" fmla="*/ 942 w 2033"/>
                <a:gd name="T97" fmla="*/ 630 h 1479"/>
                <a:gd name="T98" fmla="*/ 928 w 2033"/>
                <a:gd name="T99" fmla="*/ 603 h 1479"/>
                <a:gd name="T100" fmla="*/ 805 w 2033"/>
                <a:gd name="T101" fmla="*/ 493 h 1479"/>
                <a:gd name="T102" fmla="*/ 792 w 2033"/>
                <a:gd name="T103" fmla="*/ 466 h 1479"/>
                <a:gd name="T104" fmla="*/ 764 w 2033"/>
                <a:gd name="T105" fmla="*/ 411 h 1479"/>
                <a:gd name="T106" fmla="*/ 710 w 2033"/>
                <a:gd name="T107" fmla="*/ 342 h 1479"/>
                <a:gd name="T108" fmla="*/ 710 w 2033"/>
                <a:gd name="T109" fmla="*/ 274 h 1479"/>
                <a:gd name="T110" fmla="*/ 669 w 2033"/>
                <a:gd name="T111" fmla="*/ 219 h 1479"/>
                <a:gd name="T112" fmla="*/ 628 w 2033"/>
                <a:gd name="T113" fmla="*/ 110 h 1479"/>
                <a:gd name="T114" fmla="*/ 614 w 2033"/>
                <a:gd name="T115" fmla="*/ 68 h 1479"/>
                <a:gd name="T116" fmla="*/ 573 w 2033"/>
                <a:gd name="T117" fmla="*/ 41 h 1479"/>
                <a:gd name="T118" fmla="*/ 532 w 2033"/>
                <a:gd name="T119" fmla="*/ 27 h 1479"/>
                <a:gd name="T120" fmla="*/ 505 w 2033"/>
                <a:gd name="T121" fmla="*/ 0 h 147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033"/>
                <a:gd name="T184" fmla="*/ 0 h 1479"/>
                <a:gd name="T185" fmla="*/ 2033 w 2033"/>
                <a:gd name="T186" fmla="*/ 1479 h 147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033" h="1479">
                  <a:moveTo>
                    <a:pt x="0" y="0"/>
                  </a:moveTo>
                  <a:lnTo>
                    <a:pt x="505" y="0"/>
                  </a:lnTo>
                  <a:lnTo>
                    <a:pt x="532" y="14"/>
                  </a:lnTo>
                  <a:lnTo>
                    <a:pt x="532" y="27"/>
                  </a:lnTo>
                  <a:lnTo>
                    <a:pt x="532" y="14"/>
                  </a:lnTo>
                  <a:lnTo>
                    <a:pt x="560" y="14"/>
                  </a:lnTo>
                  <a:lnTo>
                    <a:pt x="573" y="14"/>
                  </a:lnTo>
                  <a:lnTo>
                    <a:pt x="587" y="41"/>
                  </a:lnTo>
                  <a:lnTo>
                    <a:pt x="573" y="55"/>
                  </a:lnTo>
                  <a:lnTo>
                    <a:pt x="587" y="41"/>
                  </a:lnTo>
                  <a:lnTo>
                    <a:pt x="614" y="68"/>
                  </a:lnTo>
                  <a:lnTo>
                    <a:pt x="642" y="110"/>
                  </a:lnTo>
                  <a:lnTo>
                    <a:pt x="655" y="151"/>
                  </a:lnTo>
                  <a:lnTo>
                    <a:pt x="642" y="151"/>
                  </a:lnTo>
                  <a:lnTo>
                    <a:pt x="655" y="151"/>
                  </a:lnTo>
                  <a:lnTo>
                    <a:pt x="682" y="219"/>
                  </a:lnTo>
                  <a:lnTo>
                    <a:pt x="669" y="219"/>
                  </a:lnTo>
                  <a:lnTo>
                    <a:pt x="682" y="219"/>
                  </a:lnTo>
                  <a:lnTo>
                    <a:pt x="710" y="274"/>
                  </a:lnTo>
                  <a:lnTo>
                    <a:pt x="723" y="329"/>
                  </a:lnTo>
                  <a:lnTo>
                    <a:pt x="710" y="342"/>
                  </a:lnTo>
                  <a:lnTo>
                    <a:pt x="723" y="329"/>
                  </a:lnTo>
                  <a:lnTo>
                    <a:pt x="751" y="370"/>
                  </a:lnTo>
                  <a:lnTo>
                    <a:pt x="737" y="383"/>
                  </a:lnTo>
                  <a:lnTo>
                    <a:pt x="751" y="370"/>
                  </a:lnTo>
                  <a:lnTo>
                    <a:pt x="778" y="397"/>
                  </a:lnTo>
                  <a:lnTo>
                    <a:pt x="792" y="438"/>
                  </a:lnTo>
                  <a:lnTo>
                    <a:pt x="778" y="452"/>
                  </a:lnTo>
                  <a:lnTo>
                    <a:pt x="792" y="438"/>
                  </a:lnTo>
                  <a:lnTo>
                    <a:pt x="819" y="479"/>
                  </a:lnTo>
                  <a:lnTo>
                    <a:pt x="805" y="493"/>
                  </a:lnTo>
                  <a:lnTo>
                    <a:pt x="819" y="479"/>
                  </a:lnTo>
                  <a:lnTo>
                    <a:pt x="914" y="575"/>
                  </a:lnTo>
                  <a:lnTo>
                    <a:pt x="901" y="589"/>
                  </a:lnTo>
                  <a:lnTo>
                    <a:pt x="901" y="575"/>
                  </a:lnTo>
                  <a:lnTo>
                    <a:pt x="928" y="589"/>
                  </a:lnTo>
                  <a:lnTo>
                    <a:pt x="955" y="603"/>
                  </a:lnTo>
                  <a:lnTo>
                    <a:pt x="942" y="589"/>
                  </a:lnTo>
                  <a:lnTo>
                    <a:pt x="955" y="616"/>
                  </a:lnTo>
                  <a:lnTo>
                    <a:pt x="942" y="630"/>
                  </a:lnTo>
                  <a:lnTo>
                    <a:pt x="942" y="616"/>
                  </a:lnTo>
                  <a:lnTo>
                    <a:pt x="996" y="644"/>
                  </a:lnTo>
                  <a:lnTo>
                    <a:pt x="1024" y="657"/>
                  </a:lnTo>
                  <a:lnTo>
                    <a:pt x="1010" y="644"/>
                  </a:lnTo>
                  <a:lnTo>
                    <a:pt x="1051" y="685"/>
                  </a:lnTo>
                  <a:lnTo>
                    <a:pt x="1037" y="698"/>
                  </a:lnTo>
                  <a:lnTo>
                    <a:pt x="1037" y="685"/>
                  </a:lnTo>
                  <a:lnTo>
                    <a:pt x="1064" y="698"/>
                  </a:lnTo>
                  <a:lnTo>
                    <a:pt x="1092" y="712"/>
                  </a:lnTo>
                  <a:lnTo>
                    <a:pt x="1078" y="698"/>
                  </a:lnTo>
                  <a:lnTo>
                    <a:pt x="1092" y="712"/>
                  </a:lnTo>
                  <a:lnTo>
                    <a:pt x="1078" y="726"/>
                  </a:lnTo>
                  <a:lnTo>
                    <a:pt x="1078" y="712"/>
                  </a:lnTo>
                  <a:lnTo>
                    <a:pt x="1133" y="740"/>
                  </a:lnTo>
                  <a:lnTo>
                    <a:pt x="1160" y="753"/>
                  </a:lnTo>
                  <a:lnTo>
                    <a:pt x="1146" y="740"/>
                  </a:lnTo>
                  <a:lnTo>
                    <a:pt x="1214" y="808"/>
                  </a:lnTo>
                  <a:lnTo>
                    <a:pt x="1201" y="822"/>
                  </a:lnTo>
                  <a:lnTo>
                    <a:pt x="1201" y="808"/>
                  </a:lnTo>
                  <a:lnTo>
                    <a:pt x="1228" y="822"/>
                  </a:lnTo>
                  <a:lnTo>
                    <a:pt x="1255" y="835"/>
                  </a:lnTo>
                  <a:lnTo>
                    <a:pt x="1242" y="822"/>
                  </a:lnTo>
                  <a:lnTo>
                    <a:pt x="1255" y="849"/>
                  </a:lnTo>
                  <a:lnTo>
                    <a:pt x="1242" y="863"/>
                  </a:lnTo>
                  <a:lnTo>
                    <a:pt x="1242" y="849"/>
                  </a:lnTo>
                  <a:lnTo>
                    <a:pt x="1269" y="863"/>
                  </a:lnTo>
                  <a:lnTo>
                    <a:pt x="1296" y="876"/>
                  </a:lnTo>
                  <a:lnTo>
                    <a:pt x="1283" y="863"/>
                  </a:lnTo>
                  <a:lnTo>
                    <a:pt x="1310" y="890"/>
                  </a:lnTo>
                  <a:lnTo>
                    <a:pt x="1324" y="931"/>
                  </a:lnTo>
                  <a:lnTo>
                    <a:pt x="1310" y="945"/>
                  </a:lnTo>
                  <a:lnTo>
                    <a:pt x="1324" y="931"/>
                  </a:lnTo>
                  <a:lnTo>
                    <a:pt x="1378" y="1013"/>
                  </a:lnTo>
                  <a:lnTo>
                    <a:pt x="1392" y="1041"/>
                  </a:lnTo>
                  <a:lnTo>
                    <a:pt x="1378" y="1055"/>
                  </a:lnTo>
                  <a:lnTo>
                    <a:pt x="1392" y="1041"/>
                  </a:lnTo>
                  <a:lnTo>
                    <a:pt x="1474" y="1164"/>
                  </a:lnTo>
                  <a:lnTo>
                    <a:pt x="1487" y="1205"/>
                  </a:lnTo>
                  <a:lnTo>
                    <a:pt x="1474" y="1219"/>
                  </a:lnTo>
                  <a:lnTo>
                    <a:pt x="1487" y="1205"/>
                  </a:lnTo>
                  <a:lnTo>
                    <a:pt x="1542" y="1287"/>
                  </a:lnTo>
                  <a:lnTo>
                    <a:pt x="1528" y="1301"/>
                  </a:lnTo>
                  <a:lnTo>
                    <a:pt x="1542" y="1287"/>
                  </a:lnTo>
                  <a:lnTo>
                    <a:pt x="1610" y="1356"/>
                  </a:lnTo>
                  <a:lnTo>
                    <a:pt x="1624" y="1383"/>
                  </a:lnTo>
                  <a:lnTo>
                    <a:pt x="1610" y="1397"/>
                  </a:lnTo>
                  <a:lnTo>
                    <a:pt x="1610" y="1383"/>
                  </a:lnTo>
                  <a:lnTo>
                    <a:pt x="1692" y="1424"/>
                  </a:lnTo>
                  <a:lnTo>
                    <a:pt x="1692" y="1438"/>
                  </a:lnTo>
                  <a:lnTo>
                    <a:pt x="1692" y="1424"/>
                  </a:lnTo>
                  <a:lnTo>
                    <a:pt x="1706" y="1424"/>
                  </a:lnTo>
                  <a:lnTo>
                    <a:pt x="1760" y="1452"/>
                  </a:lnTo>
                  <a:lnTo>
                    <a:pt x="1760" y="1465"/>
                  </a:lnTo>
                  <a:lnTo>
                    <a:pt x="1760" y="1452"/>
                  </a:lnTo>
                  <a:lnTo>
                    <a:pt x="1801" y="1452"/>
                  </a:lnTo>
                  <a:lnTo>
                    <a:pt x="1828" y="1465"/>
                  </a:lnTo>
                  <a:lnTo>
                    <a:pt x="1828" y="1479"/>
                  </a:lnTo>
                  <a:lnTo>
                    <a:pt x="1828" y="1465"/>
                  </a:lnTo>
                  <a:lnTo>
                    <a:pt x="2033" y="1465"/>
                  </a:lnTo>
                  <a:lnTo>
                    <a:pt x="2033" y="1479"/>
                  </a:lnTo>
                  <a:lnTo>
                    <a:pt x="1828" y="1479"/>
                  </a:lnTo>
                  <a:lnTo>
                    <a:pt x="1801" y="1465"/>
                  </a:lnTo>
                  <a:lnTo>
                    <a:pt x="1801" y="1452"/>
                  </a:lnTo>
                  <a:lnTo>
                    <a:pt x="1801" y="1465"/>
                  </a:lnTo>
                  <a:lnTo>
                    <a:pt x="1760" y="1465"/>
                  </a:lnTo>
                  <a:lnTo>
                    <a:pt x="1706" y="1438"/>
                  </a:lnTo>
                  <a:lnTo>
                    <a:pt x="1706" y="1424"/>
                  </a:lnTo>
                  <a:lnTo>
                    <a:pt x="1706" y="1438"/>
                  </a:lnTo>
                  <a:lnTo>
                    <a:pt x="1692" y="1438"/>
                  </a:lnTo>
                  <a:lnTo>
                    <a:pt x="1610" y="1397"/>
                  </a:lnTo>
                  <a:lnTo>
                    <a:pt x="1610" y="1383"/>
                  </a:lnTo>
                  <a:lnTo>
                    <a:pt x="1596" y="1356"/>
                  </a:lnTo>
                  <a:lnTo>
                    <a:pt x="1610" y="1356"/>
                  </a:lnTo>
                  <a:lnTo>
                    <a:pt x="1596" y="1370"/>
                  </a:lnTo>
                  <a:lnTo>
                    <a:pt x="1528" y="1301"/>
                  </a:lnTo>
                  <a:lnTo>
                    <a:pt x="1474" y="1219"/>
                  </a:lnTo>
                  <a:lnTo>
                    <a:pt x="1487" y="1233"/>
                  </a:lnTo>
                  <a:lnTo>
                    <a:pt x="1474" y="1205"/>
                  </a:lnTo>
                  <a:lnTo>
                    <a:pt x="1460" y="1164"/>
                  </a:lnTo>
                  <a:lnTo>
                    <a:pt x="1474" y="1164"/>
                  </a:lnTo>
                  <a:lnTo>
                    <a:pt x="1460" y="1178"/>
                  </a:lnTo>
                  <a:lnTo>
                    <a:pt x="1378" y="1055"/>
                  </a:lnTo>
                  <a:lnTo>
                    <a:pt x="1405" y="1096"/>
                  </a:lnTo>
                  <a:lnTo>
                    <a:pt x="1378" y="1041"/>
                  </a:lnTo>
                  <a:lnTo>
                    <a:pt x="1365" y="1013"/>
                  </a:lnTo>
                  <a:lnTo>
                    <a:pt x="1378" y="1013"/>
                  </a:lnTo>
                  <a:lnTo>
                    <a:pt x="1365" y="1027"/>
                  </a:lnTo>
                  <a:lnTo>
                    <a:pt x="1310" y="945"/>
                  </a:lnTo>
                  <a:lnTo>
                    <a:pt x="1324" y="959"/>
                  </a:lnTo>
                  <a:lnTo>
                    <a:pt x="1310" y="931"/>
                  </a:lnTo>
                  <a:lnTo>
                    <a:pt x="1296" y="890"/>
                  </a:lnTo>
                  <a:lnTo>
                    <a:pt x="1310" y="890"/>
                  </a:lnTo>
                  <a:lnTo>
                    <a:pt x="1296" y="904"/>
                  </a:lnTo>
                  <a:lnTo>
                    <a:pt x="1269" y="876"/>
                  </a:lnTo>
                  <a:lnTo>
                    <a:pt x="1283" y="863"/>
                  </a:lnTo>
                  <a:lnTo>
                    <a:pt x="1269" y="876"/>
                  </a:lnTo>
                  <a:lnTo>
                    <a:pt x="1242" y="863"/>
                  </a:lnTo>
                  <a:lnTo>
                    <a:pt x="1242" y="849"/>
                  </a:lnTo>
                  <a:lnTo>
                    <a:pt x="1228" y="822"/>
                  </a:lnTo>
                  <a:lnTo>
                    <a:pt x="1242" y="822"/>
                  </a:lnTo>
                  <a:lnTo>
                    <a:pt x="1228" y="835"/>
                  </a:lnTo>
                  <a:lnTo>
                    <a:pt x="1201" y="822"/>
                  </a:lnTo>
                  <a:lnTo>
                    <a:pt x="1133" y="753"/>
                  </a:lnTo>
                  <a:lnTo>
                    <a:pt x="1146" y="740"/>
                  </a:lnTo>
                  <a:lnTo>
                    <a:pt x="1133" y="753"/>
                  </a:lnTo>
                  <a:lnTo>
                    <a:pt x="1078" y="726"/>
                  </a:lnTo>
                  <a:lnTo>
                    <a:pt x="1064" y="712"/>
                  </a:lnTo>
                  <a:lnTo>
                    <a:pt x="1078" y="698"/>
                  </a:lnTo>
                  <a:lnTo>
                    <a:pt x="1064" y="712"/>
                  </a:lnTo>
                  <a:lnTo>
                    <a:pt x="1037" y="698"/>
                  </a:lnTo>
                  <a:lnTo>
                    <a:pt x="996" y="657"/>
                  </a:lnTo>
                  <a:lnTo>
                    <a:pt x="1010" y="644"/>
                  </a:lnTo>
                  <a:lnTo>
                    <a:pt x="996" y="657"/>
                  </a:lnTo>
                  <a:lnTo>
                    <a:pt x="942" y="630"/>
                  </a:lnTo>
                  <a:lnTo>
                    <a:pt x="942" y="616"/>
                  </a:lnTo>
                  <a:lnTo>
                    <a:pt x="928" y="589"/>
                  </a:lnTo>
                  <a:lnTo>
                    <a:pt x="942" y="589"/>
                  </a:lnTo>
                  <a:lnTo>
                    <a:pt x="928" y="603"/>
                  </a:lnTo>
                  <a:lnTo>
                    <a:pt x="901" y="589"/>
                  </a:lnTo>
                  <a:lnTo>
                    <a:pt x="805" y="493"/>
                  </a:lnTo>
                  <a:lnTo>
                    <a:pt x="778" y="452"/>
                  </a:lnTo>
                  <a:lnTo>
                    <a:pt x="792" y="466"/>
                  </a:lnTo>
                  <a:lnTo>
                    <a:pt x="778" y="438"/>
                  </a:lnTo>
                  <a:lnTo>
                    <a:pt x="764" y="397"/>
                  </a:lnTo>
                  <a:lnTo>
                    <a:pt x="778" y="397"/>
                  </a:lnTo>
                  <a:lnTo>
                    <a:pt x="764" y="411"/>
                  </a:lnTo>
                  <a:lnTo>
                    <a:pt x="737" y="383"/>
                  </a:lnTo>
                  <a:lnTo>
                    <a:pt x="710" y="342"/>
                  </a:lnTo>
                  <a:lnTo>
                    <a:pt x="723" y="356"/>
                  </a:lnTo>
                  <a:lnTo>
                    <a:pt x="710" y="329"/>
                  </a:lnTo>
                  <a:lnTo>
                    <a:pt x="696" y="274"/>
                  </a:lnTo>
                  <a:lnTo>
                    <a:pt x="710" y="274"/>
                  </a:lnTo>
                  <a:lnTo>
                    <a:pt x="696" y="274"/>
                  </a:lnTo>
                  <a:lnTo>
                    <a:pt x="669" y="219"/>
                  </a:lnTo>
                  <a:lnTo>
                    <a:pt x="642" y="151"/>
                  </a:lnTo>
                  <a:lnTo>
                    <a:pt x="628" y="110"/>
                  </a:lnTo>
                  <a:lnTo>
                    <a:pt x="642" y="110"/>
                  </a:lnTo>
                  <a:lnTo>
                    <a:pt x="628" y="123"/>
                  </a:lnTo>
                  <a:lnTo>
                    <a:pt x="601" y="82"/>
                  </a:lnTo>
                  <a:lnTo>
                    <a:pt x="614" y="68"/>
                  </a:lnTo>
                  <a:lnTo>
                    <a:pt x="601" y="82"/>
                  </a:lnTo>
                  <a:lnTo>
                    <a:pt x="573" y="55"/>
                  </a:lnTo>
                  <a:lnTo>
                    <a:pt x="587" y="68"/>
                  </a:lnTo>
                  <a:lnTo>
                    <a:pt x="573" y="41"/>
                  </a:lnTo>
                  <a:lnTo>
                    <a:pt x="560" y="14"/>
                  </a:lnTo>
                  <a:lnTo>
                    <a:pt x="573" y="14"/>
                  </a:lnTo>
                  <a:lnTo>
                    <a:pt x="560" y="27"/>
                  </a:lnTo>
                  <a:lnTo>
                    <a:pt x="532" y="27"/>
                  </a:lnTo>
                  <a:lnTo>
                    <a:pt x="505" y="14"/>
                  </a:lnTo>
                  <a:lnTo>
                    <a:pt x="505" y="0"/>
                  </a:lnTo>
                  <a:lnTo>
                    <a:pt x="505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66" name="Freeform 193"/>
            <p:cNvSpPr>
              <a:spLocks/>
            </p:cNvSpPr>
            <p:nvPr/>
          </p:nvSpPr>
          <p:spPr bwMode="auto">
            <a:xfrm>
              <a:off x="3313" y="3337"/>
              <a:ext cx="259" cy="28"/>
            </a:xfrm>
            <a:custGeom>
              <a:avLst/>
              <a:gdLst>
                <a:gd name="T0" fmla="*/ 0 w 259"/>
                <a:gd name="T1" fmla="*/ 0 h 28"/>
                <a:gd name="T2" fmla="*/ 27 w 259"/>
                <a:gd name="T3" fmla="*/ 14 h 28"/>
                <a:gd name="T4" fmla="*/ 27 w 259"/>
                <a:gd name="T5" fmla="*/ 28 h 28"/>
                <a:gd name="T6" fmla="*/ 27 w 259"/>
                <a:gd name="T7" fmla="*/ 14 h 28"/>
                <a:gd name="T8" fmla="*/ 259 w 259"/>
                <a:gd name="T9" fmla="*/ 14 h 28"/>
                <a:gd name="T10" fmla="*/ 259 w 259"/>
                <a:gd name="T11" fmla="*/ 28 h 28"/>
                <a:gd name="T12" fmla="*/ 259 w 259"/>
                <a:gd name="T13" fmla="*/ 28 h 28"/>
                <a:gd name="T14" fmla="*/ 259 w 259"/>
                <a:gd name="T15" fmla="*/ 28 h 28"/>
                <a:gd name="T16" fmla="*/ 27 w 259"/>
                <a:gd name="T17" fmla="*/ 28 h 28"/>
                <a:gd name="T18" fmla="*/ 27 w 259"/>
                <a:gd name="T19" fmla="*/ 28 h 28"/>
                <a:gd name="T20" fmla="*/ 27 w 259"/>
                <a:gd name="T21" fmla="*/ 28 h 28"/>
                <a:gd name="T22" fmla="*/ 0 w 259"/>
                <a:gd name="T23" fmla="*/ 14 h 28"/>
                <a:gd name="T24" fmla="*/ 0 w 259"/>
                <a:gd name="T25" fmla="*/ 0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9"/>
                <a:gd name="T40" fmla="*/ 0 h 28"/>
                <a:gd name="T41" fmla="*/ 259 w 259"/>
                <a:gd name="T42" fmla="*/ 28 h 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9" h="28">
                  <a:moveTo>
                    <a:pt x="0" y="0"/>
                  </a:moveTo>
                  <a:lnTo>
                    <a:pt x="27" y="14"/>
                  </a:lnTo>
                  <a:lnTo>
                    <a:pt x="27" y="28"/>
                  </a:lnTo>
                  <a:lnTo>
                    <a:pt x="27" y="14"/>
                  </a:lnTo>
                  <a:lnTo>
                    <a:pt x="259" y="14"/>
                  </a:lnTo>
                  <a:lnTo>
                    <a:pt x="259" y="28"/>
                  </a:lnTo>
                  <a:lnTo>
                    <a:pt x="27" y="28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67" name="Freeform 194"/>
            <p:cNvSpPr>
              <a:spLocks/>
            </p:cNvSpPr>
            <p:nvPr/>
          </p:nvSpPr>
          <p:spPr bwMode="auto">
            <a:xfrm>
              <a:off x="3586" y="3351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68" name="Rectangle 195"/>
            <p:cNvSpPr>
              <a:spLocks noChangeArrowheads="1"/>
            </p:cNvSpPr>
            <p:nvPr/>
          </p:nvSpPr>
          <p:spPr bwMode="auto">
            <a:xfrm>
              <a:off x="3572" y="3351"/>
              <a:ext cx="14" cy="14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69" name="Freeform 196"/>
            <p:cNvSpPr>
              <a:spLocks/>
            </p:cNvSpPr>
            <p:nvPr/>
          </p:nvSpPr>
          <p:spPr bwMode="auto">
            <a:xfrm>
              <a:off x="1280" y="187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70" name="Freeform 197"/>
            <p:cNvSpPr>
              <a:spLocks/>
            </p:cNvSpPr>
            <p:nvPr/>
          </p:nvSpPr>
          <p:spPr bwMode="auto">
            <a:xfrm>
              <a:off x="1280" y="1872"/>
              <a:ext cx="1774" cy="698"/>
            </a:xfrm>
            <a:custGeom>
              <a:avLst/>
              <a:gdLst>
                <a:gd name="T0" fmla="*/ 532 w 1774"/>
                <a:gd name="T1" fmla="*/ 0 h 698"/>
                <a:gd name="T2" fmla="*/ 587 w 1774"/>
                <a:gd name="T3" fmla="*/ 27 h 698"/>
                <a:gd name="T4" fmla="*/ 601 w 1774"/>
                <a:gd name="T5" fmla="*/ 82 h 698"/>
                <a:gd name="T6" fmla="*/ 642 w 1774"/>
                <a:gd name="T7" fmla="*/ 96 h 698"/>
                <a:gd name="T8" fmla="*/ 682 w 1774"/>
                <a:gd name="T9" fmla="*/ 192 h 698"/>
                <a:gd name="T10" fmla="*/ 710 w 1774"/>
                <a:gd name="T11" fmla="*/ 233 h 698"/>
                <a:gd name="T12" fmla="*/ 723 w 1774"/>
                <a:gd name="T13" fmla="*/ 288 h 698"/>
                <a:gd name="T14" fmla="*/ 792 w 1774"/>
                <a:gd name="T15" fmla="*/ 370 h 698"/>
                <a:gd name="T16" fmla="*/ 805 w 1774"/>
                <a:gd name="T17" fmla="*/ 425 h 698"/>
                <a:gd name="T18" fmla="*/ 873 w 1774"/>
                <a:gd name="T19" fmla="*/ 438 h 698"/>
                <a:gd name="T20" fmla="*/ 901 w 1774"/>
                <a:gd name="T21" fmla="*/ 466 h 698"/>
                <a:gd name="T22" fmla="*/ 928 w 1774"/>
                <a:gd name="T23" fmla="*/ 507 h 698"/>
                <a:gd name="T24" fmla="*/ 942 w 1774"/>
                <a:gd name="T25" fmla="*/ 493 h 698"/>
                <a:gd name="T26" fmla="*/ 1010 w 1774"/>
                <a:gd name="T27" fmla="*/ 520 h 698"/>
                <a:gd name="T28" fmla="*/ 1064 w 1774"/>
                <a:gd name="T29" fmla="*/ 562 h 698"/>
                <a:gd name="T30" fmla="*/ 1078 w 1774"/>
                <a:gd name="T31" fmla="*/ 548 h 698"/>
                <a:gd name="T32" fmla="*/ 1160 w 1774"/>
                <a:gd name="T33" fmla="*/ 562 h 698"/>
                <a:gd name="T34" fmla="*/ 1174 w 1774"/>
                <a:gd name="T35" fmla="*/ 589 h 698"/>
                <a:gd name="T36" fmla="*/ 1201 w 1774"/>
                <a:gd name="T37" fmla="*/ 575 h 698"/>
                <a:gd name="T38" fmla="*/ 1269 w 1774"/>
                <a:gd name="T39" fmla="*/ 589 h 698"/>
                <a:gd name="T40" fmla="*/ 1296 w 1774"/>
                <a:gd name="T41" fmla="*/ 616 h 698"/>
                <a:gd name="T42" fmla="*/ 1337 w 1774"/>
                <a:gd name="T43" fmla="*/ 603 h 698"/>
                <a:gd name="T44" fmla="*/ 1405 w 1774"/>
                <a:gd name="T45" fmla="*/ 616 h 698"/>
                <a:gd name="T46" fmla="*/ 1433 w 1774"/>
                <a:gd name="T47" fmla="*/ 644 h 698"/>
                <a:gd name="T48" fmla="*/ 1474 w 1774"/>
                <a:gd name="T49" fmla="*/ 630 h 698"/>
                <a:gd name="T50" fmla="*/ 1569 w 1774"/>
                <a:gd name="T51" fmla="*/ 644 h 698"/>
                <a:gd name="T52" fmla="*/ 1596 w 1774"/>
                <a:gd name="T53" fmla="*/ 671 h 698"/>
                <a:gd name="T54" fmla="*/ 1637 w 1774"/>
                <a:gd name="T55" fmla="*/ 657 h 698"/>
                <a:gd name="T56" fmla="*/ 1706 w 1774"/>
                <a:gd name="T57" fmla="*/ 671 h 698"/>
                <a:gd name="T58" fmla="*/ 1733 w 1774"/>
                <a:gd name="T59" fmla="*/ 698 h 698"/>
                <a:gd name="T60" fmla="*/ 1774 w 1774"/>
                <a:gd name="T61" fmla="*/ 685 h 698"/>
                <a:gd name="T62" fmla="*/ 1733 w 1774"/>
                <a:gd name="T63" fmla="*/ 698 h 698"/>
                <a:gd name="T64" fmla="*/ 1665 w 1774"/>
                <a:gd name="T65" fmla="*/ 685 h 698"/>
                <a:gd name="T66" fmla="*/ 1637 w 1774"/>
                <a:gd name="T67" fmla="*/ 657 h 698"/>
                <a:gd name="T68" fmla="*/ 1596 w 1774"/>
                <a:gd name="T69" fmla="*/ 671 h 698"/>
                <a:gd name="T70" fmla="*/ 1501 w 1774"/>
                <a:gd name="T71" fmla="*/ 657 h 698"/>
                <a:gd name="T72" fmla="*/ 1474 w 1774"/>
                <a:gd name="T73" fmla="*/ 630 h 698"/>
                <a:gd name="T74" fmla="*/ 1433 w 1774"/>
                <a:gd name="T75" fmla="*/ 644 h 698"/>
                <a:gd name="T76" fmla="*/ 1365 w 1774"/>
                <a:gd name="T77" fmla="*/ 630 h 698"/>
                <a:gd name="T78" fmla="*/ 1337 w 1774"/>
                <a:gd name="T79" fmla="*/ 603 h 698"/>
                <a:gd name="T80" fmla="*/ 1296 w 1774"/>
                <a:gd name="T81" fmla="*/ 616 h 698"/>
                <a:gd name="T82" fmla="*/ 1228 w 1774"/>
                <a:gd name="T83" fmla="*/ 603 h 698"/>
                <a:gd name="T84" fmla="*/ 1201 w 1774"/>
                <a:gd name="T85" fmla="*/ 575 h 698"/>
                <a:gd name="T86" fmla="*/ 1174 w 1774"/>
                <a:gd name="T87" fmla="*/ 589 h 698"/>
                <a:gd name="T88" fmla="*/ 1105 w 1774"/>
                <a:gd name="T89" fmla="*/ 575 h 698"/>
                <a:gd name="T90" fmla="*/ 1078 w 1774"/>
                <a:gd name="T91" fmla="*/ 548 h 698"/>
                <a:gd name="T92" fmla="*/ 1064 w 1774"/>
                <a:gd name="T93" fmla="*/ 562 h 698"/>
                <a:gd name="T94" fmla="*/ 996 w 1774"/>
                <a:gd name="T95" fmla="*/ 534 h 698"/>
                <a:gd name="T96" fmla="*/ 942 w 1774"/>
                <a:gd name="T97" fmla="*/ 493 h 698"/>
                <a:gd name="T98" fmla="*/ 928 w 1774"/>
                <a:gd name="T99" fmla="*/ 507 h 698"/>
                <a:gd name="T100" fmla="*/ 873 w 1774"/>
                <a:gd name="T101" fmla="*/ 466 h 698"/>
                <a:gd name="T102" fmla="*/ 873 w 1774"/>
                <a:gd name="T103" fmla="*/ 438 h 698"/>
                <a:gd name="T104" fmla="*/ 805 w 1774"/>
                <a:gd name="T105" fmla="*/ 425 h 698"/>
                <a:gd name="T106" fmla="*/ 764 w 1774"/>
                <a:gd name="T107" fmla="*/ 342 h 698"/>
                <a:gd name="T108" fmla="*/ 710 w 1774"/>
                <a:gd name="T109" fmla="*/ 301 h 698"/>
                <a:gd name="T110" fmla="*/ 696 w 1774"/>
                <a:gd name="T111" fmla="*/ 247 h 698"/>
                <a:gd name="T112" fmla="*/ 642 w 1774"/>
                <a:gd name="T113" fmla="*/ 137 h 698"/>
                <a:gd name="T114" fmla="*/ 642 w 1774"/>
                <a:gd name="T115" fmla="*/ 96 h 698"/>
                <a:gd name="T116" fmla="*/ 601 w 1774"/>
                <a:gd name="T117" fmla="*/ 82 h 698"/>
                <a:gd name="T118" fmla="*/ 560 w 1774"/>
                <a:gd name="T119" fmla="*/ 27 h 698"/>
                <a:gd name="T120" fmla="*/ 532 w 1774"/>
                <a:gd name="T121" fmla="*/ 0 h 69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74"/>
                <a:gd name="T184" fmla="*/ 0 h 698"/>
                <a:gd name="T185" fmla="*/ 1774 w 1774"/>
                <a:gd name="T186" fmla="*/ 698 h 69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74" h="698">
                  <a:moveTo>
                    <a:pt x="0" y="0"/>
                  </a:moveTo>
                  <a:lnTo>
                    <a:pt x="532" y="0"/>
                  </a:lnTo>
                  <a:lnTo>
                    <a:pt x="560" y="14"/>
                  </a:lnTo>
                  <a:lnTo>
                    <a:pt x="587" y="27"/>
                  </a:lnTo>
                  <a:lnTo>
                    <a:pt x="573" y="14"/>
                  </a:lnTo>
                  <a:lnTo>
                    <a:pt x="587" y="27"/>
                  </a:lnTo>
                  <a:lnTo>
                    <a:pt x="614" y="68"/>
                  </a:lnTo>
                  <a:lnTo>
                    <a:pt x="601" y="82"/>
                  </a:lnTo>
                  <a:lnTo>
                    <a:pt x="614" y="68"/>
                  </a:lnTo>
                  <a:lnTo>
                    <a:pt x="642" y="96"/>
                  </a:lnTo>
                  <a:lnTo>
                    <a:pt x="655" y="137"/>
                  </a:lnTo>
                  <a:lnTo>
                    <a:pt x="642" y="137"/>
                  </a:lnTo>
                  <a:lnTo>
                    <a:pt x="655" y="137"/>
                  </a:lnTo>
                  <a:lnTo>
                    <a:pt x="682" y="192"/>
                  </a:lnTo>
                  <a:lnTo>
                    <a:pt x="669" y="205"/>
                  </a:lnTo>
                  <a:lnTo>
                    <a:pt x="682" y="192"/>
                  </a:lnTo>
                  <a:lnTo>
                    <a:pt x="710" y="233"/>
                  </a:lnTo>
                  <a:lnTo>
                    <a:pt x="723" y="288"/>
                  </a:lnTo>
                  <a:lnTo>
                    <a:pt x="710" y="301"/>
                  </a:lnTo>
                  <a:lnTo>
                    <a:pt x="723" y="288"/>
                  </a:lnTo>
                  <a:lnTo>
                    <a:pt x="778" y="342"/>
                  </a:lnTo>
                  <a:lnTo>
                    <a:pt x="792" y="370"/>
                  </a:lnTo>
                  <a:lnTo>
                    <a:pt x="778" y="383"/>
                  </a:lnTo>
                  <a:lnTo>
                    <a:pt x="792" y="370"/>
                  </a:lnTo>
                  <a:lnTo>
                    <a:pt x="819" y="411"/>
                  </a:lnTo>
                  <a:lnTo>
                    <a:pt x="805" y="425"/>
                  </a:lnTo>
                  <a:lnTo>
                    <a:pt x="805" y="411"/>
                  </a:lnTo>
                  <a:lnTo>
                    <a:pt x="860" y="438"/>
                  </a:lnTo>
                  <a:lnTo>
                    <a:pt x="887" y="452"/>
                  </a:lnTo>
                  <a:lnTo>
                    <a:pt x="873" y="438"/>
                  </a:lnTo>
                  <a:lnTo>
                    <a:pt x="887" y="452"/>
                  </a:lnTo>
                  <a:lnTo>
                    <a:pt x="873" y="466"/>
                  </a:lnTo>
                  <a:lnTo>
                    <a:pt x="873" y="452"/>
                  </a:lnTo>
                  <a:lnTo>
                    <a:pt x="901" y="466"/>
                  </a:lnTo>
                  <a:lnTo>
                    <a:pt x="928" y="479"/>
                  </a:lnTo>
                  <a:lnTo>
                    <a:pt x="914" y="466"/>
                  </a:lnTo>
                  <a:lnTo>
                    <a:pt x="942" y="493"/>
                  </a:lnTo>
                  <a:lnTo>
                    <a:pt x="928" y="507"/>
                  </a:lnTo>
                  <a:lnTo>
                    <a:pt x="928" y="493"/>
                  </a:lnTo>
                  <a:lnTo>
                    <a:pt x="942" y="493"/>
                  </a:lnTo>
                  <a:lnTo>
                    <a:pt x="996" y="520"/>
                  </a:lnTo>
                  <a:lnTo>
                    <a:pt x="996" y="534"/>
                  </a:lnTo>
                  <a:lnTo>
                    <a:pt x="996" y="520"/>
                  </a:lnTo>
                  <a:lnTo>
                    <a:pt x="1010" y="520"/>
                  </a:lnTo>
                  <a:lnTo>
                    <a:pt x="1064" y="548"/>
                  </a:lnTo>
                  <a:lnTo>
                    <a:pt x="1064" y="562"/>
                  </a:lnTo>
                  <a:lnTo>
                    <a:pt x="1064" y="548"/>
                  </a:lnTo>
                  <a:lnTo>
                    <a:pt x="1078" y="548"/>
                  </a:lnTo>
                  <a:lnTo>
                    <a:pt x="1105" y="562"/>
                  </a:lnTo>
                  <a:lnTo>
                    <a:pt x="1105" y="575"/>
                  </a:lnTo>
                  <a:lnTo>
                    <a:pt x="1105" y="562"/>
                  </a:lnTo>
                  <a:lnTo>
                    <a:pt x="1160" y="562"/>
                  </a:lnTo>
                  <a:lnTo>
                    <a:pt x="1174" y="562"/>
                  </a:lnTo>
                  <a:lnTo>
                    <a:pt x="1187" y="575"/>
                  </a:lnTo>
                  <a:lnTo>
                    <a:pt x="1174" y="589"/>
                  </a:lnTo>
                  <a:lnTo>
                    <a:pt x="1174" y="575"/>
                  </a:lnTo>
                  <a:lnTo>
                    <a:pt x="1201" y="575"/>
                  </a:lnTo>
                  <a:lnTo>
                    <a:pt x="1228" y="589"/>
                  </a:lnTo>
                  <a:lnTo>
                    <a:pt x="1228" y="603"/>
                  </a:lnTo>
                  <a:lnTo>
                    <a:pt x="1228" y="589"/>
                  </a:lnTo>
                  <a:lnTo>
                    <a:pt x="1269" y="589"/>
                  </a:lnTo>
                  <a:lnTo>
                    <a:pt x="1296" y="603"/>
                  </a:lnTo>
                  <a:lnTo>
                    <a:pt x="1296" y="616"/>
                  </a:lnTo>
                  <a:lnTo>
                    <a:pt x="1296" y="603"/>
                  </a:lnTo>
                  <a:lnTo>
                    <a:pt x="1337" y="603"/>
                  </a:lnTo>
                  <a:lnTo>
                    <a:pt x="1365" y="616"/>
                  </a:lnTo>
                  <a:lnTo>
                    <a:pt x="1365" y="630"/>
                  </a:lnTo>
                  <a:lnTo>
                    <a:pt x="1365" y="616"/>
                  </a:lnTo>
                  <a:lnTo>
                    <a:pt x="1405" y="616"/>
                  </a:lnTo>
                  <a:lnTo>
                    <a:pt x="1433" y="630"/>
                  </a:lnTo>
                  <a:lnTo>
                    <a:pt x="1433" y="644"/>
                  </a:lnTo>
                  <a:lnTo>
                    <a:pt x="1433" y="630"/>
                  </a:lnTo>
                  <a:lnTo>
                    <a:pt x="1474" y="630"/>
                  </a:lnTo>
                  <a:lnTo>
                    <a:pt x="1501" y="644"/>
                  </a:lnTo>
                  <a:lnTo>
                    <a:pt x="1501" y="657"/>
                  </a:lnTo>
                  <a:lnTo>
                    <a:pt x="1501" y="644"/>
                  </a:lnTo>
                  <a:lnTo>
                    <a:pt x="1569" y="644"/>
                  </a:lnTo>
                  <a:lnTo>
                    <a:pt x="1596" y="657"/>
                  </a:lnTo>
                  <a:lnTo>
                    <a:pt x="1596" y="671"/>
                  </a:lnTo>
                  <a:lnTo>
                    <a:pt x="1596" y="657"/>
                  </a:lnTo>
                  <a:lnTo>
                    <a:pt x="1637" y="657"/>
                  </a:lnTo>
                  <a:lnTo>
                    <a:pt x="1665" y="671"/>
                  </a:lnTo>
                  <a:lnTo>
                    <a:pt x="1665" y="685"/>
                  </a:lnTo>
                  <a:lnTo>
                    <a:pt x="1665" y="671"/>
                  </a:lnTo>
                  <a:lnTo>
                    <a:pt x="1706" y="671"/>
                  </a:lnTo>
                  <a:lnTo>
                    <a:pt x="1733" y="685"/>
                  </a:lnTo>
                  <a:lnTo>
                    <a:pt x="1733" y="698"/>
                  </a:lnTo>
                  <a:lnTo>
                    <a:pt x="1733" y="685"/>
                  </a:lnTo>
                  <a:lnTo>
                    <a:pt x="1774" y="685"/>
                  </a:lnTo>
                  <a:lnTo>
                    <a:pt x="1774" y="698"/>
                  </a:lnTo>
                  <a:lnTo>
                    <a:pt x="1733" y="698"/>
                  </a:lnTo>
                  <a:lnTo>
                    <a:pt x="1706" y="685"/>
                  </a:lnTo>
                  <a:lnTo>
                    <a:pt x="1706" y="671"/>
                  </a:lnTo>
                  <a:lnTo>
                    <a:pt x="1706" y="685"/>
                  </a:lnTo>
                  <a:lnTo>
                    <a:pt x="1665" y="685"/>
                  </a:lnTo>
                  <a:lnTo>
                    <a:pt x="1637" y="671"/>
                  </a:lnTo>
                  <a:lnTo>
                    <a:pt x="1637" y="657"/>
                  </a:lnTo>
                  <a:lnTo>
                    <a:pt x="1637" y="671"/>
                  </a:lnTo>
                  <a:lnTo>
                    <a:pt x="1596" y="671"/>
                  </a:lnTo>
                  <a:lnTo>
                    <a:pt x="1569" y="657"/>
                  </a:lnTo>
                  <a:lnTo>
                    <a:pt x="1569" y="644"/>
                  </a:lnTo>
                  <a:lnTo>
                    <a:pt x="1569" y="657"/>
                  </a:lnTo>
                  <a:lnTo>
                    <a:pt x="1501" y="657"/>
                  </a:lnTo>
                  <a:lnTo>
                    <a:pt x="1474" y="644"/>
                  </a:lnTo>
                  <a:lnTo>
                    <a:pt x="1474" y="630"/>
                  </a:lnTo>
                  <a:lnTo>
                    <a:pt x="1474" y="644"/>
                  </a:lnTo>
                  <a:lnTo>
                    <a:pt x="1433" y="644"/>
                  </a:lnTo>
                  <a:lnTo>
                    <a:pt x="1405" y="630"/>
                  </a:lnTo>
                  <a:lnTo>
                    <a:pt x="1405" y="616"/>
                  </a:lnTo>
                  <a:lnTo>
                    <a:pt x="1405" y="630"/>
                  </a:lnTo>
                  <a:lnTo>
                    <a:pt x="1365" y="630"/>
                  </a:lnTo>
                  <a:lnTo>
                    <a:pt x="1337" y="616"/>
                  </a:lnTo>
                  <a:lnTo>
                    <a:pt x="1337" y="603"/>
                  </a:lnTo>
                  <a:lnTo>
                    <a:pt x="1337" y="616"/>
                  </a:lnTo>
                  <a:lnTo>
                    <a:pt x="1296" y="616"/>
                  </a:lnTo>
                  <a:lnTo>
                    <a:pt x="1269" y="603"/>
                  </a:lnTo>
                  <a:lnTo>
                    <a:pt x="1269" y="589"/>
                  </a:lnTo>
                  <a:lnTo>
                    <a:pt x="1269" y="603"/>
                  </a:lnTo>
                  <a:lnTo>
                    <a:pt x="1228" y="603"/>
                  </a:lnTo>
                  <a:lnTo>
                    <a:pt x="1201" y="589"/>
                  </a:lnTo>
                  <a:lnTo>
                    <a:pt x="1201" y="575"/>
                  </a:lnTo>
                  <a:lnTo>
                    <a:pt x="1201" y="589"/>
                  </a:lnTo>
                  <a:lnTo>
                    <a:pt x="1174" y="589"/>
                  </a:lnTo>
                  <a:lnTo>
                    <a:pt x="1160" y="575"/>
                  </a:lnTo>
                  <a:lnTo>
                    <a:pt x="1174" y="562"/>
                  </a:lnTo>
                  <a:lnTo>
                    <a:pt x="1160" y="575"/>
                  </a:lnTo>
                  <a:lnTo>
                    <a:pt x="1105" y="575"/>
                  </a:lnTo>
                  <a:lnTo>
                    <a:pt x="1078" y="562"/>
                  </a:lnTo>
                  <a:lnTo>
                    <a:pt x="1078" y="548"/>
                  </a:lnTo>
                  <a:lnTo>
                    <a:pt x="1078" y="562"/>
                  </a:lnTo>
                  <a:lnTo>
                    <a:pt x="1064" y="562"/>
                  </a:lnTo>
                  <a:lnTo>
                    <a:pt x="1010" y="534"/>
                  </a:lnTo>
                  <a:lnTo>
                    <a:pt x="1010" y="520"/>
                  </a:lnTo>
                  <a:lnTo>
                    <a:pt x="1010" y="534"/>
                  </a:lnTo>
                  <a:lnTo>
                    <a:pt x="996" y="534"/>
                  </a:lnTo>
                  <a:lnTo>
                    <a:pt x="942" y="507"/>
                  </a:lnTo>
                  <a:lnTo>
                    <a:pt x="942" y="493"/>
                  </a:lnTo>
                  <a:lnTo>
                    <a:pt x="942" y="507"/>
                  </a:lnTo>
                  <a:lnTo>
                    <a:pt x="928" y="507"/>
                  </a:lnTo>
                  <a:lnTo>
                    <a:pt x="901" y="479"/>
                  </a:lnTo>
                  <a:lnTo>
                    <a:pt x="914" y="466"/>
                  </a:lnTo>
                  <a:lnTo>
                    <a:pt x="901" y="479"/>
                  </a:lnTo>
                  <a:lnTo>
                    <a:pt x="873" y="466"/>
                  </a:lnTo>
                  <a:lnTo>
                    <a:pt x="860" y="452"/>
                  </a:lnTo>
                  <a:lnTo>
                    <a:pt x="873" y="438"/>
                  </a:lnTo>
                  <a:lnTo>
                    <a:pt x="860" y="452"/>
                  </a:lnTo>
                  <a:lnTo>
                    <a:pt x="805" y="425"/>
                  </a:lnTo>
                  <a:lnTo>
                    <a:pt x="778" y="383"/>
                  </a:lnTo>
                  <a:lnTo>
                    <a:pt x="805" y="425"/>
                  </a:lnTo>
                  <a:lnTo>
                    <a:pt x="778" y="370"/>
                  </a:lnTo>
                  <a:lnTo>
                    <a:pt x="764" y="342"/>
                  </a:lnTo>
                  <a:lnTo>
                    <a:pt x="778" y="342"/>
                  </a:lnTo>
                  <a:lnTo>
                    <a:pt x="764" y="356"/>
                  </a:lnTo>
                  <a:lnTo>
                    <a:pt x="710" y="301"/>
                  </a:lnTo>
                  <a:lnTo>
                    <a:pt x="710" y="288"/>
                  </a:lnTo>
                  <a:lnTo>
                    <a:pt x="696" y="233"/>
                  </a:lnTo>
                  <a:lnTo>
                    <a:pt x="710" y="233"/>
                  </a:lnTo>
                  <a:lnTo>
                    <a:pt x="696" y="247"/>
                  </a:lnTo>
                  <a:lnTo>
                    <a:pt x="669" y="205"/>
                  </a:lnTo>
                  <a:lnTo>
                    <a:pt x="696" y="247"/>
                  </a:lnTo>
                  <a:lnTo>
                    <a:pt x="669" y="192"/>
                  </a:lnTo>
                  <a:lnTo>
                    <a:pt x="642" y="137"/>
                  </a:lnTo>
                  <a:lnTo>
                    <a:pt x="628" y="96"/>
                  </a:lnTo>
                  <a:lnTo>
                    <a:pt x="642" y="96"/>
                  </a:lnTo>
                  <a:lnTo>
                    <a:pt x="628" y="110"/>
                  </a:lnTo>
                  <a:lnTo>
                    <a:pt x="601" y="82"/>
                  </a:lnTo>
                  <a:lnTo>
                    <a:pt x="573" y="41"/>
                  </a:lnTo>
                  <a:lnTo>
                    <a:pt x="587" y="27"/>
                  </a:lnTo>
                  <a:lnTo>
                    <a:pt x="573" y="41"/>
                  </a:lnTo>
                  <a:lnTo>
                    <a:pt x="560" y="27"/>
                  </a:lnTo>
                  <a:lnTo>
                    <a:pt x="573" y="14"/>
                  </a:lnTo>
                  <a:lnTo>
                    <a:pt x="560" y="27"/>
                  </a:lnTo>
                  <a:lnTo>
                    <a:pt x="532" y="14"/>
                  </a:lnTo>
                  <a:lnTo>
                    <a:pt x="532" y="0"/>
                  </a:lnTo>
                  <a:lnTo>
                    <a:pt x="532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71" name="Freeform 198"/>
            <p:cNvSpPr>
              <a:spLocks/>
            </p:cNvSpPr>
            <p:nvPr/>
          </p:nvSpPr>
          <p:spPr bwMode="auto">
            <a:xfrm>
              <a:off x="3054" y="2557"/>
              <a:ext cx="532" cy="356"/>
            </a:xfrm>
            <a:custGeom>
              <a:avLst/>
              <a:gdLst>
                <a:gd name="T0" fmla="*/ 27 w 532"/>
                <a:gd name="T1" fmla="*/ 13 h 356"/>
                <a:gd name="T2" fmla="*/ 27 w 532"/>
                <a:gd name="T3" fmla="*/ 13 h 356"/>
                <a:gd name="T4" fmla="*/ 68 w 532"/>
                <a:gd name="T5" fmla="*/ 13 h 356"/>
                <a:gd name="T6" fmla="*/ 82 w 532"/>
                <a:gd name="T7" fmla="*/ 27 h 356"/>
                <a:gd name="T8" fmla="*/ 68 w 532"/>
                <a:gd name="T9" fmla="*/ 27 h 356"/>
                <a:gd name="T10" fmla="*/ 95 w 532"/>
                <a:gd name="T11" fmla="*/ 27 h 356"/>
                <a:gd name="T12" fmla="*/ 123 w 532"/>
                <a:gd name="T13" fmla="*/ 41 h 356"/>
                <a:gd name="T14" fmla="*/ 123 w 532"/>
                <a:gd name="T15" fmla="*/ 41 h 356"/>
                <a:gd name="T16" fmla="*/ 136 w 532"/>
                <a:gd name="T17" fmla="*/ 41 h 356"/>
                <a:gd name="T18" fmla="*/ 164 w 532"/>
                <a:gd name="T19" fmla="*/ 55 h 356"/>
                <a:gd name="T20" fmla="*/ 164 w 532"/>
                <a:gd name="T21" fmla="*/ 55 h 356"/>
                <a:gd name="T22" fmla="*/ 191 w 532"/>
                <a:gd name="T23" fmla="*/ 55 h 356"/>
                <a:gd name="T24" fmla="*/ 218 w 532"/>
                <a:gd name="T25" fmla="*/ 68 h 356"/>
                <a:gd name="T26" fmla="*/ 218 w 532"/>
                <a:gd name="T27" fmla="*/ 68 h 356"/>
                <a:gd name="T28" fmla="*/ 232 w 532"/>
                <a:gd name="T29" fmla="*/ 68 h 356"/>
                <a:gd name="T30" fmla="*/ 286 w 532"/>
                <a:gd name="T31" fmla="*/ 96 h 356"/>
                <a:gd name="T32" fmla="*/ 300 w 532"/>
                <a:gd name="T33" fmla="*/ 96 h 356"/>
                <a:gd name="T34" fmla="*/ 300 w 532"/>
                <a:gd name="T35" fmla="*/ 123 h 356"/>
                <a:gd name="T36" fmla="*/ 355 w 532"/>
                <a:gd name="T37" fmla="*/ 137 h 356"/>
                <a:gd name="T38" fmla="*/ 368 w 532"/>
                <a:gd name="T39" fmla="*/ 137 h 356"/>
                <a:gd name="T40" fmla="*/ 368 w 532"/>
                <a:gd name="T41" fmla="*/ 178 h 356"/>
                <a:gd name="T42" fmla="*/ 409 w 532"/>
                <a:gd name="T43" fmla="*/ 191 h 356"/>
                <a:gd name="T44" fmla="*/ 395 w 532"/>
                <a:gd name="T45" fmla="*/ 191 h 356"/>
                <a:gd name="T46" fmla="*/ 450 w 532"/>
                <a:gd name="T47" fmla="*/ 219 h 356"/>
                <a:gd name="T48" fmla="*/ 450 w 532"/>
                <a:gd name="T49" fmla="*/ 233 h 356"/>
                <a:gd name="T50" fmla="*/ 450 w 532"/>
                <a:gd name="T51" fmla="*/ 233 h 356"/>
                <a:gd name="T52" fmla="*/ 491 w 532"/>
                <a:gd name="T53" fmla="*/ 328 h 356"/>
                <a:gd name="T54" fmla="*/ 532 w 532"/>
                <a:gd name="T55" fmla="*/ 342 h 356"/>
                <a:gd name="T56" fmla="*/ 532 w 532"/>
                <a:gd name="T57" fmla="*/ 342 h 356"/>
                <a:gd name="T58" fmla="*/ 491 w 532"/>
                <a:gd name="T59" fmla="*/ 328 h 356"/>
                <a:gd name="T60" fmla="*/ 491 w 532"/>
                <a:gd name="T61" fmla="*/ 328 h 356"/>
                <a:gd name="T62" fmla="*/ 464 w 532"/>
                <a:gd name="T63" fmla="*/ 287 h 356"/>
                <a:gd name="T64" fmla="*/ 423 w 532"/>
                <a:gd name="T65" fmla="*/ 205 h 356"/>
                <a:gd name="T66" fmla="*/ 423 w 532"/>
                <a:gd name="T67" fmla="*/ 219 h 356"/>
                <a:gd name="T68" fmla="*/ 395 w 532"/>
                <a:gd name="T69" fmla="*/ 205 h 356"/>
                <a:gd name="T70" fmla="*/ 368 w 532"/>
                <a:gd name="T71" fmla="*/ 178 h 356"/>
                <a:gd name="T72" fmla="*/ 368 w 532"/>
                <a:gd name="T73" fmla="*/ 164 h 356"/>
                <a:gd name="T74" fmla="*/ 368 w 532"/>
                <a:gd name="T75" fmla="*/ 137 h 356"/>
                <a:gd name="T76" fmla="*/ 300 w 532"/>
                <a:gd name="T77" fmla="*/ 123 h 356"/>
                <a:gd name="T78" fmla="*/ 300 w 532"/>
                <a:gd name="T79" fmla="*/ 123 h 356"/>
                <a:gd name="T80" fmla="*/ 300 w 532"/>
                <a:gd name="T81" fmla="*/ 96 h 356"/>
                <a:gd name="T82" fmla="*/ 232 w 532"/>
                <a:gd name="T83" fmla="*/ 82 h 356"/>
                <a:gd name="T84" fmla="*/ 232 w 532"/>
                <a:gd name="T85" fmla="*/ 82 h 356"/>
                <a:gd name="T86" fmla="*/ 218 w 532"/>
                <a:gd name="T87" fmla="*/ 82 h 356"/>
                <a:gd name="T88" fmla="*/ 191 w 532"/>
                <a:gd name="T89" fmla="*/ 68 h 356"/>
                <a:gd name="T90" fmla="*/ 191 w 532"/>
                <a:gd name="T91" fmla="*/ 68 h 356"/>
                <a:gd name="T92" fmla="*/ 164 w 532"/>
                <a:gd name="T93" fmla="*/ 68 h 356"/>
                <a:gd name="T94" fmla="*/ 136 w 532"/>
                <a:gd name="T95" fmla="*/ 55 h 356"/>
                <a:gd name="T96" fmla="*/ 136 w 532"/>
                <a:gd name="T97" fmla="*/ 55 h 356"/>
                <a:gd name="T98" fmla="*/ 123 w 532"/>
                <a:gd name="T99" fmla="*/ 55 h 356"/>
                <a:gd name="T100" fmla="*/ 95 w 532"/>
                <a:gd name="T101" fmla="*/ 41 h 356"/>
                <a:gd name="T102" fmla="*/ 95 w 532"/>
                <a:gd name="T103" fmla="*/ 41 h 356"/>
                <a:gd name="T104" fmla="*/ 68 w 532"/>
                <a:gd name="T105" fmla="*/ 41 h 356"/>
                <a:gd name="T106" fmla="*/ 54 w 532"/>
                <a:gd name="T107" fmla="*/ 27 h 356"/>
                <a:gd name="T108" fmla="*/ 54 w 532"/>
                <a:gd name="T109" fmla="*/ 27 h 356"/>
                <a:gd name="T110" fmla="*/ 27 w 532"/>
                <a:gd name="T111" fmla="*/ 27 h 356"/>
                <a:gd name="T112" fmla="*/ 0 w 532"/>
                <a:gd name="T113" fmla="*/ 13 h 35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32"/>
                <a:gd name="T172" fmla="*/ 0 h 356"/>
                <a:gd name="T173" fmla="*/ 532 w 532"/>
                <a:gd name="T174" fmla="*/ 356 h 35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32" h="356">
                  <a:moveTo>
                    <a:pt x="0" y="0"/>
                  </a:moveTo>
                  <a:lnTo>
                    <a:pt x="27" y="13"/>
                  </a:lnTo>
                  <a:lnTo>
                    <a:pt x="27" y="27"/>
                  </a:lnTo>
                  <a:lnTo>
                    <a:pt x="27" y="13"/>
                  </a:lnTo>
                  <a:lnTo>
                    <a:pt x="54" y="13"/>
                  </a:lnTo>
                  <a:lnTo>
                    <a:pt x="68" y="13"/>
                  </a:lnTo>
                  <a:lnTo>
                    <a:pt x="82" y="27"/>
                  </a:lnTo>
                  <a:lnTo>
                    <a:pt x="68" y="41"/>
                  </a:lnTo>
                  <a:lnTo>
                    <a:pt x="68" y="27"/>
                  </a:lnTo>
                  <a:lnTo>
                    <a:pt x="95" y="27"/>
                  </a:lnTo>
                  <a:lnTo>
                    <a:pt x="123" y="41"/>
                  </a:lnTo>
                  <a:lnTo>
                    <a:pt x="123" y="55"/>
                  </a:lnTo>
                  <a:lnTo>
                    <a:pt x="123" y="41"/>
                  </a:lnTo>
                  <a:lnTo>
                    <a:pt x="136" y="41"/>
                  </a:lnTo>
                  <a:lnTo>
                    <a:pt x="164" y="55"/>
                  </a:lnTo>
                  <a:lnTo>
                    <a:pt x="164" y="68"/>
                  </a:lnTo>
                  <a:lnTo>
                    <a:pt x="164" y="55"/>
                  </a:lnTo>
                  <a:lnTo>
                    <a:pt x="191" y="55"/>
                  </a:lnTo>
                  <a:lnTo>
                    <a:pt x="218" y="68"/>
                  </a:lnTo>
                  <a:lnTo>
                    <a:pt x="218" y="82"/>
                  </a:lnTo>
                  <a:lnTo>
                    <a:pt x="218" y="68"/>
                  </a:lnTo>
                  <a:lnTo>
                    <a:pt x="232" y="68"/>
                  </a:lnTo>
                  <a:lnTo>
                    <a:pt x="286" y="96"/>
                  </a:lnTo>
                  <a:lnTo>
                    <a:pt x="314" y="109"/>
                  </a:lnTo>
                  <a:lnTo>
                    <a:pt x="300" y="96"/>
                  </a:lnTo>
                  <a:lnTo>
                    <a:pt x="314" y="109"/>
                  </a:lnTo>
                  <a:lnTo>
                    <a:pt x="300" y="123"/>
                  </a:lnTo>
                  <a:lnTo>
                    <a:pt x="300" y="109"/>
                  </a:lnTo>
                  <a:lnTo>
                    <a:pt x="355" y="137"/>
                  </a:lnTo>
                  <a:lnTo>
                    <a:pt x="382" y="150"/>
                  </a:lnTo>
                  <a:lnTo>
                    <a:pt x="368" y="137"/>
                  </a:lnTo>
                  <a:lnTo>
                    <a:pt x="382" y="164"/>
                  </a:lnTo>
                  <a:lnTo>
                    <a:pt x="368" y="178"/>
                  </a:lnTo>
                  <a:lnTo>
                    <a:pt x="382" y="164"/>
                  </a:lnTo>
                  <a:lnTo>
                    <a:pt x="409" y="191"/>
                  </a:lnTo>
                  <a:lnTo>
                    <a:pt x="395" y="205"/>
                  </a:lnTo>
                  <a:lnTo>
                    <a:pt x="395" y="191"/>
                  </a:lnTo>
                  <a:lnTo>
                    <a:pt x="423" y="205"/>
                  </a:lnTo>
                  <a:lnTo>
                    <a:pt x="450" y="219"/>
                  </a:lnTo>
                  <a:lnTo>
                    <a:pt x="436" y="205"/>
                  </a:lnTo>
                  <a:lnTo>
                    <a:pt x="450" y="233"/>
                  </a:lnTo>
                  <a:lnTo>
                    <a:pt x="436" y="246"/>
                  </a:lnTo>
                  <a:lnTo>
                    <a:pt x="450" y="233"/>
                  </a:lnTo>
                  <a:lnTo>
                    <a:pt x="505" y="315"/>
                  </a:lnTo>
                  <a:lnTo>
                    <a:pt x="491" y="328"/>
                  </a:lnTo>
                  <a:lnTo>
                    <a:pt x="505" y="315"/>
                  </a:lnTo>
                  <a:lnTo>
                    <a:pt x="532" y="342"/>
                  </a:lnTo>
                  <a:lnTo>
                    <a:pt x="518" y="356"/>
                  </a:lnTo>
                  <a:lnTo>
                    <a:pt x="491" y="328"/>
                  </a:lnTo>
                  <a:lnTo>
                    <a:pt x="436" y="246"/>
                  </a:lnTo>
                  <a:lnTo>
                    <a:pt x="464" y="287"/>
                  </a:lnTo>
                  <a:lnTo>
                    <a:pt x="436" y="233"/>
                  </a:lnTo>
                  <a:lnTo>
                    <a:pt x="423" y="205"/>
                  </a:lnTo>
                  <a:lnTo>
                    <a:pt x="436" y="205"/>
                  </a:lnTo>
                  <a:lnTo>
                    <a:pt x="423" y="219"/>
                  </a:lnTo>
                  <a:lnTo>
                    <a:pt x="395" y="205"/>
                  </a:lnTo>
                  <a:lnTo>
                    <a:pt x="368" y="178"/>
                  </a:lnTo>
                  <a:lnTo>
                    <a:pt x="382" y="191"/>
                  </a:lnTo>
                  <a:lnTo>
                    <a:pt x="368" y="164"/>
                  </a:lnTo>
                  <a:lnTo>
                    <a:pt x="355" y="137"/>
                  </a:lnTo>
                  <a:lnTo>
                    <a:pt x="368" y="137"/>
                  </a:lnTo>
                  <a:lnTo>
                    <a:pt x="355" y="150"/>
                  </a:lnTo>
                  <a:lnTo>
                    <a:pt x="300" y="123"/>
                  </a:lnTo>
                  <a:lnTo>
                    <a:pt x="286" y="109"/>
                  </a:lnTo>
                  <a:lnTo>
                    <a:pt x="300" y="96"/>
                  </a:lnTo>
                  <a:lnTo>
                    <a:pt x="286" y="109"/>
                  </a:lnTo>
                  <a:lnTo>
                    <a:pt x="232" y="82"/>
                  </a:lnTo>
                  <a:lnTo>
                    <a:pt x="232" y="68"/>
                  </a:lnTo>
                  <a:lnTo>
                    <a:pt x="232" y="82"/>
                  </a:lnTo>
                  <a:lnTo>
                    <a:pt x="218" y="82"/>
                  </a:lnTo>
                  <a:lnTo>
                    <a:pt x="191" y="68"/>
                  </a:lnTo>
                  <a:lnTo>
                    <a:pt x="191" y="55"/>
                  </a:lnTo>
                  <a:lnTo>
                    <a:pt x="191" y="68"/>
                  </a:lnTo>
                  <a:lnTo>
                    <a:pt x="164" y="68"/>
                  </a:lnTo>
                  <a:lnTo>
                    <a:pt x="136" y="55"/>
                  </a:lnTo>
                  <a:lnTo>
                    <a:pt x="136" y="41"/>
                  </a:lnTo>
                  <a:lnTo>
                    <a:pt x="136" y="55"/>
                  </a:lnTo>
                  <a:lnTo>
                    <a:pt x="123" y="55"/>
                  </a:lnTo>
                  <a:lnTo>
                    <a:pt x="95" y="41"/>
                  </a:lnTo>
                  <a:lnTo>
                    <a:pt x="95" y="27"/>
                  </a:lnTo>
                  <a:lnTo>
                    <a:pt x="95" y="41"/>
                  </a:lnTo>
                  <a:lnTo>
                    <a:pt x="68" y="41"/>
                  </a:lnTo>
                  <a:lnTo>
                    <a:pt x="54" y="27"/>
                  </a:lnTo>
                  <a:lnTo>
                    <a:pt x="68" y="13"/>
                  </a:lnTo>
                  <a:lnTo>
                    <a:pt x="54" y="27"/>
                  </a:lnTo>
                  <a:lnTo>
                    <a:pt x="27" y="27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72" name="Freeform 199"/>
            <p:cNvSpPr>
              <a:spLocks/>
            </p:cNvSpPr>
            <p:nvPr/>
          </p:nvSpPr>
          <p:spPr bwMode="auto">
            <a:xfrm>
              <a:off x="3586" y="2940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73" name="Freeform 200"/>
            <p:cNvSpPr>
              <a:spLocks/>
            </p:cNvSpPr>
            <p:nvPr/>
          </p:nvSpPr>
          <p:spPr bwMode="auto">
            <a:xfrm>
              <a:off x="3572" y="2899"/>
              <a:ext cx="28" cy="41"/>
            </a:xfrm>
            <a:custGeom>
              <a:avLst/>
              <a:gdLst>
                <a:gd name="T0" fmla="*/ 14 w 28"/>
                <a:gd name="T1" fmla="*/ 0 h 41"/>
                <a:gd name="T2" fmla="*/ 0 w 28"/>
                <a:gd name="T3" fmla="*/ 0 h 41"/>
                <a:gd name="T4" fmla="*/ 14 w 28"/>
                <a:gd name="T5" fmla="*/ 41 h 41"/>
                <a:gd name="T6" fmla="*/ 28 w 28"/>
                <a:gd name="T7" fmla="*/ 41 h 41"/>
                <a:gd name="T8" fmla="*/ 14 w 28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1"/>
                <a:gd name="T17" fmla="*/ 28 w 28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1">
                  <a:moveTo>
                    <a:pt x="14" y="0"/>
                  </a:moveTo>
                  <a:lnTo>
                    <a:pt x="0" y="0"/>
                  </a:lnTo>
                  <a:lnTo>
                    <a:pt x="14" y="41"/>
                  </a:lnTo>
                  <a:lnTo>
                    <a:pt x="28" y="41"/>
                  </a:lnTo>
                  <a:lnTo>
                    <a:pt x="14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74" name="Freeform 201"/>
            <p:cNvSpPr>
              <a:spLocks/>
            </p:cNvSpPr>
            <p:nvPr/>
          </p:nvSpPr>
          <p:spPr bwMode="auto">
            <a:xfrm>
              <a:off x="1280" y="1872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75" name="Freeform 202"/>
            <p:cNvSpPr>
              <a:spLocks/>
            </p:cNvSpPr>
            <p:nvPr/>
          </p:nvSpPr>
          <p:spPr bwMode="auto">
            <a:xfrm>
              <a:off x="1280" y="1872"/>
              <a:ext cx="2292" cy="507"/>
            </a:xfrm>
            <a:custGeom>
              <a:avLst/>
              <a:gdLst>
                <a:gd name="T0" fmla="*/ 532 w 2292"/>
                <a:gd name="T1" fmla="*/ 0 h 507"/>
                <a:gd name="T2" fmla="*/ 587 w 2292"/>
                <a:gd name="T3" fmla="*/ 27 h 507"/>
                <a:gd name="T4" fmla="*/ 642 w 2292"/>
                <a:gd name="T5" fmla="*/ 82 h 507"/>
                <a:gd name="T6" fmla="*/ 642 w 2292"/>
                <a:gd name="T7" fmla="*/ 137 h 507"/>
                <a:gd name="T8" fmla="*/ 710 w 2292"/>
                <a:gd name="T9" fmla="*/ 205 h 507"/>
                <a:gd name="T10" fmla="*/ 710 w 2292"/>
                <a:gd name="T11" fmla="*/ 260 h 507"/>
                <a:gd name="T12" fmla="*/ 737 w 2292"/>
                <a:gd name="T13" fmla="*/ 301 h 507"/>
                <a:gd name="T14" fmla="*/ 792 w 2292"/>
                <a:gd name="T15" fmla="*/ 315 h 507"/>
                <a:gd name="T16" fmla="*/ 778 w 2292"/>
                <a:gd name="T17" fmla="*/ 342 h 507"/>
                <a:gd name="T18" fmla="*/ 833 w 2292"/>
                <a:gd name="T19" fmla="*/ 356 h 507"/>
                <a:gd name="T20" fmla="*/ 833 w 2292"/>
                <a:gd name="T21" fmla="*/ 383 h 507"/>
                <a:gd name="T22" fmla="*/ 860 w 2292"/>
                <a:gd name="T23" fmla="*/ 397 h 507"/>
                <a:gd name="T24" fmla="*/ 873 w 2292"/>
                <a:gd name="T25" fmla="*/ 383 h 507"/>
                <a:gd name="T26" fmla="*/ 928 w 2292"/>
                <a:gd name="T27" fmla="*/ 425 h 507"/>
                <a:gd name="T28" fmla="*/ 942 w 2292"/>
                <a:gd name="T29" fmla="*/ 411 h 507"/>
                <a:gd name="T30" fmla="*/ 969 w 2292"/>
                <a:gd name="T31" fmla="*/ 438 h 507"/>
                <a:gd name="T32" fmla="*/ 1010 w 2292"/>
                <a:gd name="T33" fmla="*/ 425 h 507"/>
                <a:gd name="T34" fmla="*/ 1010 w 2292"/>
                <a:gd name="T35" fmla="*/ 452 h 507"/>
                <a:gd name="T36" fmla="*/ 1078 w 2292"/>
                <a:gd name="T37" fmla="*/ 438 h 507"/>
                <a:gd name="T38" fmla="*/ 1078 w 2292"/>
                <a:gd name="T39" fmla="*/ 466 h 507"/>
                <a:gd name="T40" fmla="*/ 1174 w 2292"/>
                <a:gd name="T41" fmla="*/ 452 h 507"/>
                <a:gd name="T42" fmla="*/ 1174 w 2292"/>
                <a:gd name="T43" fmla="*/ 479 h 507"/>
                <a:gd name="T44" fmla="*/ 1337 w 2292"/>
                <a:gd name="T45" fmla="*/ 466 h 507"/>
                <a:gd name="T46" fmla="*/ 1365 w 2292"/>
                <a:gd name="T47" fmla="*/ 493 h 507"/>
                <a:gd name="T48" fmla="*/ 2033 w 2292"/>
                <a:gd name="T49" fmla="*/ 479 h 507"/>
                <a:gd name="T50" fmla="*/ 2060 w 2292"/>
                <a:gd name="T51" fmla="*/ 507 h 507"/>
                <a:gd name="T52" fmla="*/ 2292 w 2292"/>
                <a:gd name="T53" fmla="*/ 507 h 507"/>
                <a:gd name="T54" fmla="*/ 2060 w 2292"/>
                <a:gd name="T55" fmla="*/ 507 h 507"/>
                <a:gd name="T56" fmla="*/ 2033 w 2292"/>
                <a:gd name="T57" fmla="*/ 493 h 507"/>
                <a:gd name="T58" fmla="*/ 1365 w 2292"/>
                <a:gd name="T59" fmla="*/ 493 h 507"/>
                <a:gd name="T60" fmla="*/ 1337 w 2292"/>
                <a:gd name="T61" fmla="*/ 479 h 507"/>
                <a:gd name="T62" fmla="*/ 1174 w 2292"/>
                <a:gd name="T63" fmla="*/ 479 h 507"/>
                <a:gd name="T64" fmla="*/ 1160 w 2292"/>
                <a:gd name="T65" fmla="*/ 466 h 507"/>
                <a:gd name="T66" fmla="*/ 1078 w 2292"/>
                <a:gd name="T67" fmla="*/ 466 h 507"/>
                <a:gd name="T68" fmla="*/ 1064 w 2292"/>
                <a:gd name="T69" fmla="*/ 452 h 507"/>
                <a:gd name="T70" fmla="*/ 1010 w 2292"/>
                <a:gd name="T71" fmla="*/ 452 h 507"/>
                <a:gd name="T72" fmla="*/ 996 w 2292"/>
                <a:gd name="T73" fmla="*/ 438 h 507"/>
                <a:gd name="T74" fmla="*/ 969 w 2292"/>
                <a:gd name="T75" fmla="*/ 438 h 507"/>
                <a:gd name="T76" fmla="*/ 942 w 2292"/>
                <a:gd name="T77" fmla="*/ 425 h 507"/>
                <a:gd name="T78" fmla="*/ 928 w 2292"/>
                <a:gd name="T79" fmla="*/ 425 h 507"/>
                <a:gd name="T80" fmla="*/ 873 w 2292"/>
                <a:gd name="T81" fmla="*/ 397 h 507"/>
                <a:gd name="T82" fmla="*/ 860 w 2292"/>
                <a:gd name="T83" fmla="*/ 397 h 507"/>
                <a:gd name="T84" fmla="*/ 833 w 2292"/>
                <a:gd name="T85" fmla="*/ 383 h 507"/>
                <a:gd name="T86" fmla="*/ 805 w 2292"/>
                <a:gd name="T87" fmla="*/ 356 h 507"/>
                <a:gd name="T88" fmla="*/ 778 w 2292"/>
                <a:gd name="T89" fmla="*/ 342 h 507"/>
                <a:gd name="T90" fmla="*/ 764 w 2292"/>
                <a:gd name="T91" fmla="*/ 301 h 507"/>
                <a:gd name="T92" fmla="*/ 737 w 2292"/>
                <a:gd name="T93" fmla="*/ 301 h 507"/>
                <a:gd name="T94" fmla="*/ 710 w 2292"/>
                <a:gd name="T95" fmla="*/ 260 h 507"/>
                <a:gd name="T96" fmla="*/ 696 w 2292"/>
                <a:gd name="T97" fmla="*/ 205 h 507"/>
                <a:gd name="T98" fmla="*/ 642 w 2292"/>
                <a:gd name="T99" fmla="*/ 137 h 507"/>
                <a:gd name="T100" fmla="*/ 628 w 2292"/>
                <a:gd name="T101" fmla="*/ 82 h 507"/>
                <a:gd name="T102" fmla="*/ 560 w 2292"/>
                <a:gd name="T103" fmla="*/ 27 h 507"/>
                <a:gd name="T104" fmla="*/ 532 w 2292"/>
                <a:gd name="T105" fmla="*/ 14 h 507"/>
                <a:gd name="T106" fmla="*/ 0 w 2292"/>
                <a:gd name="T107" fmla="*/ 14 h 5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292"/>
                <a:gd name="T163" fmla="*/ 0 h 507"/>
                <a:gd name="T164" fmla="*/ 2292 w 2292"/>
                <a:gd name="T165" fmla="*/ 507 h 5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292" h="507">
                  <a:moveTo>
                    <a:pt x="0" y="0"/>
                  </a:moveTo>
                  <a:lnTo>
                    <a:pt x="532" y="0"/>
                  </a:lnTo>
                  <a:lnTo>
                    <a:pt x="560" y="14"/>
                  </a:lnTo>
                  <a:lnTo>
                    <a:pt x="587" y="27"/>
                  </a:lnTo>
                  <a:lnTo>
                    <a:pt x="573" y="14"/>
                  </a:lnTo>
                  <a:lnTo>
                    <a:pt x="642" y="82"/>
                  </a:lnTo>
                  <a:lnTo>
                    <a:pt x="655" y="123"/>
                  </a:lnTo>
                  <a:lnTo>
                    <a:pt x="642" y="137"/>
                  </a:lnTo>
                  <a:lnTo>
                    <a:pt x="655" y="123"/>
                  </a:lnTo>
                  <a:lnTo>
                    <a:pt x="710" y="205"/>
                  </a:lnTo>
                  <a:lnTo>
                    <a:pt x="723" y="247"/>
                  </a:lnTo>
                  <a:lnTo>
                    <a:pt x="710" y="260"/>
                  </a:lnTo>
                  <a:lnTo>
                    <a:pt x="723" y="247"/>
                  </a:lnTo>
                  <a:lnTo>
                    <a:pt x="751" y="288"/>
                  </a:lnTo>
                  <a:lnTo>
                    <a:pt x="737" y="301"/>
                  </a:lnTo>
                  <a:lnTo>
                    <a:pt x="737" y="288"/>
                  </a:lnTo>
                  <a:lnTo>
                    <a:pt x="764" y="301"/>
                  </a:lnTo>
                  <a:lnTo>
                    <a:pt x="792" y="315"/>
                  </a:lnTo>
                  <a:lnTo>
                    <a:pt x="778" y="301"/>
                  </a:lnTo>
                  <a:lnTo>
                    <a:pt x="792" y="329"/>
                  </a:lnTo>
                  <a:lnTo>
                    <a:pt x="778" y="342"/>
                  </a:lnTo>
                  <a:lnTo>
                    <a:pt x="778" y="329"/>
                  </a:lnTo>
                  <a:lnTo>
                    <a:pt x="805" y="342"/>
                  </a:lnTo>
                  <a:lnTo>
                    <a:pt x="833" y="356"/>
                  </a:lnTo>
                  <a:lnTo>
                    <a:pt x="819" y="342"/>
                  </a:lnTo>
                  <a:lnTo>
                    <a:pt x="846" y="370"/>
                  </a:lnTo>
                  <a:lnTo>
                    <a:pt x="833" y="383"/>
                  </a:lnTo>
                  <a:lnTo>
                    <a:pt x="833" y="370"/>
                  </a:lnTo>
                  <a:lnTo>
                    <a:pt x="860" y="383"/>
                  </a:lnTo>
                  <a:lnTo>
                    <a:pt x="860" y="397"/>
                  </a:lnTo>
                  <a:lnTo>
                    <a:pt x="860" y="383"/>
                  </a:lnTo>
                  <a:lnTo>
                    <a:pt x="873" y="383"/>
                  </a:lnTo>
                  <a:lnTo>
                    <a:pt x="928" y="411"/>
                  </a:lnTo>
                  <a:lnTo>
                    <a:pt x="928" y="425"/>
                  </a:lnTo>
                  <a:lnTo>
                    <a:pt x="928" y="411"/>
                  </a:lnTo>
                  <a:lnTo>
                    <a:pt x="942" y="411"/>
                  </a:lnTo>
                  <a:lnTo>
                    <a:pt x="969" y="425"/>
                  </a:lnTo>
                  <a:lnTo>
                    <a:pt x="969" y="438"/>
                  </a:lnTo>
                  <a:lnTo>
                    <a:pt x="969" y="425"/>
                  </a:lnTo>
                  <a:lnTo>
                    <a:pt x="996" y="425"/>
                  </a:lnTo>
                  <a:lnTo>
                    <a:pt x="1010" y="425"/>
                  </a:lnTo>
                  <a:lnTo>
                    <a:pt x="1024" y="438"/>
                  </a:lnTo>
                  <a:lnTo>
                    <a:pt x="1010" y="452"/>
                  </a:lnTo>
                  <a:lnTo>
                    <a:pt x="1010" y="438"/>
                  </a:lnTo>
                  <a:lnTo>
                    <a:pt x="1064" y="438"/>
                  </a:lnTo>
                  <a:lnTo>
                    <a:pt x="1078" y="438"/>
                  </a:lnTo>
                  <a:lnTo>
                    <a:pt x="1092" y="452"/>
                  </a:lnTo>
                  <a:lnTo>
                    <a:pt x="1078" y="466"/>
                  </a:lnTo>
                  <a:lnTo>
                    <a:pt x="1078" y="452"/>
                  </a:lnTo>
                  <a:lnTo>
                    <a:pt x="1160" y="452"/>
                  </a:lnTo>
                  <a:lnTo>
                    <a:pt x="1174" y="452"/>
                  </a:lnTo>
                  <a:lnTo>
                    <a:pt x="1187" y="466"/>
                  </a:lnTo>
                  <a:lnTo>
                    <a:pt x="1174" y="479"/>
                  </a:lnTo>
                  <a:lnTo>
                    <a:pt x="1174" y="466"/>
                  </a:lnTo>
                  <a:lnTo>
                    <a:pt x="1337" y="466"/>
                  </a:lnTo>
                  <a:lnTo>
                    <a:pt x="1365" y="479"/>
                  </a:lnTo>
                  <a:lnTo>
                    <a:pt x="1365" y="493"/>
                  </a:lnTo>
                  <a:lnTo>
                    <a:pt x="1365" y="479"/>
                  </a:lnTo>
                  <a:lnTo>
                    <a:pt x="2033" y="479"/>
                  </a:lnTo>
                  <a:lnTo>
                    <a:pt x="2060" y="493"/>
                  </a:lnTo>
                  <a:lnTo>
                    <a:pt x="2060" y="507"/>
                  </a:lnTo>
                  <a:lnTo>
                    <a:pt x="2060" y="493"/>
                  </a:lnTo>
                  <a:lnTo>
                    <a:pt x="2292" y="493"/>
                  </a:lnTo>
                  <a:lnTo>
                    <a:pt x="2292" y="507"/>
                  </a:lnTo>
                  <a:lnTo>
                    <a:pt x="2060" y="507"/>
                  </a:lnTo>
                  <a:lnTo>
                    <a:pt x="2033" y="493"/>
                  </a:lnTo>
                  <a:lnTo>
                    <a:pt x="2033" y="479"/>
                  </a:lnTo>
                  <a:lnTo>
                    <a:pt x="2033" y="493"/>
                  </a:lnTo>
                  <a:lnTo>
                    <a:pt x="1365" y="493"/>
                  </a:lnTo>
                  <a:lnTo>
                    <a:pt x="1337" y="479"/>
                  </a:lnTo>
                  <a:lnTo>
                    <a:pt x="1337" y="466"/>
                  </a:lnTo>
                  <a:lnTo>
                    <a:pt x="1337" y="479"/>
                  </a:lnTo>
                  <a:lnTo>
                    <a:pt x="1174" y="479"/>
                  </a:lnTo>
                  <a:lnTo>
                    <a:pt x="1160" y="466"/>
                  </a:lnTo>
                  <a:lnTo>
                    <a:pt x="1174" y="452"/>
                  </a:lnTo>
                  <a:lnTo>
                    <a:pt x="1160" y="466"/>
                  </a:lnTo>
                  <a:lnTo>
                    <a:pt x="1078" y="466"/>
                  </a:lnTo>
                  <a:lnTo>
                    <a:pt x="1064" y="452"/>
                  </a:lnTo>
                  <a:lnTo>
                    <a:pt x="1078" y="438"/>
                  </a:lnTo>
                  <a:lnTo>
                    <a:pt x="1064" y="452"/>
                  </a:lnTo>
                  <a:lnTo>
                    <a:pt x="1010" y="452"/>
                  </a:lnTo>
                  <a:lnTo>
                    <a:pt x="996" y="438"/>
                  </a:lnTo>
                  <a:lnTo>
                    <a:pt x="1010" y="425"/>
                  </a:lnTo>
                  <a:lnTo>
                    <a:pt x="996" y="438"/>
                  </a:lnTo>
                  <a:lnTo>
                    <a:pt x="969" y="438"/>
                  </a:lnTo>
                  <a:lnTo>
                    <a:pt x="942" y="425"/>
                  </a:lnTo>
                  <a:lnTo>
                    <a:pt x="942" y="411"/>
                  </a:lnTo>
                  <a:lnTo>
                    <a:pt x="942" y="425"/>
                  </a:lnTo>
                  <a:lnTo>
                    <a:pt x="928" y="425"/>
                  </a:lnTo>
                  <a:lnTo>
                    <a:pt x="873" y="397"/>
                  </a:lnTo>
                  <a:lnTo>
                    <a:pt x="873" y="383"/>
                  </a:lnTo>
                  <a:lnTo>
                    <a:pt x="873" y="397"/>
                  </a:lnTo>
                  <a:lnTo>
                    <a:pt x="860" y="397"/>
                  </a:lnTo>
                  <a:lnTo>
                    <a:pt x="833" y="383"/>
                  </a:lnTo>
                  <a:lnTo>
                    <a:pt x="805" y="356"/>
                  </a:lnTo>
                  <a:lnTo>
                    <a:pt x="819" y="342"/>
                  </a:lnTo>
                  <a:lnTo>
                    <a:pt x="805" y="356"/>
                  </a:lnTo>
                  <a:lnTo>
                    <a:pt x="778" y="342"/>
                  </a:lnTo>
                  <a:lnTo>
                    <a:pt x="778" y="329"/>
                  </a:lnTo>
                  <a:lnTo>
                    <a:pt x="764" y="301"/>
                  </a:lnTo>
                  <a:lnTo>
                    <a:pt x="778" y="301"/>
                  </a:lnTo>
                  <a:lnTo>
                    <a:pt x="764" y="315"/>
                  </a:lnTo>
                  <a:lnTo>
                    <a:pt x="737" y="301"/>
                  </a:lnTo>
                  <a:lnTo>
                    <a:pt x="710" y="260"/>
                  </a:lnTo>
                  <a:lnTo>
                    <a:pt x="723" y="274"/>
                  </a:lnTo>
                  <a:lnTo>
                    <a:pt x="710" y="247"/>
                  </a:lnTo>
                  <a:lnTo>
                    <a:pt x="696" y="205"/>
                  </a:lnTo>
                  <a:lnTo>
                    <a:pt x="710" y="205"/>
                  </a:lnTo>
                  <a:lnTo>
                    <a:pt x="696" y="219"/>
                  </a:lnTo>
                  <a:lnTo>
                    <a:pt x="642" y="137"/>
                  </a:lnTo>
                  <a:lnTo>
                    <a:pt x="655" y="151"/>
                  </a:lnTo>
                  <a:lnTo>
                    <a:pt x="642" y="123"/>
                  </a:lnTo>
                  <a:lnTo>
                    <a:pt x="628" y="82"/>
                  </a:lnTo>
                  <a:lnTo>
                    <a:pt x="642" y="82"/>
                  </a:lnTo>
                  <a:lnTo>
                    <a:pt x="628" y="96"/>
                  </a:lnTo>
                  <a:lnTo>
                    <a:pt x="560" y="27"/>
                  </a:lnTo>
                  <a:lnTo>
                    <a:pt x="573" y="14"/>
                  </a:lnTo>
                  <a:lnTo>
                    <a:pt x="560" y="27"/>
                  </a:lnTo>
                  <a:lnTo>
                    <a:pt x="532" y="14"/>
                  </a:lnTo>
                  <a:lnTo>
                    <a:pt x="532" y="0"/>
                  </a:lnTo>
                  <a:lnTo>
                    <a:pt x="532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676" name="Freeform 203"/>
            <p:cNvSpPr>
              <a:spLocks/>
            </p:cNvSpPr>
            <p:nvPr/>
          </p:nvSpPr>
          <p:spPr bwMode="auto">
            <a:xfrm>
              <a:off x="3586" y="2365"/>
              <a:ext cx="14" cy="14"/>
            </a:xfrm>
            <a:custGeom>
              <a:avLst/>
              <a:gdLst>
                <a:gd name="T0" fmla="*/ 14 w 14"/>
                <a:gd name="T1" fmla="*/ 14 h 14"/>
                <a:gd name="T2" fmla="*/ 14 w 14"/>
                <a:gd name="T3" fmla="*/ 0 h 14"/>
                <a:gd name="T4" fmla="*/ 14 w 14"/>
                <a:gd name="T5" fmla="*/ 0 h 14"/>
                <a:gd name="T6" fmla="*/ 0 w 14"/>
                <a:gd name="T7" fmla="*/ 0 h 14"/>
                <a:gd name="T8" fmla="*/ 0 w 14"/>
                <a:gd name="T9" fmla="*/ 14 h 14"/>
                <a:gd name="T10" fmla="*/ 0 w 14"/>
                <a:gd name="T11" fmla="*/ 14 h 14"/>
                <a:gd name="T12" fmla="*/ 14 w 14"/>
                <a:gd name="T13" fmla="*/ 14 h 14"/>
                <a:gd name="T14" fmla="*/ 14 w 14"/>
                <a:gd name="T15" fmla="*/ 14 h 14"/>
                <a:gd name="T16" fmla="*/ 14 w 14"/>
                <a:gd name="T17" fmla="*/ 14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14"/>
                <a:gd name="T29" fmla="*/ 14 w 1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14">
                  <a:moveTo>
                    <a:pt x="14" y="14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close/>
                </a:path>
              </a:pathLst>
            </a:cu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1445" name="Rectangle 204"/>
          <p:cNvSpPr>
            <a:spLocks noChangeArrowheads="1"/>
          </p:cNvSpPr>
          <p:nvPr/>
        </p:nvSpPr>
        <p:spPr bwMode="auto">
          <a:xfrm>
            <a:off x="4856163" y="3525838"/>
            <a:ext cx="22225" cy="22225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1446" name="Rectangle 205"/>
          <p:cNvSpPr>
            <a:spLocks noChangeArrowheads="1"/>
          </p:cNvSpPr>
          <p:nvPr/>
        </p:nvSpPr>
        <p:spPr bwMode="auto">
          <a:xfrm>
            <a:off x="1911350" y="4525963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W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47" name="Rectangle 206"/>
          <p:cNvSpPr>
            <a:spLocks noChangeArrowheads="1"/>
          </p:cNvSpPr>
          <p:nvPr/>
        </p:nvSpPr>
        <p:spPr bwMode="auto">
          <a:xfrm>
            <a:off x="2062163" y="4525963"/>
            <a:ext cx="492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/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48" name="Rectangle 207"/>
          <p:cNvSpPr>
            <a:spLocks noChangeArrowheads="1"/>
          </p:cNvSpPr>
          <p:nvPr/>
        </p:nvSpPr>
        <p:spPr bwMode="auto">
          <a:xfrm>
            <a:off x="2127250" y="4525963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L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49" name="Rectangle 208"/>
          <p:cNvSpPr>
            <a:spLocks noChangeArrowheads="1"/>
          </p:cNvSpPr>
          <p:nvPr/>
        </p:nvSpPr>
        <p:spPr bwMode="auto">
          <a:xfrm>
            <a:off x="2214563" y="4633913"/>
            <a:ext cx="428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r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50" name="Rectangle 209"/>
          <p:cNvSpPr>
            <a:spLocks noChangeArrowheads="1"/>
          </p:cNvSpPr>
          <p:nvPr/>
        </p:nvSpPr>
        <p:spPr bwMode="auto">
          <a:xfrm>
            <a:off x="2257425" y="4525963"/>
            <a:ext cx="841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 =1.0/0.25 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51" name="Rectangle 210"/>
          <p:cNvSpPr>
            <a:spLocks noChangeArrowheads="1"/>
          </p:cNvSpPr>
          <p:nvPr/>
        </p:nvSpPr>
        <p:spPr bwMode="auto">
          <a:xfrm>
            <a:off x="3557588" y="4460875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W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52" name="Rectangle 211"/>
          <p:cNvSpPr>
            <a:spLocks noChangeArrowheads="1"/>
          </p:cNvSpPr>
          <p:nvPr/>
        </p:nvSpPr>
        <p:spPr bwMode="auto">
          <a:xfrm>
            <a:off x="3730625" y="4460875"/>
            <a:ext cx="492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/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53" name="Rectangle 212"/>
          <p:cNvSpPr>
            <a:spLocks noChangeArrowheads="1"/>
          </p:cNvSpPr>
          <p:nvPr/>
        </p:nvSpPr>
        <p:spPr bwMode="auto">
          <a:xfrm>
            <a:off x="3773488" y="446087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L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54" name="Rectangle 213"/>
          <p:cNvSpPr>
            <a:spLocks noChangeArrowheads="1"/>
          </p:cNvSpPr>
          <p:nvPr/>
        </p:nvSpPr>
        <p:spPr bwMode="auto">
          <a:xfrm>
            <a:off x="3881438" y="4568825"/>
            <a:ext cx="428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r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55" name="Rectangle 214"/>
          <p:cNvSpPr>
            <a:spLocks noChangeArrowheads="1"/>
          </p:cNvSpPr>
          <p:nvPr/>
        </p:nvSpPr>
        <p:spPr bwMode="auto">
          <a:xfrm>
            <a:off x="3925888" y="4460875"/>
            <a:ext cx="939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 =1.25/0.25 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56" name="Rectangle 215"/>
          <p:cNvSpPr>
            <a:spLocks noChangeArrowheads="1"/>
          </p:cNvSpPr>
          <p:nvPr/>
        </p:nvSpPr>
        <p:spPr bwMode="auto">
          <a:xfrm>
            <a:off x="3578225" y="3548063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W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57" name="Rectangle 216"/>
          <p:cNvSpPr>
            <a:spLocks noChangeArrowheads="1"/>
          </p:cNvSpPr>
          <p:nvPr/>
        </p:nvSpPr>
        <p:spPr bwMode="auto">
          <a:xfrm>
            <a:off x="3751263" y="3548063"/>
            <a:ext cx="492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/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58" name="Rectangle 217"/>
          <p:cNvSpPr>
            <a:spLocks noChangeArrowheads="1"/>
          </p:cNvSpPr>
          <p:nvPr/>
        </p:nvSpPr>
        <p:spPr bwMode="auto">
          <a:xfrm>
            <a:off x="3795713" y="3548063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L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59" name="Rectangle 218"/>
          <p:cNvSpPr>
            <a:spLocks noChangeArrowheads="1"/>
          </p:cNvSpPr>
          <p:nvPr/>
        </p:nvSpPr>
        <p:spPr bwMode="auto">
          <a:xfrm>
            <a:off x="3903663" y="3656013"/>
            <a:ext cx="428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r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60" name="Rectangle 219"/>
          <p:cNvSpPr>
            <a:spLocks noChangeArrowheads="1"/>
          </p:cNvSpPr>
          <p:nvPr/>
        </p:nvSpPr>
        <p:spPr bwMode="auto">
          <a:xfrm>
            <a:off x="3946525" y="3548063"/>
            <a:ext cx="939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 =1.50/0.25 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61" name="Rectangle 220"/>
          <p:cNvSpPr>
            <a:spLocks noChangeArrowheads="1"/>
          </p:cNvSpPr>
          <p:nvPr/>
        </p:nvSpPr>
        <p:spPr bwMode="auto">
          <a:xfrm>
            <a:off x="2971800" y="3200400"/>
            <a:ext cx="168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W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62" name="Rectangle 221"/>
          <p:cNvSpPr>
            <a:spLocks noChangeArrowheads="1"/>
          </p:cNvSpPr>
          <p:nvPr/>
        </p:nvSpPr>
        <p:spPr bwMode="auto">
          <a:xfrm>
            <a:off x="3144838" y="3200400"/>
            <a:ext cx="492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/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63" name="Rectangle 222"/>
          <p:cNvSpPr>
            <a:spLocks noChangeArrowheads="1"/>
          </p:cNvSpPr>
          <p:nvPr/>
        </p:nvSpPr>
        <p:spPr bwMode="auto">
          <a:xfrm>
            <a:off x="3189288" y="3200400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L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64" name="Rectangle 223"/>
          <p:cNvSpPr>
            <a:spLocks noChangeArrowheads="1"/>
          </p:cNvSpPr>
          <p:nvPr/>
        </p:nvSpPr>
        <p:spPr bwMode="auto">
          <a:xfrm>
            <a:off x="3275013" y="3308350"/>
            <a:ext cx="428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r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65" name="Rectangle 224"/>
          <p:cNvSpPr>
            <a:spLocks noChangeArrowheads="1"/>
          </p:cNvSpPr>
          <p:nvPr/>
        </p:nvSpPr>
        <p:spPr bwMode="auto">
          <a:xfrm>
            <a:off x="3319463" y="3200400"/>
            <a:ext cx="939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 =1.75/0.25 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66" name="Rectangle 225"/>
          <p:cNvSpPr>
            <a:spLocks noChangeArrowheads="1"/>
          </p:cNvSpPr>
          <p:nvPr/>
        </p:nvSpPr>
        <p:spPr bwMode="auto">
          <a:xfrm rot="-5400000">
            <a:off x="742157" y="3964781"/>
            <a:ext cx="1190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V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67" name="Rectangle 226"/>
          <p:cNvSpPr>
            <a:spLocks noChangeArrowheads="1"/>
          </p:cNvSpPr>
          <p:nvPr/>
        </p:nvSpPr>
        <p:spPr bwMode="auto">
          <a:xfrm rot="-5400000">
            <a:off x="752475" y="38449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o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68" name="Rectangle 227"/>
          <p:cNvSpPr>
            <a:spLocks noChangeArrowheads="1"/>
          </p:cNvSpPr>
          <p:nvPr/>
        </p:nvSpPr>
        <p:spPr bwMode="auto">
          <a:xfrm rot="-5400000">
            <a:off x="781844" y="3786981"/>
            <a:ext cx="396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l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69" name="Rectangle 228"/>
          <p:cNvSpPr>
            <a:spLocks noChangeArrowheads="1"/>
          </p:cNvSpPr>
          <p:nvPr/>
        </p:nvSpPr>
        <p:spPr bwMode="auto">
          <a:xfrm rot="-5400000">
            <a:off x="777081" y="3737769"/>
            <a:ext cx="492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t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70" name="Rectangle 229"/>
          <p:cNvSpPr>
            <a:spLocks noChangeArrowheads="1"/>
          </p:cNvSpPr>
          <p:nvPr/>
        </p:nvSpPr>
        <p:spPr bwMode="auto">
          <a:xfrm rot="-5400000">
            <a:off x="752475" y="3671888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a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71" name="Rectangle 230"/>
          <p:cNvSpPr>
            <a:spLocks noChangeArrowheads="1"/>
          </p:cNvSpPr>
          <p:nvPr/>
        </p:nvSpPr>
        <p:spPr bwMode="auto">
          <a:xfrm rot="-5400000">
            <a:off x="752475" y="3562350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g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72" name="Rectangle 231"/>
          <p:cNvSpPr>
            <a:spLocks noChangeArrowheads="1"/>
          </p:cNvSpPr>
          <p:nvPr/>
        </p:nvSpPr>
        <p:spPr bwMode="auto">
          <a:xfrm rot="-5400000">
            <a:off x="752475" y="34766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e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73" name="Rectangle 232"/>
          <p:cNvSpPr>
            <a:spLocks noChangeArrowheads="1"/>
          </p:cNvSpPr>
          <p:nvPr/>
        </p:nvSpPr>
        <p:spPr bwMode="auto">
          <a:xfrm rot="-5400000">
            <a:off x="692944" y="3218656"/>
            <a:ext cx="217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[V]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74" name="Rectangle 233"/>
          <p:cNvSpPr>
            <a:spLocks noChangeArrowheads="1"/>
          </p:cNvSpPr>
          <p:nvPr/>
        </p:nvSpPr>
        <p:spPr bwMode="auto">
          <a:xfrm>
            <a:off x="3101975" y="5221288"/>
            <a:ext cx="7286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Time [ps]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75" name="Rectangle 234"/>
          <p:cNvSpPr>
            <a:spLocks noChangeArrowheads="1"/>
          </p:cNvSpPr>
          <p:nvPr/>
        </p:nvSpPr>
        <p:spPr bwMode="auto">
          <a:xfrm>
            <a:off x="862013" y="2209800"/>
            <a:ext cx="2460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0">
                <a:solidFill>
                  <a:srgbClr val="000000"/>
                </a:solidFill>
              </a:rPr>
              <a:t>3.0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1476" name="Text Box 235"/>
          <p:cNvSpPr txBox="1">
            <a:spLocks noChangeArrowheads="1"/>
          </p:cNvSpPr>
          <p:nvPr/>
        </p:nvSpPr>
        <p:spPr bwMode="auto">
          <a:xfrm>
            <a:off x="5486400" y="2286000"/>
            <a:ext cx="3624263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i="0">
                <a:solidFill>
                  <a:schemeClr val="tx2"/>
                </a:solidFill>
                <a:latin typeface="Book Antiqua" pitchFamily="18" charset="0"/>
              </a:rPr>
              <a:t>Upper limit on restorer size</a:t>
            </a:r>
          </a:p>
          <a:p>
            <a:pPr>
              <a:buFontTx/>
              <a:buChar char="•"/>
            </a:pPr>
            <a:r>
              <a:rPr lang="en-US" sz="2000" i="0">
                <a:solidFill>
                  <a:schemeClr val="tx2"/>
                </a:solidFill>
                <a:latin typeface="Book Antiqua" pitchFamily="18" charset="0"/>
              </a:rPr>
              <a:t>Pass-transistor pull-down</a:t>
            </a:r>
            <a:br>
              <a:rPr lang="en-US" sz="2000" i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000" i="0">
                <a:solidFill>
                  <a:schemeClr val="tx2"/>
                </a:solidFill>
                <a:latin typeface="Book Antiqua" pitchFamily="18" charset="0"/>
              </a:rPr>
              <a:t>can have several transistors in </a:t>
            </a:r>
            <a:br>
              <a:rPr lang="en-US" sz="2000" i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000" i="0">
                <a:solidFill>
                  <a:schemeClr val="tx2"/>
                </a:solidFill>
                <a:latin typeface="Book Antiqua" pitchFamily="18" charset="0"/>
              </a:rPr>
              <a:t>stack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EE0C05-3EDA-4ABF-89E5-82084BB6740F}" type="slidenum">
              <a:rPr lang="en-US"/>
              <a:pPr/>
              <a:t>46</a:t>
            </a:fld>
            <a:endParaRPr lang="en-US"/>
          </a:p>
        </p:txBody>
      </p:sp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Solution 2: Single Transistor Pass Gate with </a:t>
            </a:r>
            <a:r>
              <a:rPr lang="en-US" sz="3600" i="0" smtClean="0"/>
              <a:t>V</a:t>
            </a:r>
            <a:r>
              <a:rPr lang="en-US" sz="3600" baseline="-25000" smtClean="0"/>
              <a:t>T</a:t>
            </a:r>
            <a:r>
              <a:rPr lang="en-US" sz="3600" smtClean="0"/>
              <a:t>=0</a:t>
            </a:r>
            <a:endParaRPr lang="en-US" sz="4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4316413" y="3300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3681413" y="3300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3694113" y="3300413"/>
            <a:ext cx="6223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71" name="Rectangle 6"/>
          <p:cNvSpPr>
            <a:spLocks noChangeArrowheads="1"/>
          </p:cNvSpPr>
          <p:nvPr/>
        </p:nvSpPr>
        <p:spPr bwMode="auto">
          <a:xfrm>
            <a:off x="3783013" y="34528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72" name="Rectangle 7"/>
          <p:cNvSpPr>
            <a:spLocks noChangeArrowheads="1"/>
          </p:cNvSpPr>
          <p:nvPr/>
        </p:nvSpPr>
        <p:spPr bwMode="auto">
          <a:xfrm>
            <a:off x="3783013" y="3300413"/>
            <a:ext cx="25400" cy="152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73" name="Rectangle 8"/>
          <p:cNvSpPr>
            <a:spLocks noChangeArrowheads="1"/>
          </p:cNvSpPr>
          <p:nvPr/>
        </p:nvSpPr>
        <p:spPr bwMode="auto">
          <a:xfrm>
            <a:off x="3795713" y="3300413"/>
            <a:ext cx="4318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74" name="Rectangle 9"/>
          <p:cNvSpPr>
            <a:spLocks noChangeArrowheads="1"/>
          </p:cNvSpPr>
          <p:nvPr/>
        </p:nvSpPr>
        <p:spPr bwMode="auto">
          <a:xfrm>
            <a:off x="4202113" y="34528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75" name="Rectangle 10"/>
          <p:cNvSpPr>
            <a:spLocks noChangeArrowheads="1"/>
          </p:cNvSpPr>
          <p:nvPr/>
        </p:nvSpPr>
        <p:spPr bwMode="auto">
          <a:xfrm>
            <a:off x="4202113" y="3313113"/>
            <a:ext cx="25400" cy="139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76" name="Rectangle 11"/>
          <p:cNvSpPr>
            <a:spLocks noChangeArrowheads="1"/>
          </p:cNvSpPr>
          <p:nvPr/>
        </p:nvSpPr>
        <p:spPr bwMode="auto">
          <a:xfrm>
            <a:off x="4202113" y="34401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77" name="Rectangle 12"/>
          <p:cNvSpPr>
            <a:spLocks noChangeArrowheads="1"/>
          </p:cNvSpPr>
          <p:nvPr/>
        </p:nvSpPr>
        <p:spPr bwMode="auto">
          <a:xfrm>
            <a:off x="4416425" y="34401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78" name="Rectangle 13"/>
          <p:cNvSpPr>
            <a:spLocks noChangeArrowheads="1"/>
          </p:cNvSpPr>
          <p:nvPr/>
        </p:nvSpPr>
        <p:spPr bwMode="auto">
          <a:xfrm>
            <a:off x="4214813" y="3440113"/>
            <a:ext cx="201612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79" name="Rectangle 14"/>
          <p:cNvSpPr>
            <a:spLocks noChangeArrowheads="1"/>
          </p:cNvSpPr>
          <p:nvPr/>
        </p:nvSpPr>
        <p:spPr bwMode="auto">
          <a:xfrm>
            <a:off x="3795713" y="34401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80" name="Rectangle 15"/>
          <p:cNvSpPr>
            <a:spLocks noChangeArrowheads="1"/>
          </p:cNvSpPr>
          <p:nvPr/>
        </p:nvSpPr>
        <p:spPr bwMode="auto">
          <a:xfrm>
            <a:off x="3592513" y="34401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81" name="Rectangle 16"/>
          <p:cNvSpPr>
            <a:spLocks noChangeArrowheads="1"/>
          </p:cNvSpPr>
          <p:nvPr/>
        </p:nvSpPr>
        <p:spPr bwMode="auto">
          <a:xfrm>
            <a:off x="3605213" y="3440113"/>
            <a:ext cx="1905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82" name="Rectangle 17"/>
          <p:cNvSpPr>
            <a:spLocks noChangeArrowheads="1"/>
          </p:cNvSpPr>
          <p:nvPr/>
        </p:nvSpPr>
        <p:spPr bwMode="auto">
          <a:xfrm>
            <a:off x="4189413" y="32496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83" name="Rectangle 18"/>
          <p:cNvSpPr>
            <a:spLocks noChangeArrowheads="1"/>
          </p:cNvSpPr>
          <p:nvPr/>
        </p:nvSpPr>
        <p:spPr bwMode="auto">
          <a:xfrm>
            <a:off x="3808413" y="32496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84" name="Rectangle 19"/>
          <p:cNvSpPr>
            <a:spLocks noChangeArrowheads="1"/>
          </p:cNvSpPr>
          <p:nvPr/>
        </p:nvSpPr>
        <p:spPr bwMode="auto">
          <a:xfrm>
            <a:off x="3821113" y="3249613"/>
            <a:ext cx="3683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85" name="Rectangle 20"/>
          <p:cNvSpPr>
            <a:spLocks noChangeArrowheads="1"/>
          </p:cNvSpPr>
          <p:nvPr/>
        </p:nvSpPr>
        <p:spPr bwMode="auto">
          <a:xfrm>
            <a:off x="3986213" y="31480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86" name="Rectangle 21"/>
          <p:cNvSpPr>
            <a:spLocks noChangeArrowheads="1"/>
          </p:cNvSpPr>
          <p:nvPr/>
        </p:nvSpPr>
        <p:spPr bwMode="auto">
          <a:xfrm>
            <a:off x="3986213" y="32623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87" name="Rectangle 22"/>
          <p:cNvSpPr>
            <a:spLocks noChangeArrowheads="1"/>
          </p:cNvSpPr>
          <p:nvPr/>
        </p:nvSpPr>
        <p:spPr bwMode="auto">
          <a:xfrm>
            <a:off x="3986213" y="3160713"/>
            <a:ext cx="25400" cy="101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88" name="Rectangle 23"/>
          <p:cNvSpPr>
            <a:spLocks noChangeArrowheads="1"/>
          </p:cNvSpPr>
          <p:nvPr/>
        </p:nvSpPr>
        <p:spPr bwMode="auto">
          <a:xfrm>
            <a:off x="4416425" y="37703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89" name="Rectangle 24"/>
          <p:cNvSpPr>
            <a:spLocks noChangeArrowheads="1"/>
          </p:cNvSpPr>
          <p:nvPr/>
        </p:nvSpPr>
        <p:spPr bwMode="auto">
          <a:xfrm>
            <a:off x="4848225" y="37703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90" name="Rectangle 25"/>
          <p:cNvSpPr>
            <a:spLocks noChangeArrowheads="1"/>
          </p:cNvSpPr>
          <p:nvPr/>
        </p:nvSpPr>
        <p:spPr bwMode="auto">
          <a:xfrm>
            <a:off x="4429125" y="3770313"/>
            <a:ext cx="419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91" name="Rectangle 26"/>
          <p:cNvSpPr>
            <a:spLocks noChangeArrowheads="1"/>
          </p:cNvSpPr>
          <p:nvPr/>
        </p:nvSpPr>
        <p:spPr bwMode="auto">
          <a:xfrm>
            <a:off x="3046413" y="29083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92" name="Rectangle 27"/>
          <p:cNvSpPr>
            <a:spLocks noChangeArrowheads="1"/>
          </p:cNvSpPr>
          <p:nvPr/>
        </p:nvSpPr>
        <p:spPr bwMode="auto">
          <a:xfrm>
            <a:off x="3262313" y="29083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93" name="Rectangle 28"/>
          <p:cNvSpPr>
            <a:spLocks noChangeArrowheads="1"/>
          </p:cNvSpPr>
          <p:nvPr/>
        </p:nvSpPr>
        <p:spPr bwMode="auto">
          <a:xfrm>
            <a:off x="3059113" y="2908300"/>
            <a:ext cx="2032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94" name="Rectangle 29"/>
          <p:cNvSpPr>
            <a:spLocks noChangeArrowheads="1"/>
          </p:cNvSpPr>
          <p:nvPr/>
        </p:nvSpPr>
        <p:spPr bwMode="auto">
          <a:xfrm>
            <a:off x="5178425" y="29337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95" name="Rectangle 30"/>
          <p:cNvSpPr>
            <a:spLocks noChangeArrowheads="1"/>
          </p:cNvSpPr>
          <p:nvPr/>
        </p:nvSpPr>
        <p:spPr bwMode="auto">
          <a:xfrm>
            <a:off x="5635625" y="29337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96" name="Rectangle 31"/>
          <p:cNvSpPr>
            <a:spLocks noChangeArrowheads="1"/>
          </p:cNvSpPr>
          <p:nvPr/>
        </p:nvSpPr>
        <p:spPr bwMode="auto">
          <a:xfrm>
            <a:off x="5191125" y="2933700"/>
            <a:ext cx="4445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97" name="Rectangle 32"/>
          <p:cNvSpPr>
            <a:spLocks noChangeArrowheads="1"/>
          </p:cNvSpPr>
          <p:nvPr/>
        </p:nvSpPr>
        <p:spPr bwMode="auto">
          <a:xfrm>
            <a:off x="5216525" y="30464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98" name="Rectangle 33"/>
          <p:cNvSpPr>
            <a:spLocks noChangeArrowheads="1"/>
          </p:cNvSpPr>
          <p:nvPr/>
        </p:nvSpPr>
        <p:spPr bwMode="auto">
          <a:xfrm>
            <a:off x="5216525" y="36560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499" name="Rectangle 34"/>
          <p:cNvSpPr>
            <a:spLocks noChangeArrowheads="1"/>
          </p:cNvSpPr>
          <p:nvPr/>
        </p:nvSpPr>
        <p:spPr bwMode="auto">
          <a:xfrm>
            <a:off x="5216525" y="3059113"/>
            <a:ext cx="25400" cy="5969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00" name="Rectangle 35"/>
          <p:cNvSpPr>
            <a:spLocks noChangeArrowheads="1"/>
          </p:cNvSpPr>
          <p:nvPr/>
        </p:nvSpPr>
        <p:spPr bwMode="auto">
          <a:xfrm>
            <a:off x="5407025" y="35417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01" name="Rectangle 36"/>
          <p:cNvSpPr>
            <a:spLocks noChangeArrowheads="1"/>
          </p:cNvSpPr>
          <p:nvPr/>
        </p:nvSpPr>
        <p:spPr bwMode="auto">
          <a:xfrm>
            <a:off x="5216525" y="3541713"/>
            <a:ext cx="1905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02" name="Rectangle 37"/>
          <p:cNvSpPr>
            <a:spLocks noChangeArrowheads="1"/>
          </p:cNvSpPr>
          <p:nvPr/>
        </p:nvSpPr>
        <p:spPr bwMode="auto">
          <a:xfrm>
            <a:off x="5216525" y="3148013"/>
            <a:ext cx="25400" cy="406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03" name="Rectangle 38"/>
          <p:cNvSpPr>
            <a:spLocks noChangeArrowheads="1"/>
          </p:cNvSpPr>
          <p:nvPr/>
        </p:nvSpPr>
        <p:spPr bwMode="auto">
          <a:xfrm>
            <a:off x="5407025" y="31480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04" name="Rectangle 39"/>
          <p:cNvSpPr>
            <a:spLocks noChangeArrowheads="1"/>
          </p:cNvSpPr>
          <p:nvPr/>
        </p:nvSpPr>
        <p:spPr bwMode="auto">
          <a:xfrm>
            <a:off x="5229225" y="3148013"/>
            <a:ext cx="1778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05" name="Rectangle 40"/>
          <p:cNvSpPr>
            <a:spLocks noChangeArrowheads="1"/>
          </p:cNvSpPr>
          <p:nvPr/>
        </p:nvSpPr>
        <p:spPr bwMode="auto">
          <a:xfrm>
            <a:off x="5394325" y="31607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06" name="Rectangle 41"/>
          <p:cNvSpPr>
            <a:spLocks noChangeArrowheads="1"/>
          </p:cNvSpPr>
          <p:nvPr/>
        </p:nvSpPr>
        <p:spPr bwMode="auto">
          <a:xfrm>
            <a:off x="5394325" y="29464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07" name="Rectangle 42"/>
          <p:cNvSpPr>
            <a:spLocks noChangeArrowheads="1"/>
          </p:cNvSpPr>
          <p:nvPr/>
        </p:nvSpPr>
        <p:spPr bwMode="auto">
          <a:xfrm>
            <a:off x="5394325" y="2959100"/>
            <a:ext cx="25400" cy="2016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08" name="Rectangle 43"/>
          <p:cNvSpPr>
            <a:spLocks noChangeArrowheads="1"/>
          </p:cNvSpPr>
          <p:nvPr/>
        </p:nvSpPr>
        <p:spPr bwMode="auto">
          <a:xfrm>
            <a:off x="5394325" y="35417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09" name="Rectangle 44"/>
          <p:cNvSpPr>
            <a:spLocks noChangeArrowheads="1"/>
          </p:cNvSpPr>
          <p:nvPr/>
        </p:nvSpPr>
        <p:spPr bwMode="auto">
          <a:xfrm>
            <a:off x="5394325" y="37576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10" name="Rectangle 45"/>
          <p:cNvSpPr>
            <a:spLocks noChangeArrowheads="1"/>
          </p:cNvSpPr>
          <p:nvPr/>
        </p:nvSpPr>
        <p:spPr bwMode="auto">
          <a:xfrm>
            <a:off x="5394325" y="3554413"/>
            <a:ext cx="25400" cy="2032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11" name="Rectangle 46"/>
          <p:cNvSpPr>
            <a:spLocks noChangeArrowheads="1"/>
          </p:cNvSpPr>
          <p:nvPr/>
        </p:nvSpPr>
        <p:spPr bwMode="auto">
          <a:xfrm>
            <a:off x="5114925" y="31480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12" name="Rectangle 47"/>
          <p:cNvSpPr>
            <a:spLocks noChangeArrowheads="1"/>
          </p:cNvSpPr>
          <p:nvPr/>
        </p:nvSpPr>
        <p:spPr bwMode="auto">
          <a:xfrm>
            <a:off x="5114925" y="35544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13" name="Rectangle 48"/>
          <p:cNvSpPr>
            <a:spLocks noChangeArrowheads="1"/>
          </p:cNvSpPr>
          <p:nvPr/>
        </p:nvSpPr>
        <p:spPr bwMode="auto">
          <a:xfrm>
            <a:off x="5114925" y="3160713"/>
            <a:ext cx="25400" cy="393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14" name="Freeform 49"/>
          <p:cNvSpPr>
            <a:spLocks/>
          </p:cNvSpPr>
          <p:nvPr/>
        </p:nvSpPr>
        <p:spPr bwMode="auto">
          <a:xfrm>
            <a:off x="5000625" y="3287713"/>
            <a:ext cx="114300" cy="127000"/>
          </a:xfrm>
          <a:custGeom>
            <a:avLst/>
            <a:gdLst>
              <a:gd name="T0" fmla="*/ 56 w 72"/>
              <a:gd name="T1" fmla="*/ 48 h 80"/>
              <a:gd name="T2" fmla="*/ 48 w 72"/>
              <a:gd name="T3" fmla="*/ 24 h 80"/>
              <a:gd name="T4" fmla="*/ 56 w 72"/>
              <a:gd name="T5" fmla="*/ 24 h 80"/>
              <a:gd name="T6" fmla="*/ 56 w 72"/>
              <a:gd name="T7" fmla="*/ 24 h 80"/>
              <a:gd name="T8" fmla="*/ 32 w 72"/>
              <a:gd name="T9" fmla="*/ 16 h 80"/>
              <a:gd name="T10" fmla="*/ 40 w 72"/>
              <a:gd name="T11" fmla="*/ 16 h 80"/>
              <a:gd name="T12" fmla="*/ 40 w 72"/>
              <a:gd name="T13" fmla="*/ 16 h 80"/>
              <a:gd name="T14" fmla="*/ 24 w 72"/>
              <a:gd name="T15" fmla="*/ 24 h 80"/>
              <a:gd name="T16" fmla="*/ 24 w 72"/>
              <a:gd name="T17" fmla="*/ 24 h 80"/>
              <a:gd name="T18" fmla="*/ 24 w 72"/>
              <a:gd name="T19" fmla="*/ 24 h 80"/>
              <a:gd name="T20" fmla="*/ 16 w 72"/>
              <a:gd name="T21" fmla="*/ 48 h 80"/>
              <a:gd name="T22" fmla="*/ 16 w 72"/>
              <a:gd name="T23" fmla="*/ 40 h 80"/>
              <a:gd name="T24" fmla="*/ 16 w 72"/>
              <a:gd name="T25" fmla="*/ 40 h 80"/>
              <a:gd name="T26" fmla="*/ 24 w 72"/>
              <a:gd name="T27" fmla="*/ 56 h 80"/>
              <a:gd name="T28" fmla="*/ 24 w 72"/>
              <a:gd name="T29" fmla="*/ 56 h 80"/>
              <a:gd name="T30" fmla="*/ 24 w 72"/>
              <a:gd name="T31" fmla="*/ 56 h 80"/>
              <a:gd name="T32" fmla="*/ 40 w 72"/>
              <a:gd name="T33" fmla="*/ 72 h 80"/>
              <a:gd name="T34" fmla="*/ 32 w 72"/>
              <a:gd name="T35" fmla="*/ 64 h 80"/>
              <a:gd name="T36" fmla="*/ 32 w 72"/>
              <a:gd name="T37" fmla="*/ 64 h 80"/>
              <a:gd name="T38" fmla="*/ 56 w 72"/>
              <a:gd name="T39" fmla="*/ 48 h 80"/>
              <a:gd name="T40" fmla="*/ 48 w 72"/>
              <a:gd name="T41" fmla="*/ 56 h 80"/>
              <a:gd name="T42" fmla="*/ 48 w 72"/>
              <a:gd name="T43" fmla="*/ 56 h 80"/>
              <a:gd name="T44" fmla="*/ 56 w 72"/>
              <a:gd name="T45" fmla="*/ 40 h 80"/>
              <a:gd name="T46" fmla="*/ 56 w 72"/>
              <a:gd name="T47" fmla="*/ 40 h 80"/>
              <a:gd name="T48" fmla="*/ 72 w 72"/>
              <a:gd name="T49" fmla="*/ 48 h 80"/>
              <a:gd name="T50" fmla="*/ 72 w 72"/>
              <a:gd name="T51" fmla="*/ 48 h 80"/>
              <a:gd name="T52" fmla="*/ 64 w 72"/>
              <a:gd name="T53" fmla="*/ 64 h 80"/>
              <a:gd name="T54" fmla="*/ 64 w 72"/>
              <a:gd name="T55" fmla="*/ 64 h 80"/>
              <a:gd name="T56" fmla="*/ 64 w 72"/>
              <a:gd name="T57" fmla="*/ 64 h 80"/>
              <a:gd name="T58" fmla="*/ 40 w 72"/>
              <a:gd name="T59" fmla="*/ 80 h 80"/>
              <a:gd name="T60" fmla="*/ 40 w 72"/>
              <a:gd name="T61" fmla="*/ 80 h 80"/>
              <a:gd name="T62" fmla="*/ 32 w 72"/>
              <a:gd name="T63" fmla="*/ 80 h 80"/>
              <a:gd name="T64" fmla="*/ 16 w 72"/>
              <a:gd name="T65" fmla="*/ 64 h 80"/>
              <a:gd name="T66" fmla="*/ 16 w 72"/>
              <a:gd name="T67" fmla="*/ 64 h 80"/>
              <a:gd name="T68" fmla="*/ 8 w 72"/>
              <a:gd name="T69" fmla="*/ 64 h 80"/>
              <a:gd name="T70" fmla="*/ 0 w 72"/>
              <a:gd name="T71" fmla="*/ 48 h 80"/>
              <a:gd name="T72" fmla="*/ 0 w 72"/>
              <a:gd name="T73" fmla="*/ 48 h 80"/>
              <a:gd name="T74" fmla="*/ 0 w 72"/>
              <a:gd name="T75" fmla="*/ 40 h 80"/>
              <a:gd name="T76" fmla="*/ 8 w 72"/>
              <a:gd name="T77" fmla="*/ 16 h 80"/>
              <a:gd name="T78" fmla="*/ 8 w 72"/>
              <a:gd name="T79" fmla="*/ 16 h 80"/>
              <a:gd name="T80" fmla="*/ 16 w 72"/>
              <a:gd name="T81" fmla="*/ 8 h 80"/>
              <a:gd name="T82" fmla="*/ 32 w 72"/>
              <a:gd name="T83" fmla="*/ 0 h 80"/>
              <a:gd name="T84" fmla="*/ 32 w 72"/>
              <a:gd name="T85" fmla="*/ 0 h 80"/>
              <a:gd name="T86" fmla="*/ 40 w 72"/>
              <a:gd name="T87" fmla="*/ 0 h 80"/>
              <a:gd name="T88" fmla="*/ 64 w 72"/>
              <a:gd name="T89" fmla="*/ 8 h 80"/>
              <a:gd name="T90" fmla="*/ 64 w 72"/>
              <a:gd name="T91" fmla="*/ 8 h 80"/>
              <a:gd name="T92" fmla="*/ 64 w 72"/>
              <a:gd name="T93" fmla="*/ 16 h 80"/>
              <a:gd name="T94" fmla="*/ 72 w 72"/>
              <a:gd name="T95" fmla="*/ 40 h 80"/>
              <a:gd name="T96" fmla="*/ 56 w 72"/>
              <a:gd name="T97" fmla="*/ 48 h 8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2"/>
              <a:gd name="T148" fmla="*/ 0 h 80"/>
              <a:gd name="T149" fmla="*/ 72 w 72"/>
              <a:gd name="T150" fmla="*/ 80 h 80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2" h="80">
                <a:moveTo>
                  <a:pt x="56" y="48"/>
                </a:moveTo>
                <a:lnTo>
                  <a:pt x="48" y="24"/>
                </a:lnTo>
                <a:lnTo>
                  <a:pt x="56" y="24"/>
                </a:lnTo>
                <a:lnTo>
                  <a:pt x="32" y="16"/>
                </a:lnTo>
                <a:lnTo>
                  <a:pt x="40" y="16"/>
                </a:lnTo>
                <a:lnTo>
                  <a:pt x="24" y="24"/>
                </a:lnTo>
                <a:lnTo>
                  <a:pt x="16" y="48"/>
                </a:lnTo>
                <a:lnTo>
                  <a:pt x="16" y="40"/>
                </a:lnTo>
                <a:lnTo>
                  <a:pt x="24" y="56"/>
                </a:lnTo>
                <a:lnTo>
                  <a:pt x="40" y="72"/>
                </a:lnTo>
                <a:lnTo>
                  <a:pt x="32" y="64"/>
                </a:lnTo>
                <a:lnTo>
                  <a:pt x="56" y="48"/>
                </a:lnTo>
                <a:lnTo>
                  <a:pt x="48" y="56"/>
                </a:lnTo>
                <a:lnTo>
                  <a:pt x="56" y="40"/>
                </a:lnTo>
                <a:lnTo>
                  <a:pt x="72" y="48"/>
                </a:lnTo>
                <a:lnTo>
                  <a:pt x="64" y="64"/>
                </a:lnTo>
                <a:lnTo>
                  <a:pt x="40" y="80"/>
                </a:lnTo>
                <a:lnTo>
                  <a:pt x="32" y="80"/>
                </a:lnTo>
                <a:lnTo>
                  <a:pt x="16" y="64"/>
                </a:lnTo>
                <a:lnTo>
                  <a:pt x="8" y="64"/>
                </a:lnTo>
                <a:lnTo>
                  <a:pt x="0" y="48"/>
                </a:lnTo>
                <a:lnTo>
                  <a:pt x="0" y="40"/>
                </a:lnTo>
                <a:lnTo>
                  <a:pt x="8" y="16"/>
                </a:lnTo>
                <a:lnTo>
                  <a:pt x="16" y="8"/>
                </a:lnTo>
                <a:lnTo>
                  <a:pt x="32" y="0"/>
                </a:lnTo>
                <a:lnTo>
                  <a:pt x="40" y="0"/>
                </a:lnTo>
                <a:lnTo>
                  <a:pt x="64" y="8"/>
                </a:lnTo>
                <a:lnTo>
                  <a:pt x="64" y="16"/>
                </a:lnTo>
                <a:lnTo>
                  <a:pt x="72" y="40"/>
                </a:lnTo>
                <a:lnTo>
                  <a:pt x="56" y="4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15" name="Freeform 50"/>
          <p:cNvSpPr>
            <a:spLocks/>
          </p:cNvSpPr>
          <p:nvPr/>
        </p:nvSpPr>
        <p:spPr bwMode="auto">
          <a:xfrm>
            <a:off x="5089525" y="3351213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0 w 16"/>
              <a:gd name="T5" fmla="*/ 8 h 8"/>
              <a:gd name="T6" fmla="*/ 16 w 16"/>
              <a:gd name="T7" fmla="*/ 0 h 8"/>
              <a:gd name="T8" fmla="*/ 16 w 16"/>
              <a:gd name="T9" fmla="*/ 8 h 8"/>
              <a:gd name="T10" fmla="*/ 16 w 16"/>
              <a:gd name="T11" fmla="*/ 8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16" name="Rectangle 51"/>
          <p:cNvSpPr>
            <a:spLocks noChangeArrowheads="1"/>
          </p:cNvSpPr>
          <p:nvPr/>
        </p:nvSpPr>
        <p:spPr bwMode="auto">
          <a:xfrm>
            <a:off x="5203825" y="38211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17" name="Rectangle 52"/>
          <p:cNvSpPr>
            <a:spLocks noChangeArrowheads="1"/>
          </p:cNvSpPr>
          <p:nvPr/>
        </p:nvSpPr>
        <p:spPr bwMode="auto">
          <a:xfrm>
            <a:off x="5203825" y="43672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18" name="Rectangle 53"/>
          <p:cNvSpPr>
            <a:spLocks noChangeArrowheads="1"/>
          </p:cNvSpPr>
          <p:nvPr/>
        </p:nvSpPr>
        <p:spPr bwMode="auto">
          <a:xfrm>
            <a:off x="5203825" y="3833813"/>
            <a:ext cx="25400" cy="533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19" name="Rectangle 54"/>
          <p:cNvSpPr>
            <a:spLocks noChangeArrowheads="1"/>
          </p:cNvSpPr>
          <p:nvPr/>
        </p:nvSpPr>
        <p:spPr bwMode="auto">
          <a:xfrm>
            <a:off x="5407025" y="42656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20" name="Rectangle 55"/>
          <p:cNvSpPr>
            <a:spLocks noChangeArrowheads="1"/>
          </p:cNvSpPr>
          <p:nvPr/>
        </p:nvSpPr>
        <p:spPr bwMode="auto">
          <a:xfrm>
            <a:off x="5203825" y="4265613"/>
            <a:ext cx="2032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21" name="Rectangle 56"/>
          <p:cNvSpPr>
            <a:spLocks noChangeArrowheads="1"/>
          </p:cNvSpPr>
          <p:nvPr/>
        </p:nvSpPr>
        <p:spPr bwMode="auto">
          <a:xfrm>
            <a:off x="5203825" y="3910013"/>
            <a:ext cx="25400" cy="368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22" name="Rectangle 57"/>
          <p:cNvSpPr>
            <a:spLocks noChangeArrowheads="1"/>
          </p:cNvSpPr>
          <p:nvPr/>
        </p:nvSpPr>
        <p:spPr bwMode="auto">
          <a:xfrm>
            <a:off x="5407025" y="39100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23" name="Rectangle 58"/>
          <p:cNvSpPr>
            <a:spLocks noChangeArrowheads="1"/>
          </p:cNvSpPr>
          <p:nvPr/>
        </p:nvSpPr>
        <p:spPr bwMode="auto">
          <a:xfrm>
            <a:off x="5216525" y="3910013"/>
            <a:ext cx="1905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24" name="Rectangle 59"/>
          <p:cNvSpPr>
            <a:spLocks noChangeArrowheads="1"/>
          </p:cNvSpPr>
          <p:nvPr/>
        </p:nvSpPr>
        <p:spPr bwMode="auto">
          <a:xfrm>
            <a:off x="5394325" y="39227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25" name="Rectangle 60"/>
          <p:cNvSpPr>
            <a:spLocks noChangeArrowheads="1"/>
          </p:cNvSpPr>
          <p:nvPr/>
        </p:nvSpPr>
        <p:spPr bwMode="auto">
          <a:xfrm>
            <a:off x="5394325" y="37322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26" name="Rectangle 61"/>
          <p:cNvSpPr>
            <a:spLocks noChangeArrowheads="1"/>
          </p:cNvSpPr>
          <p:nvPr/>
        </p:nvSpPr>
        <p:spPr bwMode="auto">
          <a:xfrm>
            <a:off x="5394325" y="3744913"/>
            <a:ext cx="25400" cy="177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27" name="Rectangle 62"/>
          <p:cNvSpPr>
            <a:spLocks noChangeArrowheads="1"/>
          </p:cNvSpPr>
          <p:nvPr/>
        </p:nvSpPr>
        <p:spPr bwMode="auto">
          <a:xfrm>
            <a:off x="5394325" y="42656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28" name="Rectangle 63"/>
          <p:cNvSpPr>
            <a:spLocks noChangeArrowheads="1"/>
          </p:cNvSpPr>
          <p:nvPr/>
        </p:nvSpPr>
        <p:spPr bwMode="auto">
          <a:xfrm>
            <a:off x="5394325" y="44561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29" name="Rectangle 64"/>
          <p:cNvSpPr>
            <a:spLocks noChangeArrowheads="1"/>
          </p:cNvSpPr>
          <p:nvPr/>
        </p:nvSpPr>
        <p:spPr bwMode="auto">
          <a:xfrm>
            <a:off x="5394325" y="4278313"/>
            <a:ext cx="25400" cy="177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30" name="Rectangle 65"/>
          <p:cNvSpPr>
            <a:spLocks noChangeArrowheads="1"/>
          </p:cNvSpPr>
          <p:nvPr/>
        </p:nvSpPr>
        <p:spPr bwMode="auto">
          <a:xfrm>
            <a:off x="5102225" y="39100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31" name="Rectangle 66"/>
          <p:cNvSpPr>
            <a:spLocks noChangeArrowheads="1"/>
          </p:cNvSpPr>
          <p:nvPr/>
        </p:nvSpPr>
        <p:spPr bwMode="auto">
          <a:xfrm>
            <a:off x="5102225" y="42783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32" name="Rectangle 67"/>
          <p:cNvSpPr>
            <a:spLocks noChangeArrowheads="1"/>
          </p:cNvSpPr>
          <p:nvPr/>
        </p:nvSpPr>
        <p:spPr bwMode="auto">
          <a:xfrm>
            <a:off x="5102225" y="3922713"/>
            <a:ext cx="25400" cy="355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33" name="Rectangle 68"/>
          <p:cNvSpPr>
            <a:spLocks noChangeArrowheads="1"/>
          </p:cNvSpPr>
          <p:nvPr/>
        </p:nvSpPr>
        <p:spPr bwMode="auto">
          <a:xfrm>
            <a:off x="4937125" y="41132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34" name="Rectangle 69"/>
          <p:cNvSpPr>
            <a:spLocks noChangeArrowheads="1"/>
          </p:cNvSpPr>
          <p:nvPr/>
        </p:nvSpPr>
        <p:spPr bwMode="auto">
          <a:xfrm>
            <a:off x="5114925" y="41132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35" name="Rectangle 70"/>
          <p:cNvSpPr>
            <a:spLocks noChangeArrowheads="1"/>
          </p:cNvSpPr>
          <p:nvPr/>
        </p:nvSpPr>
        <p:spPr bwMode="auto">
          <a:xfrm>
            <a:off x="4949825" y="4113213"/>
            <a:ext cx="165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36" name="Rectangle 71"/>
          <p:cNvSpPr>
            <a:spLocks noChangeArrowheads="1"/>
          </p:cNvSpPr>
          <p:nvPr/>
        </p:nvSpPr>
        <p:spPr bwMode="auto">
          <a:xfrm>
            <a:off x="4949825" y="41132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37" name="Rectangle 72"/>
          <p:cNvSpPr>
            <a:spLocks noChangeArrowheads="1"/>
          </p:cNvSpPr>
          <p:nvPr/>
        </p:nvSpPr>
        <p:spPr bwMode="auto">
          <a:xfrm>
            <a:off x="4848225" y="4113213"/>
            <a:ext cx="1016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38" name="Rectangle 73"/>
          <p:cNvSpPr>
            <a:spLocks noChangeArrowheads="1"/>
          </p:cNvSpPr>
          <p:nvPr/>
        </p:nvSpPr>
        <p:spPr bwMode="auto">
          <a:xfrm>
            <a:off x="4848225" y="3338513"/>
            <a:ext cx="25400" cy="787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39" name="Rectangle 74"/>
          <p:cNvSpPr>
            <a:spLocks noChangeArrowheads="1"/>
          </p:cNvSpPr>
          <p:nvPr/>
        </p:nvSpPr>
        <p:spPr bwMode="auto">
          <a:xfrm>
            <a:off x="5000625" y="33385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40" name="Rectangle 75"/>
          <p:cNvSpPr>
            <a:spLocks noChangeArrowheads="1"/>
          </p:cNvSpPr>
          <p:nvPr/>
        </p:nvSpPr>
        <p:spPr bwMode="auto">
          <a:xfrm>
            <a:off x="4860925" y="3338513"/>
            <a:ext cx="139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41" name="Freeform 76"/>
          <p:cNvSpPr>
            <a:spLocks/>
          </p:cNvSpPr>
          <p:nvPr/>
        </p:nvSpPr>
        <p:spPr bwMode="auto">
          <a:xfrm>
            <a:off x="5483225" y="454501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42" name="Freeform 77"/>
          <p:cNvSpPr>
            <a:spLocks/>
          </p:cNvSpPr>
          <p:nvPr/>
        </p:nvSpPr>
        <p:spPr bwMode="auto">
          <a:xfrm>
            <a:off x="5305425" y="454501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43" name="Rectangle 78"/>
          <p:cNvSpPr>
            <a:spLocks noChangeArrowheads="1"/>
          </p:cNvSpPr>
          <p:nvPr/>
        </p:nvSpPr>
        <p:spPr bwMode="auto">
          <a:xfrm>
            <a:off x="5318125" y="4545013"/>
            <a:ext cx="1778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44" name="Freeform 79"/>
          <p:cNvSpPr>
            <a:spLocks/>
          </p:cNvSpPr>
          <p:nvPr/>
        </p:nvSpPr>
        <p:spPr bwMode="auto">
          <a:xfrm>
            <a:off x="5559425" y="450691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45" name="Freeform 80"/>
          <p:cNvSpPr>
            <a:spLocks/>
          </p:cNvSpPr>
          <p:nvPr/>
        </p:nvSpPr>
        <p:spPr bwMode="auto">
          <a:xfrm>
            <a:off x="5229225" y="450691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46" name="Rectangle 81"/>
          <p:cNvSpPr>
            <a:spLocks noChangeArrowheads="1"/>
          </p:cNvSpPr>
          <p:nvPr/>
        </p:nvSpPr>
        <p:spPr bwMode="auto">
          <a:xfrm>
            <a:off x="5241925" y="4506913"/>
            <a:ext cx="3302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47" name="Freeform 82"/>
          <p:cNvSpPr>
            <a:spLocks/>
          </p:cNvSpPr>
          <p:nvPr/>
        </p:nvSpPr>
        <p:spPr bwMode="auto">
          <a:xfrm>
            <a:off x="5648325" y="446881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48" name="Freeform 83"/>
          <p:cNvSpPr>
            <a:spLocks/>
          </p:cNvSpPr>
          <p:nvPr/>
        </p:nvSpPr>
        <p:spPr bwMode="auto">
          <a:xfrm>
            <a:off x="5140325" y="446881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49" name="Rectangle 84"/>
          <p:cNvSpPr>
            <a:spLocks noChangeArrowheads="1"/>
          </p:cNvSpPr>
          <p:nvPr/>
        </p:nvSpPr>
        <p:spPr bwMode="auto">
          <a:xfrm>
            <a:off x="5153025" y="4468813"/>
            <a:ext cx="5080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50" name="Rectangle 85"/>
          <p:cNvSpPr>
            <a:spLocks noChangeArrowheads="1"/>
          </p:cNvSpPr>
          <p:nvPr/>
        </p:nvSpPr>
        <p:spPr bwMode="auto">
          <a:xfrm>
            <a:off x="5394325" y="37576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51" name="Rectangle 86"/>
          <p:cNvSpPr>
            <a:spLocks noChangeArrowheads="1"/>
          </p:cNvSpPr>
          <p:nvPr/>
        </p:nvSpPr>
        <p:spPr bwMode="auto">
          <a:xfrm>
            <a:off x="6015038" y="37576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52" name="Rectangle 87"/>
          <p:cNvSpPr>
            <a:spLocks noChangeArrowheads="1"/>
          </p:cNvSpPr>
          <p:nvPr/>
        </p:nvSpPr>
        <p:spPr bwMode="auto">
          <a:xfrm>
            <a:off x="5407025" y="3757613"/>
            <a:ext cx="608013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53" name="Rectangle 88"/>
          <p:cNvSpPr>
            <a:spLocks noChangeArrowheads="1"/>
          </p:cNvSpPr>
          <p:nvPr/>
        </p:nvSpPr>
        <p:spPr bwMode="auto">
          <a:xfrm>
            <a:off x="6142038" y="3605213"/>
            <a:ext cx="342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Out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2554" name="Rectangle 89"/>
          <p:cNvSpPr>
            <a:spLocks noChangeArrowheads="1"/>
          </p:cNvSpPr>
          <p:nvPr/>
        </p:nvSpPr>
        <p:spPr bwMode="auto">
          <a:xfrm>
            <a:off x="5267325" y="2565400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2555" name="Rectangle 90"/>
          <p:cNvSpPr>
            <a:spLocks noChangeArrowheads="1"/>
          </p:cNvSpPr>
          <p:nvPr/>
        </p:nvSpPr>
        <p:spPr bwMode="auto">
          <a:xfrm>
            <a:off x="5407025" y="2654300"/>
            <a:ext cx="2571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DD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2556" name="Rectangle 91"/>
          <p:cNvSpPr>
            <a:spLocks noChangeArrowheads="1"/>
          </p:cNvSpPr>
          <p:nvPr/>
        </p:nvSpPr>
        <p:spPr bwMode="auto">
          <a:xfrm>
            <a:off x="2855913" y="22733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57" name="Rectangle 92"/>
          <p:cNvSpPr>
            <a:spLocks noChangeArrowheads="1"/>
          </p:cNvSpPr>
          <p:nvPr/>
        </p:nvSpPr>
        <p:spPr bwMode="auto">
          <a:xfrm>
            <a:off x="3249613" y="22733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58" name="Rectangle 93"/>
          <p:cNvSpPr>
            <a:spLocks noChangeArrowheads="1"/>
          </p:cNvSpPr>
          <p:nvPr/>
        </p:nvSpPr>
        <p:spPr bwMode="auto">
          <a:xfrm>
            <a:off x="2868613" y="2273300"/>
            <a:ext cx="3810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59" name="Rectangle 94"/>
          <p:cNvSpPr>
            <a:spLocks noChangeArrowheads="1"/>
          </p:cNvSpPr>
          <p:nvPr/>
        </p:nvSpPr>
        <p:spPr bwMode="auto">
          <a:xfrm>
            <a:off x="2881313" y="23749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60" name="Rectangle 95"/>
          <p:cNvSpPr>
            <a:spLocks noChangeArrowheads="1"/>
          </p:cNvSpPr>
          <p:nvPr/>
        </p:nvSpPr>
        <p:spPr bwMode="auto">
          <a:xfrm>
            <a:off x="2881313" y="28702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61" name="Rectangle 96"/>
          <p:cNvSpPr>
            <a:spLocks noChangeArrowheads="1"/>
          </p:cNvSpPr>
          <p:nvPr/>
        </p:nvSpPr>
        <p:spPr bwMode="auto">
          <a:xfrm>
            <a:off x="2881313" y="2387600"/>
            <a:ext cx="25400" cy="482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62" name="Rectangle 97"/>
          <p:cNvSpPr>
            <a:spLocks noChangeArrowheads="1"/>
          </p:cNvSpPr>
          <p:nvPr/>
        </p:nvSpPr>
        <p:spPr bwMode="auto">
          <a:xfrm>
            <a:off x="3046413" y="27686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63" name="Rectangle 98"/>
          <p:cNvSpPr>
            <a:spLocks noChangeArrowheads="1"/>
          </p:cNvSpPr>
          <p:nvPr/>
        </p:nvSpPr>
        <p:spPr bwMode="auto">
          <a:xfrm>
            <a:off x="2881313" y="2768600"/>
            <a:ext cx="165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64" name="Rectangle 99"/>
          <p:cNvSpPr>
            <a:spLocks noChangeArrowheads="1"/>
          </p:cNvSpPr>
          <p:nvPr/>
        </p:nvSpPr>
        <p:spPr bwMode="auto">
          <a:xfrm>
            <a:off x="2881313" y="2451100"/>
            <a:ext cx="25400" cy="3302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65" name="Rectangle 100"/>
          <p:cNvSpPr>
            <a:spLocks noChangeArrowheads="1"/>
          </p:cNvSpPr>
          <p:nvPr/>
        </p:nvSpPr>
        <p:spPr bwMode="auto">
          <a:xfrm>
            <a:off x="3046413" y="24511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66" name="Rectangle 101"/>
          <p:cNvSpPr>
            <a:spLocks noChangeArrowheads="1"/>
          </p:cNvSpPr>
          <p:nvPr/>
        </p:nvSpPr>
        <p:spPr bwMode="auto">
          <a:xfrm>
            <a:off x="2894013" y="2451100"/>
            <a:ext cx="152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67" name="Rectangle 102"/>
          <p:cNvSpPr>
            <a:spLocks noChangeArrowheads="1"/>
          </p:cNvSpPr>
          <p:nvPr/>
        </p:nvSpPr>
        <p:spPr bwMode="auto">
          <a:xfrm>
            <a:off x="3033713" y="24638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68" name="Rectangle 103"/>
          <p:cNvSpPr>
            <a:spLocks noChangeArrowheads="1"/>
          </p:cNvSpPr>
          <p:nvPr/>
        </p:nvSpPr>
        <p:spPr bwMode="auto">
          <a:xfrm>
            <a:off x="3033713" y="22860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69" name="Rectangle 104"/>
          <p:cNvSpPr>
            <a:spLocks noChangeArrowheads="1"/>
          </p:cNvSpPr>
          <p:nvPr/>
        </p:nvSpPr>
        <p:spPr bwMode="auto">
          <a:xfrm>
            <a:off x="3033713" y="2298700"/>
            <a:ext cx="25400" cy="165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70" name="Rectangle 105"/>
          <p:cNvSpPr>
            <a:spLocks noChangeArrowheads="1"/>
          </p:cNvSpPr>
          <p:nvPr/>
        </p:nvSpPr>
        <p:spPr bwMode="auto">
          <a:xfrm>
            <a:off x="3033713" y="27686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71" name="Rectangle 106"/>
          <p:cNvSpPr>
            <a:spLocks noChangeArrowheads="1"/>
          </p:cNvSpPr>
          <p:nvPr/>
        </p:nvSpPr>
        <p:spPr bwMode="auto">
          <a:xfrm>
            <a:off x="3033713" y="29464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72" name="Rectangle 107"/>
          <p:cNvSpPr>
            <a:spLocks noChangeArrowheads="1"/>
          </p:cNvSpPr>
          <p:nvPr/>
        </p:nvSpPr>
        <p:spPr bwMode="auto">
          <a:xfrm>
            <a:off x="3033713" y="2781300"/>
            <a:ext cx="25400" cy="165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73" name="Rectangle 108"/>
          <p:cNvSpPr>
            <a:spLocks noChangeArrowheads="1"/>
          </p:cNvSpPr>
          <p:nvPr/>
        </p:nvSpPr>
        <p:spPr bwMode="auto">
          <a:xfrm>
            <a:off x="2805113" y="24511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74" name="Rectangle 109"/>
          <p:cNvSpPr>
            <a:spLocks noChangeArrowheads="1"/>
          </p:cNvSpPr>
          <p:nvPr/>
        </p:nvSpPr>
        <p:spPr bwMode="auto">
          <a:xfrm>
            <a:off x="2805113" y="27813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75" name="Rectangle 110"/>
          <p:cNvSpPr>
            <a:spLocks noChangeArrowheads="1"/>
          </p:cNvSpPr>
          <p:nvPr/>
        </p:nvSpPr>
        <p:spPr bwMode="auto">
          <a:xfrm>
            <a:off x="2805113" y="2463800"/>
            <a:ext cx="25400" cy="3175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76" name="Freeform 111"/>
          <p:cNvSpPr>
            <a:spLocks/>
          </p:cNvSpPr>
          <p:nvPr/>
        </p:nvSpPr>
        <p:spPr bwMode="auto">
          <a:xfrm>
            <a:off x="2705100" y="2565400"/>
            <a:ext cx="100013" cy="101600"/>
          </a:xfrm>
          <a:custGeom>
            <a:avLst/>
            <a:gdLst>
              <a:gd name="T0" fmla="*/ 48 w 63"/>
              <a:gd name="T1" fmla="*/ 40 h 64"/>
              <a:gd name="T2" fmla="*/ 40 w 63"/>
              <a:gd name="T3" fmla="*/ 24 h 64"/>
              <a:gd name="T4" fmla="*/ 48 w 63"/>
              <a:gd name="T5" fmla="*/ 24 h 64"/>
              <a:gd name="T6" fmla="*/ 48 w 63"/>
              <a:gd name="T7" fmla="*/ 24 h 64"/>
              <a:gd name="T8" fmla="*/ 32 w 63"/>
              <a:gd name="T9" fmla="*/ 16 h 64"/>
              <a:gd name="T10" fmla="*/ 40 w 63"/>
              <a:gd name="T11" fmla="*/ 16 h 64"/>
              <a:gd name="T12" fmla="*/ 40 w 63"/>
              <a:gd name="T13" fmla="*/ 16 h 64"/>
              <a:gd name="T14" fmla="*/ 24 w 63"/>
              <a:gd name="T15" fmla="*/ 24 h 64"/>
              <a:gd name="T16" fmla="*/ 24 w 63"/>
              <a:gd name="T17" fmla="*/ 24 h 64"/>
              <a:gd name="T18" fmla="*/ 24 w 63"/>
              <a:gd name="T19" fmla="*/ 24 h 64"/>
              <a:gd name="T20" fmla="*/ 16 w 63"/>
              <a:gd name="T21" fmla="*/ 40 h 64"/>
              <a:gd name="T22" fmla="*/ 16 w 63"/>
              <a:gd name="T23" fmla="*/ 32 h 64"/>
              <a:gd name="T24" fmla="*/ 16 w 63"/>
              <a:gd name="T25" fmla="*/ 32 h 64"/>
              <a:gd name="T26" fmla="*/ 24 w 63"/>
              <a:gd name="T27" fmla="*/ 48 h 64"/>
              <a:gd name="T28" fmla="*/ 24 w 63"/>
              <a:gd name="T29" fmla="*/ 40 h 64"/>
              <a:gd name="T30" fmla="*/ 24 w 63"/>
              <a:gd name="T31" fmla="*/ 40 h 64"/>
              <a:gd name="T32" fmla="*/ 40 w 63"/>
              <a:gd name="T33" fmla="*/ 48 h 64"/>
              <a:gd name="T34" fmla="*/ 32 w 63"/>
              <a:gd name="T35" fmla="*/ 48 h 64"/>
              <a:gd name="T36" fmla="*/ 32 w 63"/>
              <a:gd name="T37" fmla="*/ 48 h 64"/>
              <a:gd name="T38" fmla="*/ 48 w 63"/>
              <a:gd name="T39" fmla="*/ 40 h 64"/>
              <a:gd name="T40" fmla="*/ 40 w 63"/>
              <a:gd name="T41" fmla="*/ 48 h 64"/>
              <a:gd name="T42" fmla="*/ 40 w 63"/>
              <a:gd name="T43" fmla="*/ 48 h 64"/>
              <a:gd name="T44" fmla="*/ 48 w 63"/>
              <a:gd name="T45" fmla="*/ 32 h 64"/>
              <a:gd name="T46" fmla="*/ 48 w 63"/>
              <a:gd name="T47" fmla="*/ 32 h 64"/>
              <a:gd name="T48" fmla="*/ 63 w 63"/>
              <a:gd name="T49" fmla="*/ 40 h 64"/>
              <a:gd name="T50" fmla="*/ 63 w 63"/>
              <a:gd name="T51" fmla="*/ 40 h 64"/>
              <a:gd name="T52" fmla="*/ 55 w 63"/>
              <a:gd name="T53" fmla="*/ 56 h 64"/>
              <a:gd name="T54" fmla="*/ 55 w 63"/>
              <a:gd name="T55" fmla="*/ 56 h 64"/>
              <a:gd name="T56" fmla="*/ 55 w 63"/>
              <a:gd name="T57" fmla="*/ 56 h 64"/>
              <a:gd name="T58" fmla="*/ 40 w 63"/>
              <a:gd name="T59" fmla="*/ 64 h 64"/>
              <a:gd name="T60" fmla="*/ 40 w 63"/>
              <a:gd name="T61" fmla="*/ 64 h 64"/>
              <a:gd name="T62" fmla="*/ 32 w 63"/>
              <a:gd name="T63" fmla="*/ 64 h 64"/>
              <a:gd name="T64" fmla="*/ 16 w 63"/>
              <a:gd name="T65" fmla="*/ 56 h 64"/>
              <a:gd name="T66" fmla="*/ 16 w 63"/>
              <a:gd name="T67" fmla="*/ 56 h 64"/>
              <a:gd name="T68" fmla="*/ 8 w 63"/>
              <a:gd name="T69" fmla="*/ 56 h 64"/>
              <a:gd name="T70" fmla="*/ 0 w 63"/>
              <a:gd name="T71" fmla="*/ 40 h 64"/>
              <a:gd name="T72" fmla="*/ 0 w 63"/>
              <a:gd name="T73" fmla="*/ 40 h 64"/>
              <a:gd name="T74" fmla="*/ 0 w 63"/>
              <a:gd name="T75" fmla="*/ 32 h 64"/>
              <a:gd name="T76" fmla="*/ 8 w 63"/>
              <a:gd name="T77" fmla="*/ 16 h 64"/>
              <a:gd name="T78" fmla="*/ 8 w 63"/>
              <a:gd name="T79" fmla="*/ 16 h 64"/>
              <a:gd name="T80" fmla="*/ 16 w 63"/>
              <a:gd name="T81" fmla="*/ 8 h 64"/>
              <a:gd name="T82" fmla="*/ 32 w 63"/>
              <a:gd name="T83" fmla="*/ 0 h 64"/>
              <a:gd name="T84" fmla="*/ 32 w 63"/>
              <a:gd name="T85" fmla="*/ 0 h 64"/>
              <a:gd name="T86" fmla="*/ 40 w 63"/>
              <a:gd name="T87" fmla="*/ 0 h 64"/>
              <a:gd name="T88" fmla="*/ 55 w 63"/>
              <a:gd name="T89" fmla="*/ 8 h 64"/>
              <a:gd name="T90" fmla="*/ 55 w 63"/>
              <a:gd name="T91" fmla="*/ 8 h 64"/>
              <a:gd name="T92" fmla="*/ 55 w 63"/>
              <a:gd name="T93" fmla="*/ 16 h 64"/>
              <a:gd name="T94" fmla="*/ 63 w 63"/>
              <a:gd name="T95" fmla="*/ 32 h 64"/>
              <a:gd name="T96" fmla="*/ 48 w 63"/>
              <a:gd name="T97" fmla="*/ 40 h 6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3"/>
              <a:gd name="T148" fmla="*/ 0 h 64"/>
              <a:gd name="T149" fmla="*/ 63 w 63"/>
              <a:gd name="T150" fmla="*/ 64 h 6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3" h="64">
                <a:moveTo>
                  <a:pt x="48" y="40"/>
                </a:moveTo>
                <a:lnTo>
                  <a:pt x="40" y="24"/>
                </a:lnTo>
                <a:lnTo>
                  <a:pt x="48" y="24"/>
                </a:lnTo>
                <a:lnTo>
                  <a:pt x="32" y="16"/>
                </a:lnTo>
                <a:lnTo>
                  <a:pt x="40" y="16"/>
                </a:lnTo>
                <a:lnTo>
                  <a:pt x="24" y="24"/>
                </a:lnTo>
                <a:lnTo>
                  <a:pt x="16" y="40"/>
                </a:lnTo>
                <a:lnTo>
                  <a:pt x="16" y="32"/>
                </a:lnTo>
                <a:lnTo>
                  <a:pt x="24" y="48"/>
                </a:lnTo>
                <a:lnTo>
                  <a:pt x="24" y="40"/>
                </a:lnTo>
                <a:lnTo>
                  <a:pt x="40" y="48"/>
                </a:lnTo>
                <a:lnTo>
                  <a:pt x="32" y="48"/>
                </a:lnTo>
                <a:lnTo>
                  <a:pt x="48" y="40"/>
                </a:lnTo>
                <a:lnTo>
                  <a:pt x="40" y="48"/>
                </a:lnTo>
                <a:lnTo>
                  <a:pt x="48" y="32"/>
                </a:lnTo>
                <a:lnTo>
                  <a:pt x="63" y="40"/>
                </a:lnTo>
                <a:lnTo>
                  <a:pt x="55" y="56"/>
                </a:lnTo>
                <a:lnTo>
                  <a:pt x="40" y="64"/>
                </a:lnTo>
                <a:lnTo>
                  <a:pt x="32" y="64"/>
                </a:lnTo>
                <a:lnTo>
                  <a:pt x="16" y="56"/>
                </a:lnTo>
                <a:lnTo>
                  <a:pt x="8" y="56"/>
                </a:lnTo>
                <a:lnTo>
                  <a:pt x="0" y="40"/>
                </a:lnTo>
                <a:lnTo>
                  <a:pt x="0" y="32"/>
                </a:lnTo>
                <a:lnTo>
                  <a:pt x="8" y="16"/>
                </a:lnTo>
                <a:lnTo>
                  <a:pt x="16" y="8"/>
                </a:lnTo>
                <a:lnTo>
                  <a:pt x="32" y="0"/>
                </a:lnTo>
                <a:lnTo>
                  <a:pt x="40" y="0"/>
                </a:lnTo>
                <a:lnTo>
                  <a:pt x="55" y="8"/>
                </a:lnTo>
                <a:lnTo>
                  <a:pt x="55" y="16"/>
                </a:lnTo>
                <a:lnTo>
                  <a:pt x="63" y="32"/>
                </a:lnTo>
                <a:lnTo>
                  <a:pt x="48" y="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77" name="Freeform 112"/>
          <p:cNvSpPr>
            <a:spLocks/>
          </p:cNvSpPr>
          <p:nvPr/>
        </p:nvSpPr>
        <p:spPr bwMode="auto">
          <a:xfrm>
            <a:off x="2781300" y="2616200"/>
            <a:ext cx="23813" cy="12700"/>
          </a:xfrm>
          <a:custGeom>
            <a:avLst/>
            <a:gdLst>
              <a:gd name="T0" fmla="*/ 0 w 15"/>
              <a:gd name="T1" fmla="*/ 0 h 8"/>
              <a:gd name="T2" fmla="*/ 0 w 15"/>
              <a:gd name="T3" fmla="*/ 0 h 8"/>
              <a:gd name="T4" fmla="*/ 0 w 15"/>
              <a:gd name="T5" fmla="*/ 8 h 8"/>
              <a:gd name="T6" fmla="*/ 15 w 15"/>
              <a:gd name="T7" fmla="*/ 0 h 8"/>
              <a:gd name="T8" fmla="*/ 15 w 15"/>
              <a:gd name="T9" fmla="*/ 8 h 8"/>
              <a:gd name="T10" fmla="*/ 15 w 15"/>
              <a:gd name="T11" fmla="*/ 8 h 8"/>
              <a:gd name="T12" fmla="*/ 0 w 15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8"/>
              <a:gd name="T23" fmla="*/ 15 w 15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8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15" y="0"/>
                </a:lnTo>
                <a:lnTo>
                  <a:pt x="15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78" name="Rectangle 113"/>
          <p:cNvSpPr>
            <a:spLocks noChangeArrowheads="1"/>
          </p:cNvSpPr>
          <p:nvPr/>
        </p:nvSpPr>
        <p:spPr bwMode="auto">
          <a:xfrm>
            <a:off x="2881313" y="29956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79" name="Rectangle 114"/>
          <p:cNvSpPr>
            <a:spLocks noChangeArrowheads="1"/>
          </p:cNvSpPr>
          <p:nvPr/>
        </p:nvSpPr>
        <p:spPr bwMode="auto">
          <a:xfrm>
            <a:off x="2881313" y="34528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80" name="Rectangle 115"/>
          <p:cNvSpPr>
            <a:spLocks noChangeArrowheads="1"/>
          </p:cNvSpPr>
          <p:nvPr/>
        </p:nvSpPr>
        <p:spPr bwMode="auto">
          <a:xfrm>
            <a:off x="2881313" y="3008313"/>
            <a:ext cx="25400" cy="4445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81" name="Rectangle 116"/>
          <p:cNvSpPr>
            <a:spLocks noChangeArrowheads="1"/>
          </p:cNvSpPr>
          <p:nvPr/>
        </p:nvSpPr>
        <p:spPr bwMode="auto">
          <a:xfrm>
            <a:off x="3046413" y="33639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82" name="Rectangle 117"/>
          <p:cNvSpPr>
            <a:spLocks noChangeArrowheads="1"/>
          </p:cNvSpPr>
          <p:nvPr/>
        </p:nvSpPr>
        <p:spPr bwMode="auto">
          <a:xfrm>
            <a:off x="2881313" y="3363913"/>
            <a:ext cx="165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83" name="Rectangle 118"/>
          <p:cNvSpPr>
            <a:spLocks noChangeArrowheads="1"/>
          </p:cNvSpPr>
          <p:nvPr/>
        </p:nvSpPr>
        <p:spPr bwMode="auto">
          <a:xfrm>
            <a:off x="2881313" y="3071813"/>
            <a:ext cx="25400" cy="304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84" name="Rectangle 119"/>
          <p:cNvSpPr>
            <a:spLocks noChangeArrowheads="1"/>
          </p:cNvSpPr>
          <p:nvPr/>
        </p:nvSpPr>
        <p:spPr bwMode="auto">
          <a:xfrm>
            <a:off x="3046413" y="30718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85" name="Rectangle 120"/>
          <p:cNvSpPr>
            <a:spLocks noChangeArrowheads="1"/>
          </p:cNvSpPr>
          <p:nvPr/>
        </p:nvSpPr>
        <p:spPr bwMode="auto">
          <a:xfrm>
            <a:off x="2894013" y="3071813"/>
            <a:ext cx="152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86" name="Rectangle 121"/>
          <p:cNvSpPr>
            <a:spLocks noChangeArrowheads="1"/>
          </p:cNvSpPr>
          <p:nvPr/>
        </p:nvSpPr>
        <p:spPr bwMode="auto">
          <a:xfrm>
            <a:off x="3033713" y="30845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87" name="Rectangle 122"/>
          <p:cNvSpPr>
            <a:spLocks noChangeArrowheads="1"/>
          </p:cNvSpPr>
          <p:nvPr/>
        </p:nvSpPr>
        <p:spPr bwMode="auto">
          <a:xfrm>
            <a:off x="3033713" y="29210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88" name="Rectangle 123"/>
          <p:cNvSpPr>
            <a:spLocks noChangeArrowheads="1"/>
          </p:cNvSpPr>
          <p:nvPr/>
        </p:nvSpPr>
        <p:spPr bwMode="auto">
          <a:xfrm>
            <a:off x="3033713" y="2933700"/>
            <a:ext cx="25400" cy="150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89" name="Rectangle 124"/>
          <p:cNvSpPr>
            <a:spLocks noChangeArrowheads="1"/>
          </p:cNvSpPr>
          <p:nvPr/>
        </p:nvSpPr>
        <p:spPr bwMode="auto">
          <a:xfrm>
            <a:off x="3033713" y="33639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90" name="Rectangle 125"/>
          <p:cNvSpPr>
            <a:spLocks noChangeArrowheads="1"/>
          </p:cNvSpPr>
          <p:nvPr/>
        </p:nvSpPr>
        <p:spPr bwMode="auto">
          <a:xfrm>
            <a:off x="3033713" y="35163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91" name="Rectangle 126"/>
          <p:cNvSpPr>
            <a:spLocks noChangeArrowheads="1"/>
          </p:cNvSpPr>
          <p:nvPr/>
        </p:nvSpPr>
        <p:spPr bwMode="auto">
          <a:xfrm>
            <a:off x="3033713" y="3376613"/>
            <a:ext cx="25400" cy="139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92" name="Rectangle 127"/>
          <p:cNvSpPr>
            <a:spLocks noChangeArrowheads="1"/>
          </p:cNvSpPr>
          <p:nvPr/>
        </p:nvSpPr>
        <p:spPr bwMode="auto">
          <a:xfrm>
            <a:off x="2792413" y="30718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93" name="Rectangle 128"/>
          <p:cNvSpPr>
            <a:spLocks noChangeArrowheads="1"/>
          </p:cNvSpPr>
          <p:nvPr/>
        </p:nvSpPr>
        <p:spPr bwMode="auto">
          <a:xfrm>
            <a:off x="2792413" y="33766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94" name="Rectangle 129"/>
          <p:cNvSpPr>
            <a:spLocks noChangeArrowheads="1"/>
          </p:cNvSpPr>
          <p:nvPr/>
        </p:nvSpPr>
        <p:spPr bwMode="auto">
          <a:xfrm>
            <a:off x="2792413" y="3084513"/>
            <a:ext cx="25400" cy="292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95" name="Rectangle 130"/>
          <p:cNvSpPr>
            <a:spLocks noChangeArrowheads="1"/>
          </p:cNvSpPr>
          <p:nvPr/>
        </p:nvSpPr>
        <p:spPr bwMode="auto">
          <a:xfrm>
            <a:off x="2654300" y="32369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96" name="Rectangle 131"/>
          <p:cNvSpPr>
            <a:spLocks noChangeArrowheads="1"/>
          </p:cNvSpPr>
          <p:nvPr/>
        </p:nvSpPr>
        <p:spPr bwMode="auto">
          <a:xfrm>
            <a:off x="2805113" y="32369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97" name="Rectangle 132"/>
          <p:cNvSpPr>
            <a:spLocks noChangeArrowheads="1"/>
          </p:cNvSpPr>
          <p:nvPr/>
        </p:nvSpPr>
        <p:spPr bwMode="auto">
          <a:xfrm>
            <a:off x="2667000" y="3236913"/>
            <a:ext cx="138113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98" name="Freeform 133"/>
          <p:cNvSpPr>
            <a:spLocks/>
          </p:cNvSpPr>
          <p:nvPr/>
        </p:nvSpPr>
        <p:spPr bwMode="auto">
          <a:xfrm>
            <a:off x="3109913" y="359251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599" name="Freeform 134"/>
          <p:cNvSpPr>
            <a:spLocks/>
          </p:cNvSpPr>
          <p:nvPr/>
        </p:nvSpPr>
        <p:spPr bwMode="auto">
          <a:xfrm>
            <a:off x="2970213" y="359251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00" name="Rectangle 135"/>
          <p:cNvSpPr>
            <a:spLocks noChangeArrowheads="1"/>
          </p:cNvSpPr>
          <p:nvPr/>
        </p:nvSpPr>
        <p:spPr bwMode="auto">
          <a:xfrm>
            <a:off x="2982913" y="3592513"/>
            <a:ext cx="139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01" name="Freeform 136"/>
          <p:cNvSpPr>
            <a:spLocks/>
          </p:cNvSpPr>
          <p:nvPr/>
        </p:nvSpPr>
        <p:spPr bwMode="auto">
          <a:xfrm>
            <a:off x="3186113" y="355441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02" name="Freeform 137"/>
          <p:cNvSpPr>
            <a:spLocks/>
          </p:cNvSpPr>
          <p:nvPr/>
        </p:nvSpPr>
        <p:spPr bwMode="auto">
          <a:xfrm>
            <a:off x="2894013" y="355441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03" name="Rectangle 138"/>
          <p:cNvSpPr>
            <a:spLocks noChangeArrowheads="1"/>
          </p:cNvSpPr>
          <p:nvPr/>
        </p:nvSpPr>
        <p:spPr bwMode="auto">
          <a:xfrm>
            <a:off x="2906713" y="3554413"/>
            <a:ext cx="292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04" name="Freeform 139"/>
          <p:cNvSpPr>
            <a:spLocks/>
          </p:cNvSpPr>
          <p:nvPr/>
        </p:nvSpPr>
        <p:spPr bwMode="auto">
          <a:xfrm>
            <a:off x="3249613" y="351631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05" name="Freeform 140"/>
          <p:cNvSpPr>
            <a:spLocks/>
          </p:cNvSpPr>
          <p:nvPr/>
        </p:nvSpPr>
        <p:spPr bwMode="auto">
          <a:xfrm>
            <a:off x="2830513" y="351631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06" name="Rectangle 141"/>
          <p:cNvSpPr>
            <a:spLocks noChangeArrowheads="1"/>
          </p:cNvSpPr>
          <p:nvPr/>
        </p:nvSpPr>
        <p:spPr bwMode="auto">
          <a:xfrm>
            <a:off x="2843213" y="3516313"/>
            <a:ext cx="419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07" name="Rectangle 142"/>
          <p:cNvSpPr>
            <a:spLocks noChangeArrowheads="1"/>
          </p:cNvSpPr>
          <p:nvPr/>
        </p:nvSpPr>
        <p:spPr bwMode="auto">
          <a:xfrm>
            <a:off x="2932113" y="1981200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2608" name="Rectangle 143"/>
          <p:cNvSpPr>
            <a:spLocks noChangeArrowheads="1"/>
          </p:cNvSpPr>
          <p:nvPr/>
        </p:nvSpPr>
        <p:spPr bwMode="auto">
          <a:xfrm>
            <a:off x="3084513" y="2082800"/>
            <a:ext cx="2571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DD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2609" name="Rectangle 144"/>
          <p:cNvSpPr>
            <a:spLocks noChangeArrowheads="1"/>
          </p:cNvSpPr>
          <p:nvPr/>
        </p:nvSpPr>
        <p:spPr bwMode="auto">
          <a:xfrm>
            <a:off x="2324100" y="29464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10" name="Rectangle 145"/>
          <p:cNvSpPr>
            <a:spLocks noChangeArrowheads="1"/>
          </p:cNvSpPr>
          <p:nvPr/>
        </p:nvSpPr>
        <p:spPr bwMode="auto">
          <a:xfrm>
            <a:off x="2590800" y="29464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11" name="Rectangle 146"/>
          <p:cNvSpPr>
            <a:spLocks noChangeArrowheads="1"/>
          </p:cNvSpPr>
          <p:nvPr/>
        </p:nvSpPr>
        <p:spPr bwMode="auto">
          <a:xfrm>
            <a:off x="2336800" y="2946400"/>
            <a:ext cx="2540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12" name="Rectangle 147"/>
          <p:cNvSpPr>
            <a:spLocks noChangeArrowheads="1"/>
          </p:cNvSpPr>
          <p:nvPr/>
        </p:nvSpPr>
        <p:spPr bwMode="auto">
          <a:xfrm>
            <a:off x="1905000" y="4419600"/>
            <a:ext cx="450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  <a:latin typeface="Times New Roman" pitchFamily="18" charset="0"/>
              </a:rPr>
              <a:t>2.5V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2613" name="Rectangle 148"/>
          <p:cNvSpPr>
            <a:spLocks noChangeArrowheads="1"/>
          </p:cNvSpPr>
          <p:nvPr/>
        </p:nvSpPr>
        <p:spPr bwMode="auto">
          <a:xfrm>
            <a:off x="2692400" y="32369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14" name="Rectangle 149"/>
          <p:cNvSpPr>
            <a:spLocks noChangeArrowheads="1"/>
          </p:cNvSpPr>
          <p:nvPr/>
        </p:nvSpPr>
        <p:spPr bwMode="auto">
          <a:xfrm>
            <a:off x="2565400" y="3236913"/>
            <a:ext cx="1270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15" name="Rectangle 150"/>
          <p:cNvSpPr>
            <a:spLocks noChangeArrowheads="1"/>
          </p:cNvSpPr>
          <p:nvPr/>
        </p:nvSpPr>
        <p:spPr bwMode="auto">
          <a:xfrm>
            <a:off x="2565400" y="2603500"/>
            <a:ext cx="25400" cy="646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16" name="Rectangle 151"/>
          <p:cNvSpPr>
            <a:spLocks noChangeArrowheads="1"/>
          </p:cNvSpPr>
          <p:nvPr/>
        </p:nvSpPr>
        <p:spPr bwMode="auto">
          <a:xfrm>
            <a:off x="2705100" y="26035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17" name="Rectangle 152"/>
          <p:cNvSpPr>
            <a:spLocks noChangeArrowheads="1"/>
          </p:cNvSpPr>
          <p:nvPr/>
        </p:nvSpPr>
        <p:spPr bwMode="auto">
          <a:xfrm>
            <a:off x="2578100" y="2603500"/>
            <a:ext cx="1270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18" name="Rectangle 153"/>
          <p:cNvSpPr>
            <a:spLocks noChangeArrowheads="1"/>
          </p:cNvSpPr>
          <p:nvPr/>
        </p:nvSpPr>
        <p:spPr bwMode="auto">
          <a:xfrm>
            <a:off x="3008313" y="46339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19" name="Rectangle 154"/>
          <p:cNvSpPr>
            <a:spLocks noChangeArrowheads="1"/>
          </p:cNvSpPr>
          <p:nvPr/>
        </p:nvSpPr>
        <p:spPr bwMode="auto">
          <a:xfrm>
            <a:off x="3236913" y="46339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20" name="Rectangle 155"/>
          <p:cNvSpPr>
            <a:spLocks noChangeArrowheads="1"/>
          </p:cNvSpPr>
          <p:nvPr/>
        </p:nvSpPr>
        <p:spPr bwMode="auto">
          <a:xfrm>
            <a:off x="3021013" y="4633913"/>
            <a:ext cx="2159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21" name="Rectangle 156"/>
          <p:cNvSpPr>
            <a:spLocks noChangeArrowheads="1"/>
          </p:cNvSpPr>
          <p:nvPr/>
        </p:nvSpPr>
        <p:spPr bwMode="auto">
          <a:xfrm>
            <a:off x="2830513" y="39862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22" name="Rectangle 157"/>
          <p:cNvSpPr>
            <a:spLocks noChangeArrowheads="1"/>
          </p:cNvSpPr>
          <p:nvPr/>
        </p:nvSpPr>
        <p:spPr bwMode="auto">
          <a:xfrm>
            <a:off x="3224213" y="39862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23" name="Rectangle 158"/>
          <p:cNvSpPr>
            <a:spLocks noChangeArrowheads="1"/>
          </p:cNvSpPr>
          <p:nvPr/>
        </p:nvSpPr>
        <p:spPr bwMode="auto">
          <a:xfrm>
            <a:off x="2843213" y="3986213"/>
            <a:ext cx="3810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24" name="Rectangle 159"/>
          <p:cNvSpPr>
            <a:spLocks noChangeArrowheads="1"/>
          </p:cNvSpPr>
          <p:nvPr/>
        </p:nvSpPr>
        <p:spPr bwMode="auto">
          <a:xfrm>
            <a:off x="2855913" y="40878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25" name="Rectangle 160"/>
          <p:cNvSpPr>
            <a:spLocks noChangeArrowheads="1"/>
          </p:cNvSpPr>
          <p:nvPr/>
        </p:nvSpPr>
        <p:spPr bwMode="auto">
          <a:xfrm>
            <a:off x="2855913" y="45831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26" name="Rectangle 161"/>
          <p:cNvSpPr>
            <a:spLocks noChangeArrowheads="1"/>
          </p:cNvSpPr>
          <p:nvPr/>
        </p:nvSpPr>
        <p:spPr bwMode="auto">
          <a:xfrm>
            <a:off x="2855913" y="4100513"/>
            <a:ext cx="25400" cy="482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27" name="Rectangle 162"/>
          <p:cNvSpPr>
            <a:spLocks noChangeArrowheads="1"/>
          </p:cNvSpPr>
          <p:nvPr/>
        </p:nvSpPr>
        <p:spPr bwMode="auto">
          <a:xfrm>
            <a:off x="3021013" y="44942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28" name="Rectangle 163"/>
          <p:cNvSpPr>
            <a:spLocks noChangeArrowheads="1"/>
          </p:cNvSpPr>
          <p:nvPr/>
        </p:nvSpPr>
        <p:spPr bwMode="auto">
          <a:xfrm>
            <a:off x="2855913" y="4494213"/>
            <a:ext cx="165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29" name="Rectangle 164"/>
          <p:cNvSpPr>
            <a:spLocks noChangeArrowheads="1"/>
          </p:cNvSpPr>
          <p:nvPr/>
        </p:nvSpPr>
        <p:spPr bwMode="auto">
          <a:xfrm>
            <a:off x="2855913" y="4164013"/>
            <a:ext cx="25400" cy="3429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30" name="Rectangle 165"/>
          <p:cNvSpPr>
            <a:spLocks noChangeArrowheads="1"/>
          </p:cNvSpPr>
          <p:nvPr/>
        </p:nvSpPr>
        <p:spPr bwMode="auto">
          <a:xfrm>
            <a:off x="3021013" y="41640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31" name="Rectangle 166"/>
          <p:cNvSpPr>
            <a:spLocks noChangeArrowheads="1"/>
          </p:cNvSpPr>
          <p:nvPr/>
        </p:nvSpPr>
        <p:spPr bwMode="auto">
          <a:xfrm>
            <a:off x="2868613" y="4164013"/>
            <a:ext cx="152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32" name="Rectangle 167"/>
          <p:cNvSpPr>
            <a:spLocks noChangeArrowheads="1"/>
          </p:cNvSpPr>
          <p:nvPr/>
        </p:nvSpPr>
        <p:spPr bwMode="auto">
          <a:xfrm>
            <a:off x="3021013" y="41767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33" name="Rectangle 168"/>
          <p:cNvSpPr>
            <a:spLocks noChangeArrowheads="1"/>
          </p:cNvSpPr>
          <p:nvPr/>
        </p:nvSpPr>
        <p:spPr bwMode="auto">
          <a:xfrm>
            <a:off x="3021013" y="39989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34" name="Rectangle 169"/>
          <p:cNvSpPr>
            <a:spLocks noChangeArrowheads="1"/>
          </p:cNvSpPr>
          <p:nvPr/>
        </p:nvSpPr>
        <p:spPr bwMode="auto">
          <a:xfrm>
            <a:off x="3021013" y="4011613"/>
            <a:ext cx="25400" cy="165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35" name="Rectangle 170"/>
          <p:cNvSpPr>
            <a:spLocks noChangeArrowheads="1"/>
          </p:cNvSpPr>
          <p:nvPr/>
        </p:nvSpPr>
        <p:spPr bwMode="auto">
          <a:xfrm>
            <a:off x="3021013" y="44942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36" name="Rectangle 171"/>
          <p:cNvSpPr>
            <a:spLocks noChangeArrowheads="1"/>
          </p:cNvSpPr>
          <p:nvPr/>
        </p:nvSpPr>
        <p:spPr bwMode="auto">
          <a:xfrm>
            <a:off x="3021013" y="46593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37" name="Rectangle 172"/>
          <p:cNvSpPr>
            <a:spLocks noChangeArrowheads="1"/>
          </p:cNvSpPr>
          <p:nvPr/>
        </p:nvSpPr>
        <p:spPr bwMode="auto">
          <a:xfrm>
            <a:off x="3021013" y="4506913"/>
            <a:ext cx="25400" cy="152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38" name="Rectangle 173"/>
          <p:cNvSpPr>
            <a:spLocks noChangeArrowheads="1"/>
          </p:cNvSpPr>
          <p:nvPr/>
        </p:nvSpPr>
        <p:spPr bwMode="auto">
          <a:xfrm>
            <a:off x="2781300" y="4164013"/>
            <a:ext cx="2381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39" name="Rectangle 174"/>
          <p:cNvSpPr>
            <a:spLocks noChangeArrowheads="1"/>
          </p:cNvSpPr>
          <p:nvPr/>
        </p:nvSpPr>
        <p:spPr bwMode="auto">
          <a:xfrm>
            <a:off x="2781300" y="4506913"/>
            <a:ext cx="2381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40" name="Rectangle 175"/>
          <p:cNvSpPr>
            <a:spLocks noChangeArrowheads="1"/>
          </p:cNvSpPr>
          <p:nvPr/>
        </p:nvSpPr>
        <p:spPr bwMode="auto">
          <a:xfrm>
            <a:off x="2781300" y="4176713"/>
            <a:ext cx="23813" cy="3302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41" name="Freeform 176"/>
          <p:cNvSpPr>
            <a:spLocks/>
          </p:cNvSpPr>
          <p:nvPr/>
        </p:nvSpPr>
        <p:spPr bwMode="auto">
          <a:xfrm>
            <a:off x="2679700" y="4278313"/>
            <a:ext cx="101600" cy="101600"/>
          </a:xfrm>
          <a:custGeom>
            <a:avLst/>
            <a:gdLst>
              <a:gd name="T0" fmla="*/ 48 w 64"/>
              <a:gd name="T1" fmla="*/ 40 h 64"/>
              <a:gd name="T2" fmla="*/ 40 w 64"/>
              <a:gd name="T3" fmla="*/ 24 h 64"/>
              <a:gd name="T4" fmla="*/ 48 w 64"/>
              <a:gd name="T5" fmla="*/ 24 h 64"/>
              <a:gd name="T6" fmla="*/ 48 w 64"/>
              <a:gd name="T7" fmla="*/ 24 h 64"/>
              <a:gd name="T8" fmla="*/ 32 w 64"/>
              <a:gd name="T9" fmla="*/ 16 h 64"/>
              <a:gd name="T10" fmla="*/ 40 w 64"/>
              <a:gd name="T11" fmla="*/ 16 h 64"/>
              <a:gd name="T12" fmla="*/ 40 w 64"/>
              <a:gd name="T13" fmla="*/ 16 h 64"/>
              <a:gd name="T14" fmla="*/ 24 w 64"/>
              <a:gd name="T15" fmla="*/ 24 h 64"/>
              <a:gd name="T16" fmla="*/ 24 w 64"/>
              <a:gd name="T17" fmla="*/ 24 h 64"/>
              <a:gd name="T18" fmla="*/ 24 w 64"/>
              <a:gd name="T19" fmla="*/ 24 h 64"/>
              <a:gd name="T20" fmla="*/ 16 w 64"/>
              <a:gd name="T21" fmla="*/ 40 h 64"/>
              <a:gd name="T22" fmla="*/ 16 w 64"/>
              <a:gd name="T23" fmla="*/ 32 h 64"/>
              <a:gd name="T24" fmla="*/ 16 w 64"/>
              <a:gd name="T25" fmla="*/ 32 h 64"/>
              <a:gd name="T26" fmla="*/ 24 w 64"/>
              <a:gd name="T27" fmla="*/ 56 h 64"/>
              <a:gd name="T28" fmla="*/ 16 w 64"/>
              <a:gd name="T29" fmla="*/ 48 h 64"/>
              <a:gd name="T30" fmla="*/ 16 w 64"/>
              <a:gd name="T31" fmla="*/ 48 h 64"/>
              <a:gd name="T32" fmla="*/ 32 w 64"/>
              <a:gd name="T33" fmla="*/ 48 h 64"/>
              <a:gd name="T34" fmla="*/ 32 w 64"/>
              <a:gd name="T35" fmla="*/ 48 h 64"/>
              <a:gd name="T36" fmla="*/ 32 w 64"/>
              <a:gd name="T37" fmla="*/ 48 h 64"/>
              <a:gd name="T38" fmla="*/ 48 w 64"/>
              <a:gd name="T39" fmla="*/ 48 h 64"/>
              <a:gd name="T40" fmla="*/ 40 w 64"/>
              <a:gd name="T41" fmla="*/ 56 h 64"/>
              <a:gd name="T42" fmla="*/ 40 w 64"/>
              <a:gd name="T43" fmla="*/ 56 h 64"/>
              <a:gd name="T44" fmla="*/ 48 w 64"/>
              <a:gd name="T45" fmla="*/ 32 h 64"/>
              <a:gd name="T46" fmla="*/ 48 w 64"/>
              <a:gd name="T47" fmla="*/ 32 h 64"/>
              <a:gd name="T48" fmla="*/ 64 w 64"/>
              <a:gd name="T49" fmla="*/ 40 h 64"/>
              <a:gd name="T50" fmla="*/ 64 w 64"/>
              <a:gd name="T51" fmla="*/ 40 h 64"/>
              <a:gd name="T52" fmla="*/ 56 w 64"/>
              <a:gd name="T53" fmla="*/ 64 h 64"/>
              <a:gd name="T54" fmla="*/ 56 w 64"/>
              <a:gd name="T55" fmla="*/ 64 h 64"/>
              <a:gd name="T56" fmla="*/ 48 w 64"/>
              <a:gd name="T57" fmla="*/ 64 h 64"/>
              <a:gd name="T58" fmla="*/ 32 w 64"/>
              <a:gd name="T59" fmla="*/ 64 h 64"/>
              <a:gd name="T60" fmla="*/ 32 w 64"/>
              <a:gd name="T61" fmla="*/ 64 h 64"/>
              <a:gd name="T62" fmla="*/ 32 w 64"/>
              <a:gd name="T63" fmla="*/ 64 h 64"/>
              <a:gd name="T64" fmla="*/ 16 w 64"/>
              <a:gd name="T65" fmla="*/ 64 h 64"/>
              <a:gd name="T66" fmla="*/ 16 w 64"/>
              <a:gd name="T67" fmla="*/ 64 h 64"/>
              <a:gd name="T68" fmla="*/ 8 w 64"/>
              <a:gd name="T69" fmla="*/ 64 h 64"/>
              <a:gd name="T70" fmla="*/ 0 w 64"/>
              <a:gd name="T71" fmla="*/ 40 h 64"/>
              <a:gd name="T72" fmla="*/ 0 w 64"/>
              <a:gd name="T73" fmla="*/ 40 h 64"/>
              <a:gd name="T74" fmla="*/ 0 w 64"/>
              <a:gd name="T75" fmla="*/ 32 h 64"/>
              <a:gd name="T76" fmla="*/ 8 w 64"/>
              <a:gd name="T77" fmla="*/ 16 h 64"/>
              <a:gd name="T78" fmla="*/ 8 w 64"/>
              <a:gd name="T79" fmla="*/ 16 h 64"/>
              <a:gd name="T80" fmla="*/ 16 w 64"/>
              <a:gd name="T81" fmla="*/ 8 h 64"/>
              <a:gd name="T82" fmla="*/ 32 w 64"/>
              <a:gd name="T83" fmla="*/ 0 h 64"/>
              <a:gd name="T84" fmla="*/ 32 w 64"/>
              <a:gd name="T85" fmla="*/ 0 h 64"/>
              <a:gd name="T86" fmla="*/ 40 w 64"/>
              <a:gd name="T87" fmla="*/ 0 h 64"/>
              <a:gd name="T88" fmla="*/ 56 w 64"/>
              <a:gd name="T89" fmla="*/ 8 h 64"/>
              <a:gd name="T90" fmla="*/ 56 w 64"/>
              <a:gd name="T91" fmla="*/ 8 h 64"/>
              <a:gd name="T92" fmla="*/ 56 w 64"/>
              <a:gd name="T93" fmla="*/ 16 h 64"/>
              <a:gd name="T94" fmla="*/ 64 w 64"/>
              <a:gd name="T95" fmla="*/ 32 h 64"/>
              <a:gd name="T96" fmla="*/ 48 w 64"/>
              <a:gd name="T97" fmla="*/ 40 h 6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4"/>
              <a:gd name="T148" fmla="*/ 0 h 64"/>
              <a:gd name="T149" fmla="*/ 64 w 64"/>
              <a:gd name="T150" fmla="*/ 64 h 6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4" h="64">
                <a:moveTo>
                  <a:pt x="48" y="40"/>
                </a:moveTo>
                <a:lnTo>
                  <a:pt x="40" y="24"/>
                </a:lnTo>
                <a:lnTo>
                  <a:pt x="48" y="24"/>
                </a:lnTo>
                <a:lnTo>
                  <a:pt x="32" y="16"/>
                </a:lnTo>
                <a:lnTo>
                  <a:pt x="40" y="16"/>
                </a:lnTo>
                <a:lnTo>
                  <a:pt x="24" y="24"/>
                </a:lnTo>
                <a:lnTo>
                  <a:pt x="16" y="40"/>
                </a:lnTo>
                <a:lnTo>
                  <a:pt x="16" y="32"/>
                </a:lnTo>
                <a:lnTo>
                  <a:pt x="24" y="56"/>
                </a:lnTo>
                <a:lnTo>
                  <a:pt x="16" y="48"/>
                </a:lnTo>
                <a:lnTo>
                  <a:pt x="32" y="48"/>
                </a:lnTo>
                <a:lnTo>
                  <a:pt x="48" y="48"/>
                </a:lnTo>
                <a:lnTo>
                  <a:pt x="40" y="56"/>
                </a:lnTo>
                <a:lnTo>
                  <a:pt x="48" y="32"/>
                </a:lnTo>
                <a:lnTo>
                  <a:pt x="64" y="40"/>
                </a:lnTo>
                <a:lnTo>
                  <a:pt x="56" y="64"/>
                </a:lnTo>
                <a:lnTo>
                  <a:pt x="48" y="64"/>
                </a:lnTo>
                <a:lnTo>
                  <a:pt x="32" y="64"/>
                </a:lnTo>
                <a:lnTo>
                  <a:pt x="16" y="64"/>
                </a:lnTo>
                <a:lnTo>
                  <a:pt x="8" y="64"/>
                </a:lnTo>
                <a:lnTo>
                  <a:pt x="0" y="40"/>
                </a:lnTo>
                <a:lnTo>
                  <a:pt x="0" y="32"/>
                </a:lnTo>
                <a:lnTo>
                  <a:pt x="8" y="16"/>
                </a:lnTo>
                <a:lnTo>
                  <a:pt x="16" y="8"/>
                </a:lnTo>
                <a:lnTo>
                  <a:pt x="32" y="0"/>
                </a:lnTo>
                <a:lnTo>
                  <a:pt x="40" y="0"/>
                </a:lnTo>
                <a:lnTo>
                  <a:pt x="56" y="8"/>
                </a:lnTo>
                <a:lnTo>
                  <a:pt x="56" y="16"/>
                </a:lnTo>
                <a:lnTo>
                  <a:pt x="64" y="32"/>
                </a:lnTo>
                <a:lnTo>
                  <a:pt x="48" y="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42" name="Freeform 177"/>
          <p:cNvSpPr>
            <a:spLocks/>
          </p:cNvSpPr>
          <p:nvPr/>
        </p:nvSpPr>
        <p:spPr bwMode="auto">
          <a:xfrm>
            <a:off x="2755900" y="4329113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0 w 16"/>
              <a:gd name="T5" fmla="*/ 8 h 8"/>
              <a:gd name="T6" fmla="*/ 16 w 16"/>
              <a:gd name="T7" fmla="*/ 0 h 8"/>
              <a:gd name="T8" fmla="*/ 16 w 16"/>
              <a:gd name="T9" fmla="*/ 8 h 8"/>
              <a:gd name="T10" fmla="*/ 16 w 16"/>
              <a:gd name="T11" fmla="*/ 8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43" name="Rectangle 178"/>
          <p:cNvSpPr>
            <a:spLocks noChangeArrowheads="1"/>
          </p:cNvSpPr>
          <p:nvPr/>
        </p:nvSpPr>
        <p:spPr bwMode="auto">
          <a:xfrm>
            <a:off x="2843213" y="47228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44" name="Rectangle 179"/>
          <p:cNvSpPr>
            <a:spLocks noChangeArrowheads="1"/>
          </p:cNvSpPr>
          <p:nvPr/>
        </p:nvSpPr>
        <p:spPr bwMode="auto">
          <a:xfrm>
            <a:off x="2843213" y="51657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45" name="Rectangle 180"/>
          <p:cNvSpPr>
            <a:spLocks noChangeArrowheads="1"/>
          </p:cNvSpPr>
          <p:nvPr/>
        </p:nvSpPr>
        <p:spPr bwMode="auto">
          <a:xfrm>
            <a:off x="2843213" y="4735513"/>
            <a:ext cx="25400" cy="4302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46" name="Rectangle 181"/>
          <p:cNvSpPr>
            <a:spLocks noChangeArrowheads="1"/>
          </p:cNvSpPr>
          <p:nvPr/>
        </p:nvSpPr>
        <p:spPr bwMode="auto">
          <a:xfrm>
            <a:off x="3021013" y="50768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47" name="Rectangle 182"/>
          <p:cNvSpPr>
            <a:spLocks noChangeArrowheads="1"/>
          </p:cNvSpPr>
          <p:nvPr/>
        </p:nvSpPr>
        <p:spPr bwMode="auto">
          <a:xfrm>
            <a:off x="2843213" y="5076825"/>
            <a:ext cx="1778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48" name="Rectangle 183"/>
          <p:cNvSpPr>
            <a:spLocks noChangeArrowheads="1"/>
          </p:cNvSpPr>
          <p:nvPr/>
        </p:nvSpPr>
        <p:spPr bwMode="auto">
          <a:xfrm>
            <a:off x="2843213" y="4786313"/>
            <a:ext cx="25400" cy="3032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49" name="Rectangle 184"/>
          <p:cNvSpPr>
            <a:spLocks noChangeArrowheads="1"/>
          </p:cNvSpPr>
          <p:nvPr/>
        </p:nvSpPr>
        <p:spPr bwMode="auto">
          <a:xfrm>
            <a:off x="3021013" y="47863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50" name="Rectangle 185"/>
          <p:cNvSpPr>
            <a:spLocks noChangeArrowheads="1"/>
          </p:cNvSpPr>
          <p:nvPr/>
        </p:nvSpPr>
        <p:spPr bwMode="auto">
          <a:xfrm>
            <a:off x="2855913" y="4786313"/>
            <a:ext cx="165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51" name="Rectangle 186"/>
          <p:cNvSpPr>
            <a:spLocks noChangeArrowheads="1"/>
          </p:cNvSpPr>
          <p:nvPr/>
        </p:nvSpPr>
        <p:spPr bwMode="auto">
          <a:xfrm>
            <a:off x="3008313" y="47990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52" name="Rectangle 187"/>
          <p:cNvSpPr>
            <a:spLocks noChangeArrowheads="1"/>
          </p:cNvSpPr>
          <p:nvPr/>
        </p:nvSpPr>
        <p:spPr bwMode="auto">
          <a:xfrm>
            <a:off x="3008313" y="46466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53" name="Rectangle 188"/>
          <p:cNvSpPr>
            <a:spLocks noChangeArrowheads="1"/>
          </p:cNvSpPr>
          <p:nvPr/>
        </p:nvSpPr>
        <p:spPr bwMode="auto">
          <a:xfrm>
            <a:off x="3008313" y="4659313"/>
            <a:ext cx="25400" cy="139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54" name="Rectangle 189"/>
          <p:cNvSpPr>
            <a:spLocks noChangeArrowheads="1"/>
          </p:cNvSpPr>
          <p:nvPr/>
        </p:nvSpPr>
        <p:spPr bwMode="auto">
          <a:xfrm>
            <a:off x="3008313" y="50768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55" name="Rectangle 190"/>
          <p:cNvSpPr>
            <a:spLocks noChangeArrowheads="1"/>
          </p:cNvSpPr>
          <p:nvPr/>
        </p:nvSpPr>
        <p:spPr bwMode="auto">
          <a:xfrm>
            <a:off x="3008313" y="52419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56" name="Rectangle 191"/>
          <p:cNvSpPr>
            <a:spLocks noChangeArrowheads="1"/>
          </p:cNvSpPr>
          <p:nvPr/>
        </p:nvSpPr>
        <p:spPr bwMode="auto">
          <a:xfrm>
            <a:off x="3008313" y="5089525"/>
            <a:ext cx="25400" cy="152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57" name="Rectangle 192"/>
          <p:cNvSpPr>
            <a:spLocks noChangeArrowheads="1"/>
          </p:cNvSpPr>
          <p:nvPr/>
        </p:nvSpPr>
        <p:spPr bwMode="auto">
          <a:xfrm>
            <a:off x="2768600" y="4786313"/>
            <a:ext cx="2381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58" name="Rectangle 193"/>
          <p:cNvSpPr>
            <a:spLocks noChangeArrowheads="1"/>
          </p:cNvSpPr>
          <p:nvPr/>
        </p:nvSpPr>
        <p:spPr bwMode="auto">
          <a:xfrm>
            <a:off x="2768600" y="5089525"/>
            <a:ext cx="2381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59" name="Rectangle 194"/>
          <p:cNvSpPr>
            <a:spLocks noChangeArrowheads="1"/>
          </p:cNvSpPr>
          <p:nvPr/>
        </p:nvSpPr>
        <p:spPr bwMode="auto">
          <a:xfrm>
            <a:off x="2768600" y="4799013"/>
            <a:ext cx="23813" cy="2905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60" name="Rectangle 195"/>
          <p:cNvSpPr>
            <a:spLocks noChangeArrowheads="1"/>
          </p:cNvSpPr>
          <p:nvPr/>
        </p:nvSpPr>
        <p:spPr bwMode="auto">
          <a:xfrm>
            <a:off x="2628900" y="4951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61" name="Rectangle 196"/>
          <p:cNvSpPr>
            <a:spLocks noChangeArrowheads="1"/>
          </p:cNvSpPr>
          <p:nvPr/>
        </p:nvSpPr>
        <p:spPr bwMode="auto">
          <a:xfrm>
            <a:off x="2781300" y="4951413"/>
            <a:ext cx="11113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62" name="Rectangle 197"/>
          <p:cNvSpPr>
            <a:spLocks noChangeArrowheads="1"/>
          </p:cNvSpPr>
          <p:nvPr/>
        </p:nvSpPr>
        <p:spPr bwMode="auto">
          <a:xfrm>
            <a:off x="2641600" y="4951413"/>
            <a:ext cx="139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63" name="Freeform 198"/>
          <p:cNvSpPr>
            <a:spLocks/>
          </p:cNvSpPr>
          <p:nvPr/>
        </p:nvSpPr>
        <p:spPr bwMode="auto">
          <a:xfrm>
            <a:off x="3084513" y="5305425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64" name="Freeform 199"/>
          <p:cNvSpPr>
            <a:spLocks/>
          </p:cNvSpPr>
          <p:nvPr/>
        </p:nvSpPr>
        <p:spPr bwMode="auto">
          <a:xfrm>
            <a:off x="2944813" y="5305425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65" name="Rectangle 200"/>
          <p:cNvSpPr>
            <a:spLocks noChangeArrowheads="1"/>
          </p:cNvSpPr>
          <p:nvPr/>
        </p:nvSpPr>
        <p:spPr bwMode="auto">
          <a:xfrm>
            <a:off x="2957513" y="5305425"/>
            <a:ext cx="139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66" name="Freeform 201"/>
          <p:cNvSpPr>
            <a:spLocks/>
          </p:cNvSpPr>
          <p:nvPr/>
        </p:nvSpPr>
        <p:spPr bwMode="auto">
          <a:xfrm>
            <a:off x="3160713" y="5280025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67" name="Freeform 202"/>
          <p:cNvSpPr>
            <a:spLocks/>
          </p:cNvSpPr>
          <p:nvPr/>
        </p:nvSpPr>
        <p:spPr bwMode="auto">
          <a:xfrm>
            <a:off x="2868613" y="5280025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68" name="Rectangle 203"/>
          <p:cNvSpPr>
            <a:spLocks noChangeArrowheads="1"/>
          </p:cNvSpPr>
          <p:nvPr/>
        </p:nvSpPr>
        <p:spPr bwMode="auto">
          <a:xfrm>
            <a:off x="2881313" y="5280025"/>
            <a:ext cx="292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69" name="Freeform 204"/>
          <p:cNvSpPr>
            <a:spLocks/>
          </p:cNvSpPr>
          <p:nvPr/>
        </p:nvSpPr>
        <p:spPr bwMode="auto">
          <a:xfrm>
            <a:off x="3224213" y="5241925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70" name="Freeform 205"/>
          <p:cNvSpPr>
            <a:spLocks/>
          </p:cNvSpPr>
          <p:nvPr/>
        </p:nvSpPr>
        <p:spPr bwMode="auto">
          <a:xfrm>
            <a:off x="2805113" y="5241925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71" name="Rectangle 206"/>
          <p:cNvSpPr>
            <a:spLocks noChangeArrowheads="1"/>
          </p:cNvSpPr>
          <p:nvPr/>
        </p:nvSpPr>
        <p:spPr bwMode="auto">
          <a:xfrm>
            <a:off x="2817813" y="5241925"/>
            <a:ext cx="419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72" name="Rectangle 207"/>
          <p:cNvSpPr>
            <a:spLocks noChangeArrowheads="1"/>
          </p:cNvSpPr>
          <p:nvPr/>
        </p:nvSpPr>
        <p:spPr bwMode="auto">
          <a:xfrm>
            <a:off x="2919413" y="3656013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2673" name="Rectangle 208"/>
          <p:cNvSpPr>
            <a:spLocks noChangeArrowheads="1"/>
          </p:cNvSpPr>
          <p:nvPr/>
        </p:nvSpPr>
        <p:spPr bwMode="auto">
          <a:xfrm>
            <a:off x="3059113" y="3757613"/>
            <a:ext cx="330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DD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2674" name="Rectangle 209"/>
          <p:cNvSpPr>
            <a:spLocks noChangeArrowheads="1"/>
          </p:cNvSpPr>
          <p:nvPr/>
        </p:nvSpPr>
        <p:spPr bwMode="auto">
          <a:xfrm>
            <a:off x="2298700" y="46720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75" name="Rectangle 210"/>
          <p:cNvSpPr>
            <a:spLocks noChangeArrowheads="1"/>
          </p:cNvSpPr>
          <p:nvPr/>
        </p:nvSpPr>
        <p:spPr bwMode="auto">
          <a:xfrm>
            <a:off x="2565400" y="46720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76" name="Rectangle 211"/>
          <p:cNvSpPr>
            <a:spLocks noChangeArrowheads="1"/>
          </p:cNvSpPr>
          <p:nvPr/>
        </p:nvSpPr>
        <p:spPr bwMode="auto">
          <a:xfrm>
            <a:off x="2311400" y="4672013"/>
            <a:ext cx="2540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77" name="Rectangle 212"/>
          <p:cNvSpPr>
            <a:spLocks noChangeArrowheads="1"/>
          </p:cNvSpPr>
          <p:nvPr/>
        </p:nvSpPr>
        <p:spPr bwMode="auto">
          <a:xfrm>
            <a:off x="2667000" y="4951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78" name="Rectangle 213"/>
          <p:cNvSpPr>
            <a:spLocks noChangeArrowheads="1"/>
          </p:cNvSpPr>
          <p:nvPr/>
        </p:nvSpPr>
        <p:spPr bwMode="auto">
          <a:xfrm>
            <a:off x="2552700" y="4951413"/>
            <a:ext cx="1143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79" name="Rectangle 214"/>
          <p:cNvSpPr>
            <a:spLocks noChangeArrowheads="1"/>
          </p:cNvSpPr>
          <p:nvPr/>
        </p:nvSpPr>
        <p:spPr bwMode="auto">
          <a:xfrm>
            <a:off x="2552700" y="4316413"/>
            <a:ext cx="25400" cy="647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80" name="Rectangle 215"/>
          <p:cNvSpPr>
            <a:spLocks noChangeArrowheads="1"/>
          </p:cNvSpPr>
          <p:nvPr/>
        </p:nvSpPr>
        <p:spPr bwMode="auto">
          <a:xfrm>
            <a:off x="2679700" y="4316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81" name="Rectangle 216"/>
          <p:cNvSpPr>
            <a:spLocks noChangeArrowheads="1"/>
          </p:cNvSpPr>
          <p:nvPr/>
        </p:nvSpPr>
        <p:spPr bwMode="auto">
          <a:xfrm>
            <a:off x="2565400" y="4316413"/>
            <a:ext cx="1143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82" name="Rectangle 217"/>
          <p:cNvSpPr>
            <a:spLocks noChangeArrowheads="1"/>
          </p:cNvSpPr>
          <p:nvPr/>
        </p:nvSpPr>
        <p:spPr bwMode="auto">
          <a:xfrm>
            <a:off x="4316413" y="41005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83" name="Rectangle 218"/>
          <p:cNvSpPr>
            <a:spLocks noChangeArrowheads="1"/>
          </p:cNvSpPr>
          <p:nvPr/>
        </p:nvSpPr>
        <p:spPr bwMode="auto">
          <a:xfrm>
            <a:off x="3681413" y="41005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84" name="Rectangle 219"/>
          <p:cNvSpPr>
            <a:spLocks noChangeArrowheads="1"/>
          </p:cNvSpPr>
          <p:nvPr/>
        </p:nvSpPr>
        <p:spPr bwMode="auto">
          <a:xfrm>
            <a:off x="3694113" y="4100513"/>
            <a:ext cx="6223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85" name="Rectangle 220"/>
          <p:cNvSpPr>
            <a:spLocks noChangeArrowheads="1"/>
          </p:cNvSpPr>
          <p:nvPr/>
        </p:nvSpPr>
        <p:spPr bwMode="auto">
          <a:xfrm>
            <a:off x="3783013" y="42529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86" name="Rectangle 221"/>
          <p:cNvSpPr>
            <a:spLocks noChangeArrowheads="1"/>
          </p:cNvSpPr>
          <p:nvPr/>
        </p:nvSpPr>
        <p:spPr bwMode="auto">
          <a:xfrm>
            <a:off x="3783013" y="4100513"/>
            <a:ext cx="25400" cy="152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87" name="Rectangle 222"/>
          <p:cNvSpPr>
            <a:spLocks noChangeArrowheads="1"/>
          </p:cNvSpPr>
          <p:nvPr/>
        </p:nvSpPr>
        <p:spPr bwMode="auto">
          <a:xfrm>
            <a:off x="3795713" y="4100513"/>
            <a:ext cx="4318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88" name="Rectangle 223"/>
          <p:cNvSpPr>
            <a:spLocks noChangeArrowheads="1"/>
          </p:cNvSpPr>
          <p:nvPr/>
        </p:nvSpPr>
        <p:spPr bwMode="auto">
          <a:xfrm>
            <a:off x="4202113" y="42529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89" name="Rectangle 224"/>
          <p:cNvSpPr>
            <a:spLocks noChangeArrowheads="1"/>
          </p:cNvSpPr>
          <p:nvPr/>
        </p:nvSpPr>
        <p:spPr bwMode="auto">
          <a:xfrm>
            <a:off x="4202113" y="4113213"/>
            <a:ext cx="25400" cy="139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90" name="Rectangle 225"/>
          <p:cNvSpPr>
            <a:spLocks noChangeArrowheads="1"/>
          </p:cNvSpPr>
          <p:nvPr/>
        </p:nvSpPr>
        <p:spPr bwMode="auto">
          <a:xfrm>
            <a:off x="4202113" y="42402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91" name="Rectangle 226"/>
          <p:cNvSpPr>
            <a:spLocks noChangeArrowheads="1"/>
          </p:cNvSpPr>
          <p:nvPr/>
        </p:nvSpPr>
        <p:spPr bwMode="auto">
          <a:xfrm>
            <a:off x="4416425" y="42402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92" name="Rectangle 227"/>
          <p:cNvSpPr>
            <a:spLocks noChangeArrowheads="1"/>
          </p:cNvSpPr>
          <p:nvPr/>
        </p:nvSpPr>
        <p:spPr bwMode="auto">
          <a:xfrm>
            <a:off x="4214813" y="4240213"/>
            <a:ext cx="201612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93" name="Rectangle 228"/>
          <p:cNvSpPr>
            <a:spLocks noChangeArrowheads="1"/>
          </p:cNvSpPr>
          <p:nvPr/>
        </p:nvSpPr>
        <p:spPr bwMode="auto">
          <a:xfrm>
            <a:off x="3795713" y="42402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94" name="Rectangle 229"/>
          <p:cNvSpPr>
            <a:spLocks noChangeArrowheads="1"/>
          </p:cNvSpPr>
          <p:nvPr/>
        </p:nvSpPr>
        <p:spPr bwMode="auto">
          <a:xfrm>
            <a:off x="3592513" y="42402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95" name="Rectangle 230"/>
          <p:cNvSpPr>
            <a:spLocks noChangeArrowheads="1"/>
          </p:cNvSpPr>
          <p:nvPr/>
        </p:nvSpPr>
        <p:spPr bwMode="auto">
          <a:xfrm>
            <a:off x="3605213" y="4240213"/>
            <a:ext cx="1905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96" name="Rectangle 231"/>
          <p:cNvSpPr>
            <a:spLocks noChangeArrowheads="1"/>
          </p:cNvSpPr>
          <p:nvPr/>
        </p:nvSpPr>
        <p:spPr bwMode="auto">
          <a:xfrm>
            <a:off x="4189413" y="40497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97" name="Rectangle 232"/>
          <p:cNvSpPr>
            <a:spLocks noChangeArrowheads="1"/>
          </p:cNvSpPr>
          <p:nvPr/>
        </p:nvSpPr>
        <p:spPr bwMode="auto">
          <a:xfrm>
            <a:off x="3808413" y="40497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98" name="Rectangle 233"/>
          <p:cNvSpPr>
            <a:spLocks noChangeArrowheads="1"/>
          </p:cNvSpPr>
          <p:nvPr/>
        </p:nvSpPr>
        <p:spPr bwMode="auto">
          <a:xfrm>
            <a:off x="3821113" y="4049713"/>
            <a:ext cx="3683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699" name="Rectangle 234"/>
          <p:cNvSpPr>
            <a:spLocks noChangeArrowheads="1"/>
          </p:cNvSpPr>
          <p:nvPr/>
        </p:nvSpPr>
        <p:spPr bwMode="auto">
          <a:xfrm>
            <a:off x="3986213" y="39481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00" name="Rectangle 235"/>
          <p:cNvSpPr>
            <a:spLocks noChangeArrowheads="1"/>
          </p:cNvSpPr>
          <p:nvPr/>
        </p:nvSpPr>
        <p:spPr bwMode="auto">
          <a:xfrm>
            <a:off x="3986213" y="40624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01" name="Rectangle 236"/>
          <p:cNvSpPr>
            <a:spLocks noChangeArrowheads="1"/>
          </p:cNvSpPr>
          <p:nvPr/>
        </p:nvSpPr>
        <p:spPr bwMode="auto">
          <a:xfrm>
            <a:off x="3986213" y="3960813"/>
            <a:ext cx="25400" cy="101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02" name="Rectangle 237"/>
          <p:cNvSpPr>
            <a:spLocks noChangeArrowheads="1"/>
          </p:cNvSpPr>
          <p:nvPr/>
        </p:nvSpPr>
        <p:spPr bwMode="auto">
          <a:xfrm>
            <a:off x="4416425" y="34528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03" name="Rectangle 238"/>
          <p:cNvSpPr>
            <a:spLocks noChangeArrowheads="1"/>
          </p:cNvSpPr>
          <p:nvPr/>
        </p:nvSpPr>
        <p:spPr bwMode="auto">
          <a:xfrm>
            <a:off x="4416425" y="42402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04" name="Rectangle 239"/>
          <p:cNvSpPr>
            <a:spLocks noChangeArrowheads="1"/>
          </p:cNvSpPr>
          <p:nvPr/>
        </p:nvSpPr>
        <p:spPr bwMode="auto">
          <a:xfrm>
            <a:off x="4416425" y="3465513"/>
            <a:ext cx="25400" cy="774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05" name="Rectangle 240"/>
          <p:cNvSpPr>
            <a:spLocks noChangeArrowheads="1"/>
          </p:cNvSpPr>
          <p:nvPr/>
        </p:nvSpPr>
        <p:spPr bwMode="auto">
          <a:xfrm>
            <a:off x="3097213" y="29083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06" name="Rectangle 241"/>
          <p:cNvSpPr>
            <a:spLocks noChangeArrowheads="1"/>
          </p:cNvSpPr>
          <p:nvPr/>
        </p:nvSpPr>
        <p:spPr bwMode="auto">
          <a:xfrm>
            <a:off x="3109913" y="2908300"/>
            <a:ext cx="3048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07" name="Rectangle 242"/>
          <p:cNvSpPr>
            <a:spLocks noChangeArrowheads="1"/>
          </p:cNvSpPr>
          <p:nvPr/>
        </p:nvSpPr>
        <p:spPr bwMode="auto">
          <a:xfrm>
            <a:off x="3389313" y="2921000"/>
            <a:ext cx="25400" cy="5572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08" name="Rectangle 243"/>
          <p:cNvSpPr>
            <a:spLocks noChangeArrowheads="1"/>
          </p:cNvSpPr>
          <p:nvPr/>
        </p:nvSpPr>
        <p:spPr bwMode="auto">
          <a:xfrm>
            <a:off x="3579813" y="34528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09" name="Rectangle 244"/>
          <p:cNvSpPr>
            <a:spLocks noChangeArrowheads="1"/>
          </p:cNvSpPr>
          <p:nvPr/>
        </p:nvSpPr>
        <p:spPr bwMode="auto">
          <a:xfrm>
            <a:off x="3402013" y="3452813"/>
            <a:ext cx="1778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10" name="Rectangle 245"/>
          <p:cNvSpPr>
            <a:spLocks noChangeArrowheads="1"/>
          </p:cNvSpPr>
          <p:nvPr/>
        </p:nvSpPr>
        <p:spPr bwMode="auto">
          <a:xfrm>
            <a:off x="3592513" y="42402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11" name="Rectangle 246"/>
          <p:cNvSpPr>
            <a:spLocks noChangeArrowheads="1"/>
          </p:cNvSpPr>
          <p:nvPr/>
        </p:nvSpPr>
        <p:spPr bwMode="auto">
          <a:xfrm>
            <a:off x="3490913" y="4240213"/>
            <a:ext cx="1016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12" name="Rectangle 247"/>
          <p:cNvSpPr>
            <a:spLocks noChangeArrowheads="1"/>
          </p:cNvSpPr>
          <p:nvPr/>
        </p:nvSpPr>
        <p:spPr bwMode="auto">
          <a:xfrm>
            <a:off x="3490913" y="4252913"/>
            <a:ext cx="25400" cy="406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13" name="Rectangle 248"/>
          <p:cNvSpPr>
            <a:spLocks noChangeArrowheads="1"/>
          </p:cNvSpPr>
          <p:nvPr/>
        </p:nvSpPr>
        <p:spPr bwMode="auto">
          <a:xfrm>
            <a:off x="3211513" y="46339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14" name="Rectangle 249"/>
          <p:cNvSpPr>
            <a:spLocks noChangeArrowheads="1"/>
          </p:cNvSpPr>
          <p:nvPr/>
        </p:nvSpPr>
        <p:spPr bwMode="auto">
          <a:xfrm>
            <a:off x="3224213" y="4633913"/>
            <a:ext cx="279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15" name="Rectangle 250"/>
          <p:cNvSpPr>
            <a:spLocks noChangeArrowheads="1"/>
          </p:cNvSpPr>
          <p:nvPr/>
        </p:nvSpPr>
        <p:spPr bwMode="auto">
          <a:xfrm>
            <a:off x="2044700" y="2768600"/>
            <a:ext cx="35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  <a:latin typeface="Times New Roman" pitchFamily="18" charset="0"/>
              </a:rPr>
              <a:t>0V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2716" name="Rectangle 251"/>
          <p:cNvSpPr>
            <a:spLocks noChangeArrowheads="1"/>
          </p:cNvSpPr>
          <p:nvPr/>
        </p:nvSpPr>
        <p:spPr bwMode="auto">
          <a:xfrm>
            <a:off x="3922713" y="2819400"/>
            <a:ext cx="450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  <a:latin typeface="Times New Roman" pitchFamily="18" charset="0"/>
              </a:rPr>
              <a:t>2.5V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2717" name="Rectangle 252"/>
          <p:cNvSpPr>
            <a:spLocks noChangeArrowheads="1"/>
          </p:cNvSpPr>
          <p:nvPr/>
        </p:nvSpPr>
        <p:spPr bwMode="auto">
          <a:xfrm>
            <a:off x="3910013" y="3643313"/>
            <a:ext cx="35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  <a:latin typeface="Times New Roman" pitchFamily="18" charset="0"/>
              </a:rPr>
              <a:t>0V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2718" name="Freeform 253"/>
          <p:cNvSpPr>
            <a:spLocks/>
          </p:cNvSpPr>
          <p:nvPr/>
        </p:nvSpPr>
        <p:spPr bwMode="auto">
          <a:xfrm>
            <a:off x="3186113" y="4951413"/>
            <a:ext cx="25400" cy="25400"/>
          </a:xfrm>
          <a:custGeom>
            <a:avLst/>
            <a:gdLst>
              <a:gd name="T0" fmla="*/ 8 w 16"/>
              <a:gd name="T1" fmla="*/ 16 h 16"/>
              <a:gd name="T2" fmla="*/ 16 w 16"/>
              <a:gd name="T3" fmla="*/ 16 h 16"/>
              <a:gd name="T4" fmla="*/ 16 w 16"/>
              <a:gd name="T5" fmla="*/ 16 h 16"/>
              <a:gd name="T6" fmla="*/ 16 w 16"/>
              <a:gd name="T7" fmla="*/ 8 h 16"/>
              <a:gd name="T8" fmla="*/ 8 w 16"/>
              <a:gd name="T9" fmla="*/ 0 h 16"/>
              <a:gd name="T10" fmla="*/ 8 w 16"/>
              <a:gd name="T11" fmla="*/ 8 h 16"/>
              <a:gd name="T12" fmla="*/ 0 w 16"/>
              <a:gd name="T13" fmla="*/ 8 h 16"/>
              <a:gd name="T14" fmla="*/ 0 w 16"/>
              <a:gd name="T15" fmla="*/ 16 h 16"/>
              <a:gd name="T16" fmla="*/ 8 w 16"/>
              <a:gd name="T17" fmla="*/ 16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8" y="16"/>
                </a:moveTo>
                <a:lnTo>
                  <a:pt x="16" y="16"/>
                </a:lnTo>
                <a:lnTo>
                  <a:pt x="16" y="8"/>
                </a:lnTo>
                <a:lnTo>
                  <a:pt x="8" y="0"/>
                </a:lnTo>
                <a:lnTo>
                  <a:pt x="8" y="8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19" name="Freeform 254"/>
          <p:cNvSpPr>
            <a:spLocks/>
          </p:cNvSpPr>
          <p:nvPr/>
        </p:nvSpPr>
        <p:spPr bwMode="auto">
          <a:xfrm>
            <a:off x="3148013" y="4964113"/>
            <a:ext cx="114300" cy="112712"/>
          </a:xfrm>
          <a:custGeom>
            <a:avLst/>
            <a:gdLst>
              <a:gd name="T0" fmla="*/ 32 w 72"/>
              <a:gd name="T1" fmla="*/ 8 h 71"/>
              <a:gd name="T2" fmla="*/ 64 w 72"/>
              <a:gd name="T3" fmla="*/ 16 h 71"/>
              <a:gd name="T4" fmla="*/ 72 w 72"/>
              <a:gd name="T5" fmla="*/ 8 h 71"/>
              <a:gd name="T6" fmla="*/ 64 w 72"/>
              <a:gd name="T7" fmla="*/ 24 h 71"/>
              <a:gd name="T8" fmla="*/ 24 w 72"/>
              <a:gd name="T9" fmla="*/ 63 h 71"/>
              <a:gd name="T10" fmla="*/ 24 w 72"/>
              <a:gd name="T11" fmla="*/ 71 h 71"/>
              <a:gd name="T12" fmla="*/ 16 w 72"/>
              <a:gd name="T13" fmla="*/ 55 h 71"/>
              <a:gd name="T14" fmla="*/ 0 w 72"/>
              <a:gd name="T15" fmla="*/ 0 h 71"/>
              <a:gd name="T16" fmla="*/ 0 w 72"/>
              <a:gd name="T17" fmla="*/ 0 h 71"/>
              <a:gd name="T18" fmla="*/ 8 w 72"/>
              <a:gd name="T19" fmla="*/ 0 h 71"/>
              <a:gd name="T20" fmla="*/ 8 w 72"/>
              <a:gd name="T21" fmla="*/ 0 h 71"/>
              <a:gd name="T22" fmla="*/ 24 w 72"/>
              <a:gd name="T23" fmla="*/ 55 h 71"/>
              <a:gd name="T24" fmla="*/ 16 w 72"/>
              <a:gd name="T25" fmla="*/ 55 h 71"/>
              <a:gd name="T26" fmla="*/ 16 w 72"/>
              <a:gd name="T27" fmla="*/ 55 h 71"/>
              <a:gd name="T28" fmla="*/ 56 w 72"/>
              <a:gd name="T29" fmla="*/ 16 h 71"/>
              <a:gd name="T30" fmla="*/ 64 w 72"/>
              <a:gd name="T31" fmla="*/ 24 h 71"/>
              <a:gd name="T32" fmla="*/ 64 w 72"/>
              <a:gd name="T33" fmla="*/ 24 h 71"/>
              <a:gd name="T34" fmla="*/ 32 w 72"/>
              <a:gd name="T35" fmla="*/ 16 h 71"/>
              <a:gd name="T36" fmla="*/ 32 w 72"/>
              <a:gd name="T37" fmla="*/ 8 h 7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2"/>
              <a:gd name="T58" fmla="*/ 0 h 71"/>
              <a:gd name="T59" fmla="*/ 72 w 72"/>
              <a:gd name="T60" fmla="*/ 71 h 7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2" h="71">
                <a:moveTo>
                  <a:pt x="32" y="8"/>
                </a:moveTo>
                <a:lnTo>
                  <a:pt x="64" y="16"/>
                </a:lnTo>
                <a:lnTo>
                  <a:pt x="72" y="8"/>
                </a:lnTo>
                <a:lnTo>
                  <a:pt x="64" y="24"/>
                </a:lnTo>
                <a:lnTo>
                  <a:pt x="24" y="63"/>
                </a:lnTo>
                <a:lnTo>
                  <a:pt x="24" y="71"/>
                </a:lnTo>
                <a:lnTo>
                  <a:pt x="16" y="55"/>
                </a:lnTo>
                <a:lnTo>
                  <a:pt x="0" y="0"/>
                </a:lnTo>
                <a:lnTo>
                  <a:pt x="8" y="0"/>
                </a:lnTo>
                <a:lnTo>
                  <a:pt x="24" y="55"/>
                </a:lnTo>
                <a:lnTo>
                  <a:pt x="16" y="55"/>
                </a:lnTo>
                <a:lnTo>
                  <a:pt x="56" y="16"/>
                </a:lnTo>
                <a:lnTo>
                  <a:pt x="64" y="24"/>
                </a:lnTo>
                <a:lnTo>
                  <a:pt x="32" y="16"/>
                </a:lnTo>
                <a:lnTo>
                  <a:pt x="32" y="8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20" name="Freeform 255"/>
          <p:cNvSpPr>
            <a:spLocks/>
          </p:cNvSpPr>
          <p:nvPr/>
        </p:nvSpPr>
        <p:spPr bwMode="auto">
          <a:xfrm>
            <a:off x="3160713" y="4964113"/>
            <a:ext cx="38100" cy="25400"/>
          </a:xfrm>
          <a:custGeom>
            <a:avLst/>
            <a:gdLst>
              <a:gd name="T0" fmla="*/ 0 w 24"/>
              <a:gd name="T1" fmla="*/ 0 h 16"/>
              <a:gd name="T2" fmla="*/ 24 w 24"/>
              <a:gd name="T3" fmla="*/ 8 h 16"/>
              <a:gd name="T4" fmla="*/ 24 w 24"/>
              <a:gd name="T5" fmla="*/ 16 h 16"/>
              <a:gd name="T6" fmla="*/ 24 w 24"/>
              <a:gd name="T7" fmla="*/ 16 h 16"/>
              <a:gd name="T8" fmla="*/ 24 w 24"/>
              <a:gd name="T9" fmla="*/ 16 h 16"/>
              <a:gd name="T10" fmla="*/ 0 w 24"/>
              <a:gd name="T11" fmla="*/ 8 h 16"/>
              <a:gd name="T12" fmla="*/ 0 w 24"/>
              <a:gd name="T13" fmla="*/ 0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"/>
              <a:gd name="T22" fmla="*/ 0 h 16"/>
              <a:gd name="T23" fmla="*/ 24 w 24"/>
              <a:gd name="T24" fmla="*/ 16 h 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" h="16">
                <a:moveTo>
                  <a:pt x="0" y="0"/>
                </a:moveTo>
                <a:lnTo>
                  <a:pt x="24" y="8"/>
                </a:lnTo>
                <a:lnTo>
                  <a:pt x="24" y="16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21" name="Freeform 256"/>
          <p:cNvSpPr>
            <a:spLocks/>
          </p:cNvSpPr>
          <p:nvPr/>
        </p:nvSpPr>
        <p:spPr bwMode="auto">
          <a:xfrm>
            <a:off x="3160713" y="4964113"/>
            <a:ext cx="88900" cy="87312"/>
          </a:xfrm>
          <a:custGeom>
            <a:avLst/>
            <a:gdLst>
              <a:gd name="T0" fmla="*/ 24 w 56"/>
              <a:gd name="T1" fmla="*/ 8 h 55"/>
              <a:gd name="T2" fmla="*/ 56 w 56"/>
              <a:gd name="T3" fmla="*/ 16 h 55"/>
              <a:gd name="T4" fmla="*/ 16 w 56"/>
              <a:gd name="T5" fmla="*/ 55 h 55"/>
              <a:gd name="T6" fmla="*/ 0 w 56"/>
              <a:gd name="T7" fmla="*/ 0 h 55"/>
              <a:gd name="T8" fmla="*/ 24 w 56"/>
              <a:gd name="T9" fmla="*/ 8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5"/>
              <a:gd name="T17" fmla="*/ 56 w 56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5">
                <a:moveTo>
                  <a:pt x="24" y="8"/>
                </a:moveTo>
                <a:lnTo>
                  <a:pt x="56" y="16"/>
                </a:lnTo>
                <a:lnTo>
                  <a:pt x="16" y="55"/>
                </a:lnTo>
                <a:lnTo>
                  <a:pt x="0" y="0"/>
                </a:lnTo>
                <a:lnTo>
                  <a:pt x="24" y="8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22" name="Rectangle 257"/>
          <p:cNvSpPr>
            <a:spLocks noChangeArrowheads="1"/>
          </p:cNvSpPr>
          <p:nvPr/>
        </p:nvSpPr>
        <p:spPr bwMode="auto">
          <a:xfrm>
            <a:off x="3211513" y="2425700"/>
            <a:ext cx="25400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23" name="Freeform 258"/>
          <p:cNvSpPr>
            <a:spLocks/>
          </p:cNvSpPr>
          <p:nvPr/>
        </p:nvSpPr>
        <p:spPr bwMode="auto">
          <a:xfrm>
            <a:off x="3173413" y="2438400"/>
            <a:ext cx="508000" cy="2132013"/>
          </a:xfrm>
          <a:custGeom>
            <a:avLst/>
            <a:gdLst>
              <a:gd name="T0" fmla="*/ 24 w 320"/>
              <a:gd name="T1" fmla="*/ 248 h 1343"/>
              <a:gd name="T2" fmla="*/ 24 w 320"/>
              <a:gd name="T3" fmla="*/ 248 h 1343"/>
              <a:gd name="T4" fmla="*/ 48 w 320"/>
              <a:gd name="T5" fmla="*/ 471 h 1343"/>
              <a:gd name="T6" fmla="*/ 88 w 320"/>
              <a:gd name="T7" fmla="*/ 567 h 1343"/>
              <a:gd name="T8" fmla="*/ 88 w 320"/>
              <a:gd name="T9" fmla="*/ 567 h 1343"/>
              <a:gd name="T10" fmla="*/ 136 w 320"/>
              <a:gd name="T11" fmla="*/ 671 h 1343"/>
              <a:gd name="T12" fmla="*/ 208 w 320"/>
              <a:gd name="T13" fmla="*/ 767 h 1343"/>
              <a:gd name="T14" fmla="*/ 208 w 320"/>
              <a:gd name="T15" fmla="*/ 767 h 1343"/>
              <a:gd name="T16" fmla="*/ 304 w 320"/>
              <a:gd name="T17" fmla="*/ 863 h 1343"/>
              <a:gd name="T18" fmla="*/ 320 w 320"/>
              <a:gd name="T19" fmla="*/ 927 h 1343"/>
              <a:gd name="T20" fmla="*/ 320 w 320"/>
              <a:gd name="T21" fmla="*/ 927 h 1343"/>
              <a:gd name="T22" fmla="*/ 312 w 320"/>
              <a:gd name="T23" fmla="*/ 991 h 1343"/>
              <a:gd name="T24" fmla="*/ 288 w 320"/>
              <a:gd name="T25" fmla="*/ 1023 h 1343"/>
              <a:gd name="T26" fmla="*/ 288 w 320"/>
              <a:gd name="T27" fmla="*/ 1023 h 1343"/>
              <a:gd name="T28" fmla="*/ 256 w 320"/>
              <a:gd name="T29" fmla="*/ 1047 h 1343"/>
              <a:gd name="T30" fmla="*/ 120 w 320"/>
              <a:gd name="T31" fmla="*/ 1119 h 1343"/>
              <a:gd name="T32" fmla="*/ 120 w 320"/>
              <a:gd name="T33" fmla="*/ 1119 h 1343"/>
              <a:gd name="T34" fmla="*/ 72 w 320"/>
              <a:gd name="T35" fmla="*/ 1175 h 1343"/>
              <a:gd name="T36" fmla="*/ 32 w 320"/>
              <a:gd name="T37" fmla="*/ 1247 h 1343"/>
              <a:gd name="T38" fmla="*/ 32 w 320"/>
              <a:gd name="T39" fmla="*/ 1239 h 1343"/>
              <a:gd name="T40" fmla="*/ 16 w 320"/>
              <a:gd name="T41" fmla="*/ 1343 h 1343"/>
              <a:gd name="T42" fmla="*/ 0 w 320"/>
              <a:gd name="T43" fmla="*/ 1343 h 1343"/>
              <a:gd name="T44" fmla="*/ 16 w 320"/>
              <a:gd name="T45" fmla="*/ 1239 h 1343"/>
              <a:gd name="T46" fmla="*/ 56 w 320"/>
              <a:gd name="T47" fmla="*/ 1167 h 1343"/>
              <a:gd name="T48" fmla="*/ 56 w 320"/>
              <a:gd name="T49" fmla="*/ 1167 h 1343"/>
              <a:gd name="T50" fmla="*/ 104 w 320"/>
              <a:gd name="T51" fmla="*/ 1111 h 1343"/>
              <a:gd name="T52" fmla="*/ 248 w 320"/>
              <a:gd name="T53" fmla="*/ 1031 h 1343"/>
              <a:gd name="T54" fmla="*/ 248 w 320"/>
              <a:gd name="T55" fmla="*/ 1031 h 1343"/>
              <a:gd name="T56" fmla="*/ 280 w 320"/>
              <a:gd name="T57" fmla="*/ 1007 h 1343"/>
              <a:gd name="T58" fmla="*/ 296 w 320"/>
              <a:gd name="T59" fmla="*/ 983 h 1343"/>
              <a:gd name="T60" fmla="*/ 296 w 320"/>
              <a:gd name="T61" fmla="*/ 983 h 1343"/>
              <a:gd name="T62" fmla="*/ 304 w 320"/>
              <a:gd name="T63" fmla="*/ 927 h 1343"/>
              <a:gd name="T64" fmla="*/ 288 w 320"/>
              <a:gd name="T65" fmla="*/ 863 h 1343"/>
              <a:gd name="T66" fmla="*/ 296 w 320"/>
              <a:gd name="T67" fmla="*/ 871 h 1343"/>
              <a:gd name="T68" fmla="*/ 200 w 320"/>
              <a:gd name="T69" fmla="*/ 775 h 1343"/>
              <a:gd name="T70" fmla="*/ 120 w 320"/>
              <a:gd name="T71" fmla="*/ 679 h 1343"/>
              <a:gd name="T72" fmla="*/ 120 w 320"/>
              <a:gd name="T73" fmla="*/ 679 h 1343"/>
              <a:gd name="T74" fmla="*/ 72 w 320"/>
              <a:gd name="T75" fmla="*/ 575 h 1343"/>
              <a:gd name="T76" fmla="*/ 32 w 320"/>
              <a:gd name="T77" fmla="*/ 479 h 1343"/>
              <a:gd name="T78" fmla="*/ 32 w 320"/>
              <a:gd name="T79" fmla="*/ 471 h 1343"/>
              <a:gd name="T80" fmla="*/ 8 w 320"/>
              <a:gd name="T81" fmla="*/ 248 h 1343"/>
              <a:gd name="T82" fmla="*/ 24 w 320"/>
              <a:gd name="T83" fmla="*/ 0 h 134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20"/>
              <a:gd name="T127" fmla="*/ 0 h 1343"/>
              <a:gd name="T128" fmla="*/ 320 w 320"/>
              <a:gd name="T129" fmla="*/ 1343 h 134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20" h="1343">
                <a:moveTo>
                  <a:pt x="40" y="0"/>
                </a:moveTo>
                <a:lnTo>
                  <a:pt x="24" y="248"/>
                </a:lnTo>
                <a:lnTo>
                  <a:pt x="48" y="471"/>
                </a:lnTo>
                <a:lnTo>
                  <a:pt x="88" y="567"/>
                </a:lnTo>
                <a:lnTo>
                  <a:pt x="136" y="671"/>
                </a:lnTo>
                <a:lnTo>
                  <a:pt x="208" y="767"/>
                </a:lnTo>
                <a:lnTo>
                  <a:pt x="304" y="863"/>
                </a:lnTo>
                <a:lnTo>
                  <a:pt x="320" y="927"/>
                </a:lnTo>
                <a:lnTo>
                  <a:pt x="312" y="983"/>
                </a:lnTo>
                <a:lnTo>
                  <a:pt x="312" y="991"/>
                </a:lnTo>
                <a:lnTo>
                  <a:pt x="288" y="1023"/>
                </a:lnTo>
                <a:lnTo>
                  <a:pt x="256" y="1047"/>
                </a:lnTo>
                <a:lnTo>
                  <a:pt x="120" y="1119"/>
                </a:lnTo>
                <a:lnTo>
                  <a:pt x="72" y="1175"/>
                </a:lnTo>
                <a:lnTo>
                  <a:pt x="32" y="1247"/>
                </a:lnTo>
                <a:lnTo>
                  <a:pt x="32" y="1239"/>
                </a:lnTo>
                <a:lnTo>
                  <a:pt x="16" y="1343"/>
                </a:lnTo>
                <a:lnTo>
                  <a:pt x="0" y="1343"/>
                </a:lnTo>
                <a:lnTo>
                  <a:pt x="16" y="1239"/>
                </a:lnTo>
                <a:lnTo>
                  <a:pt x="56" y="1167"/>
                </a:lnTo>
                <a:lnTo>
                  <a:pt x="104" y="1111"/>
                </a:lnTo>
                <a:lnTo>
                  <a:pt x="112" y="1103"/>
                </a:lnTo>
                <a:lnTo>
                  <a:pt x="248" y="1031"/>
                </a:lnTo>
                <a:lnTo>
                  <a:pt x="280" y="1007"/>
                </a:lnTo>
                <a:lnTo>
                  <a:pt x="272" y="1015"/>
                </a:lnTo>
                <a:lnTo>
                  <a:pt x="296" y="983"/>
                </a:lnTo>
                <a:lnTo>
                  <a:pt x="304" y="927"/>
                </a:lnTo>
                <a:lnTo>
                  <a:pt x="288" y="863"/>
                </a:lnTo>
                <a:lnTo>
                  <a:pt x="296" y="871"/>
                </a:lnTo>
                <a:lnTo>
                  <a:pt x="200" y="775"/>
                </a:lnTo>
                <a:lnTo>
                  <a:pt x="192" y="775"/>
                </a:lnTo>
                <a:lnTo>
                  <a:pt x="120" y="679"/>
                </a:lnTo>
                <a:lnTo>
                  <a:pt x="72" y="575"/>
                </a:lnTo>
                <a:lnTo>
                  <a:pt x="32" y="479"/>
                </a:lnTo>
                <a:lnTo>
                  <a:pt x="32" y="471"/>
                </a:lnTo>
                <a:lnTo>
                  <a:pt x="8" y="248"/>
                </a:lnTo>
                <a:lnTo>
                  <a:pt x="24" y="0"/>
                </a:lnTo>
                <a:lnTo>
                  <a:pt x="4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24" name="Freeform 259"/>
          <p:cNvSpPr>
            <a:spLocks/>
          </p:cNvSpPr>
          <p:nvPr/>
        </p:nvSpPr>
        <p:spPr bwMode="auto">
          <a:xfrm>
            <a:off x="3173413" y="4570413"/>
            <a:ext cx="38100" cy="139700"/>
          </a:xfrm>
          <a:custGeom>
            <a:avLst/>
            <a:gdLst>
              <a:gd name="T0" fmla="*/ 16 w 24"/>
              <a:gd name="T1" fmla="*/ 0 h 88"/>
              <a:gd name="T2" fmla="*/ 24 w 24"/>
              <a:gd name="T3" fmla="*/ 88 h 88"/>
              <a:gd name="T4" fmla="*/ 24 w 24"/>
              <a:gd name="T5" fmla="*/ 88 h 88"/>
              <a:gd name="T6" fmla="*/ 8 w 24"/>
              <a:gd name="T7" fmla="*/ 88 h 88"/>
              <a:gd name="T8" fmla="*/ 8 w 24"/>
              <a:gd name="T9" fmla="*/ 88 h 88"/>
              <a:gd name="T10" fmla="*/ 0 w 24"/>
              <a:gd name="T11" fmla="*/ 0 h 88"/>
              <a:gd name="T12" fmla="*/ 16 w 24"/>
              <a:gd name="T13" fmla="*/ 0 h 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"/>
              <a:gd name="T22" fmla="*/ 0 h 88"/>
              <a:gd name="T23" fmla="*/ 24 w 24"/>
              <a:gd name="T24" fmla="*/ 88 h 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" h="88">
                <a:moveTo>
                  <a:pt x="16" y="0"/>
                </a:moveTo>
                <a:lnTo>
                  <a:pt x="24" y="88"/>
                </a:lnTo>
                <a:lnTo>
                  <a:pt x="8" y="88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25" name="Rectangle 260"/>
          <p:cNvSpPr>
            <a:spLocks noChangeArrowheads="1"/>
          </p:cNvSpPr>
          <p:nvPr/>
        </p:nvSpPr>
        <p:spPr bwMode="auto">
          <a:xfrm>
            <a:off x="3186113" y="4964113"/>
            <a:ext cx="25400" cy="127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26" name="Rectangle 261"/>
          <p:cNvSpPr>
            <a:spLocks noChangeArrowheads="1"/>
          </p:cNvSpPr>
          <p:nvPr/>
        </p:nvSpPr>
        <p:spPr bwMode="auto">
          <a:xfrm>
            <a:off x="3186113" y="4710113"/>
            <a:ext cx="25400" cy="2540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27" name="Freeform 262"/>
          <p:cNvSpPr>
            <a:spLocks/>
          </p:cNvSpPr>
          <p:nvPr/>
        </p:nvSpPr>
        <p:spPr bwMode="auto">
          <a:xfrm>
            <a:off x="3021013" y="2895600"/>
            <a:ext cx="50800" cy="50800"/>
          </a:xfrm>
          <a:custGeom>
            <a:avLst/>
            <a:gdLst>
              <a:gd name="T0" fmla="*/ 32 w 32"/>
              <a:gd name="T1" fmla="*/ 16 h 32"/>
              <a:gd name="T2" fmla="*/ 32 w 32"/>
              <a:gd name="T3" fmla="*/ 0 h 32"/>
              <a:gd name="T4" fmla="*/ 16 w 32"/>
              <a:gd name="T5" fmla="*/ 0 h 32"/>
              <a:gd name="T6" fmla="*/ 8 w 32"/>
              <a:gd name="T7" fmla="*/ 0 h 32"/>
              <a:gd name="T8" fmla="*/ 0 w 32"/>
              <a:gd name="T9" fmla="*/ 16 h 32"/>
              <a:gd name="T10" fmla="*/ 8 w 32"/>
              <a:gd name="T11" fmla="*/ 24 h 32"/>
              <a:gd name="T12" fmla="*/ 16 w 32"/>
              <a:gd name="T13" fmla="*/ 32 h 32"/>
              <a:gd name="T14" fmla="*/ 32 w 32"/>
              <a:gd name="T15" fmla="*/ 24 h 32"/>
              <a:gd name="T16" fmla="*/ 32 w 32"/>
              <a:gd name="T17" fmla="*/ 16 h 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"/>
              <a:gd name="T28" fmla="*/ 0 h 32"/>
              <a:gd name="T29" fmla="*/ 32 w 32"/>
              <a:gd name="T30" fmla="*/ 32 h 3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2" h="32">
                <a:moveTo>
                  <a:pt x="32" y="16"/>
                </a:moveTo>
                <a:lnTo>
                  <a:pt x="32" y="0"/>
                </a:lnTo>
                <a:lnTo>
                  <a:pt x="16" y="0"/>
                </a:lnTo>
                <a:lnTo>
                  <a:pt x="8" y="0"/>
                </a:lnTo>
                <a:lnTo>
                  <a:pt x="0" y="16"/>
                </a:lnTo>
                <a:lnTo>
                  <a:pt x="8" y="24"/>
                </a:lnTo>
                <a:lnTo>
                  <a:pt x="16" y="32"/>
                </a:lnTo>
                <a:lnTo>
                  <a:pt x="32" y="24"/>
                </a:lnTo>
                <a:lnTo>
                  <a:pt x="32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28" name="Freeform 263"/>
          <p:cNvSpPr>
            <a:spLocks/>
          </p:cNvSpPr>
          <p:nvPr/>
        </p:nvSpPr>
        <p:spPr bwMode="auto">
          <a:xfrm>
            <a:off x="3008313" y="2882900"/>
            <a:ext cx="76200" cy="76200"/>
          </a:xfrm>
          <a:custGeom>
            <a:avLst/>
            <a:gdLst>
              <a:gd name="T0" fmla="*/ 32 w 48"/>
              <a:gd name="T1" fmla="*/ 24 h 48"/>
              <a:gd name="T2" fmla="*/ 32 w 48"/>
              <a:gd name="T3" fmla="*/ 8 h 48"/>
              <a:gd name="T4" fmla="*/ 40 w 48"/>
              <a:gd name="T5" fmla="*/ 16 h 48"/>
              <a:gd name="T6" fmla="*/ 40 w 48"/>
              <a:gd name="T7" fmla="*/ 16 h 48"/>
              <a:gd name="T8" fmla="*/ 24 w 48"/>
              <a:gd name="T9" fmla="*/ 16 h 48"/>
              <a:gd name="T10" fmla="*/ 24 w 48"/>
              <a:gd name="T11" fmla="*/ 16 h 48"/>
              <a:gd name="T12" fmla="*/ 24 w 48"/>
              <a:gd name="T13" fmla="*/ 16 h 48"/>
              <a:gd name="T14" fmla="*/ 16 w 48"/>
              <a:gd name="T15" fmla="*/ 16 h 48"/>
              <a:gd name="T16" fmla="*/ 24 w 48"/>
              <a:gd name="T17" fmla="*/ 16 h 48"/>
              <a:gd name="T18" fmla="*/ 24 w 48"/>
              <a:gd name="T19" fmla="*/ 16 h 48"/>
              <a:gd name="T20" fmla="*/ 16 w 48"/>
              <a:gd name="T21" fmla="*/ 32 h 48"/>
              <a:gd name="T22" fmla="*/ 16 w 48"/>
              <a:gd name="T23" fmla="*/ 24 h 48"/>
              <a:gd name="T24" fmla="*/ 16 w 48"/>
              <a:gd name="T25" fmla="*/ 24 h 48"/>
              <a:gd name="T26" fmla="*/ 24 w 48"/>
              <a:gd name="T27" fmla="*/ 32 h 48"/>
              <a:gd name="T28" fmla="*/ 24 w 48"/>
              <a:gd name="T29" fmla="*/ 32 h 48"/>
              <a:gd name="T30" fmla="*/ 24 w 48"/>
              <a:gd name="T31" fmla="*/ 32 h 48"/>
              <a:gd name="T32" fmla="*/ 32 w 48"/>
              <a:gd name="T33" fmla="*/ 40 h 48"/>
              <a:gd name="T34" fmla="*/ 24 w 48"/>
              <a:gd name="T35" fmla="*/ 32 h 48"/>
              <a:gd name="T36" fmla="*/ 24 w 48"/>
              <a:gd name="T37" fmla="*/ 32 h 48"/>
              <a:gd name="T38" fmla="*/ 40 w 48"/>
              <a:gd name="T39" fmla="*/ 24 h 48"/>
              <a:gd name="T40" fmla="*/ 32 w 48"/>
              <a:gd name="T41" fmla="*/ 32 h 48"/>
              <a:gd name="T42" fmla="*/ 32 w 48"/>
              <a:gd name="T43" fmla="*/ 32 h 48"/>
              <a:gd name="T44" fmla="*/ 32 w 48"/>
              <a:gd name="T45" fmla="*/ 24 h 48"/>
              <a:gd name="T46" fmla="*/ 32 w 48"/>
              <a:gd name="T47" fmla="*/ 24 h 48"/>
              <a:gd name="T48" fmla="*/ 48 w 48"/>
              <a:gd name="T49" fmla="*/ 24 h 48"/>
              <a:gd name="T50" fmla="*/ 48 w 48"/>
              <a:gd name="T51" fmla="*/ 24 h 48"/>
              <a:gd name="T52" fmla="*/ 48 w 48"/>
              <a:gd name="T53" fmla="*/ 32 h 48"/>
              <a:gd name="T54" fmla="*/ 48 w 48"/>
              <a:gd name="T55" fmla="*/ 32 h 48"/>
              <a:gd name="T56" fmla="*/ 48 w 48"/>
              <a:gd name="T57" fmla="*/ 40 h 48"/>
              <a:gd name="T58" fmla="*/ 32 w 48"/>
              <a:gd name="T59" fmla="*/ 48 h 48"/>
              <a:gd name="T60" fmla="*/ 32 w 48"/>
              <a:gd name="T61" fmla="*/ 48 h 48"/>
              <a:gd name="T62" fmla="*/ 24 w 48"/>
              <a:gd name="T63" fmla="*/ 48 h 48"/>
              <a:gd name="T64" fmla="*/ 16 w 48"/>
              <a:gd name="T65" fmla="*/ 40 h 48"/>
              <a:gd name="T66" fmla="*/ 16 w 48"/>
              <a:gd name="T67" fmla="*/ 40 h 48"/>
              <a:gd name="T68" fmla="*/ 16 w 48"/>
              <a:gd name="T69" fmla="*/ 40 h 48"/>
              <a:gd name="T70" fmla="*/ 8 w 48"/>
              <a:gd name="T71" fmla="*/ 32 h 48"/>
              <a:gd name="T72" fmla="*/ 8 w 48"/>
              <a:gd name="T73" fmla="*/ 32 h 48"/>
              <a:gd name="T74" fmla="*/ 0 w 48"/>
              <a:gd name="T75" fmla="*/ 24 h 48"/>
              <a:gd name="T76" fmla="*/ 8 w 48"/>
              <a:gd name="T77" fmla="*/ 8 h 48"/>
              <a:gd name="T78" fmla="*/ 8 w 48"/>
              <a:gd name="T79" fmla="*/ 8 h 48"/>
              <a:gd name="T80" fmla="*/ 16 w 48"/>
              <a:gd name="T81" fmla="*/ 0 h 48"/>
              <a:gd name="T82" fmla="*/ 24 w 48"/>
              <a:gd name="T83" fmla="*/ 0 h 48"/>
              <a:gd name="T84" fmla="*/ 24 w 48"/>
              <a:gd name="T85" fmla="*/ 0 h 48"/>
              <a:gd name="T86" fmla="*/ 24 w 48"/>
              <a:gd name="T87" fmla="*/ 0 h 48"/>
              <a:gd name="T88" fmla="*/ 40 w 48"/>
              <a:gd name="T89" fmla="*/ 0 h 48"/>
              <a:gd name="T90" fmla="*/ 40 w 48"/>
              <a:gd name="T91" fmla="*/ 0 h 48"/>
              <a:gd name="T92" fmla="*/ 48 w 48"/>
              <a:gd name="T93" fmla="*/ 8 h 48"/>
              <a:gd name="T94" fmla="*/ 48 w 48"/>
              <a:gd name="T95" fmla="*/ 24 h 48"/>
              <a:gd name="T96" fmla="*/ 32 w 48"/>
              <a:gd name="T97" fmla="*/ 24 h 4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8"/>
              <a:gd name="T148" fmla="*/ 0 h 48"/>
              <a:gd name="T149" fmla="*/ 48 w 48"/>
              <a:gd name="T150" fmla="*/ 48 h 4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8" h="48">
                <a:moveTo>
                  <a:pt x="32" y="24"/>
                </a:moveTo>
                <a:lnTo>
                  <a:pt x="32" y="8"/>
                </a:lnTo>
                <a:lnTo>
                  <a:pt x="40" y="16"/>
                </a:lnTo>
                <a:lnTo>
                  <a:pt x="24" y="16"/>
                </a:lnTo>
                <a:lnTo>
                  <a:pt x="16" y="16"/>
                </a:lnTo>
                <a:lnTo>
                  <a:pt x="24" y="16"/>
                </a:lnTo>
                <a:lnTo>
                  <a:pt x="16" y="32"/>
                </a:lnTo>
                <a:lnTo>
                  <a:pt x="16" y="24"/>
                </a:lnTo>
                <a:lnTo>
                  <a:pt x="24" y="32"/>
                </a:lnTo>
                <a:lnTo>
                  <a:pt x="32" y="40"/>
                </a:lnTo>
                <a:lnTo>
                  <a:pt x="24" y="32"/>
                </a:lnTo>
                <a:lnTo>
                  <a:pt x="40" y="24"/>
                </a:lnTo>
                <a:lnTo>
                  <a:pt x="32" y="32"/>
                </a:lnTo>
                <a:lnTo>
                  <a:pt x="32" y="24"/>
                </a:lnTo>
                <a:lnTo>
                  <a:pt x="48" y="24"/>
                </a:lnTo>
                <a:lnTo>
                  <a:pt x="48" y="32"/>
                </a:lnTo>
                <a:lnTo>
                  <a:pt x="48" y="40"/>
                </a:lnTo>
                <a:lnTo>
                  <a:pt x="32" y="48"/>
                </a:lnTo>
                <a:lnTo>
                  <a:pt x="24" y="48"/>
                </a:lnTo>
                <a:lnTo>
                  <a:pt x="16" y="40"/>
                </a:lnTo>
                <a:lnTo>
                  <a:pt x="8" y="32"/>
                </a:lnTo>
                <a:lnTo>
                  <a:pt x="0" y="24"/>
                </a:lnTo>
                <a:lnTo>
                  <a:pt x="8" y="8"/>
                </a:lnTo>
                <a:lnTo>
                  <a:pt x="16" y="0"/>
                </a:lnTo>
                <a:lnTo>
                  <a:pt x="24" y="0"/>
                </a:lnTo>
                <a:lnTo>
                  <a:pt x="40" y="0"/>
                </a:lnTo>
                <a:lnTo>
                  <a:pt x="48" y="8"/>
                </a:lnTo>
                <a:lnTo>
                  <a:pt x="48" y="24"/>
                </a:lnTo>
                <a:lnTo>
                  <a:pt x="32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29" name="Freeform 264"/>
          <p:cNvSpPr>
            <a:spLocks/>
          </p:cNvSpPr>
          <p:nvPr/>
        </p:nvSpPr>
        <p:spPr bwMode="auto">
          <a:xfrm>
            <a:off x="3059113" y="2921000"/>
            <a:ext cx="25400" cy="1588"/>
          </a:xfrm>
          <a:custGeom>
            <a:avLst/>
            <a:gdLst>
              <a:gd name="T0" fmla="*/ 0 w 16"/>
              <a:gd name="T1" fmla="*/ 0 h 1588"/>
              <a:gd name="T2" fmla="*/ 0 w 16"/>
              <a:gd name="T3" fmla="*/ 0 h 1588"/>
              <a:gd name="T4" fmla="*/ 0 w 16"/>
              <a:gd name="T5" fmla="*/ 0 h 1588"/>
              <a:gd name="T6" fmla="*/ 16 w 16"/>
              <a:gd name="T7" fmla="*/ 0 h 1588"/>
              <a:gd name="T8" fmla="*/ 16 w 16"/>
              <a:gd name="T9" fmla="*/ 0 h 1588"/>
              <a:gd name="T10" fmla="*/ 16 w 16"/>
              <a:gd name="T11" fmla="*/ 0 h 1588"/>
              <a:gd name="T12" fmla="*/ 0 w 16"/>
              <a:gd name="T13" fmla="*/ 0 h 15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1588"/>
              <a:gd name="T23" fmla="*/ 16 w 16"/>
              <a:gd name="T24" fmla="*/ 1588 h 15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1588">
                <a:moveTo>
                  <a:pt x="0" y="0"/>
                </a:moveTo>
                <a:lnTo>
                  <a:pt x="0" y="0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30" name="Freeform 265"/>
          <p:cNvSpPr>
            <a:spLocks/>
          </p:cNvSpPr>
          <p:nvPr/>
        </p:nvSpPr>
        <p:spPr bwMode="auto">
          <a:xfrm>
            <a:off x="2995613" y="4621213"/>
            <a:ext cx="50800" cy="50800"/>
          </a:xfrm>
          <a:custGeom>
            <a:avLst/>
            <a:gdLst>
              <a:gd name="T0" fmla="*/ 32 w 32"/>
              <a:gd name="T1" fmla="*/ 16 h 32"/>
              <a:gd name="T2" fmla="*/ 32 w 32"/>
              <a:gd name="T3" fmla="*/ 0 h 32"/>
              <a:gd name="T4" fmla="*/ 16 w 32"/>
              <a:gd name="T5" fmla="*/ 0 h 32"/>
              <a:gd name="T6" fmla="*/ 8 w 32"/>
              <a:gd name="T7" fmla="*/ 0 h 32"/>
              <a:gd name="T8" fmla="*/ 0 w 32"/>
              <a:gd name="T9" fmla="*/ 16 h 32"/>
              <a:gd name="T10" fmla="*/ 8 w 32"/>
              <a:gd name="T11" fmla="*/ 32 h 32"/>
              <a:gd name="T12" fmla="*/ 16 w 32"/>
              <a:gd name="T13" fmla="*/ 32 h 32"/>
              <a:gd name="T14" fmla="*/ 32 w 32"/>
              <a:gd name="T15" fmla="*/ 32 h 32"/>
              <a:gd name="T16" fmla="*/ 32 w 32"/>
              <a:gd name="T17" fmla="*/ 16 h 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"/>
              <a:gd name="T28" fmla="*/ 0 h 32"/>
              <a:gd name="T29" fmla="*/ 32 w 32"/>
              <a:gd name="T30" fmla="*/ 32 h 3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2" h="32">
                <a:moveTo>
                  <a:pt x="32" y="16"/>
                </a:moveTo>
                <a:lnTo>
                  <a:pt x="32" y="0"/>
                </a:lnTo>
                <a:lnTo>
                  <a:pt x="16" y="0"/>
                </a:lnTo>
                <a:lnTo>
                  <a:pt x="8" y="0"/>
                </a:lnTo>
                <a:lnTo>
                  <a:pt x="0" y="16"/>
                </a:lnTo>
                <a:lnTo>
                  <a:pt x="8" y="32"/>
                </a:lnTo>
                <a:lnTo>
                  <a:pt x="16" y="32"/>
                </a:lnTo>
                <a:lnTo>
                  <a:pt x="32" y="32"/>
                </a:lnTo>
                <a:lnTo>
                  <a:pt x="32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31" name="Freeform 266"/>
          <p:cNvSpPr>
            <a:spLocks/>
          </p:cNvSpPr>
          <p:nvPr/>
        </p:nvSpPr>
        <p:spPr bwMode="auto">
          <a:xfrm>
            <a:off x="2982913" y="4608513"/>
            <a:ext cx="76200" cy="76200"/>
          </a:xfrm>
          <a:custGeom>
            <a:avLst/>
            <a:gdLst>
              <a:gd name="T0" fmla="*/ 32 w 48"/>
              <a:gd name="T1" fmla="*/ 24 h 48"/>
              <a:gd name="T2" fmla="*/ 32 w 48"/>
              <a:gd name="T3" fmla="*/ 8 h 48"/>
              <a:gd name="T4" fmla="*/ 40 w 48"/>
              <a:gd name="T5" fmla="*/ 16 h 48"/>
              <a:gd name="T6" fmla="*/ 40 w 48"/>
              <a:gd name="T7" fmla="*/ 16 h 48"/>
              <a:gd name="T8" fmla="*/ 24 w 48"/>
              <a:gd name="T9" fmla="*/ 16 h 48"/>
              <a:gd name="T10" fmla="*/ 24 w 48"/>
              <a:gd name="T11" fmla="*/ 16 h 48"/>
              <a:gd name="T12" fmla="*/ 24 w 48"/>
              <a:gd name="T13" fmla="*/ 16 h 48"/>
              <a:gd name="T14" fmla="*/ 16 w 48"/>
              <a:gd name="T15" fmla="*/ 16 h 48"/>
              <a:gd name="T16" fmla="*/ 24 w 48"/>
              <a:gd name="T17" fmla="*/ 16 h 48"/>
              <a:gd name="T18" fmla="*/ 24 w 48"/>
              <a:gd name="T19" fmla="*/ 16 h 48"/>
              <a:gd name="T20" fmla="*/ 16 w 48"/>
              <a:gd name="T21" fmla="*/ 32 h 48"/>
              <a:gd name="T22" fmla="*/ 16 w 48"/>
              <a:gd name="T23" fmla="*/ 24 h 48"/>
              <a:gd name="T24" fmla="*/ 16 w 48"/>
              <a:gd name="T25" fmla="*/ 24 h 48"/>
              <a:gd name="T26" fmla="*/ 24 w 48"/>
              <a:gd name="T27" fmla="*/ 40 h 48"/>
              <a:gd name="T28" fmla="*/ 16 w 48"/>
              <a:gd name="T29" fmla="*/ 32 h 48"/>
              <a:gd name="T30" fmla="*/ 16 w 48"/>
              <a:gd name="T31" fmla="*/ 32 h 48"/>
              <a:gd name="T32" fmla="*/ 24 w 48"/>
              <a:gd name="T33" fmla="*/ 32 h 48"/>
              <a:gd name="T34" fmla="*/ 24 w 48"/>
              <a:gd name="T35" fmla="*/ 32 h 48"/>
              <a:gd name="T36" fmla="*/ 24 w 48"/>
              <a:gd name="T37" fmla="*/ 32 h 48"/>
              <a:gd name="T38" fmla="*/ 40 w 48"/>
              <a:gd name="T39" fmla="*/ 32 h 48"/>
              <a:gd name="T40" fmla="*/ 32 w 48"/>
              <a:gd name="T41" fmla="*/ 40 h 48"/>
              <a:gd name="T42" fmla="*/ 32 w 48"/>
              <a:gd name="T43" fmla="*/ 40 h 48"/>
              <a:gd name="T44" fmla="*/ 32 w 48"/>
              <a:gd name="T45" fmla="*/ 24 h 48"/>
              <a:gd name="T46" fmla="*/ 32 w 48"/>
              <a:gd name="T47" fmla="*/ 24 h 48"/>
              <a:gd name="T48" fmla="*/ 48 w 48"/>
              <a:gd name="T49" fmla="*/ 24 h 48"/>
              <a:gd name="T50" fmla="*/ 48 w 48"/>
              <a:gd name="T51" fmla="*/ 24 h 48"/>
              <a:gd name="T52" fmla="*/ 48 w 48"/>
              <a:gd name="T53" fmla="*/ 40 h 48"/>
              <a:gd name="T54" fmla="*/ 48 w 48"/>
              <a:gd name="T55" fmla="*/ 40 h 48"/>
              <a:gd name="T56" fmla="*/ 40 w 48"/>
              <a:gd name="T57" fmla="*/ 48 h 48"/>
              <a:gd name="T58" fmla="*/ 24 w 48"/>
              <a:gd name="T59" fmla="*/ 48 h 48"/>
              <a:gd name="T60" fmla="*/ 24 w 48"/>
              <a:gd name="T61" fmla="*/ 48 h 48"/>
              <a:gd name="T62" fmla="*/ 24 w 48"/>
              <a:gd name="T63" fmla="*/ 48 h 48"/>
              <a:gd name="T64" fmla="*/ 16 w 48"/>
              <a:gd name="T65" fmla="*/ 48 h 48"/>
              <a:gd name="T66" fmla="*/ 16 w 48"/>
              <a:gd name="T67" fmla="*/ 48 h 48"/>
              <a:gd name="T68" fmla="*/ 8 w 48"/>
              <a:gd name="T69" fmla="*/ 48 h 48"/>
              <a:gd name="T70" fmla="*/ 0 w 48"/>
              <a:gd name="T71" fmla="*/ 32 h 48"/>
              <a:gd name="T72" fmla="*/ 0 w 48"/>
              <a:gd name="T73" fmla="*/ 32 h 48"/>
              <a:gd name="T74" fmla="*/ 0 w 48"/>
              <a:gd name="T75" fmla="*/ 24 h 48"/>
              <a:gd name="T76" fmla="*/ 8 w 48"/>
              <a:gd name="T77" fmla="*/ 8 h 48"/>
              <a:gd name="T78" fmla="*/ 8 w 48"/>
              <a:gd name="T79" fmla="*/ 8 h 48"/>
              <a:gd name="T80" fmla="*/ 16 w 48"/>
              <a:gd name="T81" fmla="*/ 0 h 48"/>
              <a:gd name="T82" fmla="*/ 24 w 48"/>
              <a:gd name="T83" fmla="*/ 0 h 48"/>
              <a:gd name="T84" fmla="*/ 24 w 48"/>
              <a:gd name="T85" fmla="*/ 0 h 48"/>
              <a:gd name="T86" fmla="*/ 24 w 48"/>
              <a:gd name="T87" fmla="*/ 0 h 48"/>
              <a:gd name="T88" fmla="*/ 40 w 48"/>
              <a:gd name="T89" fmla="*/ 0 h 48"/>
              <a:gd name="T90" fmla="*/ 40 w 48"/>
              <a:gd name="T91" fmla="*/ 0 h 48"/>
              <a:gd name="T92" fmla="*/ 48 w 48"/>
              <a:gd name="T93" fmla="*/ 8 h 48"/>
              <a:gd name="T94" fmla="*/ 48 w 48"/>
              <a:gd name="T95" fmla="*/ 24 h 48"/>
              <a:gd name="T96" fmla="*/ 32 w 48"/>
              <a:gd name="T97" fmla="*/ 24 h 4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8"/>
              <a:gd name="T148" fmla="*/ 0 h 48"/>
              <a:gd name="T149" fmla="*/ 48 w 48"/>
              <a:gd name="T150" fmla="*/ 48 h 4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8" h="48">
                <a:moveTo>
                  <a:pt x="32" y="24"/>
                </a:moveTo>
                <a:lnTo>
                  <a:pt x="32" y="8"/>
                </a:lnTo>
                <a:lnTo>
                  <a:pt x="40" y="16"/>
                </a:lnTo>
                <a:lnTo>
                  <a:pt x="24" y="16"/>
                </a:lnTo>
                <a:lnTo>
                  <a:pt x="16" y="16"/>
                </a:lnTo>
                <a:lnTo>
                  <a:pt x="24" y="16"/>
                </a:lnTo>
                <a:lnTo>
                  <a:pt x="16" y="32"/>
                </a:lnTo>
                <a:lnTo>
                  <a:pt x="16" y="24"/>
                </a:lnTo>
                <a:lnTo>
                  <a:pt x="24" y="40"/>
                </a:lnTo>
                <a:lnTo>
                  <a:pt x="16" y="32"/>
                </a:lnTo>
                <a:lnTo>
                  <a:pt x="24" y="32"/>
                </a:lnTo>
                <a:lnTo>
                  <a:pt x="40" y="32"/>
                </a:lnTo>
                <a:lnTo>
                  <a:pt x="32" y="40"/>
                </a:lnTo>
                <a:lnTo>
                  <a:pt x="32" y="24"/>
                </a:lnTo>
                <a:lnTo>
                  <a:pt x="48" y="24"/>
                </a:lnTo>
                <a:lnTo>
                  <a:pt x="48" y="40"/>
                </a:lnTo>
                <a:lnTo>
                  <a:pt x="40" y="48"/>
                </a:lnTo>
                <a:lnTo>
                  <a:pt x="24" y="48"/>
                </a:lnTo>
                <a:lnTo>
                  <a:pt x="16" y="48"/>
                </a:lnTo>
                <a:lnTo>
                  <a:pt x="8" y="48"/>
                </a:lnTo>
                <a:lnTo>
                  <a:pt x="0" y="32"/>
                </a:lnTo>
                <a:lnTo>
                  <a:pt x="0" y="24"/>
                </a:lnTo>
                <a:lnTo>
                  <a:pt x="8" y="8"/>
                </a:lnTo>
                <a:lnTo>
                  <a:pt x="16" y="0"/>
                </a:lnTo>
                <a:lnTo>
                  <a:pt x="24" y="0"/>
                </a:lnTo>
                <a:lnTo>
                  <a:pt x="40" y="0"/>
                </a:lnTo>
                <a:lnTo>
                  <a:pt x="48" y="8"/>
                </a:lnTo>
                <a:lnTo>
                  <a:pt x="48" y="24"/>
                </a:lnTo>
                <a:lnTo>
                  <a:pt x="32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32" name="Freeform 267"/>
          <p:cNvSpPr>
            <a:spLocks/>
          </p:cNvSpPr>
          <p:nvPr/>
        </p:nvSpPr>
        <p:spPr bwMode="auto">
          <a:xfrm>
            <a:off x="3033713" y="4646613"/>
            <a:ext cx="25400" cy="1587"/>
          </a:xfrm>
          <a:custGeom>
            <a:avLst/>
            <a:gdLst>
              <a:gd name="T0" fmla="*/ 0 w 16"/>
              <a:gd name="T1" fmla="*/ 0 h 1587"/>
              <a:gd name="T2" fmla="*/ 0 w 16"/>
              <a:gd name="T3" fmla="*/ 0 h 1587"/>
              <a:gd name="T4" fmla="*/ 0 w 16"/>
              <a:gd name="T5" fmla="*/ 0 h 1587"/>
              <a:gd name="T6" fmla="*/ 16 w 16"/>
              <a:gd name="T7" fmla="*/ 0 h 1587"/>
              <a:gd name="T8" fmla="*/ 16 w 16"/>
              <a:gd name="T9" fmla="*/ 0 h 1587"/>
              <a:gd name="T10" fmla="*/ 16 w 16"/>
              <a:gd name="T11" fmla="*/ 0 h 1587"/>
              <a:gd name="T12" fmla="*/ 0 w 16"/>
              <a:gd name="T13" fmla="*/ 0 h 15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1587"/>
              <a:gd name="T23" fmla="*/ 16 w 16"/>
              <a:gd name="T24" fmla="*/ 1587 h 15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1587">
                <a:moveTo>
                  <a:pt x="0" y="0"/>
                </a:moveTo>
                <a:lnTo>
                  <a:pt x="0" y="0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33" name="Freeform 268"/>
          <p:cNvSpPr>
            <a:spLocks/>
          </p:cNvSpPr>
          <p:nvPr/>
        </p:nvSpPr>
        <p:spPr bwMode="auto">
          <a:xfrm>
            <a:off x="2540000" y="4646613"/>
            <a:ext cx="38100" cy="63500"/>
          </a:xfrm>
          <a:custGeom>
            <a:avLst/>
            <a:gdLst>
              <a:gd name="T0" fmla="*/ 24 w 24"/>
              <a:gd name="T1" fmla="*/ 24 h 40"/>
              <a:gd name="T2" fmla="*/ 24 w 24"/>
              <a:gd name="T3" fmla="*/ 8 h 40"/>
              <a:gd name="T4" fmla="*/ 16 w 24"/>
              <a:gd name="T5" fmla="*/ 0 h 40"/>
              <a:gd name="T6" fmla="*/ 0 w 24"/>
              <a:gd name="T7" fmla="*/ 8 h 40"/>
              <a:gd name="T8" fmla="*/ 0 w 24"/>
              <a:gd name="T9" fmla="*/ 24 h 40"/>
              <a:gd name="T10" fmla="*/ 0 w 24"/>
              <a:gd name="T11" fmla="*/ 32 h 40"/>
              <a:gd name="T12" fmla="*/ 16 w 24"/>
              <a:gd name="T13" fmla="*/ 40 h 40"/>
              <a:gd name="T14" fmla="*/ 24 w 24"/>
              <a:gd name="T15" fmla="*/ 32 h 40"/>
              <a:gd name="T16" fmla="*/ 24 w 24"/>
              <a:gd name="T17" fmla="*/ 24 h 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40"/>
              <a:gd name="T29" fmla="*/ 24 w 24"/>
              <a:gd name="T30" fmla="*/ 40 h 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40">
                <a:moveTo>
                  <a:pt x="24" y="24"/>
                </a:moveTo>
                <a:lnTo>
                  <a:pt x="24" y="8"/>
                </a:lnTo>
                <a:lnTo>
                  <a:pt x="16" y="0"/>
                </a:lnTo>
                <a:lnTo>
                  <a:pt x="0" y="8"/>
                </a:lnTo>
                <a:lnTo>
                  <a:pt x="0" y="24"/>
                </a:lnTo>
                <a:lnTo>
                  <a:pt x="0" y="32"/>
                </a:lnTo>
                <a:lnTo>
                  <a:pt x="16" y="40"/>
                </a:lnTo>
                <a:lnTo>
                  <a:pt x="24" y="32"/>
                </a:lnTo>
                <a:lnTo>
                  <a:pt x="24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34" name="Freeform 269"/>
          <p:cNvSpPr>
            <a:spLocks/>
          </p:cNvSpPr>
          <p:nvPr/>
        </p:nvSpPr>
        <p:spPr bwMode="auto">
          <a:xfrm>
            <a:off x="2527300" y="4633913"/>
            <a:ext cx="63500" cy="88900"/>
          </a:xfrm>
          <a:custGeom>
            <a:avLst/>
            <a:gdLst>
              <a:gd name="T0" fmla="*/ 24 w 40"/>
              <a:gd name="T1" fmla="*/ 32 h 56"/>
              <a:gd name="T2" fmla="*/ 24 w 40"/>
              <a:gd name="T3" fmla="*/ 16 h 56"/>
              <a:gd name="T4" fmla="*/ 32 w 40"/>
              <a:gd name="T5" fmla="*/ 24 h 56"/>
              <a:gd name="T6" fmla="*/ 32 w 40"/>
              <a:gd name="T7" fmla="*/ 24 h 56"/>
              <a:gd name="T8" fmla="*/ 24 w 40"/>
              <a:gd name="T9" fmla="*/ 16 h 56"/>
              <a:gd name="T10" fmla="*/ 32 w 40"/>
              <a:gd name="T11" fmla="*/ 16 h 56"/>
              <a:gd name="T12" fmla="*/ 32 w 40"/>
              <a:gd name="T13" fmla="*/ 16 h 56"/>
              <a:gd name="T14" fmla="*/ 16 w 40"/>
              <a:gd name="T15" fmla="*/ 24 h 56"/>
              <a:gd name="T16" fmla="*/ 16 w 40"/>
              <a:gd name="T17" fmla="*/ 16 h 56"/>
              <a:gd name="T18" fmla="*/ 16 w 40"/>
              <a:gd name="T19" fmla="*/ 16 h 56"/>
              <a:gd name="T20" fmla="*/ 16 w 40"/>
              <a:gd name="T21" fmla="*/ 32 h 56"/>
              <a:gd name="T22" fmla="*/ 16 w 40"/>
              <a:gd name="T23" fmla="*/ 32 h 56"/>
              <a:gd name="T24" fmla="*/ 16 w 40"/>
              <a:gd name="T25" fmla="*/ 32 h 56"/>
              <a:gd name="T26" fmla="*/ 16 w 40"/>
              <a:gd name="T27" fmla="*/ 40 h 56"/>
              <a:gd name="T28" fmla="*/ 16 w 40"/>
              <a:gd name="T29" fmla="*/ 32 h 56"/>
              <a:gd name="T30" fmla="*/ 16 w 40"/>
              <a:gd name="T31" fmla="*/ 32 h 56"/>
              <a:gd name="T32" fmla="*/ 32 w 40"/>
              <a:gd name="T33" fmla="*/ 40 h 56"/>
              <a:gd name="T34" fmla="*/ 24 w 40"/>
              <a:gd name="T35" fmla="*/ 48 h 56"/>
              <a:gd name="T36" fmla="*/ 24 w 40"/>
              <a:gd name="T37" fmla="*/ 48 h 56"/>
              <a:gd name="T38" fmla="*/ 32 w 40"/>
              <a:gd name="T39" fmla="*/ 40 h 56"/>
              <a:gd name="T40" fmla="*/ 24 w 40"/>
              <a:gd name="T41" fmla="*/ 40 h 56"/>
              <a:gd name="T42" fmla="*/ 24 w 40"/>
              <a:gd name="T43" fmla="*/ 40 h 56"/>
              <a:gd name="T44" fmla="*/ 24 w 40"/>
              <a:gd name="T45" fmla="*/ 32 h 56"/>
              <a:gd name="T46" fmla="*/ 24 w 40"/>
              <a:gd name="T47" fmla="*/ 32 h 56"/>
              <a:gd name="T48" fmla="*/ 40 w 40"/>
              <a:gd name="T49" fmla="*/ 32 h 56"/>
              <a:gd name="T50" fmla="*/ 40 w 40"/>
              <a:gd name="T51" fmla="*/ 32 h 56"/>
              <a:gd name="T52" fmla="*/ 40 w 40"/>
              <a:gd name="T53" fmla="*/ 40 h 56"/>
              <a:gd name="T54" fmla="*/ 40 w 40"/>
              <a:gd name="T55" fmla="*/ 40 h 56"/>
              <a:gd name="T56" fmla="*/ 40 w 40"/>
              <a:gd name="T57" fmla="*/ 48 h 56"/>
              <a:gd name="T58" fmla="*/ 32 w 40"/>
              <a:gd name="T59" fmla="*/ 56 h 56"/>
              <a:gd name="T60" fmla="*/ 32 w 40"/>
              <a:gd name="T61" fmla="*/ 56 h 56"/>
              <a:gd name="T62" fmla="*/ 24 w 40"/>
              <a:gd name="T63" fmla="*/ 56 h 56"/>
              <a:gd name="T64" fmla="*/ 8 w 40"/>
              <a:gd name="T65" fmla="*/ 48 h 56"/>
              <a:gd name="T66" fmla="*/ 8 w 40"/>
              <a:gd name="T67" fmla="*/ 48 h 56"/>
              <a:gd name="T68" fmla="*/ 0 w 40"/>
              <a:gd name="T69" fmla="*/ 40 h 56"/>
              <a:gd name="T70" fmla="*/ 0 w 40"/>
              <a:gd name="T71" fmla="*/ 32 h 56"/>
              <a:gd name="T72" fmla="*/ 0 w 40"/>
              <a:gd name="T73" fmla="*/ 32 h 56"/>
              <a:gd name="T74" fmla="*/ 0 w 40"/>
              <a:gd name="T75" fmla="*/ 32 h 56"/>
              <a:gd name="T76" fmla="*/ 0 w 40"/>
              <a:gd name="T77" fmla="*/ 16 h 56"/>
              <a:gd name="T78" fmla="*/ 0 w 40"/>
              <a:gd name="T79" fmla="*/ 16 h 56"/>
              <a:gd name="T80" fmla="*/ 8 w 40"/>
              <a:gd name="T81" fmla="*/ 8 h 56"/>
              <a:gd name="T82" fmla="*/ 24 w 40"/>
              <a:gd name="T83" fmla="*/ 0 h 56"/>
              <a:gd name="T84" fmla="*/ 24 w 40"/>
              <a:gd name="T85" fmla="*/ 0 h 56"/>
              <a:gd name="T86" fmla="*/ 32 w 40"/>
              <a:gd name="T87" fmla="*/ 8 h 56"/>
              <a:gd name="T88" fmla="*/ 40 w 40"/>
              <a:gd name="T89" fmla="*/ 16 h 56"/>
              <a:gd name="T90" fmla="*/ 40 w 40"/>
              <a:gd name="T91" fmla="*/ 16 h 56"/>
              <a:gd name="T92" fmla="*/ 40 w 40"/>
              <a:gd name="T93" fmla="*/ 16 h 56"/>
              <a:gd name="T94" fmla="*/ 40 w 40"/>
              <a:gd name="T95" fmla="*/ 32 h 56"/>
              <a:gd name="T96" fmla="*/ 24 w 40"/>
              <a:gd name="T97" fmla="*/ 32 h 5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0"/>
              <a:gd name="T148" fmla="*/ 0 h 56"/>
              <a:gd name="T149" fmla="*/ 40 w 40"/>
              <a:gd name="T150" fmla="*/ 56 h 5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0" h="56">
                <a:moveTo>
                  <a:pt x="24" y="32"/>
                </a:moveTo>
                <a:lnTo>
                  <a:pt x="24" y="16"/>
                </a:lnTo>
                <a:lnTo>
                  <a:pt x="32" y="24"/>
                </a:lnTo>
                <a:lnTo>
                  <a:pt x="24" y="16"/>
                </a:lnTo>
                <a:lnTo>
                  <a:pt x="32" y="16"/>
                </a:lnTo>
                <a:lnTo>
                  <a:pt x="16" y="24"/>
                </a:lnTo>
                <a:lnTo>
                  <a:pt x="16" y="16"/>
                </a:lnTo>
                <a:lnTo>
                  <a:pt x="16" y="32"/>
                </a:lnTo>
                <a:lnTo>
                  <a:pt x="16" y="40"/>
                </a:lnTo>
                <a:lnTo>
                  <a:pt x="16" y="32"/>
                </a:lnTo>
                <a:lnTo>
                  <a:pt x="32" y="40"/>
                </a:lnTo>
                <a:lnTo>
                  <a:pt x="24" y="48"/>
                </a:lnTo>
                <a:lnTo>
                  <a:pt x="32" y="40"/>
                </a:lnTo>
                <a:lnTo>
                  <a:pt x="24" y="40"/>
                </a:lnTo>
                <a:lnTo>
                  <a:pt x="24" y="32"/>
                </a:lnTo>
                <a:lnTo>
                  <a:pt x="40" y="32"/>
                </a:lnTo>
                <a:lnTo>
                  <a:pt x="40" y="40"/>
                </a:lnTo>
                <a:lnTo>
                  <a:pt x="40" y="48"/>
                </a:lnTo>
                <a:lnTo>
                  <a:pt x="32" y="56"/>
                </a:lnTo>
                <a:lnTo>
                  <a:pt x="24" y="56"/>
                </a:lnTo>
                <a:lnTo>
                  <a:pt x="8" y="48"/>
                </a:lnTo>
                <a:lnTo>
                  <a:pt x="0" y="40"/>
                </a:lnTo>
                <a:lnTo>
                  <a:pt x="0" y="32"/>
                </a:lnTo>
                <a:lnTo>
                  <a:pt x="0" y="16"/>
                </a:lnTo>
                <a:lnTo>
                  <a:pt x="8" y="8"/>
                </a:lnTo>
                <a:lnTo>
                  <a:pt x="24" y="0"/>
                </a:lnTo>
                <a:lnTo>
                  <a:pt x="32" y="8"/>
                </a:lnTo>
                <a:lnTo>
                  <a:pt x="40" y="16"/>
                </a:lnTo>
                <a:lnTo>
                  <a:pt x="40" y="32"/>
                </a:lnTo>
                <a:lnTo>
                  <a:pt x="24" y="3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35" name="Freeform 270"/>
          <p:cNvSpPr>
            <a:spLocks/>
          </p:cNvSpPr>
          <p:nvPr/>
        </p:nvSpPr>
        <p:spPr bwMode="auto">
          <a:xfrm>
            <a:off x="2565400" y="4684713"/>
            <a:ext cx="25400" cy="1587"/>
          </a:xfrm>
          <a:custGeom>
            <a:avLst/>
            <a:gdLst>
              <a:gd name="T0" fmla="*/ 0 w 16"/>
              <a:gd name="T1" fmla="*/ 0 h 1587"/>
              <a:gd name="T2" fmla="*/ 0 w 16"/>
              <a:gd name="T3" fmla="*/ 0 h 1587"/>
              <a:gd name="T4" fmla="*/ 0 w 16"/>
              <a:gd name="T5" fmla="*/ 0 h 1587"/>
              <a:gd name="T6" fmla="*/ 16 w 16"/>
              <a:gd name="T7" fmla="*/ 0 h 1587"/>
              <a:gd name="T8" fmla="*/ 16 w 16"/>
              <a:gd name="T9" fmla="*/ 0 h 1587"/>
              <a:gd name="T10" fmla="*/ 16 w 16"/>
              <a:gd name="T11" fmla="*/ 0 h 1587"/>
              <a:gd name="T12" fmla="*/ 0 w 16"/>
              <a:gd name="T13" fmla="*/ 0 h 15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1587"/>
              <a:gd name="T23" fmla="*/ 16 w 16"/>
              <a:gd name="T24" fmla="*/ 1587 h 15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1587">
                <a:moveTo>
                  <a:pt x="0" y="0"/>
                </a:moveTo>
                <a:lnTo>
                  <a:pt x="0" y="0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36" name="Freeform 271"/>
          <p:cNvSpPr>
            <a:spLocks/>
          </p:cNvSpPr>
          <p:nvPr/>
        </p:nvSpPr>
        <p:spPr bwMode="auto">
          <a:xfrm>
            <a:off x="2552700" y="2933700"/>
            <a:ext cx="50800" cy="50800"/>
          </a:xfrm>
          <a:custGeom>
            <a:avLst/>
            <a:gdLst>
              <a:gd name="T0" fmla="*/ 32 w 32"/>
              <a:gd name="T1" fmla="*/ 16 h 32"/>
              <a:gd name="T2" fmla="*/ 24 w 32"/>
              <a:gd name="T3" fmla="*/ 0 h 32"/>
              <a:gd name="T4" fmla="*/ 16 w 32"/>
              <a:gd name="T5" fmla="*/ 0 h 32"/>
              <a:gd name="T6" fmla="*/ 8 w 32"/>
              <a:gd name="T7" fmla="*/ 0 h 32"/>
              <a:gd name="T8" fmla="*/ 0 w 32"/>
              <a:gd name="T9" fmla="*/ 16 h 32"/>
              <a:gd name="T10" fmla="*/ 8 w 32"/>
              <a:gd name="T11" fmla="*/ 24 h 32"/>
              <a:gd name="T12" fmla="*/ 16 w 32"/>
              <a:gd name="T13" fmla="*/ 32 h 32"/>
              <a:gd name="T14" fmla="*/ 24 w 32"/>
              <a:gd name="T15" fmla="*/ 24 h 32"/>
              <a:gd name="T16" fmla="*/ 32 w 32"/>
              <a:gd name="T17" fmla="*/ 16 h 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"/>
              <a:gd name="T28" fmla="*/ 0 h 32"/>
              <a:gd name="T29" fmla="*/ 32 w 32"/>
              <a:gd name="T30" fmla="*/ 32 h 3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2" h="32">
                <a:moveTo>
                  <a:pt x="32" y="16"/>
                </a:moveTo>
                <a:lnTo>
                  <a:pt x="24" y="0"/>
                </a:lnTo>
                <a:lnTo>
                  <a:pt x="16" y="0"/>
                </a:lnTo>
                <a:lnTo>
                  <a:pt x="8" y="0"/>
                </a:lnTo>
                <a:lnTo>
                  <a:pt x="0" y="16"/>
                </a:lnTo>
                <a:lnTo>
                  <a:pt x="8" y="24"/>
                </a:lnTo>
                <a:lnTo>
                  <a:pt x="16" y="32"/>
                </a:lnTo>
                <a:lnTo>
                  <a:pt x="24" y="24"/>
                </a:lnTo>
                <a:lnTo>
                  <a:pt x="32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37" name="Freeform 272"/>
          <p:cNvSpPr>
            <a:spLocks/>
          </p:cNvSpPr>
          <p:nvPr/>
        </p:nvSpPr>
        <p:spPr bwMode="auto">
          <a:xfrm>
            <a:off x="2540000" y="2921000"/>
            <a:ext cx="76200" cy="74613"/>
          </a:xfrm>
          <a:custGeom>
            <a:avLst/>
            <a:gdLst>
              <a:gd name="T0" fmla="*/ 32 w 48"/>
              <a:gd name="T1" fmla="*/ 32 h 47"/>
              <a:gd name="T2" fmla="*/ 24 w 48"/>
              <a:gd name="T3" fmla="*/ 16 h 47"/>
              <a:gd name="T4" fmla="*/ 32 w 48"/>
              <a:gd name="T5" fmla="*/ 16 h 47"/>
              <a:gd name="T6" fmla="*/ 32 w 48"/>
              <a:gd name="T7" fmla="*/ 16 h 47"/>
              <a:gd name="T8" fmla="*/ 24 w 48"/>
              <a:gd name="T9" fmla="*/ 16 h 47"/>
              <a:gd name="T10" fmla="*/ 24 w 48"/>
              <a:gd name="T11" fmla="*/ 16 h 47"/>
              <a:gd name="T12" fmla="*/ 24 w 48"/>
              <a:gd name="T13" fmla="*/ 16 h 47"/>
              <a:gd name="T14" fmla="*/ 16 w 48"/>
              <a:gd name="T15" fmla="*/ 16 h 47"/>
              <a:gd name="T16" fmla="*/ 24 w 48"/>
              <a:gd name="T17" fmla="*/ 16 h 47"/>
              <a:gd name="T18" fmla="*/ 24 w 48"/>
              <a:gd name="T19" fmla="*/ 16 h 47"/>
              <a:gd name="T20" fmla="*/ 16 w 48"/>
              <a:gd name="T21" fmla="*/ 32 h 47"/>
              <a:gd name="T22" fmla="*/ 16 w 48"/>
              <a:gd name="T23" fmla="*/ 24 h 47"/>
              <a:gd name="T24" fmla="*/ 16 w 48"/>
              <a:gd name="T25" fmla="*/ 24 h 47"/>
              <a:gd name="T26" fmla="*/ 24 w 48"/>
              <a:gd name="T27" fmla="*/ 32 h 47"/>
              <a:gd name="T28" fmla="*/ 24 w 48"/>
              <a:gd name="T29" fmla="*/ 32 h 47"/>
              <a:gd name="T30" fmla="*/ 24 w 48"/>
              <a:gd name="T31" fmla="*/ 32 h 47"/>
              <a:gd name="T32" fmla="*/ 32 w 48"/>
              <a:gd name="T33" fmla="*/ 40 h 47"/>
              <a:gd name="T34" fmla="*/ 24 w 48"/>
              <a:gd name="T35" fmla="*/ 40 h 47"/>
              <a:gd name="T36" fmla="*/ 24 w 48"/>
              <a:gd name="T37" fmla="*/ 40 h 47"/>
              <a:gd name="T38" fmla="*/ 32 w 48"/>
              <a:gd name="T39" fmla="*/ 32 h 47"/>
              <a:gd name="T40" fmla="*/ 32 w 48"/>
              <a:gd name="T41" fmla="*/ 32 h 47"/>
              <a:gd name="T42" fmla="*/ 32 w 48"/>
              <a:gd name="T43" fmla="*/ 32 h 47"/>
              <a:gd name="T44" fmla="*/ 40 w 48"/>
              <a:gd name="T45" fmla="*/ 24 h 47"/>
              <a:gd name="T46" fmla="*/ 40 w 48"/>
              <a:gd name="T47" fmla="*/ 24 h 47"/>
              <a:gd name="T48" fmla="*/ 48 w 48"/>
              <a:gd name="T49" fmla="*/ 32 h 47"/>
              <a:gd name="T50" fmla="*/ 48 w 48"/>
              <a:gd name="T51" fmla="*/ 32 h 47"/>
              <a:gd name="T52" fmla="*/ 40 w 48"/>
              <a:gd name="T53" fmla="*/ 40 h 47"/>
              <a:gd name="T54" fmla="*/ 40 w 48"/>
              <a:gd name="T55" fmla="*/ 40 h 47"/>
              <a:gd name="T56" fmla="*/ 40 w 48"/>
              <a:gd name="T57" fmla="*/ 40 h 47"/>
              <a:gd name="T58" fmla="*/ 32 w 48"/>
              <a:gd name="T59" fmla="*/ 47 h 47"/>
              <a:gd name="T60" fmla="*/ 32 w 48"/>
              <a:gd name="T61" fmla="*/ 47 h 47"/>
              <a:gd name="T62" fmla="*/ 24 w 48"/>
              <a:gd name="T63" fmla="*/ 47 h 47"/>
              <a:gd name="T64" fmla="*/ 16 w 48"/>
              <a:gd name="T65" fmla="*/ 40 h 47"/>
              <a:gd name="T66" fmla="*/ 16 w 48"/>
              <a:gd name="T67" fmla="*/ 40 h 47"/>
              <a:gd name="T68" fmla="*/ 16 w 48"/>
              <a:gd name="T69" fmla="*/ 40 h 47"/>
              <a:gd name="T70" fmla="*/ 8 w 48"/>
              <a:gd name="T71" fmla="*/ 32 h 47"/>
              <a:gd name="T72" fmla="*/ 8 w 48"/>
              <a:gd name="T73" fmla="*/ 32 h 47"/>
              <a:gd name="T74" fmla="*/ 0 w 48"/>
              <a:gd name="T75" fmla="*/ 24 h 47"/>
              <a:gd name="T76" fmla="*/ 8 w 48"/>
              <a:gd name="T77" fmla="*/ 8 h 47"/>
              <a:gd name="T78" fmla="*/ 8 w 48"/>
              <a:gd name="T79" fmla="*/ 8 h 47"/>
              <a:gd name="T80" fmla="*/ 16 w 48"/>
              <a:gd name="T81" fmla="*/ 0 h 47"/>
              <a:gd name="T82" fmla="*/ 24 w 48"/>
              <a:gd name="T83" fmla="*/ 0 h 47"/>
              <a:gd name="T84" fmla="*/ 24 w 48"/>
              <a:gd name="T85" fmla="*/ 0 h 47"/>
              <a:gd name="T86" fmla="*/ 24 w 48"/>
              <a:gd name="T87" fmla="*/ 0 h 47"/>
              <a:gd name="T88" fmla="*/ 32 w 48"/>
              <a:gd name="T89" fmla="*/ 0 h 47"/>
              <a:gd name="T90" fmla="*/ 32 w 48"/>
              <a:gd name="T91" fmla="*/ 0 h 47"/>
              <a:gd name="T92" fmla="*/ 40 w 48"/>
              <a:gd name="T93" fmla="*/ 8 h 47"/>
              <a:gd name="T94" fmla="*/ 48 w 48"/>
              <a:gd name="T95" fmla="*/ 24 h 47"/>
              <a:gd name="T96" fmla="*/ 32 w 48"/>
              <a:gd name="T97" fmla="*/ 32 h 4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8"/>
              <a:gd name="T148" fmla="*/ 0 h 47"/>
              <a:gd name="T149" fmla="*/ 48 w 48"/>
              <a:gd name="T150" fmla="*/ 47 h 4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8" h="47">
                <a:moveTo>
                  <a:pt x="32" y="32"/>
                </a:moveTo>
                <a:lnTo>
                  <a:pt x="24" y="16"/>
                </a:lnTo>
                <a:lnTo>
                  <a:pt x="32" y="16"/>
                </a:lnTo>
                <a:lnTo>
                  <a:pt x="24" y="16"/>
                </a:lnTo>
                <a:lnTo>
                  <a:pt x="16" y="16"/>
                </a:lnTo>
                <a:lnTo>
                  <a:pt x="24" y="16"/>
                </a:lnTo>
                <a:lnTo>
                  <a:pt x="16" y="32"/>
                </a:lnTo>
                <a:lnTo>
                  <a:pt x="16" y="24"/>
                </a:lnTo>
                <a:lnTo>
                  <a:pt x="24" y="32"/>
                </a:lnTo>
                <a:lnTo>
                  <a:pt x="32" y="40"/>
                </a:lnTo>
                <a:lnTo>
                  <a:pt x="24" y="40"/>
                </a:lnTo>
                <a:lnTo>
                  <a:pt x="32" y="32"/>
                </a:lnTo>
                <a:lnTo>
                  <a:pt x="40" y="24"/>
                </a:lnTo>
                <a:lnTo>
                  <a:pt x="48" y="32"/>
                </a:lnTo>
                <a:lnTo>
                  <a:pt x="40" y="40"/>
                </a:lnTo>
                <a:lnTo>
                  <a:pt x="32" y="47"/>
                </a:lnTo>
                <a:lnTo>
                  <a:pt x="24" y="47"/>
                </a:lnTo>
                <a:lnTo>
                  <a:pt x="16" y="40"/>
                </a:lnTo>
                <a:lnTo>
                  <a:pt x="8" y="32"/>
                </a:lnTo>
                <a:lnTo>
                  <a:pt x="0" y="24"/>
                </a:lnTo>
                <a:lnTo>
                  <a:pt x="8" y="8"/>
                </a:lnTo>
                <a:lnTo>
                  <a:pt x="16" y="0"/>
                </a:lnTo>
                <a:lnTo>
                  <a:pt x="24" y="0"/>
                </a:lnTo>
                <a:lnTo>
                  <a:pt x="32" y="0"/>
                </a:lnTo>
                <a:lnTo>
                  <a:pt x="40" y="8"/>
                </a:lnTo>
                <a:lnTo>
                  <a:pt x="48" y="24"/>
                </a:lnTo>
                <a:lnTo>
                  <a:pt x="32" y="3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38" name="Freeform 273"/>
          <p:cNvSpPr>
            <a:spLocks/>
          </p:cNvSpPr>
          <p:nvPr/>
        </p:nvSpPr>
        <p:spPr bwMode="auto">
          <a:xfrm>
            <a:off x="2590800" y="2959100"/>
            <a:ext cx="25400" cy="12700"/>
          </a:xfrm>
          <a:custGeom>
            <a:avLst/>
            <a:gdLst>
              <a:gd name="T0" fmla="*/ 8 w 16"/>
              <a:gd name="T1" fmla="*/ 0 h 8"/>
              <a:gd name="T2" fmla="*/ 8 w 16"/>
              <a:gd name="T3" fmla="*/ 0 h 8"/>
              <a:gd name="T4" fmla="*/ 0 w 16"/>
              <a:gd name="T5" fmla="*/ 8 h 8"/>
              <a:gd name="T6" fmla="*/ 16 w 16"/>
              <a:gd name="T7" fmla="*/ 0 h 8"/>
              <a:gd name="T8" fmla="*/ 16 w 16"/>
              <a:gd name="T9" fmla="*/ 8 h 8"/>
              <a:gd name="T10" fmla="*/ 16 w 16"/>
              <a:gd name="T11" fmla="*/ 8 h 8"/>
              <a:gd name="T12" fmla="*/ 8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16" y="0"/>
                </a:lnTo>
                <a:lnTo>
                  <a:pt x="16" y="8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39" name="Freeform 274"/>
          <p:cNvSpPr>
            <a:spLocks/>
          </p:cNvSpPr>
          <p:nvPr/>
        </p:nvSpPr>
        <p:spPr bwMode="auto">
          <a:xfrm>
            <a:off x="4392613" y="3744913"/>
            <a:ext cx="49212" cy="63500"/>
          </a:xfrm>
          <a:custGeom>
            <a:avLst/>
            <a:gdLst>
              <a:gd name="T0" fmla="*/ 31 w 31"/>
              <a:gd name="T1" fmla="*/ 24 h 40"/>
              <a:gd name="T2" fmla="*/ 31 w 31"/>
              <a:gd name="T3" fmla="*/ 8 h 40"/>
              <a:gd name="T4" fmla="*/ 15 w 31"/>
              <a:gd name="T5" fmla="*/ 0 h 40"/>
              <a:gd name="T6" fmla="*/ 7 w 31"/>
              <a:gd name="T7" fmla="*/ 8 h 40"/>
              <a:gd name="T8" fmla="*/ 0 w 31"/>
              <a:gd name="T9" fmla="*/ 24 h 40"/>
              <a:gd name="T10" fmla="*/ 7 w 31"/>
              <a:gd name="T11" fmla="*/ 32 h 40"/>
              <a:gd name="T12" fmla="*/ 15 w 31"/>
              <a:gd name="T13" fmla="*/ 40 h 40"/>
              <a:gd name="T14" fmla="*/ 31 w 31"/>
              <a:gd name="T15" fmla="*/ 32 h 40"/>
              <a:gd name="T16" fmla="*/ 31 w 31"/>
              <a:gd name="T17" fmla="*/ 24 h 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"/>
              <a:gd name="T28" fmla="*/ 0 h 40"/>
              <a:gd name="T29" fmla="*/ 31 w 31"/>
              <a:gd name="T30" fmla="*/ 40 h 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" h="40">
                <a:moveTo>
                  <a:pt x="31" y="24"/>
                </a:moveTo>
                <a:lnTo>
                  <a:pt x="31" y="8"/>
                </a:lnTo>
                <a:lnTo>
                  <a:pt x="15" y="0"/>
                </a:lnTo>
                <a:lnTo>
                  <a:pt x="7" y="8"/>
                </a:lnTo>
                <a:lnTo>
                  <a:pt x="0" y="24"/>
                </a:lnTo>
                <a:lnTo>
                  <a:pt x="7" y="32"/>
                </a:lnTo>
                <a:lnTo>
                  <a:pt x="15" y="40"/>
                </a:lnTo>
                <a:lnTo>
                  <a:pt x="31" y="32"/>
                </a:lnTo>
                <a:lnTo>
                  <a:pt x="31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40" name="Freeform 275"/>
          <p:cNvSpPr>
            <a:spLocks/>
          </p:cNvSpPr>
          <p:nvPr/>
        </p:nvSpPr>
        <p:spPr bwMode="auto">
          <a:xfrm>
            <a:off x="4379913" y="3732213"/>
            <a:ext cx="74612" cy="88900"/>
          </a:xfrm>
          <a:custGeom>
            <a:avLst/>
            <a:gdLst>
              <a:gd name="T0" fmla="*/ 31 w 47"/>
              <a:gd name="T1" fmla="*/ 32 h 56"/>
              <a:gd name="T2" fmla="*/ 31 w 47"/>
              <a:gd name="T3" fmla="*/ 16 h 56"/>
              <a:gd name="T4" fmla="*/ 39 w 47"/>
              <a:gd name="T5" fmla="*/ 24 h 56"/>
              <a:gd name="T6" fmla="*/ 39 w 47"/>
              <a:gd name="T7" fmla="*/ 24 h 56"/>
              <a:gd name="T8" fmla="*/ 23 w 47"/>
              <a:gd name="T9" fmla="*/ 16 h 56"/>
              <a:gd name="T10" fmla="*/ 31 w 47"/>
              <a:gd name="T11" fmla="*/ 16 h 56"/>
              <a:gd name="T12" fmla="*/ 31 w 47"/>
              <a:gd name="T13" fmla="*/ 16 h 56"/>
              <a:gd name="T14" fmla="*/ 23 w 47"/>
              <a:gd name="T15" fmla="*/ 24 h 56"/>
              <a:gd name="T16" fmla="*/ 23 w 47"/>
              <a:gd name="T17" fmla="*/ 24 h 56"/>
              <a:gd name="T18" fmla="*/ 23 w 47"/>
              <a:gd name="T19" fmla="*/ 24 h 56"/>
              <a:gd name="T20" fmla="*/ 15 w 47"/>
              <a:gd name="T21" fmla="*/ 40 h 56"/>
              <a:gd name="T22" fmla="*/ 15 w 47"/>
              <a:gd name="T23" fmla="*/ 32 h 56"/>
              <a:gd name="T24" fmla="*/ 15 w 47"/>
              <a:gd name="T25" fmla="*/ 32 h 56"/>
              <a:gd name="T26" fmla="*/ 23 w 47"/>
              <a:gd name="T27" fmla="*/ 40 h 56"/>
              <a:gd name="T28" fmla="*/ 23 w 47"/>
              <a:gd name="T29" fmla="*/ 40 h 56"/>
              <a:gd name="T30" fmla="*/ 23 w 47"/>
              <a:gd name="T31" fmla="*/ 40 h 56"/>
              <a:gd name="T32" fmla="*/ 31 w 47"/>
              <a:gd name="T33" fmla="*/ 48 h 56"/>
              <a:gd name="T34" fmla="*/ 23 w 47"/>
              <a:gd name="T35" fmla="*/ 40 h 56"/>
              <a:gd name="T36" fmla="*/ 23 w 47"/>
              <a:gd name="T37" fmla="*/ 40 h 56"/>
              <a:gd name="T38" fmla="*/ 39 w 47"/>
              <a:gd name="T39" fmla="*/ 32 h 56"/>
              <a:gd name="T40" fmla="*/ 31 w 47"/>
              <a:gd name="T41" fmla="*/ 40 h 56"/>
              <a:gd name="T42" fmla="*/ 31 w 47"/>
              <a:gd name="T43" fmla="*/ 40 h 56"/>
              <a:gd name="T44" fmla="*/ 31 w 47"/>
              <a:gd name="T45" fmla="*/ 32 h 56"/>
              <a:gd name="T46" fmla="*/ 31 w 47"/>
              <a:gd name="T47" fmla="*/ 32 h 56"/>
              <a:gd name="T48" fmla="*/ 47 w 47"/>
              <a:gd name="T49" fmla="*/ 32 h 56"/>
              <a:gd name="T50" fmla="*/ 47 w 47"/>
              <a:gd name="T51" fmla="*/ 32 h 56"/>
              <a:gd name="T52" fmla="*/ 47 w 47"/>
              <a:gd name="T53" fmla="*/ 40 h 56"/>
              <a:gd name="T54" fmla="*/ 47 w 47"/>
              <a:gd name="T55" fmla="*/ 40 h 56"/>
              <a:gd name="T56" fmla="*/ 47 w 47"/>
              <a:gd name="T57" fmla="*/ 48 h 56"/>
              <a:gd name="T58" fmla="*/ 31 w 47"/>
              <a:gd name="T59" fmla="*/ 56 h 56"/>
              <a:gd name="T60" fmla="*/ 31 w 47"/>
              <a:gd name="T61" fmla="*/ 56 h 56"/>
              <a:gd name="T62" fmla="*/ 23 w 47"/>
              <a:gd name="T63" fmla="*/ 56 h 56"/>
              <a:gd name="T64" fmla="*/ 15 w 47"/>
              <a:gd name="T65" fmla="*/ 48 h 56"/>
              <a:gd name="T66" fmla="*/ 15 w 47"/>
              <a:gd name="T67" fmla="*/ 48 h 56"/>
              <a:gd name="T68" fmla="*/ 15 w 47"/>
              <a:gd name="T69" fmla="*/ 48 h 56"/>
              <a:gd name="T70" fmla="*/ 8 w 47"/>
              <a:gd name="T71" fmla="*/ 40 h 56"/>
              <a:gd name="T72" fmla="*/ 8 w 47"/>
              <a:gd name="T73" fmla="*/ 40 h 56"/>
              <a:gd name="T74" fmla="*/ 0 w 47"/>
              <a:gd name="T75" fmla="*/ 32 h 56"/>
              <a:gd name="T76" fmla="*/ 8 w 47"/>
              <a:gd name="T77" fmla="*/ 16 h 56"/>
              <a:gd name="T78" fmla="*/ 8 w 47"/>
              <a:gd name="T79" fmla="*/ 16 h 56"/>
              <a:gd name="T80" fmla="*/ 15 w 47"/>
              <a:gd name="T81" fmla="*/ 16 h 56"/>
              <a:gd name="T82" fmla="*/ 23 w 47"/>
              <a:gd name="T83" fmla="*/ 8 h 56"/>
              <a:gd name="T84" fmla="*/ 23 w 47"/>
              <a:gd name="T85" fmla="*/ 8 h 56"/>
              <a:gd name="T86" fmla="*/ 31 w 47"/>
              <a:gd name="T87" fmla="*/ 0 h 56"/>
              <a:gd name="T88" fmla="*/ 47 w 47"/>
              <a:gd name="T89" fmla="*/ 8 h 56"/>
              <a:gd name="T90" fmla="*/ 47 w 47"/>
              <a:gd name="T91" fmla="*/ 8 h 56"/>
              <a:gd name="T92" fmla="*/ 47 w 47"/>
              <a:gd name="T93" fmla="*/ 16 h 56"/>
              <a:gd name="T94" fmla="*/ 47 w 47"/>
              <a:gd name="T95" fmla="*/ 32 h 56"/>
              <a:gd name="T96" fmla="*/ 31 w 47"/>
              <a:gd name="T97" fmla="*/ 32 h 5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7"/>
              <a:gd name="T148" fmla="*/ 0 h 56"/>
              <a:gd name="T149" fmla="*/ 47 w 47"/>
              <a:gd name="T150" fmla="*/ 56 h 5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7" h="56">
                <a:moveTo>
                  <a:pt x="31" y="32"/>
                </a:moveTo>
                <a:lnTo>
                  <a:pt x="31" y="16"/>
                </a:lnTo>
                <a:lnTo>
                  <a:pt x="39" y="24"/>
                </a:lnTo>
                <a:lnTo>
                  <a:pt x="23" y="16"/>
                </a:lnTo>
                <a:lnTo>
                  <a:pt x="31" y="16"/>
                </a:lnTo>
                <a:lnTo>
                  <a:pt x="23" y="24"/>
                </a:lnTo>
                <a:lnTo>
                  <a:pt x="15" y="40"/>
                </a:lnTo>
                <a:lnTo>
                  <a:pt x="15" y="32"/>
                </a:lnTo>
                <a:lnTo>
                  <a:pt x="23" y="40"/>
                </a:lnTo>
                <a:lnTo>
                  <a:pt x="31" y="48"/>
                </a:lnTo>
                <a:lnTo>
                  <a:pt x="23" y="40"/>
                </a:lnTo>
                <a:lnTo>
                  <a:pt x="39" y="32"/>
                </a:lnTo>
                <a:lnTo>
                  <a:pt x="31" y="40"/>
                </a:lnTo>
                <a:lnTo>
                  <a:pt x="31" y="32"/>
                </a:lnTo>
                <a:lnTo>
                  <a:pt x="47" y="32"/>
                </a:lnTo>
                <a:lnTo>
                  <a:pt x="47" y="40"/>
                </a:lnTo>
                <a:lnTo>
                  <a:pt x="47" y="48"/>
                </a:lnTo>
                <a:lnTo>
                  <a:pt x="31" y="56"/>
                </a:lnTo>
                <a:lnTo>
                  <a:pt x="23" y="56"/>
                </a:lnTo>
                <a:lnTo>
                  <a:pt x="15" y="48"/>
                </a:lnTo>
                <a:lnTo>
                  <a:pt x="8" y="40"/>
                </a:lnTo>
                <a:lnTo>
                  <a:pt x="0" y="32"/>
                </a:lnTo>
                <a:lnTo>
                  <a:pt x="8" y="16"/>
                </a:lnTo>
                <a:lnTo>
                  <a:pt x="15" y="16"/>
                </a:lnTo>
                <a:lnTo>
                  <a:pt x="23" y="8"/>
                </a:lnTo>
                <a:lnTo>
                  <a:pt x="31" y="0"/>
                </a:lnTo>
                <a:lnTo>
                  <a:pt x="47" y="8"/>
                </a:lnTo>
                <a:lnTo>
                  <a:pt x="47" y="16"/>
                </a:lnTo>
                <a:lnTo>
                  <a:pt x="47" y="32"/>
                </a:lnTo>
                <a:lnTo>
                  <a:pt x="31" y="3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41" name="Freeform 276"/>
          <p:cNvSpPr>
            <a:spLocks/>
          </p:cNvSpPr>
          <p:nvPr/>
        </p:nvSpPr>
        <p:spPr bwMode="auto">
          <a:xfrm>
            <a:off x="4429125" y="3783013"/>
            <a:ext cx="25400" cy="1587"/>
          </a:xfrm>
          <a:custGeom>
            <a:avLst/>
            <a:gdLst>
              <a:gd name="T0" fmla="*/ 0 w 16"/>
              <a:gd name="T1" fmla="*/ 0 h 1587"/>
              <a:gd name="T2" fmla="*/ 0 w 16"/>
              <a:gd name="T3" fmla="*/ 0 h 1587"/>
              <a:gd name="T4" fmla="*/ 0 w 16"/>
              <a:gd name="T5" fmla="*/ 0 h 1587"/>
              <a:gd name="T6" fmla="*/ 16 w 16"/>
              <a:gd name="T7" fmla="*/ 0 h 1587"/>
              <a:gd name="T8" fmla="*/ 16 w 16"/>
              <a:gd name="T9" fmla="*/ 0 h 1587"/>
              <a:gd name="T10" fmla="*/ 16 w 16"/>
              <a:gd name="T11" fmla="*/ 0 h 1587"/>
              <a:gd name="T12" fmla="*/ 0 w 16"/>
              <a:gd name="T13" fmla="*/ 0 h 15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1587"/>
              <a:gd name="T23" fmla="*/ 16 w 16"/>
              <a:gd name="T24" fmla="*/ 1587 h 15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1587">
                <a:moveTo>
                  <a:pt x="0" y="0"/>
                </a:moveTo>
                <a:lnTo>
                  <a:pt x="0" y="0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42" name="Freeform 277"/>
          <p:cNvSpPr>
            <a:spLocks/>
          </p:cNvSpPr>
          <p:nvPr/>
        </p:nvSpPr>
        <p:spPr bwMode="auto">
          <a:xfrm>
            <a:off x="2298700" y="2933700"/>
            <a:ext cx="50800" cy="50800"/>
          </a:xfrm>
          <a:custGeom>
            <a:avLst/>
            <a:gdLst>
              <a:gd name="T0" fmla="*/ 32 w 32"/>
              <a:gd name="T1" fmla="*/ 16 h 32"/>
              <a:gd name="T2" fmla="*/ 24 w 32"/>
              <a:gd name="T3" fmla="*/ 0 h 32"/>
              <a:gd name="T4" fmla="*/ 16 w 32"/>
              <a:gd name="T5" fmla="*/ 0 h 32"/>
              <a:gd name="T6" fmla="*/ 8 w 32"/>
              <a:gd name="T7" fmla="*/ 0 h 32"/>
              <a:gd name="T8" fmla="*/ 0 w 32"/>
              <a:gd name="T9" fmla="*/ 16 h 32"/>
              <a:gd name="T10" fmla="*/ 8 w 32"/>
              <a:gd name="T11" fmla="*/ 24 h 32"/>
              <a:gd name="T12" fmla="*/ 16 w 32"/>
              <a:gd name="T13" fmla="*/ 32 h 32"/>
              <a:gd name="T14" fmla="*/ 24 w 32"/>
              <a:gd name="T15" fmla="*/ 24 h 32"/>
              <a:gd name="T16" fmla="*/ 32 w 32"/>
              <a:gd name="T17" fmla="*/ 16 h 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"/>
              <a:gd name="T28" fmla="*/ 0 h 32"/>
              <a:gd name="T29" fmla="*/ 32 w 32"/>
              <a:gd name="T30" fmla="*/ 32 h 3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2" h="32">
                <a:moveTo>
                  <a:pt x="32" y="16"/>
                </a:moveTo>
                <a:lnTo>
                  <a:pt x="24" y="0"/>
                </a:lnTo>
                <a:lnTo>
                  <a:pt x="16" y="0"/>
                </a:lnTo>
                <a:lnTo>
                  <a:pt x="8" y="0"/>
                </a:lnTo>
                <a:lnTo>
                  <a:pt x="0" y="16"/>
                </a:lnTo>
                <a:lnTo>
                  <a:pt x="8" y="24"/>
                </a:lnTo>
                <a:lnTo>
                  <a:pt x="16" y="32"/>
                </a:lnTo>
                <a:lnTo>
                  <a:pt x="24" y="24"/>
                </a:lnTo>
                <a:lnTo>
                  <a:pt x="32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43" name="Freeform 278"/>
          <p:cNvSpPr>
            <a:spLocks/>
          </p:cNvSpPr>
          <p:nvPr/>
        </p:nvSpPr>
        <p:spPr bwMode="auto">
          <a:xfrm>
            <a:off x="2286000" y="2921000"/>
            <a:ext cx="76200" cy="74613"/>
          </a:xfrm>
          <a:custGeom>
            <a:avLst/>
            <a:gdLst>
              <a:gd name="T0" fmla="*/ 32 w 48"/>
              <a:gd name="T1" fmla="*/ 32 h 47"/>
              <a:gd name="T2" fmla="*/ 24 w 48"/>
              <a:gd name="T3" fmla="*/ 16 h 47"/>
              <a:gd name="T4" fmla="*/ 32 w 48"/>
              <a:gd name="T5" fmla="*/ 16 h 47"/>
              <a:gd name="T6" fmla="*/ 32 w 48"/>
              <a:gd name="T7" fmla="*/ 16 h 47"/>
              <a:gd name="T8" fmla="*/ 24 w 48"/>
              <a:gd name="T9" fmla="*/ 16 h 47"/>
              <a:gd name="T10" fmla="*/ 24 w 48"/>
              <a:gd name="T11" fmla="*/ 16 h 47"/>
              <a:gd name="T12" fmla="*/ 24 w 48"/>
              <a:gd name="T13" fmla="*/ 16 h 47"/>
              <a:gd name="T14" fmla="*/ 16 w 48"/>
              <a:gd name="T15" fmla="*/ 16 h 47"/>
              <a:gd name="T16" fmla="*/ 24 w 48"/>
              <a:gd name="T17" fmla="*/ 16 h 47"/>
              <a:gd name="T18" fmla="*/ 24 w 48"/>
              <a:gd name="T19" fmla="*/ 16 h 47"/>
              <a:gd name="T20" fmla="*/ 16 w 48"/>
              <a:gd name="T21" fmla="*/ 32 h 47"/>
              <a:gd name="T22" fmla="*/ 16 w 48"/>
              <a:gd name="T23" fmla="*/ 24 h 47"/>
              <a:gd name="T24" fmla="*/ 16 w 48"/>
              <a:gd name="T25" fmla="*/ 24 h 47"/>
              <a:gd name="T26" fmla="*/ 24 w 48"/>
              <a:gd name="T27" fmla="*/ 32 h 47"/>
              <a:gd name="T28" fmla="*/ 24 w 48"/>
              <a:gd name="T29" fmla="*/ 32 h 47"/>
              <a:gd name="T30" fmla="*/ 24 w 48"/>
              <a:gd name="T31" fmla="*/ 32 h 47"/>
              <a:gd name="T32" fmla="*/ 32 w 48"/>
              <a:gd name="T33" fmla="*/ 40 h 47"/>
              <a:gd name="T34" fmla="*/ 24 w 48"/>
              <a:gd name="T35" fmla="*/ 40 h 47"/>
              <a:gd name="T36" fmla="*/ 24 w 48"/>
              <a:gd name="T37" fmla="*/ 40 h 47"/>
              <a:gd name="T38" fmla="*/ 32 w 48"/>
              <a:gd name="T39" fmla="*/ 32 h 47"/>
              <a:gd name="T40" fmla="*/ 32 w 48"/>
              <a:gd name="T41" fmla="*/ 32 h 47"/>
              <a:gd name="T42" fmla="*/ 32 w 48"/>
              <a:gd name="T43" fmla="*/ 32 h 47"/>
              <a:gd name="T44" fmla="*/ 40 w 48"/>
              <a:gd name="T45" fmla="*/ 24 h 47"/>
              <a:gd name="T46" fmla="*/ 40 w 48"/>
              <a:gd name="T47" fmla="*/ 24 h 47"/>
              <a:gd name="T48" fmla="*/ 48 w 48"/>
              <a:gd name="T49" fmla="*/ 32 h 47"/>
              <a:gd name="T50" fmla="*/ 48 w 48"/>
              <a:gd name="T51" fmla="*/ 32 h 47"/>
              <a:gd name="T52" fmla="*/ 40 w 48"/>
              <a:gd name="T53" fmla="*/ 40 h 47"/>
              <a:gd name="T54" fmla="*/ 40 w 48"/>
              <a:gd name="T55" fmla="*/ 40 h 47"/>
              <a:gd name="T56" fmla="*/ 40 w 48"/>
              <a:gd name="T57" fmla="*/ 40 h 47"/>
              <a:gd name="T58" fmla="*/ 32 w 48"/>
              <a:gd name="T59" fmla="*/ 47 h 47"/>
              <a:gd name="T60" fmla="*/ 32 w 48"/>
              <a:gd name="T61" fmla="*/ 47 h 47"/>
              <a:gd name="T62" fmla="*/ 24 w 48"/>
              <a:gd name="T63" fmla="*/ 47 h 47"/>
              <a:gd name="T64" fmla="*/ 16 w 48"/>
              <a:gd name="T65" fmla="*/ 40 h 47"/>
              <a:gd name="T66" fmla="*/ 16 w 48"/>
              <a:gd name="T67" fmla="*/ 40 h 47"/>
              <a:gd name="T68" fmla="*/ 16 w 48"/>
              <a:gd name="T69" fmla="*/ 40 h 47"/>
              <a:gd name="T70" fmla="*/ 8 w 48"/>
              <a:gd name="T71" fmla="*/ 32 h 47"/>
              <a:gd name="T72" fmla="*/ 8 w 48"/>
              <a:gd name="T73" fmla="*/ 32 h 47"/>
              <a:gd name="T74" fmla="*/ 0 w 48"/>
              <a:gd name="T75" fmla="*/ 24 h 47"/>
              <a:gd name="T76" fmla="*/ 8 w 48"/>
              <a:gd name="T77" fmla="*/ 8 h 47"/>
              <a:gd name="T78" fmla="*/ 8 w 48"/>
              <a:gd name="T79" fmla="*/ 8 h 47"/>
              <a:gd name="T80" fmla="*/ 16 w 48"/>
              <a:gd name="T81" fmla="*/ 0 h 47"/>
              <a:gd name="T82" fmla="*/ 24 w 48"/>
              <a:gd name="T83" fmla="*/ 0 h 47"/>
              <a:gd name="T84" fmla="*/ 24 w 48"/>
              <a:gd name="T85" fmla="*/ 0 h 47"/>
              <a:gd name="T86" fmla="*/ 24 w 48"/>
              <a:gd name="T87" fmla="*/ 0 h 47"/>
              <a:gd name="T88" fmla="*/ 32 w 48"/>
              <a:gd name="T89" fmla="*/ 0 h 47"/>
              <a:gd name="T90" fmla="*/ 32 w 48"/>
              <a:gd name="T91" fmla="*/ 0 h 47"/>
              <a:gd name="T92" fmla="*/ 40 w 48"/>
              <a:gd name="T93" fmla="*/ 8 h 47"/>
              <a:gd name="T94" fmla="*/ 48 w 48"/>
              <a:gd name="T95" fmla="*/ 24 h 47"/>
              <a:gd name="T96" fmla="*/ 32 w 48"/>
              <a:gd name="T97" fmla="*/ 32 h 4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8"/>
              <a:gd name="T148" fmla="*/ 0 h 47"/>
              <a:gd name="T149" fmla="*/ 48 w 48"/>
              <a:gd name="T150" fmla="*/ 47 h 4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8" h="47">
                <a:moveTo>
                  <a:pt x="32" y="32"/>
                </a:moveTo>
                <a:lnTo>
                  <a:pt x="24" y="16"/>
                </a:lnTo>
                <a:lnTo>
                  <a:pt x="32" y="16"/>
                </a:lnTo>
                <a:lnTo>
                  <a:pt x="24" y="16"/>
                </a:lnTo>
                <a:lnTo>
                  <a:pt x="16" y="16"/>
                </a:lnTo>
                <a:lnTo>
                  <a:pt x="24" y="16"/>
                </a:lnTo>
                <a:lnTo>
                  <a:pt x="16" y="32"/>
                </a:lnTo>
                <a:lnTo>
                  <a:pt x="16" y="24"/>
                </a:lnTo>
                <a:lnTo>
                  <a:pt x="24" y="32"/>
                </a:lnTo>
                <a:lnTo>
                  <a:pt x="32" y="40"/>
                </a:lnTo>
                <a:lnTo>
                  <a:pt x="24" y="40"/>
                </a:lnTo>
                <a:lnTo>
                  <a:pt x="32" y="32"/>
                </a:lnTo>
                <a:lnTo>
                  <a:pt x="40" y="24"/>
                </a:lnTo>
                <a:lnTo>
                  <a:pt x="48" y="32"/>
                </a:lnTo>
                <a:lnTo>
                  <a:pt x="40" y="40"/>
                </a:lnTo>
                <a:lnTo>
                  <a:pt x="32" y="47"/>
                </a:lnTo>
                <a:lnTo>
                  <a:pt x="24" y="47"/>
                </a:lnTo>
                <a:lnTo>
                  <a:pt x="16" y="40"/>
                </a:lnTo>
                <a:lnTo>
                  <a:pt x="8" y="32"/>
                </a:lnTo>
                <a:lnTo>
                  <a:pt x="0" y="24"/>
                </a:lnTo>
                <a:lnTo>
                  <a:pt x="8" y="8"/>
                </a:lnTo>
                <a:lnTo>
                  <a:pt x="16" y="0"/>
                </a:lnTo>
                <a:lnTo>
                  <a:pt x="24" y="0"/>
                </a:lnTo>
                <a:lnTo>
                  <a:pt x="32" y="0"/>
                </a:lnTo>
                <a:lnTo>
                  <a:pt x="40" y="8"/>
                </a:lnTo>
                <a:lnTo>
                  <a:pt x="48" y="24"/>
                </a:lnTo>
                <a:lnTo>
                  <a:pt x="32" y="3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44" name="Freeform 279"/>
          <p:cNvSpPr>
            <a:spLocks/>
          </p:cNvSpPr>
          <p:nvPr/>
        </p:nvSpPr>
        <p:spPr bwMode="auto">
          <a:xfrm>
            <a:off x="2336800" y="2959100"/>
            <a:ext cx="25400" cy="12700"/>
          </a:xfrm>
          <a:custGeom>
            <a:avLst/>
            <a:gdLst>
              <a:gd name="T0" fmla="*/ 8 w 16"/>
              <a:gd name="T1" fmla="*/ 0 h 8"/>
              <a:gd name="T2" fmla="*/ 8 w 16"/>
              <a:gd name="T3" fmla="*/ 0 h 8"/>
              <a:gd name="T4" fmla="*/ 0 w 16"/>
              <a:gd name="T5" fmla="*/ 8 h 8"/>
              <a:gd name="T6" fmla="*/ 16 w 16"/>
              <a:gd name="T7" fmla="*/ 0 h 8"/>
              <a:gd name="T8" fmla="*/ 16 w 16"/>
              <a:gd name="T9" fmla="*/ 8 h 8"/>
              <a:gd name="T10" fmla="*/ 16 w 16"/>
              <a:gd name="T11" fmla="*/ 8 h 8"/>
              <a:gd name="T12" fmla="*/ 8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16" y="0"/>
                </a:lnTo>
                <a:lnTo>
                  <a:pt x="16" y="8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45" name="Freeform 280"/>
          <p:cNvSpPr>
            <a:spLocks/>
          </p:cNvSpPr>
          <p:nvPr/>
        </p:nvSpPr>
        <p:spPr bwMode="auto">
          <a:xfrm>
            <a:off x="2298700" y="4646613"/>
            <a:ext cx="50800" cy="63500"/>
          </a:xfrm>
          <a:custGeom>
            <a:avLst/>
            <a:gdLst>
              <a:gd name="T0" fmla="*/ 32 w 32"/>
              <a:gd name="T1" fmla="*/ 24 h 40"/>
              <a:gd name="T2" fmla="*/ 24 w 32"/>
              <a:gd name="T3" fmla="*/ 8 h 40"/>
              <a:gd name="T4" fmla="*/ 16 w 32"/>
              <a:gd name="T5" fmla="*/ 0 h 40"/>
              <a:gd name="T6" fmla="*/ 8 w 32"/>
              <a:gd name="T7" fmla="*/ 8 h 40"/>
              <a:gd name="T8" fmla="*/ 0 w 32"/>
              <a:gd name="T9" fmla="*/ 24 h 40"/>
              <a:gd name="T10" fmla="*/ 8 w 32"/>
              <a:gd name="T11" fmla="*/ 32 h 40"/>
              <a:gd name="T12" fmla="*/ 16 w 32"/>
              <a:gd name="T13" fmla="*/ 40 h 40"/>
              <a:gd name="T14" fmla="*/ 24 w 32"/>
              <a:gd name="T15" fmla="*/ 32 h 40"/>
              <a:gd name="T16" fmla="*/ 32 w 32"/>
              <a:gd name="T17" fmla="*/ 24 h 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"/>
              <a:gd name="T28" fmla="*/ 0 h 40"/>
              <a:gd name="T29" fmla="*/ 32 w 32"/>
              <a:gd name="T30" fmla="*/ 40 h 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2" h="40">
                <a:moveTo>
                  <a:pt x="32" y="24"/>
                </a:move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0" y="24"/>
                </a:lnTo>
                <a:lnTo>
                  <a:pt x="8" y="32"/>
                </a:lnTo>
                <a:lnTo>
                  <a:pt x="16" y="40"/>
                </a:lnTo>
                <a:lnTo>
                  <a:pt x="24" y="32"/>
                </a:lnTo>
                <a:lnTo>
                  <a:pt x="32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46" name="Freeform 281"/>
          <p:cNvSpPr>
            <a:spLocks/>
          </p:cNvSpPr>
          <p:nvPr/>
        </p:nvSpPr>
        <p:spPr bwMode="auto">
          <a:xfrm>
            <a:off x="2286000" y="4646613"/>
            <a:ext cx="76200" cy="76200"/>
          </a:xfrm>
          <a:custGeom>
            <a:avLst/>
            <a:gdLst>
              <a:gd name="T0" fmla="*/ 32 w 48"/>
              <a:gd name="T1" fmla="*/ 32 h 48"/>
              <a:gd name="T2" fmla="*/ 24 w 48"/>
              <a:gd name="T3" fmla="*/ 16 h 48"/>
              <a:gd name="T4" fmla="*/ 32 w 48"/>
              <a:gd name="T5" fmla="*/ 16 h 48"/>
              <a:gd name="T6" fmla="*/ 32 w 48"/>
              <a:gd name="T7" fmla="*/ 16 h 48"/>
              <a:gd name="T8" fmla="*/ 24 w 48"/>
              <a:gd name="T9" fmla="*/ 8 h 48"/>
              <a:gd name="T10" fmla="*/ 32 w 48"/>
              <a:gd name="T11" fmla="*/ 8 h 48"/>
              <a:gd name="T12" fmla="*/ 32 w 48"/>
              <a:gd name="T13" fmla="*/ 8 h 48"/>
              <a:gd name="T14" fmla="*/ 24 w 48"/>
              <a:gd name="T15" fmla="*/ 16 h 48"/>
              <a:gd name="T16" fmla="*/ 24 w 48"/>
              <a:gd name="T17" fmla="*/ 16 h 48"/>
              <a:gd name="T18" fmla="*/ 24 w 48"/>
              <a:gd name="T19" fmla="*/ 16 h 48"/>
              <a:gd name="T20" fmla="*/ 16 w 48"/>
              <a:gd name="T21" fmla="*/ 32 h 48"/>
              <a:gd name="T22" fmla="*/ 16 w 48"/>
              <a:gd name="T23" fmla="*/ 24 h 48"/>
              <a:gd name="T24" fmla="*/ 16 w 48"/>
              <a:gd name="T25" fmla="*/ 24 h 48"/>
              <a:gd name="T26" fmla="*/ 24 w 48"/>
              <a:gd name="T27" fmla="*/ 32 h 48"/>
              <a:gd name="T28" fmla="*/ 24 w 48"/>
              <a:gd name="T29" fmla="*/ 32 h 48"/>
              <a:gd name="T30" fmla="*/ 24 w 48"/>
              <a:gd name="T31" fmla="*/ 32 h 48"/>
              <a:gd name="T32" fmla="*/ 32 w 48"/>
              <a:gd name="T33" fmla="*/ 40 h 48"/>
              <a:gd name="T34" fmla="*/ 24 w 48"/>
              <a:gd name="T35" fmla="*/ 40 h 48"/>
              <a:gd name="T36" fmla="*/ 24 w 48"/>
              <a:gd name="T37" fmla="*/ 40 h 48"/>
              <a:gd name="T38" fmla="*/ 32 w 48"/>
              <a:gd name="T39" fmla="*/ 32 h 48"/>
              <a:gd name="T40" fmla="*/ 32 w 48"/>
              <a:gd name="T41" fmla="*/ 32 h 48"/>
              <a:gd name="T42" fmla="*/ 32 w 48"/>
              <a:gd name="T43" fmla="*/ 32 h 48"/>
              <a:gd name="T44" fmla="*/ 40 w 48"/>
              <a:gd name="T45" fmla="*/ 24 h 48"/>
              <a:gd name="T46" fmla="*/ 40 w 48"/>
              <a:gd name="T47" fmla="*/ 24 h 48"/>
              <a:gd name="T48" fmla="*/ 48 w 48"/>
              <a:gd name="T49" fmla="*/ 32 h 48"/>
              <a:gd name="T50" fmla="*/ 48 w 48"/>
              <a:gd name="T51" fmla="*/ 32 h 48"/>
              <a:gd name="T52" fmla="*/ 40 w 48"/>
              <a:gd name="T53" fmla="*/ 40 h 48"/>
              <a:gd name="T54" fmla="*/ 40 w 48"/>
              <a:gd name="T55" fmla="*/ 40 h 48"/>
              <a:gd name="T56" fmla="*/ 40 w 48"/>
              <a:gd name="T57" fmla="*/ 40 h 48"/>
              <a:gd name="T58" fmla="*/ 32 w 48"/>
              <a:gd name="T59" fmla="*/ 48 h 48"/>
              <a:gd name="T60" fmla="*/ 32 w 48"/>
              <a:gd name="T61" fmla="*/ 48 h 48"/>
              <a:gd name="T62" fmla="*/ 24 w 48"/>
              <a:gd name="T63" fmla="*/ 48 h 48"/>
              <a:gd name="T64" fmla="*/ 16 w 48"/>
              <a:gd name="T65" fmla="*/ 40 h 48"/>
              <a:gd name="T66" fmla="*/ 16 w 48"/>
              <a:gd name="T67" fmla="*/ 40 h 48"/>
              <a:gd name="T68" fmla="*/ 16 w 48"/>
              <a:gd name="T69" fmla="*/ 40 h 48"/>
              <a:gd name="T70" fmla="*/ 8 w 48"/>
              <a:gd name="T71" fmla="*/ 32 h 48"/>
              <a:gd name="T72" fmla="*/ 8 w 48"/>
              <a:gd name="T73" fmla="*/ 32 h 48"/>
              <a:gd name="T74" fmla="*/ 0 w 48"/>
              <a:gd name="T75" fmla="*/ 24 h 48"/>
              <a:gd name="T76" fmla="*/ 8 w 48"/>
              <a:gd name="T77" fmla="*/ 8 h 48"/>
              <a:gd name="T78" fmla="*/ 8 w 48"/>
              <a:gd name="T79" fmla="*/ 8 h 48"/>
              <a:gd name="T80" fmla="*/ 16 w 48"/>
              <a:gd name="T81" fmla="*/ 8 h 48"/>
              <a:gd name="T82" fmla="*/ 24 w 48"/>
              <a:gd name="T83" fmla="*/ 0 h 48"/>
              <a:gd name="T84" fmla="*/ 24 w 48"/>
              <a:gd name="T85" fmla="*/ 0 h 48"/>
              <a:gd name="T86" fmla="*/ 32 w 48"/>
              <a:gd name="T87" fmla="*/ 0 h 48"/>
              <a:gd name="T88" fmla="*/ 40 w 48"/>
              <a:gd name="T89" fmla="*/ 8 h 48"/>
              <a:gd name="T90" fmla="*/ 40 w 48"/>
              <a:gd name="T91" fmla="*/ 8 h 48"/>
              <a:gd name="T92" fmla="*/ 40 w 48"/>
              <a:gd name="T93" fmla="*/ 8 h 48"/>
              <a:gd name="T94" fmla="*/ 48 w 48"/>
              <a:gd name="T95" fmla="*/ 24 h 48"/>
              <a:gd name="T96" fmla="*/ 32 w 48"/>
              <a:gd name="T97" fmla="*/ 32 h 4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8"/>
              <a:gd name="T148" fmla="*/ 0 h 48"/>
              <a:gd name="T149" fmla="*/ 48 w 48"/>
              <a:gd name="T150" fmla="*/ 48 h 4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8" h="48">
                <a:moveTo>
                  <a:pt x="32" y="32"/>
                </a:moveTo>
                <a:lnTo>
                  <a:pt x="24" y="16"/>
                </a:lnTo>
                <a:lnTo>
                  <a:pt x="32" y="16"/>
                </a:lnTo>
                <a:lnTo>
                  <a:pt x="24" y="8"/>
                </a:lnTo>
                <a:lnTo>
                  <a:pt x="32" y="8"/>
                </a:lnTo>
                <a:lnTo>
                  <a:pt x="24" y="16"/>
                </a:lnTo>
                <a:lnTo>
                  <a:pt x="16" y="32"/>
                </a:lnTo>
                <a:lnTo>
                  <a:pt x="16" y="24"/>
                </a:lnTo>
                <a:lnTo>
                  <a:pt x="24" y="32"/>
                </a:lnTo>
                <a:lnTo>
                  <a:pt x="32" y="40"/>
                </a:lnTo>
                <a:lnTo>
                  <a:pt x="24" y="40"/>
                </a:lnTo>
                <a:lnTo>
                  <a:pt x="32" y="32"/>
                </a:lnTo>
                <a:lnTo>
                  <a:pt x="40" y="24"/>
                </a:lnTo>
                <a:lnTo>
                  <a:pt x="48" y="32"/>
                </a:lnTo>
                <a:lnTo>
                  <a:pt x="40" y="40"/>
                </a:lnTo>
                <a:lnTo>
                  <a:pt x="32" y="48"/>
                </a:lnTo>
                <a:lnTo>
                  <a:pt x="24" y="48"/>
                </a:lnTo>
                <a:lnTo>
                  <a:pt x="16" y="40"/>
                </a:lnTo>
                <a:lnTo>
                  <a:pt x="8" y="32"/>
                </a:lnTo>
                <a:lnTo>
                  <a:pt x="0" y="24"/>
                </a:lnTo>
                <a:lnTo>
                  <a:pt x="8" y="8"/>
                </a:lnTo>
                <a:lnTo>
                  <a:pt x="16" y="8"/>
                </a:lnTo>
                <a:lnTo>
                  <a:pt x="24" y="0"/>
                </a:lnTo>
                <a:lnTo>
                  <a:pt x="32" y="0"/>
                </a:lnTo>
                <a:lnTo>
                  <a:pt x="40" y="8"/>
                </a:lnTo>
                <a:lnTo>
                  <a:pt x="48" y="24"/>
                </a:lnTo>
                <a:lnTo>
                  <a:pt x="32" y="3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47" name="Freeform 282"/>
          <p:cNvSpPr>
            <a:spLocks/>
          </p:cNvSpPr>
          <p:nvPr/>
        </p:nvSpPr>
        <p:spPr bwMode="auto">
          <a:xfrm>
            <a:off x="2336800" y="4684713"/>
            <a:ext cx="25400" cy="12700"/>
          </a:xfrm>
          <a:custGeom>
            <a:avLst/>
            <a:gdLst>
              <a:gd name="T0" fmla="*/ 8 w 16"/>
              <a:gd name="T1" fmla="*/ 0 h 8"/>
              <a:gd name="T2" fmla="*/ 8 w 16"/>
              <a:gd name="T3" fmla="*/ 0 h 8"/>
              <a:gd name="T4" fmla="*/ 0 w 16"/>
              <a:gd name="T5" fmla="*/ 8 h 8"/>
              <a:gd name="T6" fmla="*/ 16 w 16"/>
              <a:gd name="T7" fmla="*/ 0 h 8"/>
              <a:gd name="T8" fmla="*/ 16 w 16"/>
              <a:gd name="T9" fmla="*/ 8 h 8"/>
              <a:gd name="T10" fmla="*/ 16 w 16"/>
              <a:gd name="T11" fmla="*/ 8 h 8"/>
              <a:gd name="T12" fmla="*/ 8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16" y="0"/>
                </a:lnTo>
                <a:lnTo>
                  <a:pt x="16" y="8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48" name="Freeform 283"/>
          <p:cNvSpPr>
            <a:spLocks/>
          </p:cNvSpPr>
          <p:nvPr/>
        </p:nvSpPr>
        <p:spPr bwMode="auto">
          <a:xfrm>
            <a:off x="4822825" y="3744913"/>
            <a:ext cx="50800" cy="63500"/>
          </a:xfrm>
          <a:custGeom>
            <a:avLst/>
            <a:gdLst>
              <a:gd name="T0" fmla="*/ 32 w 32"/>
              <a:gd name="T1" fmla="*/ 24 h 40"/>
              <a:gd name="T2" fmla="*/ 32 w 32"/>
              <a:gd name="T3" fmla="*/ 8 h 40"/>
              <a:gd name="T4" fmla="*/ 16 w 32"/>
              <a:gd name="T5" fmla="*/ 0 h 40"/>
              <a:gd name="T6" fmla="*/ 8 w 32"/>
              <a:gd name="T7" fmla="*/ 8 h 40"/>
              <a:gd name="T8" fmla="*/ 0 w 32"/>
              <a:gd name="T9" fmla="*/ 24 h 40"/>
              <a:gd name="T10" fmla="*/ 8 w 32"/>
              <a:gd name="T11" fmla="*/ 32 h 40"/>
              <a:gd name="T12" fmla="*/ 16 w 32"/>
              <a:gd name="T13" fmla="*/ 40 h 40"/>
              <a:gd name="T14" fmla="*/ 32 w 32"/>
              <a:gd name="T15" fmla="*/ 32 h 40"/>
              <a:gd name="T16" fmla="*/ 32 w 32"/>
              <a:gd name="T17" fmla="*/ 24 h 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2"/>
              <a:gd name="T28" fmla="*/ 0 h 40"/>
              <a:gd name="T29" fmla="*/ 32 w 32"/>
              <a:gd name="T30" fmla="*/ 40 h 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2" h="40">
                <a:moveTo>
                  <a:pt x="32" y="24"/>
                </a:moveTo>
                <a:lnTo>
                  <a:pt x="32" y="8"/>
                </a:lnTo>
                <a:lnTo>
                  <a:pt x="16" y="0"/>
                </a:lnTo>
                <a:lnTo>
                  <a:pt x="8" y="8"/>
                </a:lnTo>
                <a:lnTo>
                  <a:pt x="0" y="24"/>
                </a:lnTo>
                <a:lnTo>
                  <a:pt x="8" y="32"/>
                </a:lnTo>
                <a:lnTo>
                  <a:pt x="16" y="40"/>
                </a:lnTo>
                <a:lnTo>
                  <a:pt x="32" y="32"/>
                </a:lnTo>
                <a:lnTo>
                  <a:pt x="32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49" name="Freeform 284"/>
          <p:cNvSpPr>
            <a:spLocks/>
          </p:cNvSpPr>
          <p:nvPr/>
        </p:nvSpPr>
        <p:spPr bwMode="auto">
          <a:xfrm>
            <a:off x="4810125" y="3732213"/>
            <a:ext cx="76200" cy="88900"/>
          </a:xfrm>
          <a:custGeom>
            <a:avLst/>
            <a:gdLst>
              <a:gd name="T0" fmla="*/ 32 w 48"/>
              <a:gd name="T1" fmla="*/ 32 h 56"/>
              <a:gd name="T2" fmla="*/ 32 w 48"/>
              <a:gd name="T3" fmla="*/ 16 h 56"/>
              <a:gd name="T4" fmla="*/ 40 w 48"/>
              <a:gd name="T5" fmla="*/ 24 h 56"/>
              <a:gd name="T6" fmla="*/ 40 w 48"/>
              <a:gd name="T7" fmla="*/ 24 h 56"/>
              <a:gd name="T8" fmla="*/ 24 w 48"/>
              <a:gd name="T9" fmla="*/ 16 h 56"/>
              <a:gd name="T10" fmla="*/ 32 w 48"/>
              <a:gd name="T11" fmla="*/ 16 h 56"/>
              <a:gd name="T12" fmla="*/ 32 w 48"/>
              <a:gd name="T13" fmla="*/ 16 h 56"/>
              <a:gd name="T14" fmla="*/ 24 w 48"/>
              <a:gd name="T15" fmla="*/ 24 h 56"/>
              <a:gd name="T16" fmla="*/ 24 w 48"/>
              <a:gd name="T17" fmla="*/ 24 h 56"/>
              <a:gd name="T18" fmla="*/ 24 w 48"/>
              <a:gd name="T19" fmla="*/ 24 h 56"/>
              <a:gd name="T20" fmla="*/ 16 w 48"/>
              <a:gd name="T21" fmla="*/ 40 h 56"/>
              <a:gd name="T22" fmla="*/ 16 w 48"/>
              <a:gd name="T23" fmla="*/ 32 h 56"/>
              <a:gd name="T24" fmla="*/ 16 w 48"/>
              <a:gd name="T25" fmla="*/ 32 h 56"/>
              <a:gd name="T26" fmla="*/ 24 w 48"/>
              <a:gd name="T27" fmla="*/ 40 h 56"/>
              <a:gd name="T28" fmla="*/ 24 w 48"/>
              <a:gd name="T29" fmla="*/ 40 h 56"/>
              <a:gd name="T30" fmla="*/ 24 w 48"/>
              <a:gd name="T31" fmla="*/ 40 h 56"/>
              <a:gd name="T32" fmla="*/ 32 w 48"/>
              <a:gd name="T33" fmla="*/ 48 h 56"/>
              <a:gd name="T34" fmla="*/ 24 w 48"/>
              <a:gd name="T35" fmla="*/ 40 h 56"/>
              <a:gd name="T36" fmla="*/ 24 w 48"/>
              <a:gd name="T37" fmla="*/ 40 h 56"/>
              <a:gd name="T38" fmla="*/ 40 w 48"/>
              <a:gd name="T39" fmla="*/ 32 h 56"/>
              <a:gd name="T40" fmla="*/ 32 w 48"/>
              <a:gd name="T41" fmla="*/ 40 h 56"/>
              <a:gd name="T42" fmla="*/ 32 w 48"/>
              <a:gd name="T43" fmla="*/ 40 h 56"/>
              <a:gd name="T44" fmla="*/ 32 w 48"/>
              <a:gd name="T45" fmla="*/ 32 h 56"/>
              <a:gd name="T46" fmla="*/ 32 w 48"/>
              <a:gd name="T47" fmla="*/ 32 h 56"/>
              <a:gd name="T48" fmla="*/ 48 w 48"/>
              <a:gd name="T49" fmla="*/ 32 h 56"/>
              <a:gd name="T50" fmla="*/ 48 w 48"/>
              <a:gd name="T51" fmla="*/ 32 h 56"/>
              <a:gd name="T52" fmla="*/ 48 w 48"/>
              <a:gd name="T53" fmla="*/ 40 h 56"/>
              <a:gd name="T54" fmla="*/ 48 w 48"/>
              <a:gd name="T55" fmla="*/ 40 h 56"/>
              <a:gd name="T56" fmla="*/ 48 w 48"/>
              <a:gd name="T57" fmla="*/ 48 h 56"/>
              <a:gd name="T58" fmla="*/ 32 w 48"/>
              <a:gd name="T59" fmla="*/ 56 h 56"/>
              <a:gd name="T60" fmla="*/ 32 w 48"/>
              <a:gd name="T61" fmla="*/ 56 h 56"/>
              <a:gd name="T62" fmla="*/ 24 w 48"/>
              <a:gd name="T63" fmla="*/ 56 h 56"/>
              <a:gd name="T64" fmla="*/ 16 w 48"/>
              <a:gd name="T65" fmla="*/ 48 h 56"/>
              <a:gd name="T66" fmla="*/ 16 w 48"/>
              <a:gd name="T67" fmla="*/ 48 h 56"/>
              <a:gd name="T68" fmla="*/ 16 w 48"/>
              <a:gd name="T69" fmla="*/ 48 h 56"/>
              <a:gd name="T70" fmla="*/ 8 w 48"/>
              <a:gd name="T71" fmla="*/ 40 h 56"/>
              <a:gd name="T72" fmla="*/ 8 w 48"/>
              <a:gd name="T73" fmla="*/ 40 h 56"/>
              <a:gd name="T74" fmla="*/ 0 w 48"/>
              <a:gd name="T75" fmla="*/ 32 h 56"/>
              <a:gd name="T76" fmla="*/ 8 w 48"/>
              <a:gd name="T77" fmla="*/ 16 h 56"/>
              <a:gd name="T78" fmla="*/ 8 w 48"/>
              <a:gd name="T79" fmla="*/ 16 h 56"/>
              <a:gd name="T80" fmla="*/ 16 w 48"/>
              <a:gd name="T81" fmla="*/ 16 h 56"/>
              <a:gd name="T82" fmla="*/ 24 w 48"/>
              <a:gd name="T83" fmla="*/ 8 h 56"/>
              <a:gd name="T84" fmla="*/ 24 w 48"/>
              <a:gd name="T85" fmla="*/ 8 h 56"/>
              <a:gd name="T86" fmla="*/ 32 w 48"/>
              <a:gd name="T87" fmla="*/ 0 h 56"/>
              <a:gd name="T88" fmla="*/ 48 w 48"/>
              <a:gd name="T89" fmla="*/ 8 h 56"/>
              <a:gd name="T90" fmla="*/ 48 w 48"/>
              <a:gd name="T91" fmla="*/ 8 h 56"/>
              <a:gd name="T92" fmla="*/ 48 w 48"/>
              <a:gd name="T93" fmla="*/ 16 h 56"/>
              <a:gd name="T94" fmla="*/ 48 w 48"/>
              <a:gd name="T95" fmla="*/ 32 h 56"/>
              <a:gd name="T96" fmla="*/ 32 w 48"/>
              <a:gd name="T97" fmla="*/ 32 h 5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8"/>
              <a:gd name="T148" fmla="*/ 0 h 56"/>
              <a:gd name="T149" fmla="*/ 48 w 48"/>
              <a:gd name="T150" fmla="*/ 56 h 5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8" h="56">
                <a:moveTo>
                  <a:pt x="32" y="32"/>
                </a:moveTo>
                <a:lnTo>
                  <a:pt x="32" y="16"/>
                </a:lnTo>
                <a:lnTo>
                  <a:pt x="40" y="24"/>
                </a:lnTo>
                <a:lnTo>
                  <a:pt x="24" y="16"/>
                </a:lnTo>
                <a:lnTo>
                  <a:pt x="32" y="16"/>
                </a:lnTo>
                <a:lnTo>
                  <a:pt x="24" y="24"/>
                </a:lnTo>
                <a:lnTo>
                  <a:pt x="16" y="40"/>
                </a:lnTo>
                <a:lnTo>
                  <a:pt x="16" y="32"/>
                </a:lnTo>
                <a:lnTo>
                  <a:pt x="24" y="40"/>
                </a:lnTo>
                <a:lnTo>
                  <a:pt x="32" y="48"/>
                </a:lnTo>
                <a:lnTo>
                  <a:pt x="24" y="40"/>
                </a:lnTo>
                <a:lnTo>
                  <a:pt x="40" y="32"/>
                </a:lnTo>
                <a:lnTo>
                  <a:pt x="32" y="40"/>
                </a:lnTo>
                <a:lnTo>
                  <a:pt x="32" y="32"/>
                </a:lnTo>
                <a:lnTo>
                  <a:pt x="48" y="32"/>
                </a:lnTo>
                <a:lnTo>
                  <a:pt x="48" y="40"/>
                </a:lnTo>
                <a:lnTo>
                  <a:pt x="48" y="48"/>
                </a:lnTo>
                <a:lnTo>
                  <a:pt x="32" y="56"/>
                </a:lnTo>
                <a:lnTo>
                  <a:pt x="24" y="56"/>
                </a:lnTo>
                <a:lnTo>
                  <a:pt x="16" y="48"/>
                </a:lnTo>
                <a:lnTo>
                  <a:pt x="8" y="40"/>
                </a:lnTo>
                <a:lnTo>
                  <a:pt x="0" y="32"/>
                </a:lnTo>
                <a:lnTo>
                  <a:pt x="8" y="16"/>
                </a:lnTo>
                <a:lnTo>
                  <a:pt x="16" y="16"/>
                </a:lnTo>
                <a:lnTo>
                  <a:pt x="24" y="8"/>
                </a:lnTo>
                <a:lnTo>
                  <a:pt x="32" y="0"/>
                </a:lnTo>
                <a:lnTo>
                  <a:pt x="48" y="8"/>
                </a:lnTo>
                <a:lnTo>
                  <a:pt x="48" y="16"/>
                </a:lnTo>
                <a:lnTo>
                  <a:pt x="48" y="32"/>
                </a:lnTo>
                <a:lnTo>
                  <a:pt x="32" y="3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50" name="Freeform 285"/>
          <p:cNvSpPr>
            <a:spLocks/>
          </p:cNvSpPr>
          <p:nvPr/>
        </p:nvSpPr>
        <p:spPr bwMode="auto">
          <a:xfrm>
            <a:off x="4860925" y="3783013"/>
            <a:ext cx="25400" cy="1587"/>
          </a:xfrm>
          <a:custGeom>
            <a:avLst/>
            <a:gdLst>
              <a:gd name="T0" fmla="*/ 0 w 16"/>
              <a:gd name="T1" fmla="*/ 0 h 1587"/>
              <a:gd name="T2" fmla="*/ 0 w 16"/>
              <a:gd name="T3" fmla="*/ 0 h 1587"/>
              <a:gd name="T4" fmla="*/ 0 w 16"/>
              <a:gd name="T5" fmla="*/ 0 h 1587"/>
              <a:gd name="T6" fmla="*/ 16 w 16"/>
              <a:gd name="T7" fmla="*/ 0 h 1587"/>
              <a:gd name="T8" fmla="*/ 16 w 16"/>
              <a:gd name="T9" fmla="*/ 0 h 1587"/>
              <a:gd name="T10" fmla="*/ 16 w 16"/>
              <a:gd name="T11" fmla="*/ 0 h 1587"/>
              <a:gd name="T12" fmla="*/ 0 w 16"/>
              <a:gd name="T13" fmla="*/ 0 h 15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1587"/>
              <a:gd name="T23" fmla="*/ 16 w 16"/>
              <a:gd name="T24" fmla="*/ 1587 h 15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1587">
                <a:moveTo>
                  <a:pt x="0" y="0"/>
                </a:moveTo>
                <a:lnTo>
                  <a:pt x="0" y="0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51" name="Freeform 286"/>
          <p:cNvSpPr>
            <a:spLocks/>
          </p:cNvSpPr>
          <p:nvPr/>
        </p:nvSpPr>
        <p:spPr bwMode="auto">
          <a:xfrm>
            <a:off x="5991225" y="3744913"/>
            <a:ext cx="49213" cy="63500"/>
          </a:xfrm>
          <a:custGeom>
            <a:avLst/>
            <a:gdLst>
              <a:gd name="T0" fmla="*/ 31 w 31"/>
              <a:gd name="T1" fmla="*/ 16 h 40"/>
              <a:gd name="T2" fmla="*/ 23 w 31"/>
              <a:gd name="T3" fmla="*/ 8 h 40"/>
              <a:gd name="T4" fmla="*/ 15 w 31"/>
              <a:gd name="T5" fmla="*/ 0 h 40"/>
              <a:gd name="T6" fmla="*/ 8 w 31"/>
              <a:gd name="T7" fmla="*/ 8 h 40"/>
              <a:gd name="T8" fmla="*/ 0 w 31"/>
              <a:gd name="T9" fmla="*/ 16 h 40"/>
              <a:gd name="T10" fmla="*/ 8 w 31"/>
              <a:gd name="T11" fmla="*/ 32 h 40"/>
              <a:gd name="T12" fmla="*/ 15 w 31"/>
              <a:gd name="T13" fmla="*/ 40 h 40"/>
              <a:gd name="T14" fmla="*/ 23 w 31"/>
              <a:gd name="T15" fmla="*/ 32 h 40"/>
              <a:gd name="T16" fmla="*/ 31 w 31"/>
              <a:gd name="T17" fmla="*/ 16 h 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"/>
              <a:gd name="T28" fmla="*/ 0 h 40"/>
              <a:gd name="T29" fmla="*/ 31 w 31"/>
              <a:gd name="T30" fmla="*/ 40 h 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" h="40">
                <a:moveTo>
                  <a:pt x="31" y="16"/>
                </a:moveTo>
                <a:lnTo>
                  <a:pt x="23" y="8"/>
                </a:lnTo>
                <a:lnTo>
                  <a:pt x="15" y="0"/>
                </a:lnTo>
                <a:lnTo>
                  <a:pt x="8" y="8"/>
                </a:lnTo>
                <a:lnTo>
                  <a:pt x="0" y="16"/>
                </a:lnTo>
                <a:lnTo>
                  <a:pt x="8" y="32"/>
                </a:lnTo>
                <a:lnTo>
                  <a:pt x="15" y="40"/>
                </a:lnTo>
                <a:lnTo>
                  <a:pt x="23" y="32"/>
                </a:lnTo>
                <a:lnTo>
                  <a:pt x="31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52" name="Freeform 287"/>
          <p:cNvSpPr>
            <a:spLocks/>
          </p:cNvSpPr>
          <p:nvPr/>
        </p:nvSpPr>
        <p:spPr bwMode="auto">
          <a:xfrm>
            <a:off x="5978525" y="3744913"/>
            <a:ext cx="74613" cy="76200"/>
          </a:xfrm>
          <a:custGeom>
            <a:avLst/>
            <a:gdLst>
              <a:gd name="T0" fmla="*/ 39 w 47"/>
              <a:gd name="T1" fmla="*/ 24 h 48"/>
              <a:gd name="T2" fmla="*/ 31 w 47"/>
              <a:gd name="T3" fmla="*/ 16 h 48"/>
              <a:gd name="T4" fmla="*/ 31 w 47"/>
              <a:gd name="T5" fmla="*/ 16 h 48"/>
              <a:gd name="T6" fmla="*/ 31 w 47"/>
              <a:gd name="T7" fmla="*/ 16 h 48"/>
              <a:gd name="T8" fmla="*/ 23 w 47"/>
              <a:gd name="T9" fmla="*/ 8 h 48"/>
              <a:gd name="T10" fmla="*/ 31 w 47"/>
              <a:gd name="T11" fmla="*/ 8 h 48"/>
              <a:gd name="T12" fmla="*/ 31 w 47"/>
              <a:gd name="T13" fmla="*/ 8 h 48"/>
              <a:gd name="T14" fmla="*/ 23 w 47"/>
              <a:gd name="T15" fmla="*/ 16 h 48"/>
              <a:gd name="T16" fmla="*/ 23 w 47"/>
              <a:gd name="T17" fmla="*/ 16 h 48"/>
              <a:gd name="T18" fmla="*/ 23 w 47"/>
              <a:gd name="T19" fmla="*/ 16 h 48"/>
              <a:gd name="T20" fmla="*/ 16 w 47"/>
              <a:gd name="T21" fmla="*/ 24 h 48"/>
              <a:gd name="T22" fmla="*/ 16 w 47"/>
              <a:gd name="T23" fmla="*/ 16 h 48"/>
              <a:gd name="T24" fmla="*/ 16 w 47"/>
              <a:gd name="T25" fmla="*/ 16 h 48"/>
              <a:gd name="T26" fmla="*/ 23 w 47"/>
              <a:gd name="T27" fmla="*/ 32 h 48"/>
              <a:gd name="T28" fmla="*/ 23 w 47"/>
              <a:gd name="T29" fmla="*/ 32 h 48"/>
              <a:gd name="T30" fmla="*/ 23 w 47"/>
              <a:gd name="T31" fmla="*/ 32 h 48"/>
              <a:gd name="T32" fmla="*/ 31 w 47"/>
              <a:gd name="T33" fmla="*/ 40 h 48"/>
              <a:gd name="T34" fmla="*/ 23 w 47"/>
              <a:gd name="T35" fmla="*/ 40 h 48"/>
              <a:gd name="T36" fmla="*/ 23 w 47"/>
              <a:gd name="T37" fmla="*/ 40 h 48"/>
              <a:gd name="T38" fmla="*/ 31 w 47"/>
              <a:gd name="T39" fmla="*/ 32 h 48"/>
              <a:gd name="T40" fmla="*/ 23 w 47"/>
              <a:gd name="T41" fmla="*/ 32 h 48"/>
              <a:gd name="T42" fmla="*/ 23 w 47"/>
              <a:gd name="T43" fmla="*/ 32 h 48"/>
              <a:gd name="T44" fmla="*/ 31 w 47"/>
              <a:gd name="T45" fmla="*/ 16 h 48"/>
              <a:gd name="T46" fmla="*/ 31 w 47"/>
              <a:gd name="T47" fmla="*/ 16 h 48"/>
              <a:gd name="T48" fmla="*/ 47 w 47"/>
              <a:gd name="T49" fmla="*/ 24 h 48"/>
              <a:gd name="T50" fmla="*/ 47 w 47"/>
              <a:gd name="T51" fmla="*/ 24 h 48"/>
              <a:gd name="T52" fmla="*/ 39 w 47"/>
              <a:gd name="T53" fmla="*/ 40 h 48"/>
              <a:gd name="T54" fmla="*/ 39 w 47"/>
              <a:gd name="T55" fmla="*/ 40 h 48"/>
              <a:gd name="T56" fmla="*/ 39 w 47"/>
              <a:gd name="T57" fmla="*/ 40 h 48"/>
              <a:gd name="T58" fmla="*/ 31 w 47"/>
              <a:gd name="T59" fmla="*/ 48 h 48"/>
              <a:gd name="T60" fmla="*/ 31 w 47"/>
              <a:gd name="T61" fmla="*/ 48 h 48"/>
              <a:gd name="T62" fmla="*/ 23 w 47"/>
              <a:gd name="T63" fmla="*/ 48 h 48"/>
              <a:gd name="T64" fmla="*/ 16 w 47"/>
              <a:gd name="T65" fmla="*/ 40 h 48"/>
              <a:gd name="T66" fmla="*/ 16 w 47"/>
              <a:gd name="T67" fmla="*/ 40 h 48"/>
              <a:gd name="T68" fmla="*/ 8 w 47"/>
              <a:gd name="T69" fmla="*/ 40 h 48"/>
              <a:gd name="T70" fmla="*/ 0 w 47"/>
              <a:gd name="T71" fmla="*/ 24 h 48"/>
              <a:gd name="T72" fmla="*/ 0 w 47"/>
              <a:gd name="T73" fmla="*/ 24 h 48"/>
              <a:gd name="T74" fmla="*/ 8 w 47"/>
              <a:gd name="T75" fmla="*/ 16 h 48"/>
              <a:gd name="T76" fmla="*/ 16 w 47"/>
              <a:gd name="T77" fmla="*/ 8 h 48"/>
              <a:gd name="T78" fmla="*/ 16 w 47"/>
              <a:gd name="T79" fmla="*/ 8 h 48"/>
              <a:gd name="T80" fmla="*/ 16 w 47"/>
              <a:gd name="T81" fmla="*/ 8 h 48"/>
              <a:gd name="T82" fmla="*/ 23 w 47"/>
              <a:gd name="T83" fmla="*/ 0 h 48"/>
              <a:gd name="T84" fmla="*/ 23 w 47"/>
              <a:gd name="T85" fmla="*/ 0 h 48"/>
              <a:gd name="T86" fmla="*/ 31 w 47"/>
              <a:gd name="T87" fmla="*/ 0 h 48"/>
              <a:gd name="T88" fmla="*/ 39 w 47"/>
              <a:gd name="T89" fmla="*/ 8 h 48"/>
              <a:gd name="T90" fmla="*/ 39 w 47"/>
              <a:gd name="T91" fmla="*/ 8 h 48"/>
              <a:gd name="T92" fmla="*/ 39 w 47"/>
              <a:gd name="T93" fmla="*/ 8 h 48"/>
              <a:gd name="T94" fmla="*/ 47 w 47"/>
              <a:gd name="T95" fmla="*/ 16 h 48"/>
              <a:gd name="T96" fmla="*/ 39 w 47"/>
              <a:gd name="T97" fmla="*/ 24 h 4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7"/>
              <a:gd name="T148" fmla="*/ 0 h 48"/>
              <a:gd name="T149" fmla="*/ 47 w 47"/>
              <a:gd name="T150" fmla="*/ 48 h 4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7" h="48">
                <a:moveTo>
                  <a:pt x="39" y="24"/>
                </a:moveTo>
                <a:lnTo>
                  <a:pt x="31" y="16"/>
                </a:lnTo>
                <a:lnTo>
                  <a:pt x="23" y="8"/>
                </a:lnTo>
                <a:lnTo>
                  <a:pt x="31" y="8"/>
                </a:lnTo>
                <a:lnTo>
                  <a:pt x="23" y="16"/>
                </a:lnTo>
                <a:lnTo>
                  <a:pt x="16" y="24"/>
                </a:lnTo>
                <a:lnTo>
                  <a:pt x="16" y="16"/>
                </a:lnTo>
                <a:lnTo>
                  <a:pt x="23" y="32"/>
                </a:lnTo>
                <a:lnTo>
                  <a:pt x="31" y="40"/>
                </a:lnTo>
                <a:lnTo>
                  <a:pt x="23" y="40"/>
                </a:lnTo>
                <a:lnTo>
                  <a:pt x="31" y="32"/>
                </a:lnTo>
                <a:lnTo>
                  <a:pt x="23" y="32"/>
                </a:lnTo>
                <a:lnTo>
                  <a:pt x="31" y="16"/>
                </a:lnTo>
                <a:lnTo>
                  <a:pt x="47" y="24"/>
                </a:lnTo>
                <a:lnTo>
                  <a:pt x="39" y="40"/>
                </a:lnTo>
                <a:lnTo>
                  <a:pt x="31" y="48"/>
                </a:lnTo>
                <a:lnTo>
                  <a:pt x="23" y="48"/>
                </a:lnTo>
                <a:lnTo>
                  <a:pt x="16" y="40"/>
                </a:lnTo>
                <a:lnTo>
                  <a:pt x="8" y="40"/>
                </a:lnTo>
                <a:lnTo>
                  <a:pt x="0" y="24"/>
                </a:lnTo>
                <a:lnTo>
                  <a:pt x="8" y="16"/>
                </a:lnTo>
                <a:lnTo>
                  <a:pt x="16" y="8"/>
                </a:lnTo>
                <a:lnTo>
                  <a:pt x="23" y="0"/>
                </a:lnTo>
                <a:lnTo>
                  <a:pt x="31" y="0"/>
                </a:lnTo>
                <a:lnTo>
                  <a:pt x="39" y="8"/>
                </a:lnTo>
                <a:lnTo>
                  <a:pt x="47" y="16"/>
                </a:lnTo>
                <a:lnTo>
                  <a:pt x="39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53" name="Freeform 288"/>
          <p:cNvSpPr>
            <a:spLocks/>
          </p:cNvSpPr>
          <p:nvPr/>
        </p:nvSpPr>
        <p:spPr bwMode="auto">
          <a:xfrm>
            <a:off x="6027738" y="3770313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8 w 16"/>
              <a:gd name="T5" fmla="*/ 8 h 8"/>
              <a:gd name="T6" fmla="*/ 16 w 16"/>
              <a:gd name="T7" fmla="*/ 0 h 8"/>
              <a:gd name="T8" fmla="*/ 16 w 16"/>
              <a:gd name="T9" fmla="*/ 8 h 8"/>
              <a:gd name="T10" fmla="*/ 16 w 16"/>
              <a:gd name="T11" fmla="*/ 8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8" y="8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2754" name="Rectangle 289"/>
          <p:cNvSpPr>
            <a:spLocks noChangeArrowheads="1"/>
          </p:cNvSpPr>
          <p:nvPr/>
        </p:nvSpPr>
        <p:spPr bwMode="auto">
          <a:xfrm>
            <a:off x="1993900" y="5711825"/>
            <a:ext cx="496093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WATCH OUT FOR LEAKAGE CURRENTS </a:t>
            </a:r>
            <a:endParaRPr lang="en-US" b="1" i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C16491-0506-4B8B-AA48-F1A8FF57CFAD}" type="slidenum">
              <a:rPr lang="en-US"/>
              <a:pPr/>
              <a:t>47</a:t>
            </a:fld>
            <a:endParaRPr lang="en-US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Complementary Pass Transistor Logic</a:t>
            </a:r>
            <a:endParaRPr lang="en-US" sz="48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6349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828800"/>
            <a:ext cx="6934200" cy="445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84ED67-AEBD-456C-9F63-141AAC614107}" type="slidenum">
              <a:rPr lang="en-US"/>
              <a:pPr/>
              <a:t>48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Solution 3: Transmission Gate</a:t>
            </a:r>
            <a:endParaRPr lang="en-US" sz="48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3340100" y="22320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2374900" y="22320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2387600" y="2232025"/>
            <a:ext cx="9525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19" name="Rectangle 6"/>
          <p:cNvSpPr>
            <a:spLocks noChangeArrowheads="1"/>
          </p:cNvSpPr>
          <p:nvPr/>
        </p:nvSpPr>
        <p:spPr bwMode="auto">
          <a:xfrm>
            <a:off x="2527300" y="24860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20" name="Rectangle 7"/>
          <p:cNvSpPr>
            <a:spLocks noChangeArrowheads="1"/>
          </p:cNvSpPr>
          <p:nvPr/>
        </p:nvSpPr>
        <p:spPr bwMode="auto">
          <a:xfrm>
            <a:off x="2527300" y="2232025"/>
            <a:ext cx="25400" cy="254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21" name="Rectangle 8"/>
          <p:cNvSpPr>
            <a:spLocks noChangeArrowheads="1"/>
          </p:cNvSpPr>
          <p:nvPr/>
        </p:nvSpPr>
        <p:spPr bwMode="auto">
          <a:xfrm>
            <a:off x="2540000" y="2232025"/>
            <a:ext cx="660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22" name="Rectangle 9"/>
          <p:cNvSpPr>
            <a:spLocks noChangeArrowheads="1"/>
          </p:cNvSpPr>
          <p:nvPr/>
        </p:nvSpPr>
        <p:spPr bwMode="auto">
          <a:xfrm>
            <a:off x="3175000" y="24860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23" name="Rectangle 10"/>
          <p:cNvSpPr>
            <a:spLocks noChangeArrowheads="1"/>
          </p:cNvSpPr>
          <p:nvPr/>
        </p:nvSpPr>
        <p:spPr bwMode="auto">
          <a:xfrm>
            <a:off x="3175000" y="2244725"/>
            <a:ext cx="25400" cy="241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24" name="Rectangle 11"/>
          <p:cNvSpPr>
            <a:spLocks noChangeArrowheads="1"/>
          </p:cNvSpPr>
          <p:nvPr/>
        </p:nvSpPr>
        <p:spPr bwMode="auto">
          <a:xfrm>
            <a:off x="3175000" y="24733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25" name="Rectangle 12"/>
          <p:cNvSpPr>
            <a:spLocks noChangeArrowheads="1"/>
          </p:cNvSpPr>
          <p:nvPr/>
        </p:nvSpPr>
        <p:spPr bwMode="auto">
          <a:xfrm>
            <a:off x="3505200" y="24733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26" name="Rectangle 13"/>
          <p:cNvSpPr>
            <a:spLocks noChangeArrowheads="1"/>
          </p:cNvSpPr>
          <p:nvPr/>
        </p:nvSpPr>
        <p:spPr bwMode="auto">
          <a:xfrm>
            <a:off x="3187700" y="2473325"/>
            <a:ext cx="3175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27" name="Rectangle 14"/>
          <p:cNvSpPr>
            <a:spLocks noChangeArrowheads="1"/>
          </p:cNvSpPr>
          <p:nvPr/>
        </p:nvSpPr>
        <p:spPr bwMode="auto">
          <a:xfrm>
            <a:off x="2540000" y="24733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28" name="Rectangle 15"/>
          <p:cNvSpPr>
            <a:spLocks noChangeArrowheads="1"/>
          </p:cNvSpPr>
          <p:nvPr/>
        </p:nvSpPr>
        <p:spPr bwMode="auto">
          <a:xfrm>
            <a:off x="2222500" y="24733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29" name="Rectangle 16"/>
          <p:cNvSpPr>
            <a:spLocks noChangeArrowheads="1"/>
          </p:cNvSpPr>
          <p:nvPr/>
        </p:nvSpPr>
        <p:spPr bwMode="auto">
          <a:xfrm>
            <a:off x="2235200" y="2473325"/>
            <a:ext cx="3048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30" name="Rectangle 17"/>
          <p:cNvSpPr>
            <a:spLocks noChangeArrowheads="1"/>
          </p:cNvSpPr>
          <p:nvPr/>
        </p:nvSpPr>
        <p:spPr bwMode="auto">
          <a:xfrm>
            <a:off x="3187700" y="21050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31" name="Rectangle 18"/>
          <p:cNvSpPr>
            <a:spLocks noChangeArrowheads="1"/>
          </p:cNvSpPr>
          <p:nvPr/>
        </p:nvSpPr>
        <p:spPr bwMode="auto">
          <a:xfrm>
            <a:off x="2540000" y="21050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32" name="Rectangle 19"/>
          <p:cNvSpPr>
            <a:spLocks noChangeArrowheads="1"/>
          </p:cNvSpPr>
          <p:nvPr/>
        </p:nvSpPr>
        <p:spPr bwMode="auto">
          <a:xfrm>
            <a:off x="2552700" y="2105025"/>
            <a:ext cx="6350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33" name="Rectangle 20"/>
          <p:cNvSpPr>
            <a:spLocks noChangeArrowheads="1"/>
          </p:cNvSpPr>
          <p:nvPr/>
        </p:nvSpPr>
        <p:spPr bwMode="auto">
          <a:xfrm>
            <a:off x="2844800" y="1900238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34" name="Rectangle 21"/>
          <p:cNvSpPr>
            <a:spLocks noChangeArrowheads="1"/>
          </p:cNvSpPr>
          <p:nvPr/>
        </p:nvSpPr>
        <p:spPr bwMode="auto">
          <a:xfrm>
            <a:off x="2844800" y="21177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35" name="Rectangle 22"/>
          <p:cNvSpPr>
            <a:spLocks noChangeArrowheads="1"/>
          </p:cNvSpPr>
          <p:nvPr/>
        </p:nvSpPr>
        <p:spPr bwMode="auto">
          <a:xfrm>
            <a:off x="2844800" y="1912938"/>
            <a:ext cx="25400" cy="2047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36" name="Rectangle 23"/>
          <p:cNvSpPr>
            <a:spLocks noChangeArrowheads="1"/>
          </p:cNvSpPr>
          <p:nvPr/>
        </p:nvSpPr>
        <p:spPr bwMode="auto">
          <a:xfrm>
            <a:off x="2374900" y="27019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37" name="Rectangle 24"/>
          <p:cNvSpPr>
            <a:spLocks noChangeArrowheads="1"/>
          </p:cNvSpPr>
          <p:nvPr/>
        </p:nvSpPr>
        <p:spPr bwMode="auto">
          <a:xfrm>
            <a:off x="3340100" y="27019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38" name="Rectangle 25"/>
          <p:cNvSpPr>
            <a:spLocks noChangeArrowheads="1"/>
          </p:cNvSpPr>
          <p:nvPr/>
        </p:nvSpPr>
        <p:spPr bwMode="auto">
          <a:xfrm>
            <a:off x="2387600" y="2701925"/>
            <a:ext cx="9525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39" name="Rectangle 26"/>
          <p:cNvSpPr>
            <a:spLocks noChangeArrowheads="1"/>
          </p:cNvSpPr>
          <p:nvPr/>
        </p:nvSpPr>
        <p:spPr bwMode="auto">
          <a:xfrm>
            <a:off x="3175000" y="24606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40" name="Rectangle 27"/>
          <p:cNvSpPr>
            <a:spLocks noChangeArrowheads="1"/>
          </p:cNvSpPr>
          <p:nvPr/>
        </p:nvSpPr>
        <p:spPr bwMode="auto">
          <a:xfrm>
            <a:off x="3175000" y="2473325"/>
            <a:ext cx="25400" cy="254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41" name="Rectangle 28"/>
          <p:cNvSpPr>
            <a:spLocks noChangeArrowheads="1"/>
          </p:cNvSpPr>
          <p:nvPr/>
        </p:nvSpPr>
        <p:spPr bwMode="auto">
          <a:xfrm>
            <a:off x="2527300" y="2701925"/>
            <a:ext cx="660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42" name="Rectangle 29"/>
          <p:cNvSpPr>
            <a:spLocks noChangeArrowheads="1"/>
          </p:cNvSpPr>
          <p:nvPr/>
        </p:nvSpPr>
        <p:spPr bwMode="auto">
          <a:xfrm>
            <a:off x="2527300" y="24606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43" name="Rectangle 30"/>
          <p:cNvSpPr>
            <a:spLocks noChangeArrowheads="1"/>
          </p:cNvSpPr>
          <p:nvPr/>
        </p:nvSpPr>
        <p:spPr bwMode="auto">
          <a:xfrm>
            <a:off x="2527300" y="2473325"/>
            <a:ext cx="25400" cy="241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44" name="Rectangle 31"/>
          <p:cNvSpPr>
            <a:spLocks noChangeArrowheads="1"/>
          </p:cNvSpPr>
          <p:nvPr/>
        </p:nvSpPr>
        <p:spPr bwMode="auto">
          <a:xfrm>
            <a:off x="2540000" y="24606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45" name="Rectangle 32"/>
          <p:cNvSpPr>
            <a:spLocks noChangeArrowheads="1"/>
          </p:cNvSpPr>
          <p:nvPr/>
        </p:nvSpPr>
        <p:spPr bwMode="auto">
          <a:xfrm>
            <a:off x="2209800" y="24606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46" name="Rectangle 33"/>
          <p:cNvSpPr>
            <a:spLocks noChangeArrowheads="1"/>
          </p:cNvSpPr>
          <p:nvPr/>
        </p:nvSpPr>
        <p:spPr bwMode="auto">
          <a:xfrm>
            <a:off x="2222500" y="2460625"/>
            <a:ext cx="3175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47" name="Rectangle 34"/>
          <p:cNvSpPr>
            <a:spLocks noChangeArrowheads="1"/>
          </p:cNvSpPr>
          <p:nvPr/>
        </p:nvSpPr>
        <p:spPr bwMode="auto">
          <a:xfrm>
            <a:off x="3175000" y="24606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48" name="Rectangle 35"/>
          <p:cNvSpPr>
            <a:spLocks noChangeArrowheads="1"/>
          </p:cNvSpPr>
          <p:nvPr/>
        </p:nvSpPr>
        <p:spPr bwMode="auto">
          <a:xfrm>
            <a:off x="3492500" y="24606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49" name="Rectangle 36"/>
          <p:cNvSpPr>
            <a:spLocks noChangeArrowheads="1"/>
          </p:cNvSpPr>
          <p:nvPr/>
        </p:nvSpPr>
        <p:spPr bwMode="auto">
          <a:xfrm>
            <a:off x="3187700" y="2460625"/>
            <a:ext cx="3048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50" name="Rectangle 37"/>
          <p:cNvSpPr>
            <a:spLocks noChangeArrowheads="1"/>
          </p:cNvSpPr>
          <p:nvPr/>
        </p:nvSpPr>
        <p:spPr bwMode="auto">
          <a:xfrm>
            <a:off x="2527300" y="28289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51" name="Rectangle 38"/>
          <p:cNvSpPr>
            <a:spLocks noChangeArrowheads="1"/>
          </p:cNvSpPr>
          <p:nvPr/>
        </p:nvSpPr>
        <p:spPr bwMode="auto">
          <a:xfrm>
            <a:off x="3175000" y="28289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52" name="Rectangle 39"/>
          <p:cNvSpPr>
            <a:spLocks noChangeArrowheads="1"/>
          </p:cNvSpPr>
          <p:nvPr/>
        </p:nvSpPr>
        <p:spPr bwMode="auto">
          <a:xfrm>
            <a:off x="2540000" y="2828925"/>
            <a:ext cx="6350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53" name="Rectangle 40"/>
          <p:cNvSpPr>
            <a:spLocks noChangeArrowheads="1"/>
          </p:cNvSpPr>
          <p:nvPr/>
        </p:nvSpPr>
        <p:spPr bwMode="auto">
          <a:xfrm>
            <a:off x="2832100" y="32242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54" name="Rectangle 41"/>
          <p:cNvSpPr>
            <a:spLocks noChangeArrowheads="1"/>
          </p:cNvSpPr>
          <p:nvPr/>
        </p:nvSpPr>
        <p:spPr bwMode="auto">
          <a:xfrm>
            <a:off x="2832100" y="30194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55" name="Rectangle 42"/>
          <p:cNvSpPr>
            <a:spLocks noChangeArrowheads="1"/>
          </p:cNvSpPr>
          <p:nvPr/>
        </p:nvSpPr>
        <p:spPr bwMode="auto">
          <a:xfrm>
            <a:off x="2832100" y="3032125"/>
            <a:ext cx="25400" cy="1920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56" name="Freeform 43"/>
          <p:cNvSpPr>
            <a:spLocks/>
          </p:cNvSpPr>
          <p:nvPr/>
        </p:nvSpPr>
        <p:spPr bwMode="auto">
          <a:xfrm>
            <a:off x="2768600" y="2867025"/>
            <a:ext cx="165100" cy="139700"/>
          </a:xfrm>
          <a:custGeom>
            <a:avLst/>
            <a:gdLst>
              <a:gd name="T0" fmla="*/ 104 w 104"/>
              <a:gd name="T1" fmla="*/ 48 h 88"/>
              <a:gd name="T2" fmla="*/ 88 w 104"/>
              <a:gd name="T3" fmla="*/ 16 h 88"/>
              <a:gd name="T4" fmla="*/ 48 w 104"/>
              <a:gd name="T5" fmla="*/ 0 h 88"/>
              <a:gd name="T6" fmla="*/ 16 w 104"/>
              <a:gd name="T7" fmla="*/ 16 h 88"/>
              <a:gd name="T8" fmla="*/ 0 w 104"/>
              <a:gd name="T9" fmla="*/ 48 h 88"/>
              <a:gd name="T10" fmla="*/ 16 w 104"/>
              <a:gd name="T11" fmla="*/ 80 h 88"/>
              <a:gd name="T12" fmla="*/ 48 w 104"/>
              <a:gd name="T13" fmla="*/ 88 h 88"/>
              <a:gd name="T14" fmla="*/ 88 w 104"/>
              <a:gd name="T15" fmla="*/ 80 h 88"/>
              <a:gd name="T16" fmla="*/ 104 w 104"/>
              <a:gd name="T17" fmla="*/ 48 h 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4"/>
              <a:gd name="T28" fmla="*/ 0 h 88"/>
              <a:gd name="T29" fmla="*/ 104 w 104"/>
              <a:gd name="T30" fmla="*/ 88 h 8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4" h="88">
                <a:moveTo>
                  <a:pt x="104" y="48"/>
                </a:moveTo>
                <a:lnTo>
                  <a:pt x="88" y="16"/>
                </a:lnTo>
                <a:lnTo>
                  <a:pt x="48" y="0"/>
                </a:lnTo>
                <a:lnTo>
                  <a:pt x="16" y="16"/>
                </a:lnTo>
                <a:lnTo>
                  <a:pt x="0" y="48"/>
                </a:lnTo>
                <a:lnTo>
                  <a:pt x="16" y="80"/>
                </a:lnTo>
                <a:lnTo>
                  <a:pt x="48" y="88"/>
                </a:lnTo>
                <a:lnTo>
                  <a:pt x="88" y="80"/>
                </a:lnTo>
                <a:lnTo>
                  <a:pt x="104" y="48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57" name="Freeform 44"/>
          <p:cNvSpPr>
            <a:spLocks/>
          </p:cNvSpPr>
          <p:nvPr/>
        </p:nvSpPr>
        <p:spPr bwMode="auto">
          <a:xfrm>
            <a:off x="2755900" y="2854325"/>
            <a:ext cx="190500" cy="165100"/>
          </a:xfrm>
          <a:custGeom>
            <a:avLst/>
            <a:gdLst>
              <a:gd name="T0" fmla="*/ 104 w 120"/>
              <a:gd name="T1" fmla="*/ 64 h 104"/>
              <a:gd name="T2" fmla="*/ 88 w 120"/>
              <a:gd name="T3" fmla="*/ 32 h 104"/>
              <a:gd name="T4" fmla="*/ 96 w 120"/>
              <a:gd name="T5" fmla="*/ 32 h 104"/>
              <a:gd name="T6" fmla="*/ 96 w 120"/>
              <a:gd name="T7" fmla="*/ 32 h 104"/>
              <a:gd name="T8" fmla="*/ 56 w 120"/>
              <a:gd name="T9" fmla="*/ 16 h 104"/>
              <a:gd name="T10" fmla="*/ 64 w 120"/>
              <a:gd name="T11" fmla="*/ 16 h 104"/>
              <a:gd name="T12" fmla="*/ 64 w 120"/>
              <a:gd name="T13" fmla="*/ 16 h 104"/>
              <a:gd name="T14" fmla="*/ 32 w 120"/>
              <a:gd name="T15" fmla="*/ 32 h 104"/>
              <a:gd name="T16" fmla="*/ 32 w 120"/>
              <a:gd name="T17" fmla="*/ 32 h 104"/>
              <a:gd name="T18" fmla="*/ 32 w 120"/>
              <a:gd name="T19" fmla="*/ 32 h 104"/>
              <a:gd name="T20" fmla="*/ 16 w 120"/>
              <a:gd name="T21" fmla="*/ 64 h 104"/>
              <a:gd name="T22" fmla="*/ 16 w 120"/>
              <a:gd name="T23" fmla="*/ 56 h 104"/>
              <a:gd name="T24" fmla="*/ 16 w 120"/>
              <a:gd name="T25" fmla="*/ 56 h 104"/>
              <a:gd name="T26" fmla="*/ 32 w 120"/>
              <a:gd name="T27" fmla="*/ 88 h 104"/>
              <a:gd name="T28" fmla="*/ 24 w 120"/>
              <a:gd name="T29" fmla="*/ 80 h 104"/>
              <a:gd name="T30" fmla="*/ 24 w 120"/>
              <a:gd name="T31" fmla="*/ 80 h 104"/>
              <a:gd name="T32" fmla="*/ 56 w 120"/>
              <a:gd name="T33" fmla="*/ 88 h 104"/>
              <a:gd name="T34" fmla="*/ 56 w 120"/>
              <a:gd name="T35" fmla="*/ 88 h 104"/>
              <a:gd name="T36" fmla="*/ 56 w 120"/>
              <a:gd name="T37" fmla="*/ 88 h 104"/>
              <a:gd name="T38" fmla="*/ 96 w 120"/>
              <a:gd name="T39" fmla="*/ 80 h 104"/>
              <a:gd name="T40" fmla="*/ 88 w 120"/>
              <a:gd name="T41" fmla="*/ 88 h 104"/>
              <a:gd name="T42" fmla="*/ 88 w 120"/>
              <a:gd name="T43" fmla="*/ 88 h 104"/>
              <a:gd name="T44" fmla="*/ 104 w 120"/>
              <a:gd name="T45" fmla="*/ 56 h 104"/>
              <a:gd name="T46" fmla="*/ 104 w 120"/>
              <a:gd name="T47" fmla="*/ 56 h 104"/>
              <a:gd name="T48" fmla="*/ 120 w 120"/>
              <a:gd name="T49" fmla="*/ 64 h 104"/>
              <a:gd name="T50" fmla="*/ 120 w 120"/>
              <a:gd name="T51" fmla="*/ 64 h 104"/>
              <a:gd name="T52" fmla="*/ 104 w 120"/>
              <a:gd name="T53" fmla="*/ 96 h 104"/>
              <a:gd name="T54" fmla="*/ 104 w 120"/>
              <a:gd name="T55" fmla="*/ 96 h 104"/>
              <a:gd name="T56" fmla="*/ 96 w 120"/>
              <a:gd name="T57" fmla="*/ 96 h 104"/>
              <a:gd name="T58" fmla="*/ 56 w 120"/>
              <a:gd name="T59" fmla="*/ 104 h 104"/>
              <a:gd name="T60" fmla="*/ 56 w 120"/>
              <a:gd name="T61" fmla="*/ 104 h 104"/>
              <a:gd name="T62" fmla="*/ 56 w 120"/>
              <a:gd name="T63" fmla="*/ 104 h 104"/>
              <a:gd name="T64" fmla="*/ 24 w 120"/>
              <a:gd name="T65" fmla="*/ 96 h 104"/>
              <a:gd name="T66" fmla="*/ 24 w 120"/>
              <a:gd name="T67" fmla="*/ 96 h 104"/>
              <a:gd name="T68" fmla="*/ 16 w 120"/>
              <a:gd name="T69" fmla="*/ 96 h 104"/>
              <a:gd name="T70" fmla="*/ 0 w 120"/>
              <a:gd name="T71" fmla="*/ 64 h 104"/>
              <a:gd name="T72" fmla="*/ 0 w 120"/>
              <a:gd name="T73" fmla="*/ 64 h 104"/>
              <a:gd name="T74" fmla="*/ 0 w 120"/>
              <a:gd name="T75" fmla="*/ 56 h 104"/>
              <a:gd name="T76" fmla="*/ 16 w 120"/>
              <a:gd name="T77" fmla="*/ 24 h 104"/>
              <a:gd name="T78" fmla="*/ 16 w 120"/>
              <a:gd name="T79" fmla="*/ 24 h 104"/>
              <a:gd name="T80" fmla="*/ 24 w 120"/>
              <a:gd name="T81" fmla="*/ 16 h 104"/>
              <a:gd name="T82" fmla="*/ 56 w 120"/>
              <a:gd name="T83" fmla="*/ 0 h 104"/>
              <a:gd name="T84" fmla="*/ 56 w 120"/>
              <a:gd name="T85" fmla="*/ 0 h 104"/>
              <a:gd name="T86" fmla="*/ 64 w 120"/>
              <a:gd name="T87" fmla="*/ 0 h 104"/>
              <a:gd name="T88" fmla="*/ 104 w 120"/>
              <a:gd name="T89" fmla="*/ 16 h 104"/>
              <a:gd name="T90" fmla="*/ 104 w 120"/>
              <a:gd name="T91" fmla="*/ 16 h 104"/>
              <a:gd name="T92" fmla="*/ 104 w 120"/>
              <a:gd name="T93" fmla="*/ 24 h 104"/>
              <a:gd name="T94" fmla="*/ 120 w 120"/>
              <a:gd name="T95" fmla="*/ 56 h 104"/>
              <a:gd name="T96" fmla="*/ 104 w 120"/>
              <a:gd name="T97" fmla="*/ 64 h 10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20"/>
              <a:gd name="T148" fmla="*/ 0 h 104"/>
              <a:gd name="T149" fmla="*/ 120 w 120"/>
              <a:gd name="T150" fmla="*/ 104 h 10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20" h="104">
                <a:moveTo>
                  <a:pt x="104" y="64"/>
                </a:moveTo>
                <a:lnTo>
                  <a:pt x="88" y="32"/>
                </a:lnTo>
                <a:lnTo>
                  <a:pt x="96" y="32"/>
                </a:lnTo>
                <a:lnTo>
                  <a:pt x="56" y="16"/>
                </a:lnTo>
                <a:lnTo>
                  <a:pt x="64" y="16"/>
                </a:lnTo>
                <a:lnTo>
                  <a:pt x="32" y="32"/>
                </a:lnTo>
                <a:lnTo>
                  <a:pt x="16" y="64"/>
                </a:lnTo>
                <a:lnTo>
                  <a:pt x="16" y="56"/>
                </a:lnTo>
                <a:lnTo>
                  <a:pt x="32" y="88"/>
                </a:lnTo>
                <a:lnTo>
                  <a:pt x="24" y="80"/>
                </a:lnTo>
                <a:lnTo>
                  <a:pt x="56" y="88"/>
                </a:lnTo>
                <a:lnTo>
                  <a:pt x="96" y="80"/>
                </a:lnTo>
                <a:lnTo>
                  <a:pt x="88" y="88"/>
                </a:lnTo>
                <a:lnTo>
                  <a:pt x="104" y="56"/>
                </a:lnTo>
                <a:lnTo>
                  <a:pt x="120" y="64"/>
                </a:lnTo>
                <a:lnTo>
                  <a:pt x="104" y="96"/>
                </a:lnTo>
                <a:lnTo>
                  <a:pt x="96" y="96"/>
                </a:lnTo>
                <a:lnTo>
                  <a:pt x="56" y="104"/>
                </a:lnTo>
                <a:lnTo>
                  <a:pt x="24" y="96"/>
                </a:lnTo>
                <a:lnTo>
                  <a:pt x="16" y="96"/>
                </a:lnTo>
                <a:lnTo>
                  <a:pt x="0" y="64"/>
                </a:lnTo>
                <a:lnTo>
                  <a:pt x="0" y="56"/>
                </a:lnTo>
                <a:lnTo>
                  <a:pt x="16" y="24"/>
                </a:lnTo>
                <a:lnTo>
                  <a:pt x="24" y="16"/>
                </a:lnTo>
                <a:lnTo>
                  <a:pt x="56" y="0"/>
                </a:lnTo>
                <a:lnTo>
                  <a:pt x="64" y="0"/>
                </a:lnTo>
                <a:lnTo>
                  <a:pt x="104" y="16"/>
                </a:lnTo>
                <a:lnTo>
                  <a:pt x="104" y="24"/>
                </a:lnTo>
                <a:lnTo>
                  <a:pt x="120" y="56"/>
                </a:lnTo>
                <a:lnTo>
                  <a:pt x="104" y="6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58" name="Freeform 45"/>
          <p:cNvSpPr>
            <a:spLocks/>
          </p:cNvSpPr>
          <p:nvPr/>
        </p:nvSpPr>
        <p:spPr bwMode="auto">
          <a:xfrm>
            <a:off x="2921000" y="2943225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0 w 16"/>
              <a:gd name="T5" fmla="*/ 8 h 8"/>
              <a:gd name="T6" fmla="*/ 16 w 16"/>
              <a:gd name="T7" fmla="*/ 0 h 8"/>
              <a:gd name="T8" fmla="*/ 16 w 16"/>
              <a:gd name="T9" fmla="*/ 8 h 8"/>
              <a:gd name="T10" fmla="*/ 16 w 16"/>
              <a:gd name="T11" fmla="*/ 8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59" name="Rectangle 46"/>
          <p:cNvSpPr>
            <a:spLocks noChangeArrowheads="1"/>
          </p:cNvSpPr>
          <p:nvPr/>
        </p:nvSpPr>
        <p:spPr bwMode="auto">
          <a:xfrm>
            <a:off x="3492500" y="24733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60" name="Rectangle 47"/>
          <p:cNvSpPr>
            <a:spLocks noChangeArrowheads="1"/>
          </p:cNvSpPr>
          <p:nvPr/>
        </p:nvSpPr>
        <p:spPr bwMode="auto">
          <a:xfrm>
            <a:off x="3822700" y="24733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61" name="Rectangle 48"/>
          <p:cNvSpPr>
            <a:spLocks noChangeArrowheads="1"/>
          </p:cNvSpPr>
          <p:nvPr/>
        </p:nvSpPr>
        <p:spPr bwMode="auto">
          <a:xfrm>
            <a:off x="3505200" y="2473325"/>
            <a:ext cx="3175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62" name="Rectangle 49"/>
          <p:cNvSpPr>
            <a:spLocks noChangeArrowheads="1"/>
          </p:cNvSpPr>
          <p:nvPr/>
        </p:nvSpPr>
        <p:spPr bwMode="auto">
          <a:xfrm>
            <a:off x="1905000" y="24733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63" name="Rectangle 50"/>
          <p:cNvSpPr>
            <a:spLocks noChangeArrowheads="1"/>
          </p:cNvSpPr>
          <p:nvPr/>
        </p:nvSpPr>
        <p:spPr bwMode="auto">
          <a:xfrm>
            <a:off x="2197100" y="24733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64" name="Rectangle 51"/>
          <p:cNvSpPr>
            <a:spLocks noChangeArrowheads="1"/>
          </p:cNvSpPr>
          <p:nvPr/>
        </p:nvSpPr>
        <p:spPr bwMode="auto">
          <a:xfrm>
            <a:off x="1917700" y="2473325"/>
            <a:ext cx="279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65" name="Rectangle 52"/>
          <p:cNvSpPr>
            <a:spLocks noChangeArrowheads="1"/>
          </p:cNvSpPr>
          <p:nvPr/>
        </p:nvSpPr>
        <p:spPr bwMode="auto">
          <a:xfrm>
            <a:off x="1549400" y="2333625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4566" name="Rectangle 53"/>
          <p:cNvSpPr>
            <a:spLocks noChangeArrowheads="1"/>
          </p:cNvSpPr>
          <p:nvPr/>
        </p:nvSpPr>
        <p:spPr bwMode="auto">
          <a:xfrm>
            <a:off x="3924300" y="2359025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4567" name="Rectangle 54"/>
          <p:cNvSpPr>
            <a:spLocks noChangeArrowheads="1"/>
          </p:cNvSpPr>
          <p:nvPr/>
        </p:nvSpPr>
        <p:spPr bwMode="auto">
          <a:xfrm>
            <a:off x="2781300" y="1557338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4568" name="Rectangle 55"/>
          <p:cNvSpPr>
            <a:spLocks noChangeArrowheads="1"/>
          </p:cNvSpPr>
          <p:nvPr/>
        </p:nvSpPr>
        <p:spPr bwMode="auto">
          <a:xfrm>
            <a:off x="2743200" y="3300413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4569" name="Rectangle 56"/>
          <p:cNvSpPr>
            <a:spLocks noChangeArrowheads="1"/>
          </p:cNvSpPr>
          <p:nvPr/>
        </p:nvSpPr>
        <p:spPr bwMode="auto">
          <a:xfrm>
            <a:off x="2743200" y="3287713"/>
            <a:ext cx="152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70" name="Freeform 57"/>
          <p:cNvSpPr>
            <a:spLocks/>
          </p:cNvSpPr>
          <p:nvPr/>
        </p:nvSpPr>
        <p:spPr bwMode="auto">
          <a:xfrm>
            <a:off x="5753100" y="2244725"/>
            <a:ext cx="1028700" cy="508000"/>
          </a:xfrm>
          <a:custGeom>
            <a:avLst/>
            <a:gdLst>
              <a:gd name="T0" fmla="*/ 16 w 648"/>
              <a:gd name="T1" fmla="*/ 0 h 320"/>
              <a:gd name="T2" fmla="*/ 16 w 648"/>
              <a:gd name="T3" fmla="*/ 312 h 320"/>
              <a:gd name="T4" fmla="*/ 8 w 648"/>
              <a:gd name="T5" fmla="*/ 320 h 320"/>
              <a:gd name="T6" fmla="*/ 8 w 648"/>
              <a:gd name="T7" fmla="*/ 304 h 320"/>
              <a:gd name="T8" fmla="*/ 648 w 648"/>
              <a:gd name="T9" fmla="*/ 152 h 320"/>
              <a:gd name="T10" fmla="*/ 648 w 648"/>
              <a:gd name="T11" fmla="*/ 168 h 320"/>
              <a:gd name="T12" fmla="*/ 648 w 648"/>
              <a:gd name="T13" fmla="*/ 152 h 320"/>
              <a:gd name="T14" fmla="*/ 648 w 648"/>
              <a:gd name="T15" fmla="*/ 168 h 320"/>
              <a:gd name="T16" fmla="*/ 8 w 648"/>
              <a:gd name="T17" fmla="*/ 320 h 320"/>
              <a:gd name="T18" fmla="*/ 0 w 648"/>
              <a:gd name="T19" fmla="*/ 320 h 320"/>
              <a:gd name="T20" fmla="*/ 0 w 648"/>
              <a:gd name="T21" fmla="*/ 312 h 320"/>
              <a:gd name="T22" fmla="*/ 0 w 648"/>
              <a:gd name="T23" fmla="*/ 0 h 320"/>
              <a:gd name="T24" fmla="*/ 16 w 648"/>
              <a:gd name="T25" fmla="*/ 0 h 3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48"/>
              <a:gd name="T40" fmla="*/ 0 h 320"/>
              <a:gd name="T41" fmla="*/ 648 w 648"/>
              <a:gd name="T42" fmla="*/ 320 h 32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48" h="320">
                <a:moveTo>
                  <a:pt x="16" y="0"/>
                </a:moveTo>
                <a:lnTo>
                  <a:pt x="16" y="312"/>
                </a:lnTo>
                <a:lnTo>
                  <a:pt x="8" y="320"/>
                </a:lnTo>
                <a:lnTo>
                  <a:pt x="8" y="304"/>
                </a:lnTo>
                <a:lnTo>
                  <a:pt x="648" y="152"/>
                </a:lnTo>
                <a:lnTo>
                  <a:pt x="648" y="168"/>
                </a:lnTo>
                <a:lnTo>
                  <a:pt x="648" y="152"/>
                </a:lnTo>
                <a:lnTo>
                  <a:pt x="648" y="168"/>
                </a:lnTo>
                <a:lnTo>
                  <a:pt x="8" y="320"/>
                </a:lnTo>
                <a:lnTo>
                  <a:pt x="0" y="320"/>
                </a:lnTo>
                <a:lnTo>
                  <a:pt x="0" y="312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71" name="Freeform 58"/>
          <p:cNvSpPr>
            <a:spLocks/>
          </p:cNvSpPr>
          <p:nvPr/>
        </p:nvSpPr>
        <p:spPr bwMode="auto">
          <a:xfrm>
            <a:off x="5753100" y="2232025"/>
            <a:ext cx="1028700" cy="279400"/>
          </a:xfrm>
          <a:custGeom>
            <a:avLst/>
            <a:gdLst>
              <a:gd name="T0" fmla="*/ 648 w 648"/>
              <a:gd name="T1" fmla="*/ 176 h 176"/>
              <a:gd name="T2" fmla="*/ 8 w 648"/>
              <a:gd name="T3" fmla="*/ 16 h 176"/>
              <a:gd name="T4" fmla="*/ 0 w 648"/>
              <a:gd name="T5" fmla="*/ 8 h 176"/>
              <a:gd name="T6" fmla="*/ 0 w 648"/>
              <a:gd name="T7" fmla="*/ 0 h 176"/>
              <a:gd name="T8" fmla="*/ 8 w 648"/>
              <a:gd name="T9" fmla="*/ 0 h 176"/>
              <a:gd name="T10" fmla="*/ 648 w 648"/>
              <a:gd name="T11" fmla="*/ 160 h 176"/>
              <a:gd name="T12" fmla="*/ 648 w 648"/>
              <a:gd name="T13" fmla="*/ 176 h 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8"/>
              <a:gd name="T22" fmla="*/ 0 h 176"/>
              <a:gd name="T23" fmla="*/ 648 w 648"/>
              <a:gd name="T24" fmla="*/ 176 h 1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8" h="176">
                <a:moveTo>
                  <a:pt x="648" y="176"/>
                </a:moveTo>
                <a:lnTo>
                  <a:pt x="8" y="16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648" y="160"/>
                </a:lnTo>
                <a:lnTo>
                  <a:pt x="648" y="17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72" name="Freeform 59"/>
          <p:cNvSpPr>
            <a:spLocks/>
          </p:cNvSpPr>
          <p:nvPr/>
        </p:nvSpPr>
        <p:spPr bwMode="auto">
          <a:xfrm>
            <a:off x="5765800" y="2244725"/>
            <a:ext cx="1028700" cy="508000"/>
          </a:xfrm>
          <a:custGeom>
            <a:avLst/>
            <a:gdLst>
              <a:gd name="T0" fmla="*/ 648 w 648"/>
              <a:gd name="T1" fmla="*/ 0 h 320"/>
              <a:gd name="T2" fmla="*/ 648 w 648"/>
              <a:gd name="T3" fmla="*/ 312 h 320"/>
              <a:gd name="T4" fmla="*/ 648 w 648"/>
              <a:gd name="T5" fmla="*/ 320 h 320"/>
              <a:gd name="T6" fmla="*/ 640 w 648"/>
              <a:gd name="T7" fmla="*/ 320 h 320"/>
              <a:gd name="T8" fmla="*/ 0 w 648"/>
              <a:gd name="T9" fmla="*/ 168 h 320"/>
              <a:gd name="T10" fmla="*/ 0 w 648"/>
              <a:gd name="T11" fmla="*/ 152 h 320"/>
              <a:gd name="T12" fmla="*/ 0 w 648"/>
              <a:gd name="T13" fmla="*/ 168 h 320"/>
              <a:gd name="T14" fmla="*/ 0 w 648"/>
              <a:gd name="T15" fmla="*/ 152 h 320"/>
              <a:gd name="T16" fmla="*/ 640 w 648"/>
              <a:gd name="T17" fmla="*/ 304 h 320"/>
              <a:gd name="T18" fmla="*/ 640 w 648"/>
              <a:gd name="T19" fmla="*/ 320 h 320"/>
              <a:gd name="T20" fmla="*/ 632 w 648"/>
              <a:gd name="T21" fmla="*/ 312 h 320"/>
              <a:gd name="T22" fmla="*/ 632 w 648"/>
              <a:gd name="T23" fmla="*/ 0 h 320"/>
              <a:gd name="T24" fmla="*/ 648 w 648"/>
              <a:gd name="T25" fmla="*/ 0 h 3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48"/>
              <a:gd name="T40" fmla="*/ 0 h 320"/>
              <a:gd name="T41" fmla="*/ 648 w 648"/>
              <a:gd name="T42" fmla="*/ 320 h 32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48" h="320">
                <a:moveTo>
                  <a:pt x="648" y="0"/>
                </a:moveTo>
                <a:lnTo>
                  <a:pt x="648" y="312"/>
                </a:lnTo>
                <a:lnTo>
                  <a:pt x="648" y="320"/>
                </a:lnTo>
                <a:lnTo>
                  <a:pt x="640" y="320"/>
                </a:lnTo>
                <a:lnTo>
                  <a:pt x="0" y="168"/>
                </a:lnTo>
                <a:lnTo>
                  <a:pt x="0" y="152"/>
                </a:lnTo>
                <a:lnTo>
                  <a:pt x="0" y="168"/>
                </a:lnTo>
                <a:lnTo>
                  <a:pt x="0" y="152"/>
                </a:lnTo>
                <a:lnTo>
                  <a:pt x="640" y="304"/>
                </a:lnTo>
                <a:lnTo>
                  <a:pt x="640" y="320"/>
                </a:lnTo>
                <a:lnTo>
                  <a:pt x="632" y="312"/>
                </a:lnTo>
                <a:lnTo>
                  <a:pt x="632" y="0"/>
                </a:lnTo>
                <a:lnTo>
                  <a:pt x="64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73" name="Freeform 60"/>
          <p:cNvSpPr>
            <a:spLocks/>
          </p:cNvSpPr>
          <p:nvPr/>
        </p:nvSpPr>
        <p:spPr bwMode="auto">
          <a:xfrm>
            <a:off x="5765800" y="2232025"/>
            <a:ext cx="1028700" cy="279400"/>
          </a:xfrm>
          <a:custGeom>
            <a:avLst/>
            <a:gdLst>
              <a:gd name="T0" fmla="*/ 0 w 648"/>
              <a:gd name="T1" fmla="*/ 160 h 176"/>
              <a:gd name="T2" fmla="*/ 640 w 648"/>
              <a:gd name="T3" fmla="*/ 0 h 176"/>
              <a:gd name="T4" fmla="*/ 648 w 648"/>
              <a:gd name="T5" fmla="*/ 0 h 176"/>
              <a:gd name="T6" fmla="*/ 648 w 648"/>
              <a:gd name="T7" fmla="*/ 8 h 176"/>
              <a:gd name="T8" fmla="*/ 640 w 648"/>
              <a:gd name="T9" fmla="*/ 16 h 176"/>
              <a:gd name="T10" fmla="*/ 0 w 648"/>
              <a:gd name="T11" fmla="*/ 176 h 176"/>
              <a:gd name="T12" fmla="*/ 0 w 648"/>
              <a:gd name="T13" fmla="*/ 160 h 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8"/>
              <a:gd name="T22" fmla="*/ 0 h 176"/>
              <a:gd name="T23" fmla="*/ 648 w 648"/>
              <a:gd name="T24" fmla="*/ 176 h 1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8" h="176">
                <a:moveTo>
                  <a:pt x="0" y="160"/>
                </a:moveTo>
                <a:lnTo>
                  <a:pt x="640" y="0"/>
                </a:lnTo>
                <a:lnTo>
                  <a:pt x="648" y="0"/>
                </a:lnTo>
                <a:lnTo>
                  <a:pt x="648" y="8"/>
                </a:lnTo>
                <a:lnTo>
                  <a:pt x="640" y="16"/>
                </a:lnTo>
                <a:lnTo>
                  <a:pt x="0" y="176"/>
                </a:lnTo>
                <a:lnTo>
                  <a:pt x="0" y="16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74" name="Rectangle 61"/>
          <p:cNvSpPr>
            <a:spLocks noChangeArrowheads="1"/>
          </p:cNvSpPr>
          <p:nvPr/>
        </p:nvSpPr>
        <p:spPr bwMode="auto">
          <a:xfrm>
            <a:off x="5486400" y="24860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75" name="Rectangle 62"/>
          <p:cNvSpPr>
            <a:spLocks noChangeArrowheads="1"/>
          </p:cNvSpPr>
          <p:nvPr/>
        </p:nvSpPr>
        <p:spPr bwMode="auto">
          <a:xfrm>
            <a:off x="5765800" y="24860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76" name="Rectangle 63"/>
          <p:cNvSpPr>
            <a:spLocks noChangeArrowheads="1"/>
          </p:cNvSpPr>
          <p:nvPr/>
        </p:nvSpPr>
        <p:spPr bwMode="auto">
          <a:xfrm>
            <a:off x="5499100" y="2486025"/>
            <a:ext cx="266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77" name="Rectangle 64"/>
          <p:cNvSpPr>
            <a:spLocks noChangeArrowheads="1"/>
          </p:cNvSpPr>
          <p:nvPr/>
        </p:nvSpPr>
        <p:spPr bwMode="auto">
          <a:xfrm>
            <a:off x="6769100" y="24860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78" name="Rectangle 65"/>
          <p:cNvSpPr>
            <a:spLocks noChangeArrowheads="1"/>
          </p:cNvSpPr>
          <p:nvPr/>
        </p:nvSpPr>
        <p:spPr bwMode="auto">
          <a:xfrm>
            <a:off x="7035800" y="24860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79" name="Rectangle 66"/>
          <p:cNvSpPr>
            <a:spLocks noChangeArrowheads="1"/>
          </p:cNvSpPr>
          <p:nvPr/>
        </p:nvSpPr>
        <p:spPr bwMode="auto">
          <a:xfrm>
            <a:off x="6781800" y="2486025"/>
            <a:ext cx="2540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80" name="Rectangle 67"/>
          <p:cNvSpPr>
            <a:spLocks noChangeArrowheads="1"/>
          </p:cNvSpPr>
          <p:nvPr/>
        </p:nvSpPr>
        <p:spPr bwMode="auto">
          <a:xfrm>
            <a:off x="6261100" y="20923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81" name="Rectangle 68"/>
          <p:cNvSpPr>
            <a:spLocks noChangeArrowheads="1"/>
          </p:cNvSpPr>
          <p:nvPr/>
        </p:nvSpPr>
        <p:spPr bwMode="auto">
          <a:xfrm>
            <a:off x="6261100" y="23590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82" name="Rectangle 69"/>
          <p:cNvSpPr>
            <a:spLocks noChangeArrowheads="1"/>
          </p:cNvSpPr>
          <p:nvPr/>
        </p:nvSpPr>
        <p:spPr bwMode="auto">
          <a:xfrm>
            <a:off x="6261100" y="2105025"/>
            <a:ext cx="25400" cy="254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83" name="Freeform 70"/>
          <p:cNvSpPr>
            <a:spLocks/>
          </p:cNvSpPr>
          <p:nvPr/>
        </p:nvSpPr>
        <p:spPr bwMode="auto">
          <a:xfrm>
            <a:off x="6197600" y="2625725"/>
            <a:ext cx="152400" cy="139700"/>
          </a:xfrm>
          <a:custGeom>
            <a:avLst/>
            <a:gdLst>
              <a:gd name="T0" fmla="*/ 80 w 96"/>
              <a:gd name="T1" fmla="*/ 48 h 88"/>
              <a:gd name="T2" fmla="*/ 72 w 96"/>
              <a:gd name="T3" fmla="*/ 16 h 88"/>
              <a:gd name="T4" fmla="*/ 80 w 96"/>
              <a:gd name="T5" fmla="*/ 24 h 88"/>
              <a:gd name="T6" fmla="*/ 80 w 96"/>
              <a:gd name="T7" fmla="*/ 24 h 88"/>
              <a:gd name="T8" fmla="*/ 48 w 96"/>
              <a:gd name="T9" fmla="*/ 16 h 88"/>
              <a:gd name="T10" fmla="*/ 48 w 96"/>
              <a:gd name="T11" fmla="*/ 16 h 88"/>
              <a:gd name="T12" fmla="*/ 48 w 96"/>
              <a:gd name="T13" fmla="*/ 16 h 88"/>
              <a:gd name="T14" fmla="*/ 16 w 96"/>
              <a:gd name="T15" fmla="*/ 24 h 88"/>
              <a:gd name="T16" fmla="*/ 24 w 96"/>
              <a:gd name="T17" fmla="*/ 16 h 88"/>
              <a:gd name="T18" fmla="*/ 24 w 96"/>
              <a:gd name="T19" fmla="*/ 16 h 88"/>
              <a:gd name="T20" fmla="*/ 16 w 96"/>
              <a:gd name="T21" fmla="*/ 48 h 88"/>
              <a:gd name="T22" fmla="*/ 16 w 96"/>
              <a:gd name="T23" fmla="*/ 48 h 88"/>
              <a:gd name="T24" fmla="*/ 16 w 96"/>
              <a:gd name="T25" fmla="*/ 48 h 88"/>
              <a:gd name="T26" fmla="*/ 24 w 96"/>
              <a:gd name="T27" fmla="*/ 72 h 88"/>
              <a:gd name="T28" fmla="*/ 16 w 96"/>
              <a:gd name="T29" fmla="*/ 64 h 88"/>
              <a:gd name="T30" fmla="*/ 16 w 96"/>
              <a:gd name="T31" fmla="*/ 64 h 88"/>
              <a:gd name="T32" fmla="*/ 48 w 96"/>
              <a:gd name="T33" fmla="*/ 72 h 88"/>
              <a:gd name="T34" fmla="*/ 48 w 96"/>
              <a:gd name="T35" fmla="*/ 72 h 88"/>
              <a:gd name="T36" fmla="*/ 48 w 96"/>
              <a:gd name="T37" fmla="*/ 72 h 88"/>
              <a:gd name="T38" fmla="*/ 80 w 96"/>
              <a:gd name="T39" fmla="*/ 64 h 88"/>
              <a:gd name="T40" fmla="*/ 72 w 96"/>
              <a:gd name="T41" fmla="*/ 72 h 88"/>
              <a:gd name="T42" fmla="*/ 72 w 96"/>
              <a:gd name="T43" fmla="*/ 72 h 88"/>
              <a:gd name="T44" fmla="*/ 80 w 96"/>
              <a:gd name="T45" fmla="*/ 48 h 88"/>
              <a:gd name="T46" fmla="*/ 80 w 96"/>
              <a:gd name="T47" fmla="*/ 48 h 88"/>
              <a:gd name="T48" fmla="*/ 96 w 96"/>
              <a:gd name="T49" fmla="*/ 56 h 88"/>
              <a:gd name="T50" fmla="*/ 96 w 96"/>
              <a:gd name="T51" fmla="*/ 56 h 88"/>
              <a:gd name="T52" fmla="*/ 88 w 96"/>
              <a:gd name="T53" fmla="*/ 80 h 88"/>
              <a:gd name="T54" fmla="*/ 88 w 96"/>
              <a:gd name="T55" fmla="*/ 80 h 88"/>
              <a:gd name="T56" fmla="*/ 80 w 96"/>
              <a:gd name="T57" fmla="*/ 80 h 88"/>
              <a:gd name="T58" fmla="*/ 48 w 96"/>
              <a:gd name="T59" fmla="*/ 88 h 88"/>
              <a:gd name="T60" fmla="*/ 48 w 96"/>
              <a:gd name="T61" fmla="*/ 88 h 88"/>
              <a:gd name="T62" fmla="*/ 48 w 96"/>
              <a:gd name="T63" fmla="*/ 88 h 88"/>
              <a:gd name="T64" fmla="*/ 16 w 96"/>
              <a:gd name="T65" fmla="*/ 80 h 88"/>
              <a:gd name="T66" fmla="*/ 16 w 96"/>
              <a:gd name="T67" fmla="*/ 80 h 88"/>
              <a:gd name="T68" fmla="*/ 8 w 96"/>
              <a:gd name="T69" fmla="*/ 80 h 88"/>
              <a:gd name="T70" fmla="*/ 0 w 96"/>
              <a:gd name="T71" fmla="*/ 56 h 88"/>
              <a:gd name="T72" fmla="*/ 0 w 96"/>
              <a:gd name="T73" fmla="*/ 56 h 88"/>
              <a:gd name="T74" fmla="*/ 0 w 96"/>
              <a:gd name="T75" fmla="*/ 48 h 88"/>
              <a:gd name="T76" fmla="*/ 8 w 96"/>
              <a:gd name="T77" fmla="*/ 16 h 88"/>
              <a:gd name="T78" fmla="*/ 8 w 96"/>
              <a:gd name="T79" fmla="*/ 16 h 88"/>
              <a:gd name="T80" fmla="*/ 16 w 96"/>
              <a:gd name="T81" fmla="*/ 8 h 88"/>
              <a:gd name="T82" fmla="*/ 48 w 96"/>
              <a:gd name="T83" fmla="*/ 0 h 88"/>
              <a:gd name="T84" fmla="*/ 48 w 96"/>
              <a:gd name="T85" fmla="*/ 0 h 88"/>
              <a:gd name="T86" fmla="*/ 48 w 96"/>
              <a:gd name="T87" fmla="*/ 0 h 88"/>
              <a:gd name="T88" fmla="*/ 80 w 96"/>
              <a:gd name="T89" fmla="*/ 8 h 88"/>
              <a:gd name="T90" fmla="*/ 80 w 96"/>
              <a:gd name="T91" fmla="*/ 8 h 88"/>
              <a:gd name="T92" fmla="*/ 88 w 96"/>
              <a:gd name="T93" fmla="*/ 16 h 88"/>
              <a:gd name="T94" fmla="*/ 96 w 96"/>
              <a:gd name="T95" fmla="*/ 48 h 88"/>
              <a:gd name="T96" fmla="*/ 80 w 96"/>
              <a:gd name="T97" fmla="*/ 48 h 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6"/>
              <a:gd name="T148" fmla="*/ 0 h 88"/>
              <a:gd name="T149" fmla="*/ 96 w 96"/>
              <a:gd name="T150" fmla="*/ 88 h 8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6" h="88">
                <a:moveTo>
                  <a:pt x="80" y="48"/>
                </a:moveTo>
                <a:lnTo>
                  <a:pt x="72" y="16"/>
                </a:lnTo>
                <a:lnTo>
                  <a:pt x="80" y="24"/>
                </a:lnTo>
                <a:lnTo>
                  <a:pt x="48" y="16"/>
                </a:lnTo>
                <a:lnTo>
                  <a:pt x="16" y="24"/>
                </a:lnTo>
                <a:lnTo>
                  <a:pt x="24" y="16"/>
                </a:lnTo>
                <a:lnTo>
                  <a:pt x="16" y="48"/>
                </a:lnTo>
                <a:lnTo>
                  <a:pt x="24" y="72"/>
                </a:lnTo>
                <a:lnTo>
                  <a:pt x="16" y="64"/>
                </a:lnTo>
                <a:lnTo>
                  <a:pt x="48" y="72"/>
                </a:lnTo>
                <a:lnTo>
                  <a:pt x="80" y="64"/>
                </a:lnTo>
                <a:lnTo>
                  <a:pt x="72" y="72"/>
                </a:lnTo>
                <a:lnTo>
                  <a:pt x="80" y="48"/>
                </a:lnTo>
                <a:lnTo>
                  <a:pt x="96" y="56"/>
                </a:lnTo>
                <a:lnTo>
                  <a:pt x="88" y="80"/>
                </a:lnTo>
                <a:lnTo>
                  <a:pt x="80" y="80"/>
                </a:lnTo>
                <a:lnTo>
                  <a:pt x="48" y="88"/>
                </a:lnTo>
                <a:lnTo>
                  <a:pt x="16" y="80"/>
                </a:lnTo>
                <a:lnTo>
                  <a:pt x="8" y="80"/>
                </a:lnTo>
                <a:lnTo>
                  <a:pt x="0" y="56"/>
                </a:lnTo>
                <a:lnTo>
                  <a:pt x="0" y="48"/>
                </a:lnTo>
                <a:lnTo>
                  <a:pt x="8" y="16"/>
                </a:lnTo>
                <a:lnTo>
                  <a:pt x="16" y="8"/>
                </a:lnTo>
                <a:lnTo>
                  <a:pt x="48" y="0"/>
                </a:lnTo>
                <a:lnTo>
                  <a:pt x="80" y="8"/>
                </a:lnTo>
                <a:lnTo>
                  <a:pt x="88" y="16"/>
                </a:lnTo>
                <a:lnTo>
                  <a:pt x="96" y="48"/>
                </a:lnTo>
                <a:lnTo>
                  <a:pt x="80" y="4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84" name="Freeform 71"/>
          <p:cNvSpPr>
            <a:spLocks/>
          </p:cNvSpPr>
          <p:nvPr/>
        </p:nvSpPr>
        <p:spPr bwMode="auto">
          <a:xfrm>
            <a:off x="6324600" y="2701925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0 w 16"/>
              <a:gd name="T5" fmla="*/ 0 h 8"/>
              <a:gd name="T6" fmla="*/ 16 w 16"/>
              <a:gd name="T7" fmla="*/ 0 h 8"/>
              <a:gd name="T8" fmla="*/ 16 w 16"/>
              <a:gd name="T9" fmla="*/ 8 h 8"/>
              <a:gd name="T10" fmla="*/ 16 w 16"/>
              <a:gd name="T11" fmla="*/ 8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85" name="Rectangle 72"/>
          <p:cNvSpPr>
            <a:spLocks noChangeArrowheads="1"/>
          </p:cNvSpPr>
          <p:nvPr/>
        </p:nvSpPr>
        <p:spPr bwMode="auto">
          <a:xfrm>
            <a:off x="6261100" y="27527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86" name="Rectangle 73"/>
          <p:cNvSpPr>
            <a:spLocks noChangeArrowheads="1"/>
          </p:cNvSpPr>
          <p:nvPr/>
        </p:nvSpPr>
        <p:spPr bwMode="auto">
          <a:xfrm>
            <a:off x="6261100" y="29559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87" name="Rectangle 74"/>
          <p:cNvSpPr>
            <a:spLocks noChangeArrowheads="1"/>
          </p:cNvSpPr>
          <p:nvPr/>
        </p:nvSpPr>
        <p:spPr bwMode="auto">
          <a:xfrm>
            <a:off x="6261100" y="2765425"/>
            <a:ext cx="25400" cy="1905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88" name="Rectangle 75"/>
          <p:cNvSpPr>
            <a:spLocks noChangeArrowheads="1"/>
          </p:cNvSpPr>
          <p:nvPr/>
        </p:nvSpPr>
        <p:spPr bwMode="auto">
          <a:xfrm>
            <a:off x="5118100" y="2346325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4589" name="Rectangle 76"/>
          <p:cNvSpPr>
            <a:spLocks noChangeArrowheads="1"/>
          </p:cNvSpPr>
          <p:nvPr/>
        </p:nvSpPr>
        <p:spPr bwMode="auto">
          <a:xfrm>
            <a:off x="7200900" y="2359025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4590" name="Rectangle 77"/>
          <p:cNvSpPr>
            <a:spLocks noChangeArrowheads="1"/>
          </p:cNvSpPr>
          <p:nvPr/>
        </p:nvSpPr>
        <p:spPr bwMode="auto">
          <a:xfrm>
            <a:off x="6172200" y="1735138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4591" name="Rectangle 78"/>
          <p:cNvSpPr>
            <a:spLocks noChangeArrowheads="1"/>
          </p:cNvSpPr>
          <p:nvPr/>
        </p:nvSpPr>
        <p:spPr bwMode="auto">
          <a:xfrm>
            <a:off x="6184900" y="3006725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4592" name="Rectangle 79"/>
          <p:cNvSpPr>
            <a:spLocks noChangeArrowheads="1"/>
          </p:cNvSpPr>
          <p:nvPr/>
        </p:nvSpPr>
        <p:spPr bwMode="auto">
          <a:xfrm>
            <a:off x="6184900" y="2994025"/>
            <a:ext cx="152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93" name="Rectangle 80"/>
          <p:cNvSpPr>
            <a:spLocks noChangeArrowheads="1"/>
          </p:cNvSpPr>
          <p:nvPr/>
        </p:nvSpPr>
        <p:spPr bwMode="auto">
          <a:xfrm>
            <a:off x="4927600" y="45402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94" name="Rectangle 81"/>
          <p:cNvSpPr>
            <a:spLocks noChangeArrowheads="1"/>
          </p:cNvSpPr>
          <p:nvPr/>
        </p:nvSpPr>
        <p:spPr bwMode="auto">
          <a:xfrm>
            <a:off x="4127500" y="45402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95" name="Rectangle 82"/>
          <p:cNvSpPr>
            <a:spLocks noChangeArrowheads="1"/>
          </p:cNvSpPr>
          <p:nvPr/>
        </p:nvSpPr>
        <p:spPr bwMode="auto">
          <a:xfrm>
            <a:off x="4140200" y="4540250"/>
            <a:ext cx="787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96" name="Rectangle 83"/>
          <p:cNvSpPr>
            <a:spLocks noChangeArrowheads="1"/>
          </p:cNvSpPr>
          <p:nvPr/>
        </p:nvSpPr>
        <p:spPr bwMode="auto">
          <a:xfrm>
            <a:off x="4254500" y="476885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97" name="Rectangle 84"/>
          <p:cNvSpPr>
            <a:spLocks noChangeArrowheads="1"/>
          </p:cNvSpPr>
          <p:nvPr/>
        </p:nvSpPr>
        <p:spPr bwMode="auto">
          <a:xfrm>
            <a:off x="4254500" y="4540250"/>
            <a:ext cx="25400" cy="228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98" name="Rectangle 85"/>
          <p:cNvSpPr>
            <a:spLocks noChangeArrowheads="1"/>
          </p:cNvSpPr>
          <p:nvPr/>
        </p:nvSpPr>
        <p:spPr bwMode="auto">
          <a:xfrm>
            <a:off x="4267200" y="4540250"/>
            <a:ext cx="546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599" name="Rectangle 86"/>
          <p:cNvSpPr>
            <a:spLocks noChangeArrowheads="1"/>
          </p:cNvSpPr>
          <p:nvPr/>
        </p:nvSpPr>
        <p:spPr bwMode="auto">
          <a:xfrm>
            <a:off x="4787900" y="476885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00" name="Rectangle 87"/>
          <p:cNvSpPr>
            <a:spLocks noChangeArrowheads="1"/>
          </p:cNvSpPr>
          <p:nvPr/>
        </p:nvSpPr>
        <p:spPr bwMode="auto">
          <a:xfrm>
            <a:off x="4787900" y="4552950"/>
            <a:ext cx="25400" cy="2159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01" name="Rectangle 88"/>
          <p:cNvSpPr>
            <a:spLocks noChangeArrowheads="1"/>
          </p:cNvSpPr>
          <p:nvPr/>
        </p:nvSpPr>
        <p:spPr bwMode="auto">
          <a:xfrm>
            <a:off x="4787900" y="47561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02" name="Rectangle 89"/>
          <p:cNvSpPr>
            <a:spLocks noChangeArrowheads="1"/>
          </p:cNvSpPr>
          <p:nvPr/>
        </p:nvSpPr>
        <p:spPr bwMode="auto">
          <a:xfrm>
            <a:off x="5067300" y="47561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03" name="Rectangle 90"/>
          <p:cNvSpPr>
            <a:spLocks noChangeArrowheads="1"/>
          </p:cNvSpPr>
          <p:nvPr/>
        </p:nvSpPr>
        <p:spPr bwMode="auto">
          <a:xfrm>
            <a:off x="4800600" y="4756150"/>
            <a:ext cx="266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04" name="Rectangle 91"/>
          <p:cNvSpPr>
            <a:spLocks noChangeArrowheads="1"/>
          </p:cNvSpPr>
          <p:nvPr/>
        </p:nvSpPr>
        <p:spPr bwMode="auto">
          <a:xfrm>
            <a:off x="4267200" y="47561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05" name="Rectangle 92"/>
          <p:cNvSpPr>
            <a:spLocks noChangeArrowheads="1"/>
          </p:cNvSpPr>
          <p:nvPr/>
        </p:nvSpPr>
        <p:spPr bwMode="auto">
          <a:xfrm>
            <a:off x="4000500" y="47561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06" name="Rectangle 93"/>
          <p:cNvSpPr>
            <a:spLocks noChangeArrowheads="1"/>
          </p:cNvSpPr>
          <p:nvPr/>
        </p:nvSpPr>
        <p:spPr bwMode="auto">
          <a:xfrm>
            <a:off x="4013200" y="4756150"/>
            <a:ext cx="2540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07" name="Rectangle 94"/>
          <p:cNvSpPr>
            <a:spLocks noChangeArrowheads="1"/>
          </p:cNvSpPr>
          <p:nvPr/>
        </p:nvSpPr>
        <p:spPr bwMode="auto">
          <a:xfrm>
            <a:off x="4800600" y="44259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08" name="Rectangle 95"/>
          <p:cNvSpPr>
            <a:spLocks noChangeArrowheads="1"/>
          </p:cNvSpPr>
          <p:nvPr/>
        </p:nvSpPr>
        <p:spPr bwMode="auto">
          <a:xfrm>
            <a:off x="4267200" y="44259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09" name="Rectangle 96"/>
          <p:cNvSpPr>
            <a:spLocks noChangeArrowheads="1"/>
          </p:cNvSpPr>
          <p:nvPr/>
        </p:nvSpPr>
        <p:spPr bwMode="auto">
          <a:xfrm>
            <a:off x="4279900" y="4425950"/>
            <a:ext cx="520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10" name="Rectangle 97"/>
          <p:cNvSpPr>
            <a:spLocks noChangeArrowheads="1"/>
          </p:cNvSpPr>
          <p:nvPr/>
        </p:nvSpPr>
        <p:spPr bwMode="auto">
          <a:xfrm>
            <a:off x="4521200" y="4237038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11" name="Rectangle 98"/>
          <p:cNvSpPr>
            <a:spLocks noChangeArrowheads="1"/>
          </p:cNvSpPr>
          <p:nvPr/>
        </p:nvSpPr>
        <p:spPr bwMode="auto">
          <a:xfrm>
            <a:off x="4521200" y="443865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12" name="Rectangle 99"/>
          <p:cNvSpPr>
            <a:spLocks noChangeArrowheads="1"/>
          </p:cNvSpPr>
          <p:nvPr/>
        </p:nvSpPr>
        <p:spPr bwMode="auto">
          <a:xfrm>
            <a:off x="4521200" y="4249738"/>
            <a:ext cx="25400" cy="1889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13" name="Rectangle 100"/>
          <p:cNvSpPr>
            <a:spLocks noChangeArrowheads="1"/>
          </p:cNvSpPr>
          <p:nvPr/>
        </p:nvSpPr>
        <p:spPr bwMode="auto">
          <a:xfrm>
            <a:off x="5067300" y="47561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14" name="Rectangle 101"/>
          <p:cNvSpPr>
            <a:spLocks noChangeArrowheads="1"/>
          </p:cNvSpPr>
          <p:nvPr/>
        </p:nvSpPr>
        <p:spPr bwMode="auto">
          <a:xfrm>
            <a:off x="5308600" y="47561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15" name="Rectangle 102"/>
          <p:cNvSpPr>
            <a:spLocks noChangeArrowheads="1"/>
          </p:cNvSpPr>
          <p:nvPr/>
        </p:nvSpPr>
        <p:spPr bwMode="auto">
          <a:xfrm>
            <a:off x="5080000" y="4756150"/>
            <a:ext cx="2286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16" name="Rectangle 103"/>
          <p:cNvSpPr>
            <a:spLocks noChangeArrowheads="1"/>
          </p:cNvSpPr>
          <p:nvPr/>
        </p:nvSpPr>
        <p:spPr bwMode="auto">
          <a:xfrm>
            <a:off x="3733800" y="47561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17" name="Rectangle 104"/>
          <p:cNvSpPr>
            <a:spLocks noChangeArrowheads="1"/>
          </p:cNvSpPr>
          <p:nvPr/>
        </p:nvSpPr>
        <p:spPr bwMode="auto">
          <a:xfrm>
            <a:off x="3987800" y="47561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18" name="Rectangle 105"/>
          <p:cNvSpPr>
            <a:spLocks noChangeArrowheads="1"/>
          </p:cNvSpPr>
          <p:nvPr/>
        </p:nvSpPr>
        <p:spPr bwMode="auto">
          <a:xfrm>
            <a:off x="3746500" y="4756150"/>
            <a:ext cx="2413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19" name="Rectangle 106"/>
          <p:cNvSpPr>
            <a:spLocks noChangeArrowheads="1"/>
          </p:cNvSpPr>
          <p:nvPr/>
        </p:nvSpPr>
        <p:spPr bwMode="auto">
          <a:xfrm>
            <a:off x="5422900" y="4565650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4620" name="Rectangle 107"/>
          <p:cNvSpPr>
            <a:spLocks noChangeArrowheads="1"/>
          </p:cNvSpPr>
          <p:nvPr/>
        </p:nvSpPr>
        <p:spPr bwMode="auto">
          <a:xfrm>
            <a:off x="5207000" y="540226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21" name="Rectangle 108"/>
          <p:cNvSpPr>
            <a:spLocks noChangeArrowheads="1"/>
          </p:cNvSpPr>
          <p:nvPr/>
        </p:nvSpPr>
        <p:spPr bwMode="auto">
          <a:xfrm>
            <a:off x="5207000" y="511175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22" name="Rectangle 109"/>
          <p:cNvSpPr>
            <a:spLocks noChangeArrowheads="1"/>
          </p:cNvSpPr>
          <p:nvPr/>
        </p:nvSpPr>
        <p:spPr bwMode="auto">
          <a:xfrm>
            <a:off x="5207000" y="5124450"/>
            <a:ext cx="25400" cy="2778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23" name="Rectangle 110"/>
          <p:cNvSpPr>
            <a:spLocks noChangeArrowheads="1"/>
          </p:cNvSpPr>
          <p:nvPr/>
        </p:nvSpPr>
        <p:spPr bwMode="auto">
          <a:xfrm>
            <a:off x="5029200" y="51117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24" name="Rectangle 111"/>
          <p:cNvSpPr>
            <a:spLocks noChangeArrowheads="1"/>
          </p:cNvSpPr>
          <p:nvPr/>
        </p:nvSpPr>
        <p:spPr bwMode="auto">
          <a:xfrm>
            <a:off x="5384800" y="51117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25" name="Rectangle 112"/>
          <p:cNvSpPr>
            <a:spLocks noChangeArrowheads="1"/>
          </p:cNvSpPr>
          <p:nvPr/>
        </p:nvSpPr>
        <p:spPr bwMode="auto">
          <a:xfrm>
            <a:off x="5041900" y="5111750"/>
            <a:ext cx="3429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26" name="Rectangle 113"/>
          <p:cNvSpPr>
            <a:spLocks noChangeArrowheads="1"/>
          </p:cNvSpPr>
          <p:nvPr/>
        </p:nvSpPr>
        <p:spPr bwMode="auto">
          <a:xfrm>
            <a:off x="5207000" y="476885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27" name="Rectangle 114"/>
          <p:cNvSpPr>
            <a:spLocks noChangeArrowheads="1"/>
          </p:cNvSpPr>
          <p:nvPr/>
        </p:nvSpPr>
        <p:spPr bwMode="auto">
          <a:xfrm>
            <a:off x="5207000" y="506095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28" name="Rectangle 115"/>
          <p:cNvSpPr>
            <a:spLocks noChangeArrowheads="1"/>
          </p:cNvSpPr>
          <p:nvPr/>
        </p:nvSpPr>
        <p:spPr bwMode="auto">
          <a:xfrm>
            <a:off x="5207000" y="4781550"/>
            <a:ext cx="25400" cy="279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29" name="Rectangle 116"/>
          <p:cNvSpPr>
            <a:spLocks noChangeArrowheads="1"/>
          </p:cNvSpPr>
          <p:nvPr/>
        </p:nvSpPr>
        <p:spPr bwMode="auto">
          <a:xfrm>
            <a:off x="5029200" y="50609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30" name="Rectangle 117"/>
          <p:cNvSpPr>
            <a:spLocks noChangeArrowheads="1"/>
          </p:cNvSpPr>
          <p:nvPr/>
        </p:nvSpPr>
        <p:spPr bwMode="auto">
          <a:xfrm>
            <a:off x="5384800" y="50609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31" name="Rectangle 118"/>
          <p:cNvSpPr>
            <a:spLocks noChangeArrowheads="1"/>
          </p:cNvSpPr>
          <p:nvPr/>
        </p:nvSpPr>
        <p:spPr bwMode="auto">
          <a:xfrm>
            <a:off x="5041900" y="5060950"/>
            <a:ext cx="3429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32" name="Freeform 119"/>
          <p:cNvSpPr>
            <a:spLocks/>
          </p:cNvSpPr>
          <p:nvPr/>
        </p:nvSpPr>
        <p:spPr bwMode="auto">
          <a:xfrm>
            <a:off x="5270500" y="549116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33" name="Freeform 120"/>
          <p:cNvSpPr>
            <a:spLocks/>
          </p:cNvSpPr>
          <p:nvPr/>
        </p:nvSpPr>
        <p:spPr bwMode="auto">
          <a:xfrm>
            <a:off x="5105400" y="549116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34" name="Rectangle 121"/>
          <p:cNvSpPr>
            <a:spLocks noChangeArrowheads="1"/>
          </p:cNvSpPr>
          <p:nvPr/>
        </p:nvSpPr>
        <p:spPr bwMode="auto">
          <a:xfrm>
            <a:off x="5118100" y="5491163"/>
            <a:ext cx="165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35" name="Freeform 122"/>
          <p:cNvSpPr>
            <a:spLocks/>
          </p:cNvSpPr>
          <p:nvPr/>
        </p:nvSpPr>
        <p:spPr bwMode="auto">
          <a:xfrm>
            <a:off x="5359400" y="545306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36" name="Freeform 123"/>
          <p:cNvSpPr>
            <a:spLocks/>
          </p:cNvSpPr>
          <p:nvPr/>
        </p:nvSpPr>
        <p:spPr bwMode="auto">
          <a:xfrm>
            <a:off x="5016500" y="545306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37" name="Rectangle 124"/>
          <p:cNvSpPr>
            <a:spLocks noChangeArrowheads="1"/>
          </p:cNvSpPr>
          <p:nvPr/>
        </p:nvSpPr>
        <p:spPr bwMode="auto">
          <a:xfrm>
            <a:off x="5029200" y="5453063"/>
            <a:ext cx="3429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38" name="Freeform 125"/>
          <p:cNvSpPr>
            <a:spLocks/>
          </p:cNvSpPr>
          <p:nvPr/>
        </p:nvSpPr>
        <p:spPr bwMode="auto">
          <a:xfrm>
            <a:off x="5448300" y="540226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39" name="Freeform 126"/>
          <p:cNvSpPr>
            <a:spLocks/>
          </p:cNvSpPr>
          <p:nvPr/>
        </p:nvSpPr>
        <p:spPr bwMode="auto">
          <a:xfrm>
            <a:off x="4927600" y="5402263"/>
            <a:ext cx="25400" cy="25400"/>
          </a:xfrm>
          <a:custGeom>
            <a:avLst/>
            <a:gdLst>
              <a:gd name="T0" fmla="*/ 16 w 16"/>
              <a:gd name="T1" fmla="*/ 8 h 16"/>
              <a:gd name="T2" fmla="*/ 16 w 16"/>
              <a:gd name="T3" fmla="*/ 0 h 16"/>
              <a:gd name="T4" fmla="*/ 8 w 16"/>
              <a:gd name="T5" fmla="*/ 0 h 16"/>
              <a:gd name="T6" fmla="*/ 0 w 16"/>
              <a:gd name="T7" fmla="*/ 0 h 16"/>
              <a:gd name="T8" fmla="*/ 0 w 16"/>
              <a:gd name="T9" fmla="*/ 8 h 16"/>
              <a:gd name="T10" fmla="*/ 0 w 16"/>
              <a:gd name="T11" fmla="*/ 16 h 16"/>
              <a:gd name="T12" fmla="*/ 8 w 16"/>
              <a:gd name="T13" fmla="*/ 16 h 16"/>
              <a:gd name="T14" fmla="*/ 16 w 16"/>
              <a:gd name="T15" fmla="*/ 16 h 16"/>
              <a:gd name="T16" fmla="*/ 16 w 16"/>
              <a:gd name="T17" fmla="*/ 8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40" name="Rectangle 127"/>
          <p:cNvSpPr>
            <a:spLocks noChangeArrowheads="1"/>
          </p:cNvSpPr>
          <p:nvPr/>
        </p:nvSpPr>
        <p:spPr bwMode="auto">
          <a:xfrm>
            <a:off x="4940300" y="5402263"/>
            <a:ext cx="520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41" name="Rectangle 128"/>
          <p:cNvSpPr>
            <a:spLocks noChangeArrowheads="1"/>
          </p:cNvSpPr>
          <p:nvPr/>
        </p:nvSpPr>
        <p:spPr bwMode="auto">
          <a:xfrm>
            <a:off x="5473700" y="4921250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4642" name="Rectangle 129"/>
          <p:cNvSpPr>
            <a:spLocks noChangeArrowheads="1"/>
          </p:cNvSpPr>
          <p:nvPr/>
        </p:nvSpPr>
        <p:spPr bwMode="auto">
          <a:xfrm>
            <a:off x="5626100" y="5022850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L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4643" name="Rectangle 130"/>
          <p:cNvSpPr>
            <a:spLocks noChangeArrowheads="1"/>
          </p:cNvSpPr>
          <p:nvPr/>
        </p:nvSpPr>
        <p:spPr bwMode="auto">
          <a:xfrm>
            <a:off x="4127500" y="49466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44" name="Rectangle 131"/>
          <p:cNvSpPr>
            <a:spLocks noChangeArrowheads="1"/>
          </p:cNvSpPr>
          <p:nvPr/>
        </p:nvSpPr>
        <p:spPr bwMode="auto">
          <a:xfrm>
            <a:off x="4927600" y="49466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45" name="Rectangle 132"/>
          <p:cNvSpPr>
            <a:spLocks noChangeArrowheads="1"/>
          </p:cNvSpPr>
          <p:nvPr/>
        </p:nvSpPr>
        <p:spPr bwMode="auto">
          <a:xfrm>
            <a:off x="4140200" y="4946650"/>
            <a:ext cx="787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46" name="Rectangle 133"/>
          <p:cNvSpPr>
            <a:spLocks noChangeArrowheads="1"/>
          </p:cNvSpPr>
          <p:nvPr/>
        </p:nvSpPr>
        <p:spPr bwMode="auto">
          <a:xfrm>
            <a:off x="4787900" y="475615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47" name="Rectangle 134"/>
          <p:cNvSpPr>
            <a:spLocks noChangeArrowheads="1"/>
          </p:cNvSpPr>
          <p:nvPr/>
        </p:nvSpPr>
        <p:spPr bwMode="auto">
          <a:xfrm>
            <a:off x="4787900" y="4768850"/>
            <a:ext cx="25400" cy="2032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48" name="Rectangle 135"/>
          <p:cNvSpPr>
            <a:spLocks noChangeArrowheads="1"/>
          </p:cNvSpPr>
          <p:nvPr/>
        </p:nvSpPr>
        <p:spPr bwMode="auto">
          <a:xfrm>
            <a:off x="4254500" y="4946650"/>
            <a:ext cx="546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49" name="Rectangle 136"/>
          <p:cNvSpPr>
            <a:spLocks noChangeArrowheads="1"/>
          </p:cNvSpPr>
          <p:nvPr/>
        </p:nvSpPr>
        <p:spPr bwMode="auto">
          <a:xfrm>
            <a:off x="4254500" y="475615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50" name="Rectangle 137"/>
          <p:cNvSpPr>
            <a:spLocks noChangeArrowheads="1"/>
          </p:cNvSpPr>
          <p:nvPr/>
        </p:nvSpPr>
        <p:spPr bwMode="auto">
          <a:xfrm>
            <a:off x="4254500" y="4768850"/>
            <a:ext cx="25400" cy="1905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51" name="Rectangle 138"/>
          <p:cNvSpPr>
            <a:spLocks noChangeArrowheads="1"/>
          </p:cNvSpPr>
          <p:nvPr/>
        </p:nvSpPr>
        <p:spPr bwMode="auto">
          <a:xfrm>
            <a:off x="4267200" y="47561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52" name="Rectangle 139"/>
          <p:cNvSpPr>
            <a:spLocks noChangeArrowheads="1"/>
          </p:cNvSpPr>
          <p:nvPr/>
        </p:nvSpPr>
        <p:spPr bwMode="auto">
          <a:xfrm>
            <a:off x="3987800" y="47561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53" name="Rectangle 140"/>
          <p:cNvSpPr>
            <a:spLocks noChangeArrowheads="1"/>
          </p:cNvSpPr>
          <p:nvPr/>
        </p:nvSpPr>
        <p:spPr bwMode="auto">
          <a:xfrm>
            <a:off x="4000500" y="4756150"/>
            <a:ext cx="266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54" name="Rectangle 141"/>
          <p:cNvSpPr>
            <a:spLocks noChangeArrowheads="1"/>
          </p:cNvSpPr>
          <p:nvPr/>
        </p:nvSpPr>
        <p:spPr bwMode="auto">
          <a:xfrm>
            <a:off x="4787900" y="47561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55" name="Rectangle 142"/>
          <p:cNvSpPr>
            <a:spLocks noChangeArrowheads="1"/>
          </p:cNvSpPr>
          <p:nvPr/>
        </p:nvSpPr>
        <p:spPr bwMode="auto">
          <a:xfrm>
            <a:off x="5054600" y="47561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56" name="Rectangle 143"/>
          <p:cNvSpPr>
            <a:spLocks noChangeArrowheads="1"/>
          </p:cNvSpPr>
          <p:nvPr/>
        </p:nvSpPr>
        <p:spPr bwMode="auto">
          <a:xfrm>
            <a:off x="4800600" y="4756150"/>
            <a:ext cx="2540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57" name="Rectangle 144"/>
          <p:cNvSpPr>
            <a:spLocks noChangeArrowheads="1"/>
          </p:cNvSpPr>
          <p:nvPr/>
        </p:nvSpPr>
        <p:spPr bwMode="auto">
          <a:xfrm>
            <a:off x="4254500" y="50482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58" name="Rectangle 145"/>
          <p:cNvSpPr>
            <a:spLocks noChangeArrowheads="1"/>
          </p:cNvSpPr>
          <p:nvPr/>
        </p:nvSpPr>
        <p:spPr bwMode="auto">
          <a:xfrm>
            <a:off x="4787900" y="504825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59" name="Rectangle 146"/>
          <p:cNvSpPr>
            <a:spLocks noChangeArrowheads="1"/>
          </p:cNvSpPr>
          <p:nvPr/>
        </p:nvSpPr>
        <p:spPr bwMode="auto">
          <a:xfrm>
            <a:off x="4267200" y="5048250"/>
            <a:ext cx="520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60" name="Freeform 147"/>
          <p:cNvSpPr>
            <a:spLocks/>
          </p:cNvSpPr>
          <p:nvPr/>
        </p:nvSpPr>
        <p:spPr bwMode="auto">
          <a:xfrm>
            <a:off x="4483100" y="5073650"/>
            <a:ext cx="152400" cy="139700"/>
          </a:xfrm>
          <a:custGeom>
            <a:avLst/>
            <a:gdLst>
              <a:gd name="T0" fmla="*/ 80 w 96"/>
              <a:gd name="T1" fmla="*/ 48 h 88"/>
              <a:gd name="T2" fmla="*/ 72 w 96"/>
              <a:gd name="T3" fmla="*/ 16 h 88"/>
              <a:gd name="T4" fmla="*/ 80 w 96"/>
              <a:gd name="T5" fmla="*/ 24 h 88"/>
              <a:gd name="T6" fmla="*/ 80 w 96"/>
              <a:gd name="T7" fmla="*/ 24 h 88"/>
              <a:gd name="T8" fmla="*/ 48 w 96"/>
              <a:gd name="T9" fmla="*/ 16 h 88"/>
              <a:gd name="T10" fmla="*/ 48 w 96"/>
              <a:gd name="T11" fmla="*/ 16 h 88"/>
              <a:gd name="T12" fmla="*/ 48 w 96"/>
              <a:gd name="T13" fmla="*/ 16 h 88"/>
              <a:gd name="T14" fmla="*/ 16 w 96"/>
              <a:gd name="T15" fmla="*/ 24 h 88"/>
              <a:gd name="T16" fmla="*/ 24 w 96"/>
              <a:gd name="T17" fmla="*/ 16 h 88"/>
              <a:gd name="T18" fmla="*/ 24 w 96"/>
              <a:gd name="T19" fmla="*/ 16 h 88"/>
              <a:gd name="T20" fmla="*/ 16 w 96"/>
              <a:gd name="T21" fmla="*/ 48 h 88"/>
              <a:gd name="T22" fmla="*/ 16 w 96"/>
              <a:gd name="T23" fmla="*/ 48 h 88"/>
              <a:gd name="T24" fmla="*/ 16 w 96"/>
              <a:gd name="T25" fmla="*/ 48 h 88"/>
              <a:gd name="T26" fmla="*/ 24 w 96"/>
              <a:gd name="T27" fmla="*/ 72 h 88"/>
              <a:gd name="T28" fmla="*/ 16 w 96"/>
              <a:gd name="T29" fmla="*/ 64 h 88"/>
              <a:gd name="T30" fmla="*/ 16 w 96"/>
              <a:gd name="T31" fmla="*/ 64 h 88"/>
              <a:gd name="T32" fmla="*/ 48 w 96"/>
              <a:gd name="T33" fmla="*/ 72 h 88"/>
              <a:gd name="T34" fmla="*/ 48 w 96"/>
              <a:gd name="T35" fmla="*/ 72 h 88"/>
              <a:gd name="T36" fmla="*/ 48 w 96"/>
              <a:gd name="T37" fmla="*/ 72 h 88"/>
              <a:gd name="T38" fmla="*/ 80 w 96"/>
              <a:gd name="T39" fmla="*/ 64 h 88"/>
              <a:gd name="T40" fmla="*/ 72 w 96"/>
              <a:gd name="T41" fmla="*/ 72 h 88"/>
              <a:gd name="T42" fmla="*/ 72 w 96"/>
              <a:gd name="T43" fmla="*/ 72 h 88"/>
              <a:gd name="T44" fmla="*/ 80 w 96"/>
              <a:gd name="T45" fmla="*/ 48 h 88"/>
              <a:gd name="T46" fmla="*/ 80 w 96"/>
              <a:gd name="T47" fmla="*/ 48 h 88"/>
              <a:gd name="T48" fmla="*/ 96 w 96"/>
              <a:gd name="T49" fmla="*/ 56 h 88"/>
              <a:gd name="T50" fmla="*/ 96 w 96"/>
              <a:gd name="T51" fmla="*/ 56 h 88"/>
              <a:gd name="T52" fmla="*/ 88 w 96"/>
              <a:gd name="T53" fmla="*/ 80 h 88"/>
              <a:gd name="T54" fmla="*/ 88 w 96"/>
              <a:gd name="T55" fmla="*/ 80 h 88"/>
              <a:gd name="T56" fmla="*/ 80 w 96"/>
              <a:gd name="T57" fmla="*/ 80 h 88"/>
              <a:gd name="T58" fmla="*/ 48 w 96"/>
              <a:gd name="T59" fmla="*/ 88 h 88"/>
              <a:gd name="T60" fmla="*/ 48 w 96"/>
              <a:gd name="T61" fmla="*/ 88 h 88"/>
              <a:gd name="T62" fmla="*/ 48 w 96"/>
              <a:gd name="T63" fmla="*/ 88 h 88"/>
              <a:gd name="T64" fmla="*/ 16 w 96"/>
              <a:gd name="T65" fmla="*/ 80 h 88"/>
              <a:gd name="T66" fmla="*/ 16 w 96"/>
              <a:gd name="T67" fmla="*/ 80 h 88"/>
              <a:gd name="T68" fmla="*/ 8 w 96"/>
              <a:gd name="T69" fmla="*/ 80 h 88"/>
              <a:gd name="T70" fmla="*/ 0 w 96"/>
              <a:gd name="T71" fmla="*/ 56 h 88"/>
              <a:gd name="T72" fmla="*/ 0 w 96"/>
              <a:gd name="T73" fmla="*/ 56 h 88"/>
              <a:gd name="T74" fmla="*/ 0 w 96"/>
              <a:gd name="T75" fmla="*/ 48 h 88"/>
              <a:gd name="T76" fmla="*/ 8 w 96"/>
              <a:gd name="T77" fmla="*/ 16 h 88"/>
              <a:gd name="T78" fmla="*/ 8 w 96"/>
              <a:gd name="T79" fmla="*/ 16 h 88"/>
              <a:gd name="T80" fmla="*/ 16 w 96"/>
              <a:gd name="T81" fmla="*/ 8 h 88"/>
              <a:gd name="T82" fmla="*/ 48 w 96"/>
              <a:gd name="T83" fmla="*/ 0 h 88"/>
              <a:gd name="T84" fmla="*/ 48 w 96"/>
              <a:gd name="T85" fmla="*/ 0 h 88"/>
              <a:gd name="T86" fmla="*/ 48 w 96"/>
              <a:gd name="T87" fmla="*/ 0 h 88"/>
              <a:gd name="T88" fmla="*/ 80 w 96"/>
              <a:gd name="T89" fmla="*/ 8 h 88"/>
              <a:gd name="T90" fmla="*/ 80 w 96"/>
              <a:gd name="T91" fmla="*/ 8 h 88"/>
              <a:gd name="T92" fmla="*/ 88 w 96"/>
              <a:gd name="T93" fmla="*/ 16 h 88"/>
              <a:gd name="T94" fmla="*/ 96 w 96"/>
              <a:gd name="T95" fmla="*/ 48 h 88"/>
              <a:gd name="T96" fmla="*/ 80 w 96"/>
              <a:gd name="T97" fmla="*/ 48 h 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6"/>
              <a:gd name="T148" fmla="*/ 0 h 88"/>
              <a:gd name="T149" fmla="*/ 96 w 96"/>
              <a:gd name="T150" fmla="*/ 88 h 8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6" h="88">
                <a:moveTo>
                  <a:pt x="80" y="48"/>
                </a:moveTo>
                <a:lnTo>
                  <a:pt x="72" y="16"/>
                </a:lnTo>
                <a:lnTo>
                  <a:pt x="80" y="24"/>
                </a:lnTo>
                <a:lnTo>
                  <a:pt x="48" y="16"/>
                </a:lnTo>
                <a:lnTo>
                  <a:pt x="16" y="24"/>
                </a:lnTo>
                <a:lnTo>
                  <a:pt x="24" y="16"/>
                </a:lnTo>
                <a:lnTo>
                  <a:pt x="16" y="48"/>
                </a:lnTo>
                <a:lnTo>
                  <a:pt x="24" y="72"/>
                </a:lnTo>
                <a:lnTo>
                  <a:pt x="16" y="64"/>
                </a:lnTo>
                <a:lnTo>
                  <a:pt x="48" y="72"/>
                </a:lnTo>
                <a:lnTo>
                  <a:pt x="80" y="64"/>
                </a:lnTo>
                <a:lnTo>
                  <a:pt x="72" y="72"/>
                </a:lnTo>
                <a:lnTo>
                  <a:pt x="80" y="48"/>
                </a:lnTo>
                <a:lnTo>
                  <a:pt x="96" y="56"/>
                </a:lnTo>
                <a:lnTo>
                  <a:pt x="88" y="80"/>
                </a:lnTo>
                <a:lnTo>
                  <a:pt x="80" y="80"/>
                </a:lnTo>
                <a:lnTo>
                  <a:pt x="48" y="88"/>
                </a:lnTo>
                <a:lnTo>
                  <a:pt x="16" y="80"/>
                </a:lnTo>
                <a:lnTo>
                  <a:pt x="8" y="80"/>
                </a:lnTo>
                <a:lnTo>
                  <a:pt x="0" y="56"/>
                </a:lnTo>
                <a:lnTo>
                  <a:pt x="0" y="48"/>
                </a:lnTo>
                <a:lnTo>
                  <a:pt x="8" y="16"/>
                </a:lnTo>
                <a:lnTo>
                  <a:pt x="16" y="8"/>
                </a:lnTo>
                <a:lnTo>
                  <a:pt x="48" y="0"/>
                </a:lnTo>
                <a:lnTo>
                  <a:pt x="80" y="8"/>
                </a:lnTo>
                <a:lnTo>
                  <a:pt x="88" y="16"/>
                </a:lnTo>
                <a:lnTo>
                  <a:pt x="96" y="48"/>
                </a:lnTo>
                <a:lnTo>
                  <a:pt x="80" y="4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61" name="Freeform 148"/>
          <p:cNvSpPr>
            <a:spLocks/>
          </p:cNvSpPr>
          <p:nvPr/>
        </p:nvSpPr>
        <p:spPr bwMode="auto">
          <a:xfrm>
            <a:off x="4610100" y="5149850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0 w 16"/>
              <a:gd name="T5" fmla="*/ 0 h 8"/>
              <a:gd name="T6" fmla="*/ 16 w 16"/>
              <a:gd name="T7" fmla="*/ 0 h 8"/>
              <a:gd name="T8" fmla="*/ 16 w 16"/>
              <a:gd name="T9" fmla="*/ 8 h 8"/>
              <a:gd name="T10" fmla="*/ 16 w 16"/>
              <a:gd name="T11" fmla="*/ 8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62" name="Rectangle 149"/>
          <p:cNvSpPr>
            <a:spLocks noChangeArrowheads="1"/>
          </p:cNvSpPr>
          <p:nvPr/>
        </p:nvSpPr>
        <p:spPr bwMode="auto">
          <a:xfrm>
            <a:off x="4546600" y="5213350"/>
            <a:ext cx="25400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63" name="Rectangle 150"/>
          <p:cNvSpPr>
            <a:spLocks noChangeArrowheads="1"/>
          </p:cNvSpPr>
          <p:nvPr/>
        </p:nvSpPr>
        <p:spPr bwMode="auto">
          <a:xfrm>
            <a:off x="4521200" y="5132388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64" name="Rectangle 151"/>
          <p:cNvSpPr>
            <a:spLocks noChangeArrowheads="1"/>
          </p:cNvSpPr>
          <p:nvPr/>
        </p:nvSpPr>
        <p:spPr bwMode="auto">
          <a:xfrm>
            <a:off x="4546600" y="5224463"/>
            <a:ext cx="25400" cy="114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65" name="Rectangle 152"/>
          <p:cNvSpPr>
            <a:spLocks noChangeArrowheads="1"/>
          </p:cNvSpPr>
          <p:nvPr/>
        </p:nvSpPr>
        <p:spPr bwMode="auto">
          <a:xfrm>
            <a:off x="4114800" y="5376863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4666" name="Rectangle 153"/>
          <p:cNvSpPr>
            <a:spLocks noChangeArrowheads="1"/>
          </p:cNvSpPr>
          <p:nvPr/>
        </p:nvSpPr>
        <p:spPr bwMode="auto">
          <a:xfrm>
            <a:off x="4114800" y="5364163"/>
            <a:ext cx="152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67" name="Rectangle 154"/>
          <p:cNvSpPr>
            <a:spLocks noChangeArrowheads="1"/>
          </p:cNvSpPr>
          <p:nvPr/>
        </p:nvSpPr>
        <p:spPr bwMode="auto">
          <a:xfrm>
            <a:off x="4267200" y="5376863"/>
            <a:ext cx="57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4668" name="Rectangle 155"/>
          <p:cNvSpPr>
            <a:spLocks noChangeArrowheads="1"/>
          </p:cNvSpPr>
          <p:nvPr/>
        </p:nvSpPr>
        <p:spPr bwMode="auto">
          <a:xfrm>
            <a:off x="4267200" y="5364163"/>
            <a:ext cx="508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69" name="Rectangle 156"/>
          <p:cNvSpPr>
            <a:spLocks noChangeArrowheads="1"/>
          </p:cNvSpPr>
          <p:nvPr/>
        </p:nvSpPr>
        <p:spPr bwMode="auto">
          <a:xfrm>
            <a:off x="4318000" y="5376863"/>
            <a:ext cx="522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  <a:latin typeface="Times New Roman" pitchFamily="18" charset="0"/>
              </a:rPr>
              <a:t>= 0 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4670" name="Rectangle 157"/>
          <p:cNvSpPr>
            <a:spLocks noChangeArrowheads="1"/>
          </p:cNvSpPr>
          <p:nvPr/>
        </p:nvSpPr>
        <p:spPr bwMode="auto">
          <a:xfrm>
            <a:off x="3213100" y="4338638"/>
            <a:ext cx="407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A = 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4671" name="Rectangle 158"/>
          <p:cNvSpPr>
            <a:spLocks noChangeArrowheads="1"/>
          </p:cNvSpPr>
          <p:nvPr/>
        </p:nvSpPr>
        <p:spPr bwMode="auto">
          <a:xfrm>
            <a:off x="3619500" y="4338638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  <a:latin typeface="Times New Roman" pitchFamily="18" charset="0"/>
              </a:rPr>
              <a:t>2.5 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4672" name="Rectangle 159"/>
          <p:cNvSpPr>
            <a:spLocks noChangeArrowheads="1"/>
          </p:cNvSpPr>
          <p:nvPr/>
        </p:nvSpPr>
        <p:spPr bwMode="auto">
          <a:xfrm>
            <a:off x="4241800" y="3919538"/>
            <a:ext cx="420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C = 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4673" name="Rectangle 160"/>
          <p:cNvSpPr>
            <a:spLocks noChangeArrowheads="1"/>
          </p:cNvSpPr>
          <p:nvPr/>
        </p:nvSpPr>
        <p:spPr bwMode="auto">
          <a:xfrm>
            <a:off x="4660900" y="3919538"/>
            <a:ext cx="50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  <a:latin typeface="Times New Roman" pitchFamily="18" charset="0"/>
              </a:rPr>
              <a:t>2.5 V</a:t>
            </a:r>
            <a:endParaRPr lang="en-US" b="1" i="0">
              <a:latin typeface="Book Antiqua" pitchFamily="18" charset="0"/>
            </a:endParaRPr>
          </a:p>
        </p:txBody>
      </p:sp>
      <p:sp>
        <p:nvSpPr>
          <p:cNvPr id="64674" name="Freeform 161"/>
          <p:cNvSpPr>
            <a:spLocks/>
          </p:cNvSpPr>
          <p:nvPr/>
        </p:nvSpPr>
        <p:spPr bwMode="auto">
          <a:xfrm>
            <a:off x="5194300" y="4756150"/>
            <a:ext cx="38100" cy="38100"/>
          </a:xfrm>
          <a:custGeom>
            <a:avLst/>
            <a:gdLst>
              <a:gd name="T0" fmla="*/ 24 w 24"/>
              <a:gd name="T1" fmla="*/ 8 h 24"/>
              <a:gd name="T2" fmla="*/ 16 w 24"/>
              <a:gd name="T3" fmla="*/ 0 h 24"/>
              <a:gd name="T4" fmla="*/ 8 w 24"/>
              <a:gd name="T5" fmla="*/ 0 h 24"/>
              <a:gd name="T6" fmla="*/ 8 w 24"/>
              <a:gd name="T7" fmla="*/ 0 h 24"/>
              <a:gd name="T8" fmla="*/ 0 w 24"/>
              <a:gd name="T9" fmla="*/ 8 h 24"/>
              <a:gd name="T10" fmla="*/ 8 w 24"/>
              <a:gd name="T11" fmla="*/ 24 h 24"/>
              <a:gd name="T12" fmla="*/ 8 w 24"/>
              <a:gd name="T13" fmla="*/ 24 h 24"/>
              <a:gd name="T14" fmla="*/ 16 w 24"/>
              <a:gd name="T15" fmla="*/ 24 h 24"/>
              <a:gd name="T16" fmla="*/ 24 w 24"/>
              <a:gd name="T17" fmla="*/ 8 h 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24"/>
              <a:gd name="T29" fmla="*/ 24 w 24"/>
              <a:gd name="T30" fmla="*/ 24 h 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24">
                <a:moveTo>
                  <a:pt x="24" y="8"/>
                </a:moveTo>
                <a:lnTo>
                  <a:pt x="16" y="0"/>
                </a:lnTo>
                <a:lnTo>
                  <a:pt x="8" y="0"/>
                </a:lnTo>
                <a:lnTo>
                  <a:pt x="0" y="8"/>
                </a:lnTo>
                <a:lnTo>
                  <a:pt x="8" y="24"/>
                </a:lnTo>
                <a:lnTo>
                  <a:pt x="16" y="24"/>
                </a:lnTo>
                <a:lnTo>
                  <a:pt x="24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75" name="Freeform 162"/>
          <p:cNvSpPr>
            <a:spLocks/>
          </p:cNvSpPr>
          <p:nvPr/>
        </p:nvSpPr>
        <p:spPr bwMode="auto">
          <a:xfrm>
            <a:off x="5181600" y="4743450"/>
            <a:ext cx="63500" cy="63500"/>
          </a:xfrm>
          <a:custGeom>
            <a:avLst/>
            <a:gdLst>
              <a:gd name="T0" fmla="*/ 32 w 40"/>
              <a:gd name="T1" fmla="*/ 24 h 40"/>
              <a:gd name="T2" fmla="*/ 24 w 40"/>
              <a:gd name="T3" fmla="*/ 16 h 40"/>
              <a:gd name="T4" fmla="*/ 24 w 40"/>
              <a:gd name="T5" fmla="*/ 16 h 40"/>
              <a:gd name="T6" fmla="*/ 24 w 40"/>
              <a:gd name="T7" fmla="*/ 16 h 40"/>
              <a:gd name="T8" fmla="*/ 16 w 40"/>
              <a:gd name="T9" fmla="*/ 16 h 40"/>
              <a:gd name="T10" fmla="*/ 16 w 40"/>
              <a:gd name="T11" fmla="*/ 16 h 40"/>
              <a:gd name="T12" fmla="*/ 16 w 40"/>
              <a:gd name="T13" fmla="*/ 16 h 40"/>
              <a:gd name="T14" fmla="*/ 16 w 40"/>
              <a:gd name="T15" fmla="*/ 16 h 40"/>
              <a:gd name="T16" fmla="*/ 24 w 40"/>
              <a:gd name="T17" fmla="*/ 16 h 40"/>
              <a:gd name="T18" fmla="*/ 24 w 40"/>
              <a:gd name="T19" fmla="*/ 16 h 40"/>
              <a:gd name="T20" fmla="*/ 16 w 40"/>
              <a:gd name="T21" fmla="*/ 24 h 40"/>
              <a:gd name="T22" fmla="*/ 16 w 40"/>
              <a:gd name="T23" fmla="*/ 16 h 40"/>
              <a:gd name="T24" fmla="*/ 16 w 40"/>
              <a:gd name="T25" fmla="*/ 16 h 40"/>
              <a:gd name="T26" fmla="*/ 24 w 40"/>
              <a:gd name="T27" fmla="*/ 32 h 40"/>
              <a:gd name="T28" fmla="*/ 24 w 40"/>
              <a:gd name="T29" fmla="*/ 32 h 40"/>
              <a:gd name="T30" fmla="*/ 24 w 40"/>
              <a:gd name="T31" fmla="*/ 32 h 40"/>
              <a:gd name="T32" fmla="*/ 24 w 40"/>
              <a:gd name="T33" fmla="*/ 32 h 40"/>
              <a:gd name="T34" fmla="*/ 16 w 40"/>
              <a:gd name="T35" fmla="*/ 24 h 40"/>
              <a:gd name="T36" fmla="*/ 16 w 40"/>
              <a:gd name="T37" fmla="*/ 24 h 40"/>
              <a:gd name="T38" fmla="*/ 24 w 40"/>
              <a:gd name="T39" fmla="*/ 24 h 40"/>
              <a:gd name="T40" fmla="*/ 16 w 40"/>
              <a:gd name="T41" fmla="*/ 32 h 40"/>
              <a:gd name="T42" fmla="*/ 16 w 40"/>
              <a:gd name="T43" fmla="*/ 32 h 40"/>
              <a:gd name="T44" fmla="*/ 24 w 40"/>
              <a:gd name="T45" fmla="*/ 16 h 40"/>
              <a:gd name="T46" fmla="*/ 24 w 40"/>
              <a:gd name="T47" fmla="*/ 16 h 40"/>
              <a:gd name="T48" fmla="*/ 40 w 40"/>
              <a:gd name="T49" fmla="*/ 24 h 40"/>
              <a:gd name="T50" fmla="*/ 40 w 40"/>
              <a:gd name="T51" fmla="*/ 24 h 40"/>
              <a:gd name="T52" fmla="*/ 32 w 40"/>
              <a:gd name="T53" fmla="*/ 40 h 40"/>
              <a:gd name="T54" fmla="*/ 32 w 40"/>
              <a:gd name="T55" fmla="*/ 40 h 40"/>
              <a:gd name="T56" fmla="*/ 24 w 40"/>
              <a:gd name="T57" fmla="*/ 40 h 40"/>
              <a:gd name="T58" fmla="*/ 16 w 40"/>
              <a:gd name="T59" fmla="*/ 40 h 40"/>
              <a:gd name="T60" fmla="*/ 16 w 40"/>
              <a:gd name="T61" fmla="*/ 40 h 40"/>
              <a:gd name="T62" fmla="*/ 8 w 40"/>
              <a:gd name="T63" fmla="*/ 40 h 40"/>
              <a:gd name="T64" fmla="*/ 8 w 40"/>
              <a:gd name="T65" fmla="*/ 40 h 40"/>
              <a:gd name="T66" fmla="*/ 8 w 40"/>
              <a:gd name="T67" fmla="*/ 40 h 40"/>
              <a:gd name="T68" fmla="*/ 8 w 40"/>
              <a:gd name="T69" fmla="*/ 40 h 40"/>
              <a:gd name="T70" fmla="*/ 0 w 40"/>
              <a:gd name="T71" fmla="*/ 24 h 40"/>
              <a:gd name="T72" fmla="*/ 0 w 40"/>
              <a:gd name="T73" fmla="*/ 24 h 40"/>
              <a:gd name="T74" fmla="*/ 8 w 40"/>
              <a:gd name="T75" fmla="*/ 16 h 40"/>
              <a:gd name="T76" fmla="*/ 16 w 40"/>
              <a:gd name="T77" fmla="*/ 8 h 40"/>
              <a:gd name="T78" fmla="*/ 16 w 40"/>
              <a:gd name="T79" fmla="*/ 8 h 40"/>
              <a:gd name="T80" fmla="*/ 16 w 40"/>
              <a:gd name="T81" fmla="*/ 0 h 40"/>
              <a:gd name="T82" fmla="*/ 16 w 40"/>
              <a:gd name="T83" fmla="*/ 0 h 40"/>
              <a:gd name="T84" fmla="*/ 16 w 40"/>
              <a:gd name="T85" fmla="*/ 0 h 40"/>
              <a:gd name="T86" fmla="*/ 16 w 40"/>
              <a:gd name="T87" fmla="*/ 0 h 40"/>
              <a:gd name="T88" fmla="*/ 24 w 40"/>
              <a:gd name="T89" fmla="*/ 0 h 40"/>
              <a:gd name="T90" fmla="*/ 24 w 40"/>
              <a:gd name="T91" fmla="*/ 0 h 40"/>
              <a:gd name="T92" fmla="*/ 32 w 40"/>
              <a:gd name="T93" fmla="*/ 8 h 40"/>
              <a:gd name="T94" fmla="*/ 40 w 40"/>
              <a:gd name="T95" fmla="*/ 16 h 40"/>
              <a:gd name="T96" fmla="*/ 32 w 40"/>
              <a:gd name="T97" fmla="*/ 24 h 4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0"/>
              <a:gd name="T148" fmla="*/ 0 h 40"/>
              <a:gd name="T149" fmla="*/ 40 w 40"/>
              <a:gd name="T150" fmla="*/ 40 h 40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0" h="40">
                <a:moveTo>
                  <a:pt x="32" y="24"/>
                </a:moveTo>
                <a:lnTo>
                  <a:pt x="24" y="16"/>
                </a:lnTo>
                <a:lnTo>
                  <a:pt x="16" y="16"/>
                </a:lnTo>
                <a:lnTo>
                  <a:pt x="24" y="16"/>
                </a:lnTo>
                <a:lnTo>
                  <a:pt x="16" y="24"/>
                </a:lnTo>
                <a:lnTo>
                  <a:pt x="16" y="16"/>
                </a:lnTo>
                <a:lnTo>
                  <a:pt x="24" y="32"/>
                </a:lnTo>
                <a:lnTo>
                  <a:pt x="16" y="24"/>
                </a:lnTo>
                <a:lnTo>
                  <a:pt x="24" y="24"/>
                </a:lnTo>
                <a:lnTo>
                  <a:pt x="16" y="32"/>
                </a:lnTo>
                <a:lnTo>
                  <a:pt x="24" y="16"/>
                </a:lnTo>
                <a:lnTo>
                  <a:pt x="40" y="24"/>
                </a:lnTo>
                <a:lnTo>
                  <a:pt x="32" y="40"/>
                </a:lnTo>
                <a:lnTo>
                  <a:pt x="24" y="40"/>
                </a:lnTo>
                <a:lnTo>
                  <a:pt x="16" y="40"/>
                </a:lnTo>
                <a:lnTo>
                  <a:pt x="8" y="40"/>
                </a:lnTo>
                <a:lnTo>
                  <a:pt x="0" y="24"/>
                </a:lnTo>
                <a:lnTo>
                  <a:pt x="8" y="16"/>
                </a:lnTo>
                <a:lnTo>
                  <a:pt x="16" y="8"/>
                </a:lnTo>
                <a:lnTo>
                  <a:pt x="16" y="0"/>
                </a:lnTo>
                <a:lnTo>
                  <a:pt x="24" y="0"/>
                </a:lnTo>
                <a:lnTo>
                  <a:pt x="32" y="8"/>
                </a:lnTo>
                <a:lnTo>
                  <a:pt x="40" y="16"/>
                </a:lnTo>
                <a:lnTo>
                  <a:pt x="32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4676" name="Freeform 163"/>
          <p:cNvSpPr>
            <a:spLocks/>
          </p:cNvSpPr>
          <p:nvPr/>
        </p:nvSpPr>
        <p:spPr bwMode="auto">
          <a:xfrm>
            <a:off x="5219700" y="4768850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8 w 16"/>
              <a:gd name="T5" fmla="*/ 8 h 8"/>
              <a:gd name="T6" fmla="*/ 16 w 16"/>
              <a:gd name="T7" fmla="*/ 0 h 8"/>
              <a:gd name="T8" fmla="*/ 16 w 16"/>
              <a:gd name="T9" fmla="*/ 8 h 8"/>
              <a:gd name="T10" fmla="*/ 16 w 16"/>
              <a:gd name="T11" fmla="*/ 8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8" y="8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C30B58F-D886-4E5D-A763-47A05DFB35EB}" type="slidenum">
              <a:rPr lang="en-US"/>
              <a:pPr/>
              <a:t>49</a:t>
            </a:fld>
            <a:endParaRPr lang="en-US"/>
          </a:p>
        </p:txBody>
      </p:sp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Resistance of Transmission Gate</a:t>
            </a:r>
            <a:endParaRPr lang="en-US" sz="4800" b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655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098675"/>
            <a:ext cx="7239000" cy="3943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3D83FD-DB95-448B-B52D-5124C43C5C24}" type="slidenum">
              <a:rPr lang="en-US"/>
              <a:pPr/>
              <a:t>5</a:t>
            </a:fld>
            <a:endParaRPr lang="en-US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8382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NMOS Transistors </a:t>
            </a:r>
            <a:br>
              <a:rPr lang="en-US" sz="4000" smtClean="0"/>
            </a:br>
            <a:r>
              <a:rPr lang="en-US" sz="4000" smtClean="0"/>
              <a:t>in Series/Parallel Connection</a:t>
            </a:r>
            <a:endParaRPr lang="en-US" sz="54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28600" y="1655763"/>
            <a:ext cx="8686800" cy="866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spcBef>
                <a:spcPts val="1300"/>
              </a:spcBef>
            </a:pPr>
            <a:r>
              <a:rPr lang="en-US" sz="2000" b="1" i="0">
                <a:latin typeface="Times New Roman" pitchFamily="18" charset="0"/>
              </a:rPr>
              <a:t>Transistors can be thought as a switch controlled by its gate signal</a:t>
            </a:r>
            <a:endParaRPr lang="en-US" sz="2000" i="0">
              <a:latin typeface="Times New Roman" pitchFamily="18" charset="0"/>
            </a:endParaRPr>
          </a:p>
          <a:p>
            <a:pPr lvl="2">
              <a:spcBef>
                <a:spcPts val="1300"/>
              </a:spcBef>
            </a:pPr>
            <a:r>
              <a:rPr lang="en-US" sz="2000" b="1" i="0">
                <a:latin typeface="Times New Roman" pitchFamily="18" charset="0"/>
              </a:rPr>
              <a:t>NMOS switch closes when switch control input is high</a:t>
            </a:r>
            <a:endParaRPr lang="en-US" b="1" i="0"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676400" y="2493963"/>
            <a:ext cx="5762626" cy="3733800"/>
            <a:chOff x="1056" y="1571"/>
            <a:chExt cx="3630" cy="235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56" y="1571"/>
              <a:ext cx="3565" cy="2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560" y="2028"/>
              <a:ext cx="7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268" y="2028"/>
              <a:ext cx="7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275" y="2028"/>
              <a:ext cx="285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318" y="2120"/>
              <a:ext cx="2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318" y="2028"/>
              <a:ext cx="21" cy="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325" y="2028"/>
              <a:ext cx="200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2503" y="2120"/>
              <a:ext cx="22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503" y="2035"/>
              <a:ext cx="22" cy="8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503" y="2113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610" y="2113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510" y="2113"/>
              <a:ext cx="100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325" y="2113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225" y="2113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232" y="2113"/>
              <a:ext cx="93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2510" y="1985"/>
              <a:ext cx="8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318" y="1985"/>
              <a:ext cx="7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2325" y="1985"/>
              <a:ext cx="185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2403" y="1913"/>
              <a:ext cx="22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2403" y="1992"/>
              <a:ext cx="22" cy="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2403" y="1921"/>
              <a:ext cx="22" cy="7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2182" y="2028"/>
              <a:ext cx="8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1890" y="2028"/>
              <a:ext cx="7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897" y="2028"/>
              <a:ext cx="285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1940" y="2120"/>
              <a:ext cx="2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1940" y="2028"/>
              <a:ext cx="21" cy="9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1947" y="2028"/>
              <a:ext cx="200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2125" y="2120"/>
              <a:ext cx="22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2125" y="2035"/>
              <a:ext cx="22" cy="8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2125" y="2113"/>
              <a:ext cx="8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2225" y="2113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2133" y="2113"/>
              <a:ext cx="92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947" y="2113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847" y="2113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1854" y="2113"/>
              <a:ext cx="93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2133" y="1985"/>
              <a:ext cx="7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1940" y="1985"/>
              <a:ext cx="7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1947" y="1985"/>
              <a:ext cx="186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2026" y="1913"/>
              <a:ext cx="2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2026" y="1992"/>
              <a:ext cx="21" cy="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2026" y="1921"/>
              <a:ext cx="21" cy="7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2382" y="1878"/>
              <a:ext cx="43" cy="50"/>
            </a:xfrm>
            <a:custGeom>
              <a:avLst/>
              <a:gdLst>
                <a:gd name="T0" fmla="*/ 21 w 43"/>
                <a:gd name="T1" fmla="*/ 28 h 50"/>
                <a:gd name="T2" fmla="*/ 36 w 43"/>
                <a:gd name="T3" fmla="*/ 28 h 50"/>
                <a:gd name="T4" fmla="*/ 21 w 43"/>
                <a:gd name="T5" fmla="*/ 35 h 50"/>
                <a:gd name="T6" fmla="*/ 21 w 43"/>
                <a:gd name="T7" fmla="*/ 35 h 50"/>
                <a:gd name="T8" fmla="*/ 21 w 43"/>
                <a:gd name="T9" fmla="*/ 21 h 50"/>
                <a:gd name="T10" fmla="*/ 21 w 43"/>
                <a:gd name="T11" fmla="*/ 21 h 50"/>
                <a:gd name="T12" fmla="*/ 21 w 43"/>
                <a:gd name="T13" fmla="*/ 21 h 50"/>
                <a:gd name="T14" fmla="*/ 21 w 43"/>
                <a:gd name="T15" fmla="*/ 14 h 50"/>
                <a:gd name="T16" fmla="*/ 29 w 43"/>
                <a:gd name="T17" fmla="*/ 28 h 50"/>
                <a:gd name="T18" fmla="*/ 29 w 43"/>
                <a:gd name="T19" fmla="*/ 28 h 50"/>
                <a:gd name="T20" fmla="*/ 14 w 43"/>
                <a:gd name="T21" fmla="*/ 21 h 50"/>
                <a:gd name="T22" fmla="*/ 29 w 43"/>
                <a:gd name="T23" fmla="*/ 14 h 50"/>
                <a:gd name="T24" fmla="*/ 29 w 43"/>
                <a:gd name="T25" fmla="*/ 14 h 50"/>
                <a:gd name="T26" fmla="*/ 21 w 43"/>
                <a:gd name="T27" fmla="*/ 21 h 50"/>
                <a:gd name="T28" fmla="*/ 21 w 43"/>
                <a:gd name="T29" fmla="*/ 14 h 50"/>
                <a:gd name="T30" fmla="*/ 21 w 43"/>
                <a:gd name="T31" fmla="*/ 14 h 50"/>
                <a:gd name="T32" fmla="*/ 21 w 43"/>
                <a:gd name="T33" fmla="*/ 21 h 50"/>
                <a:gd name="T34" fmla="*/ 21 w 43"/>
                <a:gd name="T35" fmla="*/ 21 h 50"/>
                <a:gd name="T36" fmla="*/ 21 w 43"/>
                <a:gd name="T37" fmla="*/ 21 h 50"/>
                <a:gd name="T38" fmla="*/ 21 w 43"/>
                <a:gd name="T39" fmla="*/ 35 h 50"/>
                <a:gd name="T40" fmla="*/ 14 w 43"/>
                <a:gd name="T41" fmla="*/ 28 h 50"/>
                <a:gd name="T42" fmla="*/ 14 w 43"/>
                <a:gd name="T43" fmla="*/ 28 h 50"/>
                <a:gd name="T44" fmla="*/ 21 w 43"/>
                <a:gd name="T45" fmla="*/ 28 h 50"/>
                <a:gd name="T46" fmla="*/ 21 w 43"/>
                <a:gd name="T47" fmla="*/ 28 h 50"/>
                <a:gd name="T48" fmla="*/ 21 w 43"/>
                <a:gd name="T49" fmla="*/ 50 h 50"/>
                <a:gd name="T50" fmla="*/ 21 w 43"/>
                <a:gd name="T51" fmla="*/ 50 h 50"/>
                <a:gd name="T52" fmla="*/ 14 w 43"/>
                <a:gd name="T53" fmla="*/ 50 h 50"/>
                <a:gd name="T54" fmla="*/ 14 w 43"/>
                <a:gd name="T55" fmla="*/ 50 h 50"/>
                <a:gd name="T56" fmla="*/ 0 w 43"/>
                <a:gd name="T57" fmla="*/ 35 h 50"/>
                <a:gd name="T58" fmla="*/ 0 w 43"/>
                <a:gd name="T59" fmla="*/ 21 h 50"/>
                <a:gd name="T60" fmla="*/ 0 w 43"/>
                <a:gd name="T61" fmla="*/ 21 h 50"/>
                <a:gd name="T62" fmla="*/ 0 w 43"/>
                <a:gd name="T63" fmla="*/ 21 h 50"/>
                <a:gd name="T64" fmla="*/ 0 w 43"/>
                <a:gd name="T65" fmla="*/ 14 h 50"/>
                <a:gd name="T66" fmla="*/ 0 w 43"/>
                <a:gd name="T67" fmla="*/ 14 h 50"/>
                <a:gd name="T68" fmla="*/ 7 w 43"/>
                <a:gd name="T69" fmla="*/ 7 h 50"/>
                <a:gd name="T70" fmla="*/ 14 w 43"/>
                <a:gd name="T71" fmla="*/ 0 h 50"/>
                <a:gd name="T72" fmla="*/ 14 w 43"/>
                <a:gd name="T73" fmla="*/ 0 h 50"/>
                <a:gd name="T74" fmla="*/ 21 w 43"/>
                <a:gd name="T75" fmla="*/ 0 h 50"/>
                <a:gd name="T76" fmla="*/ 36 w 43"/>
                <a:gd name="T77" fmla="*/ 7 h 50"/>
                <a:gd name="T78" fmla="*/ 36 w 43"/>
                <a:gd name="T79" fmla="*/ 7 h 50"/>
                <a:gd name="T80" fmla="*/ 43 w 43"/>
                <a:gd name="T81" fmla="*/ 14 h 50"/>
                <a:gd name="T82" fmla="*/ 43 w 43"/>
                <a:gd name="T83" fmla="*/ 21 h 50"/>
                <a:gd name="T84" fmla="*/ 43 w 43"/>
                <a:gd name="T85" fmla="*/ 21 h 50"/>
                <a:gd name="T86" fmla="*/ 43 w 43"/>
                <a:gd name="T87" fmla="*/ 21 h 50"/>
                <a:gd name="T88" fmla="*/ 43 w 43"/>
                <a:gd name="T89" fmla="*/ 35 h 50"/>
                <a:gd name="T90" fmla="*/ 43 w 43"/>
                <a:gd name="T91" fmla="*/ 35 h 50"/>
                <a:gd name="T92" fmla="*/ 36 w 43"/>
                <a:gd name="T93" fmla="*/ 50 h 50"/>
                <a:gd name="T94" fmla="*/ 21 w 43"/>
                <a:gd name="T95" fmla="*/ 50 h 50"/>
                <a:gd name="T96" fmla="*/ 21 w 43"/>
                <a:gd name="T97" fmla="*/ 2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" h="50">
                  <a:moveTo>
                    <a:pt x="21" y="28"/>
                  </a:moveTo>
                  <a:lnTo>
                    <a:pt x="36" y="28"/>
                  </a:lnTo>
                  <a:lnTo>
                    <a:pt x="21" y="35"/>
                  </a:lnTo>
                  <a:lnTo>
                    <a:pt x="21" y="35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1" y="14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14" y="21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1" y="21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1" y="21"/>
                  </a:lnTo>
                  <a:lnTo>
                    <a:pt x="21" y="35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21" y="28"/>
                  </a:lnTo>
                  <a:lnTo>
                    <a:pt x="21" y="28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0" y="35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7" y="7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1" y="0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43" y="14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36" y="50"/>
                  </a:lnTo>
                  <a:lnTo>
                    <a:pt x="21" y="50"/>
                  </a:lnTo>
                  <a:lnTo>
                    <a:pt x="21" y="2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2403" y="1906"/>
              <a:ext cx="0" cy="22"/>
            </a:xfrm>
            <a:custGeom>
              <a:avLst/>
              <a:gdLst>
                <a:gd name="T0" fmla="*/ 0 h 22"/>
                <a:gd name="T1" fmla="*/ 0 h 22"/>
                <a:gd name="T2" fmla="*/ 0 h 22"/>
                <a:gd name="T3" fmla="*/ 22 h 22"/>
                <a:gd name="T4" fmla="*/ 22 h 22"/>
                <a:gd name="T5" fmla="*/ 22 h 22"/>
                <a:gd name="T6" fmla="*/ 0 h 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2004" y="1878"/>
              <a:ext cx="43" cy="50"/>
            </a:xfrm>
            <a:custGeom>
              <a:avLst/>
              <a:gdLst>
                <a:gd name="T0" fmla="*/ 22 w 43"/>
                <a:gd name="T1" fmla="*/ 28 h 50"/>
                <a:gd name="T2" fmla="*/ 36 w 43"/>
                <a:gd name="T3" fmla="*/ 28 h 50"/>
                <a:gd name="T4" fmla="*/ 22 w 43"/>
                <a:gd name="T5" fmla="*/ 35 h 50"/>
                <a:gd name="T6" fmla="*/ 22 w 43"/>
                <a:gd name="T7" fmla="*/ 35 h 50"/>
                <a:gd name="T8" fmla="*/ 22 w 43"/>
                <a:gd name="T9" fmla="*/ 21 h 50"/>
                <a:gd name="T10" fmla="*/ 22 w 43"/>
                <a:gd name="T11" fmla="*/ 21 h 50"/>
                <a:gd name="T12" fmla="*/ 22 w 43"/>
                <a:gd name="T13" fmla="*/ 21 h 50"/>
                <a:gd name="T14" fmla="*/ 22 w 43"/>
                <a:gd name="T15" fmla="*/ 14 h 50"/>
                <a:gd name="T16" fmla="*/ 29 w 43"/>
                <a:gd name="T17" fmla="*/ 28 h 50"/>
                <a:gd name="T18" fmla="*/ 29 w 43"/>
                <a:gd name="T19" fmla="*/ 28 h 50"/>
                <a:gd name="T20" fmla="*/ 14 w 43"/>
                <a:gd name="T21" fmla="*/ 21 h 50"/>
                <a:gd name="T22" fmla="*/ 29 w 43"/>
                <a:gd name="T23" fmla="*/ 14 h 50"/>
                <a:gd name="T24" fmla="*/ 29 w 43"/>
                <a:gd name="T25" fmla="*/ 14 h 50"/>
                <a:gd name="T26" fmla="*/ 22 w 43"/>
                <a:gd name="T27" fmla="*/ 21 h 50"/>
                <a:gd name="T28" fmla="*/ 22 w 43"/>
                <a:gd name="T29" fmla="*/ 14 h 50"/>
                <a:gd name="T30" fmla="*/ 22 w 43"/>
                <a:gd name="T31" fmla="*/ 14 h 50"/>
                <a:gd name="T32" fmla="*/ 22 w 43"/>
                <a:gd name="T33" fmla="*/ 21 h 50"/>
                <a:gd name="T34" fmla="*/ 22 w 43"/>
                <a:gd name="T35" fmla="*/ 21 h 50"/>
                <a:gd name="T36" fmla="*/ 22 w 43"/>
                <a:gd name="T37" fmla="*/ 21 h 50"/>
                <a:gd name="T38" fmla="*/ 22 w 43"/>
                <a:gd name="T39" fmla="*/ 35 h 50"/>
                <a:gd name="T40" fmla="*/ 14 w 43"/>
                <a:gd name="T41" fmla="*/ 28 h 50"/>
                <a:gd name="T42" fmla="*/ 14 w 43"/>
                <a:gd name="T43" fmla="*/ 28 h 50"/>
                <a:gd name="T44" fmla="*/ 22 w 43"/>
                <a:gd name="T45" fmla="*/ 28 h 50"/>
                <a:gd name="T46" fmla="*/ 22 w 43"/>
                <a:gd name="T47" fmla="*/ 28 h 50"/>
                <a:gd name="T48" fmla="*/ 22 w 43"/>
                <a:gd name="T49" fmla="*/ 50 h 50"/>
                <a:gd name="T50" fmla="*/ 22 w 43"/>
                <a:gd name="T51" fmla="*/ 50 h 50"/>
                <a:gd name="T52" fmla="*/ 14 w 43"/>
                <a:gd name="T53" fmla="*/ 50 h 50"/>
                <a:gd name="T54" fmla="*/ 14 w 43"/>
                <a:gd name="T55" fmla="*/ 50 h 50"/>
                <a:gd name="T56" fmla="*/ 0 w 43"/>
                <a:gd name="T57" fmla="*/ 35 h 50"/>
                <a:gd name="T58" fmla="*/ 0 w 43"/>
                <a:gd name="T59" fmla="*/ 21 h 50"/>
                <a:gd name="T60" fmla="*/ 0 w 43"/>
                <a:gd name="T61" fmla="*/ 21 h 50"/>
                <a:gd name="T62" fmla="*/ 0 w 43"/>
                <a:gd name="T63" fmla="*/ 21 h 50"/>
                <a:gd name="T64" fmla="*/ 0 w 43"/>
                <a:gd name="T65" fmla="*/ 14 h 50"/>
                <a:gd name="T66" fmla="*/ 0 w 43"/>
                <a:gd name="T67" fmla="*/ 14 h 50"/>
                <a:gd name="T68" fmla="*/ 7 w 43"/>
                <a:gd name="T69" fmla="*/ 7 h 50"/>
                <a:gd name="T70" fmla="*/ 14 w 43"/>
                <a:gd name="T71" fmla="*/ 0 h 50"/>
                <a:gd name="T72" fmla="*/ 14 w 43"/>
                <a:gd name="T73" fmla="*/ 0 h 50"/>
                <a:gd name="T74" fmla="*/ 22 w 43"/>
                <a:gd name="T75" fmla="*/ 0 h 50"/>
                <a:gd name="T76" fmla="*/ 36 w 43"/>
                <a:gd name="T77" fmla="*/ 7 h 50"/>
                <a:gd name="T78" fmla="*/ 36 w 43"/>
                <a:gd name="T79" fmla="*/ 7 h 50"/>
                <a:gd name="T80" fmla="*/ 43 w 43"/>
                <a:gd name="T81" fmla="*/ 14 h 50"/>
                <a:gd name="T82" fmla="*/ 43 w 43"/>
                <a:gd name="T83" fmla="*/ 21 h 50"/>
                <a:gd name="T84" fmla="*/ 43 w 43"/>
                <a:gd name="T85" fmla="*/ 21 h 50"/>
                <a:gd name="T86" fmla="*/ 43 w 43"/>
                <a:gd name="T87" fmla="*/ 21 h 50"/>
                <a:gd name="T88" fmla="*/ 43 w 43"/>
                <a:gd name="T89" fmla="*/ 35 h 50"/>
                <a:gd name="T90" fmla="*/ 43 w 43"/>
                <a:gd name="T91" fmla="*/ 35 h 50"/>
                <a:gd name="T92" fmla="*/ 36 w 43"/>
                <a:gd name="T93" fmla="*/ 50 h 50"/>
                <a:gd name="T94" fmla="*/ 22 w 43"/>
                <a:gd name="T95" fmla="*/ 50 h 50"/>
                <a:gd name="T96" fmla="*/ 22 w 43"/>
                <a:gd name="T97" fmla="*/ 2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" h="50">
                  <a:moveTo>
                    <a:pt x="22" y="28"/>
                  </a:moveTo>
                  <a:lnTo>
                    <a:pt x="36" y="28"/>
                  </a:lnTo>
                  <a:lnTo>
                    <a:pt x="22" y="35"/>
                  </a:lnTo>
                  <a:lnTo>
                    <a:pt x="22" y="35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2" y="14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14" y="21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2" y="21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22" y="35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0" y="35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7" y="7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43" y="14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36" y="50"/>
                  </a:lnTo>
                  <a:lnTo>
                    <a:pt x="22" y="50"/>
                  </a:lnTo>
                  <a:lnTo>
                    <a:pt x="22" y="2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2026" y="1906"/>
              <a:ext cx="0" cy="22"/>
            </a:xfrm>
            <a:custGeom>
              <a:avLst/>
              <a:gdLst>
                <a:gd name="T0" fmla="*/ 0 h 22"/>
                <a:gd name="T1" fmla="*/ 0 h 22"/>
                <a:gd name="T2" fmla="*/ 0 h 22"/>
                <a:gd name="T3" fmla="*/ 22 h 22"/>
                <a:gd name="T4" fmla="*/ 22 h 22"/>
                <a:gd name="T5" fmla="*/ 22 h 22"/>
                <a:gd name="T6" fmla="*/ 0 h 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1641" y="2042"/>
              <a:ext cx="14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2739" y="2042"/>
              <a:ext cx="14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1961" y="1685"/>
              <a:ext cx="15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2361" y="1685"/>
              <a:ext cx="14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3259" y="2006"/>
              <a:ext cx="9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 = X if A </a:t>
              </a:r>
              <a:r>
                <a:rPr lang="en-US" altLang="en-US" sz="1600" b="1" i="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AND</a:t>
              </a:r>
              <a:r>
                <a:rPr kumimoji="0" lang="en-US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2346" y="3105"/>
              <a:ext cx="8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054" y="3105"/>
              <a:ext cx="7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061" y="3105"/>
              <a:ext cx="285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104" y="3191"/>
              <a:ext cx="21" cy="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2104" y="3105"/>
              <a:ext cx="21" cy="8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2111" y="3105"/>
              <a:ext cx="200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2289" y="3191"/>
              <a:ext cx="22" cy="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2289" y="3112"/>
              <a:ext cx="22" cy="79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2289" y="3183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2389" y="3183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2296" y="3183"/>
              <a:ext cx="93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2" name="Rectangle 65"/>
            <p:cNvSpPr>
              <a:spLocks noChangeArrowheads="1"/>
            </p:cNvSpPr>
            <p:nvPr/>
          </p:nvSpPr>
          <p:spPr bwMode="auto">
            <a:xfrm>
              <a:off x="2111" y="3183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3" name="Rectangle 66"/>
            <p:cNvSpPr>
              <a:spLocks noChangeArrowheads="1"/>
            </p:cNvSpPr>
            <p:nvPr/>
          </p:nvSpPr>
          <p:spPr bwMode="auto">
            <a:xfrm>
              <a:off x="2011" y="3183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5" name="Rectangle 67"/>
            <p:cNvSpPr>
              <a:spLocks noChangeArrowheads="1"/>
            </p:cNvSpPr>
            <p:nvPr/>
          </p:nvSpPr>
          <p:spPr bwMode="auto">
            <a:xfrm>
              <a:off x="2018" y="3183"/>
              <a:ext cx="93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8" name="Rectangle 68"/>
            <p:cNvSpPr>
              <a:spLocks noChangeArrowheads="1"/>
            </p:cNvSpPr>
            <p:nvPr/>
          </p:nvSpPr>
          <p:spPr bwMode="auto">
            <a:xfrm>
              <a:off x="2296" y="3055"/>
              <a:ext cx="8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9" name="Rectangle 69"/>
            <p:cNvSpPr>
              <a:spLocks noChangeArrowheads="1"/>
            </p:cNvSpPr>
            <p:nvPr/>
          </p:nvSpPr>
          <p:spPr bwMode="auto">
            <a:xfrm>
              <a:off x="2104" y="3055"/>
              <a:ext cx="7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0" name="Rectangle 70"/>
            <p:cNvSpPr>
              <a:spLocks noChangeArrowheads="1"/>
            </p:cNvSpPr>
            <p:nvPr/>
          </p:nvSpPr>
          <p:spPr bwMode="auto">
            <a:xfrm>
              <a:off x="2111" y="3055"/>
              <a:ext cx="185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" name="Rectangle 71"/>
            <p:cNvSpPr>
              <a:spLocks noChangeArrowheads="1"/>
            </p:cNvSpPr>
            <p:nvPr/>
          </p:nvSpPr>
          <p:spPr bwMode="auto">
            <a:xfrm>
              <a:off x="2190" y="2984"/>
              <a:ext cx="21" cy="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2" name="Rectangle 72"/>
            <p:cNvSpPr>
              <a:spLocks noChangeArrowheads="1"/>
            </p:cNvSpPr>
            <p:nvPr/>
          </p:nvSpPr>
          <p:spPr bwMode="auto">
            <a:xfrm>
              <a:off x="2190" y="3062"/>
              <a:ext cx="21" cy="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3" name="Rectangle 73"/>
            <p:cNvSpPr>
              <a:spLocks noChangeArrowheads="1"/>
            </p:cNvSpPr>
            <p:nvPr/>
          </p:nvSpPr>
          <p:spPr bwMode="auto">
            <a:xfrm>
              <a:off x="2190" y="2991"/>
              <a:ext cx="21" cy="7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4" name="Rectangle 74"/>
            <p:cNvSpPr>
              <a:spLocks noChangeArrowheads="1"/>
            </p:cNvSpPr>
            <p:nvPr/>
          </p:nvSpPr>
          <p:spPr bwMode="auto">
            <a:xfrm>
              <a:off x="2339" y="2677"/>
              <a:ext cx="7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5" name="Rectangle 75"/>
            <p:cNvSpPr>
              <a:spLocks noChangeArrowheads="1"/>
            </p:cNvSpPr>
            <p:nvPr/>
          </p:nvSpPr>
          <p:spPr bwMode="auto">
            <a:xfrm>
              <a:off x="2054" y="2677"/>
              <a:ext cx="7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6" name="Rectangle 76"/>
            <p:cNvSpPr>
              <a:spLocks noChangeArrowheads="1"/>
            </p:cNvSpPr>
            <p:nvPr/>
          </p:nvSpPr>
          <p:spPr bwMode="auto">
            <a:xfrm>
              <a:off x="2061" y="2677"/>
              <a:ext cx="278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7" name="Rectangle 77"/>
            <p:cNvSpPr>
              <a:spLocks noChangeArrowheads="1"/>
            </p:cNvSpPr>
            <p:nvPr/>
          </p:nvSpPr>
          <p:spPr bwMode="auto">
            <a:xfrm>
              <a:off x="2097" y="2763"/>
              <a:ext cx="21" cy="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8" name="Rectangle 78"/>
            <p:cNvSpPr>
              <a:spLocks noChangeArrowheads="1"/>
            </p:cNvSpPr>
            <p:nvPr/>
          </p:nvSpPr>
          <p:spPr bwMode="auto">
            <a:xfrm>
              <a:off x="2097" y="2677"/>
              <a:ext cx="21" cy="8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9" name="Rectangle 79"/>
            <p:cNvSpPr>
              <a:spLocks noChangeArrowheads="1"/>
            </p:cNvSpPr>
            <p:nvPr/>
          </p:nvSpPr>
          <p:spPr bwMode="auto">
            <a:xfrm>
              <a:off x="2104" y="2677"/>
              <a:ext cx="207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0" name="Rectangle 80"/>
            <p:cNvSpPr>
              <a:spLocks noChangeArrowheads="1"/>
            </p:cNvSpPr>
            <p:nvPr/>
          </p:nvSpPr>
          <p:spPr bwMode="auto">
            <a:xfrm>
              <a:off x="2289" y="2763"/>
              <a:ext cx="22" cy="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1" name="Rectangle 81"/>
            <p:cNvSpPr>
              <a:spLocks noChangeArrowheads="1"/>
            </p:cNvSpPr>
            <p:nvPr/>
          </p:nvSpPr>
          <p:spPr bwMode="auto">
            <a:xfrm>
              <a:off x="2289" y="2684"/>
              <a:ext cx="22" cy="79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2" name="Rectangle 82"/>
            <p:cNvSpPr>
              <a:spLocks noChangeArrowheads="1"/>
            </p:cNvSpPr>
            <p:nvPr/>
          </p:nvSpPr>
          <p:spPr bwMode="auto">
            <a:xfrm>
              <a:off x="2289" y="2755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3" name="Rectangle 83"/>
            <p:cNvSpPr>
              <a:spLocks noChangeArrowheads="1"/>
            </p:cNvSpPr>
            <p:nvPr/>
          </p:nvSpPr>
          <p:spPr bwMode="auto">
            <a:xfrm>
              <a:off x="2389" y="2755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4" name="Rectangle 84"/>
            <p:cNvSpPr>
              <a:spLocks noChangeArrowheads="1"/>
            </p:cNvSpPr>
            <p:nvPr/>
          </p:nvSpPr>
          <p:spPr bwMode="auto">
            <a:xfrm>
              <a:off x="2296" y="2755"/>
              <a:ext cx="93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5" name="Rectangle 85"/>
            <p:cNvSpPr>
              <a:spLocks noChangeArrowheads="1"/>
            </p:cNvSpPr>
            <p:nvPr/>
          </p:nvSpPr>
          <p:spPr bwMode="auto">
            <a:xfrm>
              <a:off x="2104" y="2755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6" name="Rectangle 86"/>
            <p:cNvSpPr>
              <a:spLocks noChangeArrowheads="1"/>
            </p:cNvSpPr>
            <p:nvPr/>
          </p:nvSpPr>
          <p:spPr bwMode="auto">
            <a:xfrm>
              <a:off x="2011" y="2755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7" name="Rectangle 87"/>
            <p:cNvSpPr>
              <a:spLocks noChangeArrowheads="1"/>
            </p:cNvSpPr>
            <p:nvPr/>
          </p:nvSpPr>
          <p:spPr bwMode="auto">
            <a:xfrm>
              <a:off x="2018" y="2755"/>
              <a:ext cx="86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8" name="Rectangle 88"/>
            <p:cNvSpPr>
              <a:spLocks noChangeArrowheads="1"/>
            </p:cNvSpPr>
            <p:nvPr/>
          </p:nvSpPr>
          <p:spPr bwMode="auto">
            <a:xfrm>
              <a:off x="2296" y="2627"/>
              <a:ext cx="8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9" name="Rectangle 89"/>
            <p:cNvSpPr>
              <a:spLocks noChangeArrowheads="1"/>
            </p:cNvSpPr>
            <p:nvPr/>
          </p:nvSpPr>
          <p:spPr bwMode="auto">
            <a:xfrm>
              <a:off x="2104" y="2627"/>
              <a:ext cx="7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0" name="Rectangle 90"/>
            <p:cNvSpPr>
              <a:spLocks noChangeArrowheads="1"/>
            </p:cNvSpPr>
            <p:nvPr/>
          </p:nvSpPr>
          <p:spPr bwMode="auto">
            <a:xfrm>
              <a:off x="2111" y="2627"/>
              <a:ext cx="185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1" name="Rectangle 91"/>
            <p:cNvSpPr>
              <a:spLocks noChangeArrowheads="1"/>
            </p:cNvSpPr>
            <p:nvPr/>
          </p:nvSpPr>
          <p:spPr bwMode="auto">
            <a:xfrm>
              <a:off x="2182" y="2556"/>
              <a:ext cx="22" cy="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2" name="Rectangle 92"/>
            <p:cNvSpPr>
              <a:spLocks noChangeArrowheads="1"/>
            </p:cNvSpPr>
            <p:nvPr/>
          </p:nvSpPr>
          <p:spPr bwMode="auto">
            <a:xfrm>
              <a:off x="2182" y="2634"/>
              <a:ext cx="22" cy="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3" name="Rectangle 93"/>
            <p:cNvSpPr>
              <a:spLocks noChangeArrowheads="1"/>
            </p:cNvSpPr>
            <p:nvPr/>
          </p:nvSpPr>
          <p:spPr bwMode="auto">
            <a:xfrm>
              <a:off x="2182" y="2563"/>
              <a:ext cx="22" cy="7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4" name="Freeform 94"/>
            <p:cNvSpPr>
              <a:spLocks/>
            </p:cNvSpPr>
            <p:nvPr/>
          </p:nvSpPr>
          <p:spPr bwMode="auto">
            <a:xfrm>
              <a:off x="2161" y="2955"/>
              <a:ext cx="50" cy="50"/>
            </a:xfrm>
            <a:custGeom>
              <a:avLst/>
              <a:gdLst>
                <a:gd name="T0" fmla="*/ 21 w 50"/>
                <a:gd name="T1" fmla="*/ 29 h 50"/>
                <a:gd name="T2" fmla="*/ 36 w 50"/>
                <a:gd name="T3" fmla="*/ 22 h 50"/>
                <a:gd name="T4" fmla="*/ 29 w 50"/>
                <a:gd name="T5" fmla="*/ 29 h 50"/>
                <a:gd name="T6" fmla="*/ 29 w 50"/>
                <a:gd name="T7" fmla="*/ 29 h 50"/>
                <a:gd name="T8" fmla="*/ 29 w 50"/>
                <a:gd name="T9" fmla="*/ 22 h 50"/>
                <a:gd name="T10" fmla="*/ 29 w 50"/>
                <a:gd name="T11" fmla="*/ 22 h 50"/>
                <a:gd name="T12" fmla="*/ 29 w 50"/>
                <a:gd name="T13" fmla="*/ 22 h 50"/>
                <a:gd name="T14" fmla="*/ 29 w 50"/>
                <a:gd name="T15" fmla="*/ 7 h 50"/>
                <a:gd name="T16" fmla="*/ 43 w 50"/>
                <a:gd name="T17" fmla="*/ 22 h 50"/>
                <a:gd name="T18" fmla="*/ 43 w 50"/>
                <a:gd name="T19" fmla="*/ 22 h 50"/>
                <a:gd name="T20" fmla="*/ 29 w 50"/>
                <a:gd name="T21" fmla="*/ 22 h 50"/>
                <a:gd name="T22" fmla="*/ 29 w 50"/>
                <a:gd name="T23" fmla="*/ 22 h 50"/>
                <a:gd name="T24" fmla="*/ 29 w 50"/>
                <a:gd name="T25" fmla="*/ 22 h 50"/>
                <a:gd name="T26" fmla="*/ 21 w 50"/>
                <a:gd name="T27" fmla="*/ 22 h 50"/>
                <a:gd name="T28" fmla="*/ 29 w 50"/>
                <a:gd name="T29" fmla="*/ 14 h 50"/>
                <a:gd name="T30" fmla="*/ 29 w 50"/>
                <a:gd name="T31" fmla="*/ 14 h 50"/>
                <a:gd name="T32" fmla="*/ 21 w 50"/>
                <a:gd name="T33" fmla="*/ 29 h 50"/>
                <a:gd name="T34" fmla="*/ 21 w 50"/>
                <a:gd name="T35" fmla="*/ 14 h 50"/>
                <a:gd name="T36" fmla="*/ 21 w 50"/>
                <a:gd name="T37" fmla="*/ 14 h 50"/>
                <a:gd name="T38" fmla="*/ 29 w 50"/>
                <a:gd name="T39" fmla="*/ 22 h 50"/>
                <a:gd name="T40" fmla="*/ 29 w 50"/>
                <a:gd name="T41" fmla="*/ 22 h 50"/>
                <a:gd name="T42" fmla="*/ 29 w 50"/>
                <a:gd name="T43" fmla="*/ 22 h 50"/>
                <a:gd name="T44" fmla="*/ 36 w 50"/>
                <a:gd name="T45" fmla="*/ 29 h 50"/>
                <a:gd name="T46" fmla="*/ 36 w 50"/>
                <a:gd name="T47" fmla="*/ 29 h 50"/>
                <a:gd name="T48" fmla="*/ 21 w 50"/>
                <a:gd name="T49" fmla="*/ 43 h 50"/>
                <a:gd name="T50" fmla="*/ 21 w 50"/>
                <a:gd name="T51" fmla="*/ 43 h 50"/>
                <a:gd name="T52" fmla="*/ 14 w 50"/>
                <a:gd name="T53" fmla="*/ 36 h 50"/>
                <a:gd name="T54" fmla="*/ 14 w 50"/>
                <a:gd name="T55" fmla="*/ 36 h 50"/>
                <a:gd name="T56" fmla="*/ 14 w 50"/>
                <a:gd name="T57" fmla="*/ 36 h 50"/>
                <a:gd name="T58" fmla="*/ 7 w 50"/>
                <a:gd name="T59" fmla="*/ 29 h 50"/>
                <a:gd name="T60" fmla="*/ 7 w 50"/>
                <a:gd name="T61" fmla="*/ 29 h 50"/>
                <a:gd name="T62" fmla="*/ 0 w 50"/>
                <a:gd name="T63" fmla="*/ 22 h 50"/>
                <a:gd name="T64" fmla="*/ 7 w 50"/>
                <a:gd name="T65" fmla="*/ 7 h 50"/>
                <a:gd name="T66" fmla="*/ 7 w 50"/>
                <a:gd name="T67" fmla="*/ 7 h 50"/>
                <a:gd name="T68" fmla="*/ 21 w 50"/>
                <a:gd name="T69" fmla="*/ 0 h 50"/>
                <a:gd name="T70" fmla="*/ 29 w 50"/>
                <a:gd name="T71" fmla="*/ 0 h 50"/>
                <a:gd name="T72" fmla="*/ 29 w 50"/>
                <a:gd name="T73" fmla="*/ 0 h 50"/>
                <a:gd name="T74" fmla="*/ 29 w 50"/>
                <a:gd name="T75" fmla="*/ 0 h 50"/>
                <a:gd name="T76" fmla="*/ 43 w 50"/>
                <a:gd name="T77" fmla="*/ 0 h 50"/>
                <a:gd name="T78" fmla="*/ 43 w 50"/>
                <a:gd name="T79" fmla="*/ 0 h 50"/>
                <a:gd name="T80" fmla="*/ 50 w 50"/>
                <a:gd name="T81" fmla="*/ 7 h 50"/>
                <a:gd name="T82" fmla="*/ 50 w 50"/>
                <a:gd name="T83" fmla="*/ 22 h 50"/>
                <a:gd name="T84" fmla="*/ 50 w 50"/>
                <a:gd name="T85" fmla="*/ 22 h 50"/>
                <a:gd name="T86" fmla="*/ 50 w 50"/>
                <a:gd name="T87" fmla="*/ 22 h 50"/>
                <a:gd name="T88" fmla="*/ 50 w 50"/>
                <a:gd name="T89" fmla="*/ 29 h 50"/>
                <a:gd name="T90" fmla="*/ 50 w 50"/>
                <a:gd name="T91" fmla="*/ 29 h 50"/>
                <a:gd name="T92" fmla="*/ 43 w 50"/>
                <a:gd name="T93" fmla="*/ 43 h 50"/>
                <a:gd name="T94" fmla="*/ 29 w 50"/>
                <a:gd name="T95" fmla="*/ 50 h 50"/>
                <a:gd name="T96" fmla="*/ 21 w 50"/>
                <a:gd name="T97" fmla="*/ 2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0" h="50">
                  <a:moveTo>
                    <a:pt x="21" y="29"/>
                  </a:moveTo>
                  <a:lnTo>
                    <a:pt x="36" y="22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29" y="7"/>
                  </a:lnTo>
                  <a:lnTo>
                    <a:pt x="43" y="22"/>
                  </a:lnTo>
                  <a:lnTo>
                    <a:pt x="43" y="22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21" y="22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1" y="29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0" y="22"/>
                  </a:lnTo>
                  <a:lnTo>
                    <a:pt x="7" y="7"/>
                  </a:lnTo>
                  <a:lnTo>
                    <a:pt x="7" y="7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50" y="7"/>
                  </a:lnTo>
                  <a:lnTo>
                    <a:pt x="50" y="22"/>
                  </a:lnTo>
                  <a:lnTo>
                    <a:pt x="50" y="22"/>
                  </a:lnTo>
                  <a:lnTo>
                    <a:pt x="50" y="22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43" y="43"/>
                  </a:lnTo>
                  <a:lnTo>
                    <a:pt x="29" y="50"/>
                  </a:lnTo>
                  <a:lnTo>
                    <a:pt x="21" y="29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5" name="Freeform 95"/>
            <p:cNvSpPr>
              <a:spLocks/>
            </p:cNvSpPr>
            <p:nvPr/>
          </p:nvSpPr>
          <p:spPr bwMode="auto">
            <a:xfrm>
              <a:off x="2182" y="2984"/>
              <a:ext cx="15" cy="21"/>
            </a:xfrm>
            <a:custGeom>
              <a:avLst/>
              <a:gdLst>
                <a:gd name="T0" fmla="*/ 15 w 15"/>
                <a:gd name="T1" fmla="*/ 0 h 21"/>
                <a:gd name="T2" fmla="*/ 15 w 15"/>
                <a:gd name="T3" fmla="*/ 0 h 21"/>
                <a:gd name="T4" fmla="*/ 0 w 15"/>
                <a:gd name="T5" fmla="*/ 0 h 21"/>
                <a:gd name="T6" fmla="*/ 8 w 15"/>
                <a:gd name="T7" fmla="*/ 21 h 21"/>
                <a:gd name="T8" fmla="*/ 0 w 15"/>
                <a:gd name="T9" fmla="*/ 14 h 21"/>
                <a:gd name="T10" fmla="*/ 0 w 15"/>
                <a:gd name="T11" fmla="*/ 14 h 21"/>
                <a:gd name="T12" fmla="*/ 15 w 15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21">
                  <a:moveTo>
                    <a:pt x="15" y="0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8" y="21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5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6" name="Freeform 96"/>
            <p:cNvSpPr>
              <a:spLocks/>
            </p:cNvSpPr>
            <p:nvPr/>
          </p:nvSpPr>
          <p:spPr bwMode="auto">
            <a:xfrm>
              <a:off x="2161" y="2527"/>
              <a:ext cx="50" cy="43"/>
            </a:xfrm>
            <a:custGeom>
              <a:avLst/>
              <a:gdLst>
                <a:gd name="T0" fmla="*/ 21 w 50"/>
                <a:gd name="T1" fmla="*/ 29 h 43"/>
                <a:gd name="T2" fmla="*/ 29 w 50"/>
                <a:gd name="T3" fmla="*/ 21 h 43"/>
                <a:gd name="T4" fmla="*/ 29 w 50"/>
                <a:gd name="T5" fmla="*/ 21 h 43"/>
                <a:gd name="T6" fmla="*/ 29 w 50"/>
                <a:gd name="T7" fmla="*/ 21 h 43"/>
                <a:gd name="T8" fmla="*/ 36 w 50"/>
                <a:gd name="T9" fmla="*/ 14 h 43"/>
                <a:gd name="T10" fmla="*/ 29 w 50"/>
                <a:gd name="T11" fmla="*/ 29 h 43"/>
                <a:gd name="T12" fmla="*/ 29 w 50"/>
                <a:gd name="T13" fmla="*/ 29 h 43"/>
                <a:gd name="T14" fmla="*/ 21 w 50"/>
                <a:gd name="T15" fmla="*/ 14 h 43"/>
                <a:gd name="T16" fmla="*/ 36 w 50"/>
                <a:gd name="T17" fmla="*/ 21 h 43"/>
                <a:gd name="T18" fmla="*/ 36 w 50"/>
                <a:gd name="T19" fmla="*/ 21 h 43"/>
                <a:gd name="T20" fmla="*/ 29 w 50"/>
                <a:gd name="T21" fmla="*/ 21 h 43"/>
                <a:gd name="T22" fmla="*/ 29 w 50"/>
                <a:gd name="T23" fmla="*/ 21 h 43"/>
                <a:gd name="T24" fmla="*/ 29 w 50"/>
                <a:gd name="T25" fmla="*/ 21 h 43"/>
                <a:gd name="T26" fmla="*/ 21 w 50"/>
                <a:gd name="T27" fmla="*/ 21 h 43"/>
                <a:gd name="T28" fmla="*/ 29 w 50"/>
                <a:gd name="T29" fmla="*/ 14 h 43"/>
                <a:gd name="T30" fmla="*/ 29 w 50"/>
                <a:gd name="T31" fmla="*/ 14 h 43"/>
                <a:gd name="T32" fmla="*/ 21 w 50"/>
                <a:gd name="T33" fmla="*/ 29 h 43"/>
                <a:gd name="T34" fmla="*/ 21 w 50"/>
                <a:gd name="T35" fmla="*/ 14 h 43"/>
                <a:gd name="T36" fmla="*/ 21 w 50"/>
                <a:gd name="T37" fmla="*/ 14 h 43"/>
                <a:gd name="T38" fmla="*/ 29 w 50"/>
                <a:gd name="T39" fmla="*/ 21 h 43"/>
                <a:gd name="T40" fmla="*/ 29 w 50"/>
                <a:gd name="T41" fmla="*/ 21 h 43"/>
                <a:gd name="T42" fmla="*/ 29 w 50"/>
                <a:gd name="T43" fmla="*/ 21 h 43"/>
                <a:gd name="T44" fmla="*/ 36 w 50"/>
                <a:gd name="T45" fmla="*/ 29 h 43"/>
                <a:gd name="T46" fmla="*/ 36 w 50"/>
                <a:gd name="T47" fmla="*/ 29 h 43"/>
                <a:gd name="T48" fmla="*/ 21 w 50"/>
                <a:gd name="T49" fmla="*/ 43 h 43"/>
                <a:gd name="T50" fmla="*/ 21 w 50"/>
                <a:gd name="T51" fmla="*/ 43 h 43"/>
                <a:gd name="T52" fmla="*/ 14 w 50"/>
                <a:gd name="T53" fmla="*/ 36 h 43"/>
                <a:gd name="T54" fmla="*/ 14 w 50"/>
                <a:gd name="T55" fmla="*/ 36 h 43"/>
                <a:gd name="T56" fmla="*/ 14 w 50"/>
                <a:gd name="T57" fmla="*/ 36 h 43"/>
                <a:gd name="T58" fmla="*/ 7 w 50"/>
                <a:gd name="T59" fmla="*/ 29 h 43"/>
                <a:gd name="T60" fmla="*/ 7 w 50"/>
                <a:gd name="T61" fmla="*/ 29 h 43"/>
                <a:gd name="T62" fmla="*/ 0 w 50"/>
                <a:gd name="T63" fmla="*/ 21 h 43"/>
                <a:gd name="T64" fmla="*/ 7 w 50"/>
                <a:gd name="T65" fmla="*/ 7 h 43"/>
                <a:gd name="T66" fmla="*/ 7 w 50"/>
                <a:gd name="T67" fmla="*/ 7 h 43"/>
                <a:gd name="T68" fmla="*/ 21 w 50"/>
                <a:gd name="T69" fmla="*/ 0 h 43"/>
                <a:gd name="T70" fmla="*/ 29 w 50"/>
                <a:gd name="T71" fmla="*/ 0 h 43"/>
                <a:gd name="T72" fmla="*/ 29 w 50"/>
                <a:gd name="T73" fmla="*/ 0 h 43"/>
                <a:gd name="T74" fmla="*/ 29 w 50"/>
                <a:gd name="T75" fmla="*/ 0 h 43"/>
                <a:gd name="T76" fmla="*/ 36 w 50"/>
                <a:gd name="T77" fmla="*/ 0 h 43"/>
                <a:gd name="T78" fmla="*/ 36 w 50"/>
                <a:gd name="T79" fmla="*/ 0 h 43"/>
                <a:gd name="T80" fmla="*/ 43 w 50"/>
                <a:gd name="T81" fmla="*/ 7 h 43"/>
                <a:gd name="T82" fmla="*/ 50 w 50"/>
                <a:gd name="T83" fmla="*/ 21 h 43"/>
                <a:gd name="T84" fmla="*/ 50 w 50"/>
                <a:gd name="T85" fmla="*/ 21 h 43"/>
                <a:gd name="T86" fmla="*/ 50 w 50"/>
                <a:gd name="T87" fmla="*/ 29 h 43"/>
                <a:gd name="T88" fmla="*/ 43 w 50"/>
                <a:gd name="T89" fmla="*/ 36 h 43"/>
                <a:gd name="T90" fmla="*/ 43 w 50"/>
                <a:gd name="T91" fmla="*/ 36 h 43"/>
                <a:gd name="T92" fmla="*/ 43 w 50"/>
                <a:gd name="T93" fmla="*/ 36 h 43"/>
                <a:gd name="T94" fmla="*/ 36 w 50"/>
                <a:gd name="T95" fmla="*/ 43 h 43"/>
                <a:gd name="T96" fmla="*/ 21 w 50"/>
                <a:gd name="T97" fmla="*/ 2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0" h="43">
                  <a:moveTo>
                    <a:pt x="21" y="29"/>
                  </a:moveTo>
                  <a:lnTo>
                    <a:pt x="29" y="21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36" y="14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1" y="14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21" y="21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1" y="29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29" y="21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0" y="21"/>
                  </a:lnTo>
                  <a:lnTo>
                    <a:pt x="7" y="7"/>
                  </a:lnTo>
                  <a:lnTo>
                    <a:pt x="7" y="7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43" y="7"/>
                  </a:lnTo>
                  <a:lnTo>
                    <a:pt x="50" y="21"/>
                  </a:lnTo>
                  <a:lnTo>
                    <a:pt x="50" y="21"/>
                  </a:lnTo>
                  <a:lnTo>
                    <a:pt x="50" y="29"/>
                  </a:lnTo>
                  <a:lnTo>
                    <a:pt x="43" y="36"/>
                  </a:lnTo>
                  <a:lnTo>
                    <a:pt x="43" y="36"/>
                  </a:lnTo>
                  <a:lnTo>
                    <a:pt x="43" y="36"/>
                  </a:lnTo>
                  <a:lnTo>
                    <a:pt x="36" y="43"/>
                  </a:lnTo>
                  <a:lnTo>
                    <a:pt x="21" y="29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7" name="Freeform 97"/>
            <p:cNvSpPr>
              <a:spLocks/>
            </p:cNvSpPr>
            <p:nvPr/>
          </p:nvSpPr>
          <p:spPr bwMode="auto">
            <a:xfrm>
              <a:off x="2182" y="2556"/>
              <a:ext cx="15" cy="14"/>
            </a:xfrm>
            <a:custGeom>
              <a:avLst/>
              <a:gdLst>
                <a:gd name="T0" fmla="*/ 15 w 15"/>
                <a:gd name="T1" fmla="*/ 0 h 14"/>
                <a:gd name="T2" fmla="*/ 15 w 15"/>
                <a:gd name="T3" fmla="*/ 0 h 14"/>
                <a:gd name="T4" fmla="*/ 0 w 15"/>
                <a:gd name="T5" fmla="*/ 0 h 14"/>
                <a:gd name="T6" fmla="*/ 15 w 15"/>
                <a:gd name="T7" fmla="*/ 14 h 14"/>
                <a:gd name="T8" fmla="*/ 0 w 15"/>
                <a:gd name="T9" fmla="*/ 14 h 14"/>
                <a:gd name="T10" fmla="*/ 0 w 15"/>
                <a:gd name="T11" fmla="*/ 14 h 14"/>
                <a:gd name="T12" fmla="*/ 15 w 15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4">
                  <a:moveTo>
                    <a:pt x="15" y="0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15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5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8" name="Rectangle 98"/>
            <p:cNvSpPr>
              <a:spLocks noChangeArrowheads="1"/>
            </p:cNvSpPr>
            <p:nvPr/>
          </p:nvSpPr>
          <p:spPr bwMode="auto">
            <a:xfrm>
              <a:off x="1676" y="2834"/>
              <a:ext cx="14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49" name="Rectangle 99"/>
            <p:cNvSpPr>
              <a:spLocks noChangeArrowheads="1"/>
            </p:cNvSpPr>
            <p:nvPr/>
          </p:nvSpPr>
          <p:spPr bwMode="auto">
            <a:xfrm>
              <a:off x="2646" y="2898"/>
              <a:ext cx="14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50" name="Rectangle 100"/>
            <p:cNvSpPr>
              <a:spLocks noChangeArrowheads="1"/>
            </p:cNvSpPr>
            <p:nvPr/>
          </p:nvSpPr>
          <p:spPr bwMode="auto">
            <a:xfrm>
              <a:off x="2011" y="2755"/>
              <a:ext cx="22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1" name="Rectangle 101"/>
            <p:cNvSpPr>
              <a:spLocks noChangeArrowheads="1"/>
            </p:cNvSpPr>
            <p:nvPr/>
          </p:nvSpPr>
          <p:spPr bwMode="auto">
            <a:xfrm>
              <a:off x="2011" y="3176"/>
              <a:ext cx="22" cy="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2" name="Rectangle 102"/>
            <p:cNvSpPr>
              <a:spLocks noChangeArrowheads="1"/>
            </p:cNvSpPr>
            <p:nvPr/>
          </p:nvSpPr>
          <p:spPr bwMode="auto">
            <a:xfrm>
              <a:off x="2011" y="2763"/>
              <a:ext cx="22" cy="41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3" name="Rectangle 103"/>
            <p:cNvSpPr>
              <a:spLocks noChangeArrowheads="1"/>
            </p:cNvSpPr>
            <p:nvPr/>
          </p:nvSpPr>
          <p:spPr bwMode="auto">
            <a:xfrm>
              <a:off x="2382" y="2763"/>
              <a:ext cx="21" cy="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4" name="Rectangle 104"/>
            <p:cNvSpPr>
              <a:spLocks noChangeArrowheads="1"/>
            </p:cNvSpPr>
            <p:nvPr/>
          </p:nvSpPr>
          <p:spPr bwMode="auto">
            <a:xfrm>
              <a:off x="2382" y="3183"/>
              <a:ext cx="21" cy="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5" name="Rectangle 105"/>
            <p:cNvSpPr>
              <a:spLocks noChangeArrowheads="1"/>
            </p:cNvSpPr>
            <p:nvPr/>
          </p:nvSpPr>
          <p:spPr bwMode="auto">
            <a:xfrm>
              <a:off x="2382" y="2770"/>
              <a:ext cx="21" cy="41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6" name="Rectangle 106"/>
            <p:cNvSpPr>
              <a:spLocks noChangeArrowheads="1"/>
            </p:cNvSpPr>
            <p:nvPr/>
          </p:nvSpPr>
          <p:spPr bwMode="auto">
            <a:xfrm>
              <a:off x="1847" y="2934"/>
              <a:ext cx="7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7" name="Rectangle 107"/>
            <p:cNvSpPr>
              <a:spLocks noChangeArrowheads="1"/>
            </p:cNvSpPr>
            <p:nvPr/>
          </p:nvSpPr>
          <p:spPr bwMode="auto">
            <a:xfrm>
              <a:off x="2018" y="2934"/>
              <a:ext cx="8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8" name="Rectangle 108"/>
            <p:cNvSpPr>
              <a:spLocks noChangeArrowheads="1"/>
            </p:cNvSpPr>
            <p:nvPr/>
          </p:nvSpPr>
          <p:spPr bwMode="auto">
            <a:xfrm>
              <a:off x="1854" y="2934"/>
              <a:ext cx="164" cy="2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9" name="Rectangle 109"/>
            <p:cNvSpPr>
              <a:spLocks noChangeArrowheads="1"/>
            </p:cNvSpPr>
            <p:nvPr/>
          </p:nvSpPr>
          <p:spPr bwMode="auto">
            <a:xfrm>
              <a:off x="2382" y="2955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0" name="Rectangle 110"/>
            <p:cNvSpPr>
              <a:spLocks noChangeArrowheads="1"/>
            </p:cNvSpPr>
            <p:nvPr/>
          </p:nvSpPr>
          <p:spPr bwMode="auto">
            <a:xfrm>
              <a:off x="2553" y="2955"/>
              <a:ext cx="7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1" name="Rectangle 111"/>
            <p:cNvSpPr>
              <a:spLocks noChangeArrowheads="1"/>
            </p:cNvSpPr>
            <p:nvPr/>
          </p:nvSpPr>
          <p:spPr bwMode="auto">
            <a:xfrm>
              <a:off x="2389" y="2955"/>
              <a:ext cx="164" cy="2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2" name="Rectangle 112"/>
            <p:cNvSpPr>
              <a:spLocks noChangeArrowheads="1"/>
            </p:cNvSpPr>
            <p:nvPr/>
          </p:nvSpPr>
          <p:spPr bwMode="auto">
            <a:xfrm>
              <a:off x="2161" y="2342"/>
              <a:ext cx="15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63" name="Rectangle 113"/>
            <p:cNvSpPr>
              <a:spLocks noChangeArrowheads="1"/>
            </p:cNvSpPr>
            <p:nvPr/>
          </p:nvSpPr>
          <p:spPr bwMode="auto">
            <a:xfrm>
              <a:off x="2161" y="2791"/>
              <a:ext cx="14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64" name="Rectangle 114"/>
            <p:cNvSpPr>
              <a:spLocks noChangeArrowheads="1"/>
            </p:cNvSpPr>
            <p:nvPr/>
          </p:nvSpPr>
          <p:spPr bwMode="auto">
            <a:xfrm>
              <a:off x="3309" y="2827"/>
              <a:ext cx="96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 = X if A OR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65" name="Rectangle 115"/>
            <p:cNvSpPr>
              <a:spLocks noChangeArrowheads="1"/>
            </p:cNvSpPr>
            <p:nvPr/>
          </p:nvSpPr>
          <p:spPr bwMode="auto">
            <a:xfrm>
              <a:off x="1099" y="3683"/>
              <a:ext cx="358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NMOS Transistors pass a “strong” 0 but a “weak” 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4A0636-B407-498C-A4A4-080F74F7DE4E}" type="slidenum">
              <a:rPr lang="en-US"/>
              <a:pPr/>
              <a:t>50</a:t>
            </a:fld>
            <a:endParaRPr lang="en-US"/>
          </a:p>
        </p:txBody>
      </p:sp>
      <p:pic>
        <p:nvPicPr>
          <p:cNvPr id="66563" name="Picture 2" descr="t_mu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133600"/>
            <a:ext cx="53530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Pass-Transistor Based Multiplexer</a:t>
            </a:r>
            <a:endParaRPr lang="en-US" sz="4800" b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6656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667000"/>
            <a:ext cx="2533650" cy="266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6566" name="Text Box 5"/>
          <p:cNvSpPr txBox="1">
            <a:spLocks noChangeArrowheads="1"/>
          </p:cNvSpPr>
          <p:nvPr/>
        </p:nvSpPr>
        <p:spPr bwMode="auto">
          <a:xfrm>
            <a:off x="3200400" y="5486400"/>
            <a:ext cx="6937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rgbClr val="0000B6"/>
                </a:solidFill>
                <a:latin typeface="Book Antiqua" pitchFamily="18" charset="0"/>
              </a:rPr>
              <a:t>GND</a:t>
            </a:r>
            <a:endParaRPr lang="en-US" sz="1800" b="1" i="0">
              <a:solidFill>
                <a:srgbClr val="0000B6"/>
              </a:solidFill>
              <a:latin typeface="Book Antiqua" pitchFamily="18" charset="0"/>
            </a:endParaRPr>
          </a:p>
        </p:txBody>
      </p:sp>
      <p:sp>
        <p:nvSpPr>
          <p:cNvPr id="66567" name="Text Box 6"/>
          <p:cNvSpPr txBox="1">
            <a:spLocks noChangeArrowheads="1"/>
          </p:cNvSpPr>
          <p:nvPr/>
        </p:nvSpPr>
        <p:spPr bwMode="auto">
          <a:xfrm>
            <a:off x="3352800" y="2133600"/>
            <a:ext cx="5746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0">
                <a:solidFill>
                  <a:srgbClr val="0000B6"/>
                </a:solidFill>
                <a:latin typeface="Book Antiqua" pitchFamily="18" charset="0"/>
              </a:rPr>
              <a:t>V</a:t>
            </a:r>
            <a:r>
              <a:rPr lang="en-US" sz="1600" b="1" i="0" baseline="-25000">
                <a:solidFill>
                  <a:srgbClr val="0000B6"/>
                </a:solidFill>
                <a:latin typeface="Book Antiqua" pitchFamily="18" charset="0"/>
              </a:rPr>
              <a:t>DD</a:t>
            </a:r>
            <a:endParaRPr lang="en-US" sz="1800" b="1" i="0">
              <a:solidFill>
                <a:srgbClr val="0000B6"/>
              </a:solidFill>
              <a:latin typeface="Book Antiqua" pitchFamily="18" charset="0"/>
            </a:endParaRPr>
          </a:p>
        </p:txBody>
      </p:sp>
      <p:sp>
        <p:nvSpPr>
          <p:cNvPr id="66568" name="Rectangle 7"/>
          <p:cNvSpPr>
            <a:spLocks noChangeArrowheads="1"/>
          </p:cNvSpPr>
          <p:nvPr/>
        </p:nvSpPr>
        <p:spPr bwMode="auto">
          <a:xfrm>
            <a:off x="3429000" y="5791200"/>
            <a:ext cx="457200" cy="381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66569" name="Text Box 8"/>
          <p:cNvSpPr txBox="1">
            <a:spLocks noChangeArrowheads="1"/>
          </p:cNvSpPr>
          <p:nvPr/>
        </p:nvSpPr>
        <p:spPr bwMode="auto">
          <a:xfrm>
            <a:off x="4038600" y="5853113"/>
            <a:ext cx="457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0">
                <a:solidFill>
                  <a:srgbClr val="0000B6"/>
                </a:solidFill>
                <a:latin typeface="Book Antiqua" pitchFamily="18" charset="0"/>
              </a:rPr>
              <a:t>In</a:t>
            </a:r>
            <a:r>
              <a:rPr lang="en-US" sz="1600" b="1" i="0" baseline="-25000">
                <a:solidFill>
                  <a:srgbClr val="0000B6"/>
                </a:solidFill>
                <a:latin typeface="Book Antiqua" pitchFamily="18" charset="0"/>
              </a:rPr>
              <a:t>1</a:t>
            </a:r>
            <a:endParaRPr lang="en-US" sz="1800" b="1" i="0">
              <a:solidFill>
                <a:srgbClr val="0000B6"/>
              </a:solidFill>
              <a:latin typeface="Book Antiqua" pitchFamily="18" charset="0"/>
            </a:endParaRPr>
          </a:p>
        </p:txBody>
      </p:sp>
      <p:sp>
        <p:nvSpPr>
          <p:cNvPr id="66570" name="Text Box 9"/>
          <p:cNvSpPr txBox="1">
            <a:spLocks noChangeArrowheads="1"/>
          </p:cNvSpPr>
          <p:nvPr/>
        </p:nvSpPr>
        <p:spPr bwMode="auto">
          <a:xfrm>
            <a:off x="5943600" y="5853113"/>
            <a:ext cx="457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0">
                <a:solidFill>
                  <a:srgbClr val="0000B6"/>
                </a:solidFill>
                <a:latin typeface="Book Antiqua" pitchFamily="18" charset="0"/>
              </a:rPr>
              <a:t>In</a:t>
            </a:r>
            <a:r>
              <a:rPr lang="en-US" sz="1600" b="1" i="0" baseline="-25000">
                <a:solidFill>
                  <a:srgbClr val="0000B6"/>
                </a:solidFill>
                <a:latin typeface="Book Antiqua" pitchFamily="18" charset="0"/>
              </a:rPr>
              <a:t>2</a:t>
            </a:r>
            <a:endParaRPr lang="en-US" sz="1800" b="1" i="0">
              <a:solidFill>
                <a:srgbClr val="0000B6"/>
              </a:solidFill>
              <a:latin typeface="Book Antiqua" pitchFamily="18" charset="0"/>
            </a:endParaRPr>
          </a:p>
        </p:txBody>
      </p:sp>
      <p:sp>
        <p:nvSpPr>
          <p:cNvPr id="66571" name="Text Box 10"/>
          <p:cNvSpPr txBox="1">
            <a:spLocks noChangeArrowheads="1"/>
          </p:cNvSpPr>
          <p:nvPr/>
        </p:nvSpPr>
        <p:spPr bwMode="auto">
          <a:xfrm>
            <a:off x="4598988" y="5867400"/>
            <a:ext cx="457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0">
                <a:solidFill>
                  <a:srgbClr val="0000B6"/>
                </a:solidFill>
                <a:latin typeface="Book Antiqua" pitchFamily="18" charset="0"/>
              </a:rPr>
              <a:t>S</a:t>
            </a:r>
            <a:endParaRPr lang="en-US" sz="1800" b="1" i="0">
              <a:solidFill>
                <a:srgbClr val="0000B6"/>
              </a:solidFill>
              <a:latin typeface="Book Antiqua" pitchFamily="18" charset="0"/>
            </a:endParaRPr>
          </a:p>
        </p:txBody>
      </p:sp>
      <p:grpSp>
        <p:nvGrpSpPr>
          <p:cNvPr id="66572" name="Group 11"/>
          <p:cNvGrpSpPr>
            <a:grpSpLocks/>
          </p:cNvGrpSpPr>
          <p:nvPr/>
        </p:nvGrpSpPr>
        <p:grpSpPr bwMode="auto">
          <a:xfrm>
            <a:off x="5481638" y="5867400"/>
            <a:ext cx="457200" cy="336550"/>
            <a:chOff x="3453" y="3696"/>
            <a:chExt cx="288" cy="212"/>
          </a:xfrm>
        </p:grpSpPr>
        <p:sp>
          <p:nvSpPr>
            <p:cNvPr id="66577" name="Text Box 12"/>
            <p:cNvSpPr txBox="1">
              <a:spLocks noChangeArrowheads="1"/>
            </p:cNvSpPr>
            <p:nvPr/>
          </p:nvSpPr>
          <p:spPr bwMode="auto">
            <a:xfrm>
              <a:off x="3453" y="3696"/>
              <a:ext cx="28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i="0">
                  <a:solidFill>
                    <a:srgbClr val="0000B6"/>
                  </a:solidFill>
                  <a:latin typeface="Book Antiqua" pitchFamily="18" charset="0"/>
                </a:rPr>
                <a:t>S</a:t>
              </a:r>
              <a:endParaRPr lang="en-US" sz="18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66578" name="Line 13"/>
            <p:cNvSpPr>
              <a:spLocks noChangeShapeType="1"/>
            </p:cNvSpPr>
            <p:nvPr/>
          </p:nvSpPr>
          <p:spPr bwMode="auto">
            <a:xfrm>
              <a:off x="3504" y="3744"/>
              <a:ext cx="96" cy="0"/>
            </a:xfrm>
            <a:prstGeom prst="line">
              <a:avLst/>
            </a:prstGeom>
            <a:noFill/>
            <a:ln w="12700">
              <a:solidFill>
                <a:srgbClr val="0000B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66573" name="Group 14"/>
          <p:cNvGrpSpPr>
            <a:grpSpLocks/>
          </p:cNvGrpSpPr>
          <p:nvPr/>
        </p:nvGrpSpPr>
        <p:grpSpPr bwMode="auto">
          <a:xfrm>
            <a:off x="4606925" y="1795463"/>
            <a:ext cx="457200" cy="336550"/>
            <a:chOff x="3453" y="3696"/>
            <a:chExt cx="288" cy="212"/>
          </a:xfrm>
        </p:grpSpPr>
        <p:sp>
          <p:nvSpPr>
            <p:cNvPr id="66575" name="Text Box 15"/>
            <p:cNvSpPr txBox="1">
              <a:spLocks noChangeArrowheads="1"/>
            </p:cNvSpPr>
            <p:nvPr/>
          </p:nvSpPr>
          <p:spPr bwMode="auto">
            <a:xfrm>
              <a:off x="3453" y="3696"/>
              <a:ext cx="28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i="0">
                  <a:solidFill>
                    <a:srgbClr val="0000B6"/>
                  </a:solidFill>
                  <a:latin typeface="Book Antiqua" pitchFamily="18" charset="0"/>
                </a:rPr>
                <a:t>S</a:t>
              </a:r>
              <a:endParaRPr lang="en-US" sz="1800" b="1" i="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  <p:sp>
          <p:nvSpPr>
            <p:cNvPr id="66576" name="Line 16"/>
            <p:cNvSpPr>
              <a:spLocks noChangeShapeType="1"/>
            </p:cNvSpPr>
            <p:nvPr/>
          </p:nvSpPr>
          <p:spPr bwMode="auto">
            <a:xfrm>
              <a:off x="3504" y="3744"/>
              <a:ext cx="96" cy="0"/>
            </a:xfrm>
            <a:prstGeom prst="line">
              <a:avLst/>
            </a:prstGeom>
            <a:noFill/>
            <a:ln w="12700">
              <a:solidFill>
                <a:srgbClr val="0000B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66574" name="Text Box 17"/>
          <p:cNvSpPr txBox="1">
            <a:spLocks noChangeArrowheads="1"/>
          </p:cNvSpPr>
          <p:nvPr/>
        </p:nvSpPr>
        <p:spPr bwMode="auto">
          <a:xfrm>
            <a:off x="5481638" y="1828800"/>
            <a:ext cx="457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0">
                <a:solidFill>
                  <a:srgbClr val="0000B6"/>
                </a:solidFill>
                <a:latin typeface="Book Antiqua" pitchFamily="18" charset="0"/>
              </a:rPr>
              <a:t>S</a:t>
            </a:r>
            <a:endParaRPr lang="en-US" sz="1800" b="1" i="0">
              <a:solidFill>
                <a:srgbClr val="0000B6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3834B4-EDC6-4AC8-8928-B1B162125841}" type="slidenum">
              <a:rPr lang="en-US"/>
              <a:pPr/>
              <a:t>51</a:t>
            </a:fld>
            <a:endParaRPr lang="en-US"/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Transmission Gate XOR</a:t>
            </a:r>
            <a:endParaRPr lang="en-US" sz="48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7588" name="Rectangle 3"/>
          <p:cNvSpPr>
            <a:spLocks noChangeArrowheads="1"/>
          </p:cNvSpPr>
          <p:nvPr/>
        </p:nvSpPr>
        <p:spPr bwMode="auto">
          <a:xfrm>
            <a:off x="2311400" y="40878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2946400" y="40878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2324100" y="4087813"/>
            <a:ext cx="6223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6691313" y="3897313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7592" name="Rectangle 7"/>
          <p:cNvSpPr>
            <a:spLocks noChangeArrowheads="1"/>
          </p:cNvSpPr>
          <p:nvPr/>
        </p:nvSpPr>
        <p:spPr bwMode="auto">
          <a:xfrm>
            <a:off x="3810000" y="25654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593" name="Rectangle 8"/>
          <p:cNvSpPr>
            <a:spLocks noChangeArrowheads="1"/>
          </p:cNvSpPr>
          <p:nvPr/>
        </p:nvSpPr>
        <p:spPr bwMode="auto">
          <a:xfrm>
            <a:off x="4557713" y="25654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594" name="Rectangle 9"/>
          <p:cNvSpPr>
            <a:spLocks noChangeArrowheads="1"/>
          </p:cNvSpPr>
          <p:nvPr/>
        </p:nvSpPr>
        <p:spPr bwMode="auto">
          <a:xfrm>
            <a:off x="3822700" y="2565400"/>
            <a:ext cx="735013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595" name="Rectangle 10"/>
          <p:cNvSpPr>
            <a:spLocks noChangeArrowheads="1"/>
          </p:cNvSpPr>
          <p:nvPr/>
        </p:nvSpPr>
        <p:spPr bwMode="auto">
          <a:xfrm>
            <a:off x="3759200" y="28067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596" name="Rectangle 11"/>
          <p:cNvSpPr>
            <a:spLocks noChangeArrowheads="1"/>
          </p:cNvSpPr>
          <p:nvPr/>
        </p:nvSpPr>
        <p:spPr bwMode="auto">
          <a:xfrm>
            <a:off x="3759200" y="39354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597" name="Rectangle 12"/>
          <p:cNvSpPr>
            <a:spLocks noChangeArrowheads="1"/>
          </p:cNvSpPr>
          <p:nvPr/>
        </p:nvSpPr>
        <p:spPr bwMode="auto">
          <a:xfrm>
            <a:off x="3759200" y="2819400"/>
            <a:ext cx="25400" cy="11160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598" name="Rectangle 13"/>
          <p:cNvSpPr>
            <a:spLocks noChangeArrowheads="1"/>
          </p:cNvSpPr>
          <p:nvPr/>
        </p:nvSpPr>
        <p:spPr bwMode="auto">
          <a:xfrm>
            <a:off x="4178300" y="37449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599" name="Rectangle 14"/>
          <p:cNvSpPr>
            <a:spLocks noChangeArrowheads="1"/>
          </p:cNvSpPr>
          <p:nvPr/>
        </p:nvSpPr>
        <p:spPr bwMode="auto">
          <a:xfrm>
            <a:off x="3759200" y="3744913"/>
            <a:ext cx="419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00" name="Rectangle 15"/>
          <p:cNvSpPr>
            <a:spLocks noChangeArrowheads="1"/>
          </p:cNvSpPr>
          <p:nvPr/>
        </p:nvSpPr>
        <p:spPr bwMode="auto">
          <a:xfrm>
            <a:off x="3759200" y="2997200"/>
            <a:ext cx="25400" cy="7604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01" name="Rectangle 16"/>
          <p:cNvSpPr>
            <a:spLocks noChangeArrowheads="1"/>
          </p:cNvSpPr>
          <p:nvPr/>
        </p:nvSpPr>
        <p:spPr bwMode="auto">
          <a:xfrm>
            <a:off x="4178300" y="2997200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02" name="Rectangle 17"/>
          <p:cNvSpPr>
            <a:spLocks noChangeArrowheads="1"/>
          </p:cNvSpPr>
          <p:nvPr/>
        </p:nvSpPr>
        <p:spPr bwMode="auto">
          <a:xfrm>
            <a:off x="3771900" y="2997200"/>
            <a:ext cx="406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03" name="Rectangle 18"/>
          <p:cNvSpPr>
            <a:spLocks noChangeArrowheads="1"/>
          </p:cNvSpPr>
          <p:nvPr/>
        </p:nvSpPr>
        <p:spPr bwMode="auto">
          <a:xfrm>
            <a:off x="4165600" y="30099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04" name="Rectangle 19"/>
          <p:cNvSpPr>
            <a:spLocks noChangeArrowheads="1"/>
          </p:cNvSpPr>
          <p:nvPr/>
        </p:nvSpPr>
        <p:spPr bwMode="auto">
          <a:xfrm>
            <a:off x="4165600" y="26162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05" name="Rectangle 20"/>
          <p:cNvSpPr>
            <a:spLocks noChangeArrowheads="1"/>
          </p:cNvSpPr>
          <p:nvPr/>
        </p:nvSpPr>
        <p:spPr bwMode="auto">
          <a:xfrm>
            <a:off x="4165600" y="2628900"/>
            <a:ext cx="25400" cy="381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06" name="Rectangle 21"/>
          <p:cNvSpPr>
            <a:spLocks noChangeArrowheads="1"/>
          </p:cNvSpPr>
          <p:nvPr/>
        </p:nvSpPr>
        <p:spPr bwMode="auto">
          <a:xfrm>
            <a:off x="4165600" y="37449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07" name="Rectangle 22"/>
          <p:cNvSpPr>
            <a:spLocks noChangeArrowheads="1"/>
          </p:cNvSpPr>
          <p:nvPr/>
        </p:nvSpPr>
        <p:spPr bwMode="auto">
          <a:xfrm>
            <a:off x="4165600" y="41259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08" name="Rectangle 23"/>
          <p:cNvSpPr>
            <a:spLocks noChangeArrowheads="1"/>
          </p:cNvSpPr>
          <p:nvPr/>
        </p:nvSpPr>
        <p:spPr bwMode="auto">
          <a:xfrm>
            <a:off x="4165600" y="3757613"/>
            <a:ext cx="25400" cy="368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09" name="Rectangle 24"/>
          <p:cNvSpPr>
            <a:spLocks noChangeArrowheads="1"/>
          </p:cNvSpPr>
          <p:nvPr/>
        </p:nvSpPr>
        <p:spPr bwMode="auto">
          <a:xfrm>
            <a:off x="3543300" y="2984500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10" name="Rectangle 25"/>
          <p:cNvSpPr>
            <a:spLocks noChangeArrowheads="1"/>
          </p:cNvSpPr>
          <p:nvPr/>
        </p:nvSpPr>
        <p:spPr bwMode="auto">
          <a:xfrm>
            <a:off x="3543300" y="37449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11" name="Rectangle 26"/>
          <p:cNvSpPr>
            <a:spLocks noChangeArrowheads="1"/>
          </p:cNvSpPr>
          <p:nvPr/>
        </p:nvSpPr>
        <p:spPr bwMode="auto">
          <a:xfrm>
            <a:off x="3543300" y="2997200"/>
            <a:ext cx="25400" cy="7477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12" name="Freeform 27"/>
          <p:cNvSpPr>
            <a:spLocks/>
          </p:cNvSpPr>
          <p:nvPr/>
        </p:nvSpPr>
        <p:spPr bwMode="auto">
          <a:xfrm>
            <a:off x="3238500" y="3313113"/>
            <a:ext cx="266700" cy="203200"/>
          </a:xfrm>
          <a:custGeom>
            <a:avLst/>
            <a:gdLst>
              <a:gd name="T0" fmla="*/ 152 w 168"/>
              <a:gd name="T1" fmla="*/ 72 h 128"/>
              <a:gd name="T2" fmla="*/ 136 w 168"/>
              <a:gd name="T3" fmla="*/ 32 h 128"/>
              <a:gd name="T4" fmla="*/ 144 w 168"/>
              <a:gd name="T5" fmla="*/ 32 h 128"/>
              <a:gd name="T6" fmla="*/ 144 w 168"/>
              <a:gd name="T7" fmla="*/ 32 h 128"/>
              <a:gd name="T8" fmla="*/ 88 w 168"/>
              <a:gd name="T9" fmla="*/ 16 h 128"/>
              <a:gd name="T10" fmla="*/ 96 w 168"/>
              <a:gd name="T11" fmla="*/ 16 h 128"/>
              <a:gd name="T12" fmla="*/ 96 w 168"/>
              <a:gd name="T13" fmla="*/ 16 h 128"/>
              <a:gd name="T14" fmla="*/ 40 w 168"/>
              <a:gd name="T15" fmla="*/ 32 h 128"/>
              <a:gd name="T16" fmla="*/ 40 w 168"/>
              <a:gd name="T17" fmla="*/ 32 h 128"/>
              <a:gd name="T18" fmla="*/ 40 w 168"/>
              <a:gd name="T19" fmla="*/ 32 h 128"/>
              <a:gd name="T20" fmla="*/ 16 w 168"/>
              <a:gd name="T21" fmla="*/ 72 h 128"/>
              <a:gd name="T22" fmla="*/ 16 w 168"/>
              <a:gd name="T23" fmla="*/ 64 h 128"/>
              <a:gd name="T24" fmla="*/ 16 w 168"/>
              <a:gd name="T25" fmla="*/ 64 h 128"/>
              <a:gd name="T26" fmla="*/ 40 w 168"/>
              <a:gd name="T27" fmla="*/ 104 h 128"/>
              <a:gd name="T28" fmla="*/ 40 w 168"/>
              <a:gd name="T29" fmla="*/ 96 h 128"/>
              <a:gd name="T30" fmla="*/ 40 w 168"/>
              <a:gd name="T31" fmla="*/ 96 h 128"/>
              <a:gd name="T32" fmla="*/ 96 w 168"/>
              <a:gd name="T33" fmla="*/ 112 h 128"/>
              <a:gd name="T34" fmla="*/ 88 w 168"/>
              <a:gd name="T35" fmla="*/ 112 h 128"/>
              <a:gd name="T36" fmla="*/ 88 w 168"/>
              <a:gd name="T37" fmla="*/ 112 h 128"/>
              <a:gd name="T38" fmla="*/ 144 w 168"/>
              <a:gd name="T39" fmla="*/ 96 h 128"/>
              <a:gd name="T40" fmla="*/ 136 w 168"/>
              <a:gd name="T41" fmla="*/ 104 h 128"/>
              <a:gd name="T42" fmla="*/ 136 w 168"/>
              <a:gd name="T43" fmla="*/ 104 h 128"/>
              <a:gd name="T44" fmla="*/ 152 w 168"/>
              <a:gd name="T45" fmla="*/ 64 h 128"/>
              <a:gd name="T46" fmla="*/ 152 w 168"/>
              <a:gd name="T47" fmla="*/ 64 h 128"/>
              <a:gd name="T48" fmla="*/ 168 w 168"/>
              <a:gd name="T49" fmla="*/ 72 h 128"/>
              <a:gd name="T50" fmla="*/ 168 w 168"/>
              <a:gd name="T51" fmla="*/ 72 h 128"/>
              <a:gd name="T52" fmla="*/ 152 w 168"/>
              <a:gd name="T53" fmla="*/ 112 h 128"/>
              <a:gd name="T54" fmla="*/ 152 w 168"/>
              <a:gd name="T55" fmla="*/ 112 h 128"/>
              <a:gd name="T56" fmla="*/ 152 w 168"/>
              <a:gd name="T57" fmla="*/ 112 h 128"/>
              <a:gd name="T58" fmla="*/ 96 w 168"/>
              <a:gd name="T59" fmla="*/ 128 h 128"/>
              <a:gd name="T60" fmla="*/ 96 w 168"/>
              <a:gd name="T61" fmla="*/ 128 h 128"/>
              <a:gd name="T62" fmla="*/ 88 w 168"/>
              <a:gd name="T63" fmla="*/ 128 h 128"/>
              <a:gd name="T64" fmla="*/ 32 w 168"/>
              <a:gd name="T65" fmla="*/ 112 h 128"/>
              <a:gd name="T66" fmla="*/ 32 w 168"/>
              <a:gd name="T67" fmla="*/ 112 h 128"/>
              <a:gd name="T68" fmla="*/ 24 w 168"/>
              <a:gd name="T69" fmla="*/ 112 h 128"/>
              <a:gd name="T70" fmla="*/ 0 w 168"/>
              <a:gd name="T71" fmla="*/ 72 h 128"/>
              <a:gd name="T72" fmla="*/ 0 w 168"/>
              <a:gd name="T73" fmla="*/ 72 h 128"/>
              <a:gd name="T74" fmla="*/ 0 w 168"/>
              <a:gd name="T75" fmla="*/ 64 h 128"/>
              <a:gd name="T76" fmla="*/ 24 w 168"/>
              <a:gd name="T77" fmla="*/ 24 h 128"/>
              <a:gd name="T78" fmla="*/ 24 w 168"/>
              <a:gd name="T79" fmla="*/ 24 h 128"/>
              <a:gd name="T80" fmla="*/ 32 w 168"/>
              <a:gd name="T81" fmla="*/ 16 h 128"/>
              <a:gd name="T82" fmla="*/ 88 w 168"/>
              <a:gd name="T83" fmla="*/ 0 h 128"/>
              <a:gd name="T84" fmla="*/ 88 w 168"/>
              <a:gd name="T85" fmla="*/ 0 h 128"/>
              <a:gd name="T86" fmla="*/ 96 w 168"/>
              <a:gd name="T87" fmla="*/ 0 h 128"/>
              <a:gd name="T88" fmla="*/ 152 w 168"/>
              <a:gd name="T89" fmla="*/ 16 h 128"/>
              <a:gd name="T90" fmla="*/ 152 w 168"/>
              <a:gd name="T91" fmla="*/ 16 h 128"/>
              <a:gd name="T92" fmla="*/ 152 w 168"/>
              <a:gd name="T93" fmla="*/ 24 h 128"/>
              <a:gd name="T94" fmla="*/ 168 w 168"/>
              <a:gd name="T95" fmla="*/ 64 h 128"/>
              <a:gd name="T96" fmla="*/ 152 w 168"/>
              <a:gd name="T97" fmla="*/ 72 h 12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68"/>
              <a:gd name="T148" fmla="*/ 0 h 128"/>
              <a:gd name="T149" fmla="*/ 168 w 168"/>
              <a:gd name="T150" fmla="*/ 128 h 12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68" h="128">
                <a:moveTo>
                  <a:pt x="152" y="72"/>
                </a:moveTo>
                <a:lnTo>
                  <a:pt x="136" y="32"/>
                </a:lnTo>
                <a:lnTo>
                  <a:pt x="144" y="32"/>
                </a:lnTo>
                <a:lnTo>
                  <a:pt x="88" y="16"/>
                </a:lnTo>
                <a:lnTo>
                  <a:pt x="96" y="16"/>
                </a:lnTo>
                <a:lnTo>
                  <a:pt x="40" y="32"/>
                </a:lnTo>
                <a:lnTo>
                  <a:pt x="16" y="72"/>
                </a:lnTo>
                <a:lnTo>
                  <a:pt x="16" y="64"/>
                </a:lnTo>
                <a:lnTo>
                  <a:pt x="40" y="104"/>
                </a:lnTo>
                <a:lnTo>
                  <a:pt x="40" y="96"/>
                </a:lnTo>
                <a:lnTo>
                  <a:pt x="96" y="112"/>
                </a:lnTo>
                <a:lnTo>
                  <a:pt x="88" y="112"/>
                </a:lnTo>
                <a:lnTo>
                  <a:pt x="144" y="96"/>
                </a:lnTo>
                <a:lnTo>
                  <a:pt x="136" y="104"/>
                </a:lnTo>
                <a:lnTo>
                  <a:pt x="152" y="64"/>
                </a:lnTo>
                <a:lnTo>
                  <a:pt x="168" y="72"/>
                </a:lnTo>
                <a:lnTo>
                  <a:pt x="152" y="112"/>
                </a:lnTo>
                <a:lnTo>
                  <a:pt x="96" y="128"/>
                </a:lnTo>
                <a:lnTo>
                  <a:pt x="88" y="128"/>
                </a:lnTo>
                <a:lnTo>
                  <a:pt x="32" y="112"/>
                </a:lnTo>
                <a:lnTo>
                  <a:pt x="24" y="112"/>
                </a:lnTo>
                <a:lnTo>
                  <a:pt x="0" y="72"/>
                </a:lnTo>
                <a:lnTo>
                  <a:pt x="0" y="64"/>
                </a:lnTo>
                <a:lnTo>
                  <a:pt x="24" y="24"/>
                </a:lnTo>
                <a:lnTo>
                  <a:pt x="32" y="16"/>
                </a:lnTo>
                <a:lnTo>
                  <a:pt x="88" y="0"/>
                </a:lnTo>
                <a:lnTo>
                  <a:pt x="96" y="0"/>
                </a:lnTo>
                <a:lnTo>
                  <a:pt x="152" y="16"/>
                </a:lnTo>
                <a:lnTo>
                  <a:pt x="152" y="24"/>
                </a:lnTo>
                <a:lnTo>
                  <a:pt x="168" y="64"/>
                </a:lnTo>
                <a:lnTo>
                  <a:pt x="152" y="7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13" name="Freeform 28"/>
          <p:cNvSpPr>
            <a:spLocks/>
          </p:cNvSpPr>
          <p:nvPr/>
        </p:nvSpPr>
        <p:spPr bwMode="auto">
          <a:xfrm>
            <a:off x="3479800" y="3414713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0 w 16"/>
              <a:gd name="T5" fmla="*/ 8 h 8"/>
              <a:gd name="T6" fmla="*/ 16 w 16"/>
              <a:gd name="T7" fmla="*/ 0 h 8"/>
              <a:gd name="T8" fmla="*/ 16 w 16"/>
              <a:gd name="T9" fmla="*/ 8 h 8"/>
              <a:gd name="T10" fmla="*/ 16 w 16"/>
              <a:gd name="T11" fmla="*/ 8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14" name="Rectangle 29"/>
          <p:cNvSpPr>
            <a:spLocks noChangeArrowheads="1"/>
          </p:cNvSpPr>
          <p:nvPr/>
        </p:nvSpPr>
        <p:spPr bwMode="auto">
          <a:xfrm>
            <a:off x="3759200" y="42656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15" name="Rectangle 30"/>
          <p:cNvSpPr>
            <a:spLocks noChangeArrowheads="1"/>
          </p:cNvSpPr>
          <p:nvPr/>
        </p:nvSpPr>
        <p:spPr bwMode="auto">
          <a:xfrm>
            <a:off x="3759200" y="52038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16" name="Rectangle 31"/>
          <p:cNvSpPr>
            <a:spLocks noChangeArrowheads="1"/>
          </p:cNvSpPr>
          <p:nvPr/>
        </p:nvSpPr>
        <p:spPr bwMode="auto">
          <a:xfrm>
            <a:off x="3759200" y="4278313"/>
            <a:ext cx="25400" cy="9255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17" name="Rectangle 32"/>
          <p:cNvSpPr>
            <a:spLocks noChangeArrowheads="1"/>
          </p:cNvSpPr>
          <p:nvPr/>
        </p:nvSpPr>
        <p:spPr bwMode="auto">
          <a:xfrm>
            <a:off x="4203700" y="5040313"/>
            <a:ext cx="12700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18" name="Rectangle 33"/>
          <p:cNvSpPr>
            <a:spLocks noChangeArrowheads="1"/>
          </p:cNvSpPr>
          <p:nvPr/>
        </p:nvSpPr>
        <p:spPr bwMode="auto">
          <a:xfrm>
            <a:off x="3759200" y="5040313"/>
            <a:ext cx="444500" cy="238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19" name="Rectangle 34"/>
          <p:cNvSpPr>
            <a:spLocks noChangeArrowheads="1"/>
          </p:cNvSpPr>
          <p:nvPr/>
        </p:nvSpPr>
        <p:spPr bwMode="auto">
          <a:xfrm>
            <a:off x="3759200" y="4418013"/>
            <a:ext cx="25400" cy="6334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20" name="Rectangle 35"/>
          <p:cNvSpPr>
            <a:spLocks noChangeArrowheads="1"/>
          </p:cNvSpPr>
          <p:nvPr/>
        </p:nvSpPr>
        <p:spPr bwMode="auto">
          <a:xfrm>
            <a:off x="4203700" y="44180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21" name="Rectangle 36"/>
          <p:cNvSpPr>
            <a:spLocks noChangeArrowheads="1"/>
          </p:cNvSpPr>
          <p:nvPr/>
        </p:nvSpPr>
        <p:spPr bwMode="auto">
          <a:xfrm>
            <a:off x="3771900" y="4418013"/>
            <a:ext cx="4318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22" name="Rectangle 37"/>
          <p:cNvSpPr>
            <a:spLocks noChangeArrowheads="1"/>
          </p:cNvSpPr>
          <p:nvPr/>
        </p:nvSpPr>
        <p:spPr bwMode="auto">
          <a:xfrm>
            <a:off x="4191000" y="44307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23" name="Rectangle 38"/>
          <p:cNvSpPr>
            <a:spLocks noChangeArrowheads="1"/>
          </p:cNvSpPr>
          <p:nvPr/>
        </p:nvSpPr>
        <p:spPr bwMode="auto">
          <a:xfrm>
            <a:off x="4191000" y="41005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24" name="Rectangle 39"/>
          <p:cNvSpPr>
            <a:spLocks noChangeArrowheads="1"/>
          </p:cNvSpPr>
          <p:nvPr/>
        </p:nvSpPr>
        <p:spPr bwMode="auto">
          <a:xfrm>
            <a:off x="4191000" y="4113213"/>
            <a:ext cx="25400" cy="3175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25" name="Rectangle 40"/>
          <p:cNvSpPr>
            <a:spLocks noChangeArrowheads="1"/>
          </p:cNvSpPr>
          <p:nvPr/>
        </p:nvSpPr>
        <p:spPr bwMode="auto">
          <a:xfrm>
            <a:off x="4191000" y="5040313"/>
            <a:ext cx="25400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26" name="Rectangle 41"/>
          <p:cNvSpPr>
            <a:spLocks noChangeArrowheads="1"/>
          </p:cNvSpPr>
          <p:nvPr/>
        </p:nvSpPr>
        <p:spPr bwMode="auto">
          <a:xfrm>
            <a:off x="4191000" y="53562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27" name="Rectangle 42"/>
          <p:cNvSpPr>
            <a:spLocks noChangeArrowheads="1"/>
          </p:cNvSpPr>
          <p:nvPr/>
        </p:nvSpPr>
        <p:spPr bwMode="auto">
          <a:xfrm>
            <a:off x="4191000" y="5051425"/>
            <a:ext cx="25400" cy="304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28" name="Rectangle 43"/>
          <p:cNvSpPr>
            <a:spLocks noChangeArrowheads="1"/>
          </p:cNvSpPr>
          <p:nvPr/>
        </p:nvSpPr>
        <p:spPr bwMode="auto">
          <a:xfrm>
            <a:off x="3530600" y="44180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29" name="Rectangle 44"/>
          <p:cNvSpPr>
            <a:spLocks noChangeArrowheads="1"/>
          </p:cNvSpPr>
          <p:nvPr/>
        </p:nvSpPr>
        <p:spPr bwMode="auto">
          <a:xfrm>
            <a:off x="3530600" y="5051425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30" name="Rectangle 45"/>
          <p:cNvSpPr>
            <a:spLocks noChangeArrowheads="1"/>
          </p:cNvSpPr>
          <p:nvPr/>
        </p:nvSpPr>
        <p:spPr bwMode="auto">
          <a:xfrm>
            <a:off x="3530600" y="4430713"/>
            <a:ext cx="25400" cy="6207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31" name="Rectangle 46"/>
          <p:cNvSpPr>
            <a:spLocks noChangeArrowheads="1"/>
          </p:cNvSpPr>
          <p:nvPr/>
        </p:nvSpPr>
        <p:spPr bwMode="auto">
          <a:xfrm>
            <a:off x="3175000" y="47609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32" name="Rectangle 47"/>
          <p:cNvSpPr>
            <a:spLocks noChangeArrowheads="1"/>
          </p:cNvSpPr>
          <p:nvPr/>
        </p:nvSpPr>
        <p:spPr bwMode="auto">
          <a:xfrm>
            <a:off x="3543300" y="47609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33" name="Rectangle 48"/>
          <p:cNvSpPr>
            <a:spLocks noChangeArrowheads="1"/>
          </p:cNvSpPr>
          <p:nvPr/>
        </p:nvSpPr>
        <p:spPr bwMode="auto">
          <a:xfrm>
            <a:off x="3187700" y="4760913"/>
            <a:ext cx="3556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34" name="Rectangle 49"/>
          <p:cNvSpPr>
            <a:spLocks noChangeArrowheads="1"/>
          </p:cNvSpPr>
          <p:nvPr/>
        </p:nvSpPr>
        <p:spPr bwMode="auto">
          <a:xfrm>
            <a:off x="4178300" y="4062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35" name="Rectangle 50"/>
          <p:cNvSpPr>
            <a:spLocks noChangeArrowheads="1"/>
          </p:cNvSpPr>
          <p:nvPr/>
        </p:nvSpPr>
        <p:spPr bwMode="auto">
          <a:xfrm>
            <a:off x="4913313" y="4062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36" name="Rectangle 51"/>
          <p:cNvSpPr>
            <a:spLocks noChangeArrowheads="1"/>
          </p:cNvSpPr>
          <p:nvPr/>
        </p:nvSpPr>
        <p:spPr bwMode="auto">
          <a:xfrm>
            <a:off x="4191000" y="4062413"/>
            <a:ext cx="722313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37" name="Rectangle 52"/>
          <p:cNvSpPr>
            <a:spLocks noChangeArrowheads="1"/>
          </p:cNvSpPr>
          <p:nvPr/>
        </p:nvSpPr>
        <p:spPr bwMode="auto">
          <a:xfrm>
            <a:off x="3251200" y="34020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38" name="Rectangle 53"/>
          <p:cNvSpPr>
            <a:spLocks noChangeArrowheads="1"/>
          </p:cNvSpPr>
          <p:nvPr/>
        </p:nvSpPr>
        <p:spPr bwMode="auto">
          <a:xfrm>
            <a:off x="2959100" y="3402013"/>
            <a:ext cx="2921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39" name="Rectangle 54"/>
          <p:cNvSpPr>
            <a:spLocks noChangeArrowheads="1"/>
          </p:cNvSpPr>
          <p:nvPr/>
        </p:nvSpPr>
        <p:spPr bwMode="auto">
          <a:xfrm>
            <a:off x="2959100" y="3414713"/>
            <a:ext cx="25400" cy="13716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40" name="Rectangle 55"/>
          <p:cNvSpPr>
            <a:spLocks noChangeArrowheads="1"/>
          </p:cNvSpPr>
          <p:nvPr/>
        </p:nvSpPr>
        <p:spPr bwMode="auto">
          <a:xfrm>
            <a:off x="3302000" y="47609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41" name="Rectangle 56"/>
          <p:cNvSpPr>
            <a:spLocks noChangeArrowheads="1"/>
          </p:cNvSpPr>
          <p:nvPr/>
        </p:nvSpPr>
        <p:spPr bwMode="auto">
          <a:xfrm>
            <a:off x="2971800" y="4760913"/>
            <a:ext cx="3302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42" name="Rectangle 57"/>
          <p:cNvSpPr>
            <a:spLocks noChangeArrowheads="1"/>
          </p:cNvSpPr>
          <p:nvPr/>
        </p:nvSpPr>
        <p:spPr bwMode="auto">
          <a:xfrm>
            <a:off x="5091113" y="4316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43" name="Rectangle 58"/>
          <p:cNvSpPr>
            <a:spLocks noChangeArrowheads="1"/>
          </p:cNvSpPr>
          <p:nvPr/>
        </p:nvSpPr>
        <p:spPr bwMode="auto">
          <a:xfrm>
            <a:off x="6310313" y="4316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44" name="Rectangle 59"/>
          <p:cNvSpPr>
            <a:spLocks noChangeArrowheads="1"/>
          </p:cNvSpPr>
          <p:nvPr/>
        </p:nvSpPr>
        <p:spPr bwMode="auto">
          <a:xfrm>
            <a:off x="5103813" y="4316413"/>
            <a:ext cx="12065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45" name="Rectangle 60"/>
          <p:cNvSpPr>
            <a:spLocks noChangeArrowheads="1"/>
          </p:cNvSpPr>
          <p:nvPr/>
        </p:nvSpPr>
        <p:spPr bwMode="auto">
          <a:xfrm>
            <a:off x="6107113" y="40624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46" name="Rectangle 61"/>
          <p:cNvSpPr>
            <a:spLocks noChangeArrowheads="1"/>
          </p:cNvSpPr>
          <p:nvPr/>
        </p:nvSpPr>
        <p:spPr bwMode="auto">
          <a:xfrm>
            <a:off x="6107113" y="4075113"/>
            <a:ext cx="25400" cy="266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47" name="Rectangle 62"/>
          <p:cNvSpPr>
            <a:spLocks noChangeArrowheads="1"/>
          </p:cNvSpPr>
          <p:nvPr/>
        </p:nvSpPr>
        <p:spPr bwMode="auto">
          <a:xfrm>
            <a:off x="5294313" y="4316413"/>
            <a:ext cx="8255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48" name="Rectangle 63"/>
          <p:cNvSpPr>
            <a:spLocks noChangeArrowheads="1"/>
          </p:cNvSpPr>
          <p:nvPr/>
        </p:nvSpPr>
        <p:spPr bwMode="auto">
          <a:xfrm>
            <a:off x="5294313" y="40624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49" name="Rectangle 64"/>
          <p:cNvSpPr>
            <a:spLocks noChangeArrowheads="1"/>
          </p:cNvSpPr>
          <p:nvPr/>
        </p:nvSpPr>
        <p:spPr bwMode="auto">
          <a:xfrm>
            <a:off x="5294313" y="4075113"/>
            <a:ext cx="25400" cy="254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50" name="Rectangle 65"/>
          <p:cNvSpPr>
            <a:spLocks noChangeArrowheads="1"/>
          </p:cNvSpPr>
          <p:nvPr/>
        </p:nvSpPr>
        <p:spPr bwMode="auto">
          <a:xfrm>
            <a:off x="5307013" y="4062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51" name="Rectangle 66"/>
          <p:cNvSpPr>
            <a:spLocks noChangeArrowheads="1"/>
          </p:cNvSpPr>
          <p:nvPr/>
        </p:nvSpPr>
        <p:spPr bwMode="auto">
          <a:xfrm>
            <a:off x="4887913" y="4062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52" name="Rectangle 67"/>
          <p:cNvSpPr>
            <a:spLocks noChangeArrowheads="1"/>
          </p:cNvSpPr>
          <p:nvPr/>
        </p:nvSpPr>
        <p:spPr bwMode="auto">
          <a:xfrm>
            <a:off x="4900613" y="4062413"/>
            <a:ext cx="406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53" name="Rectangle 68"/>
          <p:cNvSpPr>
            <a:spLocks noChangeArrowheads="1"/>
          </p:cNvSpPr>
          <p:nvPr/>
        </p:nvSpPr>
        <p:spPr bwMode="auto">
          <a:xfrm>
            <a:off x="6107113" y="4062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54" name="Rectangle 69"/>
          <p:cNvSpPr>
            <a:spLocks noChangeArrowheads="1"/>
          </p:cNvSpPr>
          <p:nvPr/>
        </p:nvSpPr>
        <p:spPr bwMode="auto">
          <a:xfrm>
            <a:off x="6513513" y="4062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55" name="Rectangle 70"/>
          <p:cNvSpPr>
            <a:spLocks noChangeArrowheads="1"/>
          </p:cNvSpPr>
          <p:nvPr/>
        </p:nvSpPr>
        <p:spPr bwMode="auto">
          <a:xfrm>
            <a:off x="6119813" y="4062413"/>
            <a:ext cx="393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56" name="Rectangle 71"/>
          <p:cNvSpPr>
            <a:spLocks noChangeArrowheads="1"/>
          </p:cNvSpPr>
          <p:nvPr/>
        </p:nvSpPr>
        <p:spPr bwMode="auto">
          <a:xfrm>
            <a:off x="5307013" y="4443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57" name="Rectangle 72"/>
          <p:cNvSpPr>
            <a:spLocks noChangeArrowheads="1"/>
          </p:cNvSpPr>
          <p:nvPr/>
        </p:nvSpPr>
        <p:spPr bwMode="auto">
          <a:xfrm>
            <a:off x="6094413" y="4443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58" name="Rectangle 73"/>
          <p:cNvSpPr>
            <a:spLocks noChangeArrowheads="1"/>
          </p:cNvSpPr>
          <p:nvPr/>
        </p:nvSpPr>
        <p:spPr bwMode="auto">
          <a:xfrm>
            <a:off x="5319713" y="4443413"/>
            <a:ext cx="774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59" name="Freeform 74"/>
          <p:cNvSpPr>
            <a:spLocks/>
          </p:cNvSpPr>
          <p:nvPr/>
        </p:nvSpPr>
        <p:spPr bwMode="auto">
          <a:xfrm>
            <a:off x="5573713" y="4481513"/>
            <a:ext cx="215900" cy="177800"/>
          </a:xfrm>
          <a:custGeom>
            <a:avLst/>
            <a:gdLst>
              <a:gd name="T0" fmla="*/ 120 w 136"/>
              <a:gd name="T1" fmla="*/ 64 h 112"/>
              <a:gd name="T2" fmla="*/ 104 w 136"/>
              <a:gd name="T3" fmla="*/ 32 h 112"/>
              <a:gd name="T4" fmla="*/ 112 w 136"/>
              <a:gd name="T5" fmla="*/ 32 h 112"/>
              <a:gd name="T6" fmla="*/ 112 w 136"/>
              <a:gd name="T7" fmla="*/ 32 h 112"/>
              <a:gd name="T8" fmla="*/ 72 w 136"/>
              <a:gd name="T9" fmla="*/ 16 h 112"/>
              <a:gd name="T10" fmla="*/ 80 w 136"/>
              <a:gd name="T11" fmla="*/ 16 h 112"/>
              <a:gd name="T12" fmla="*/ 80 w 136"/>
              <a:gd name="T13" fmla="*/ 16 h 112"/>
              <a:gd name="T14" fmla="*/ 40 w 136"/>
              <a:gd name="T15" fmla="*/ 32 h 112"/>
              <a:gd name="T16" fmla="*/ 40 w 136"/>
              <a:gd name="T17" fmla="*/ 32 h 112"/>
              <a:gd name="T18" fmla="*/ 40 w 136"/>
              <a:gd name="T19" fmla="*/ 32 h 112"/>
              <a:gd name="T20" fmla="*/ 16 w 136"/>
              <a:gd name="T21" fmla="*/ 64 h 112"/>
              <a:gd name="T22" fmla="*/ 16 w 136"/>
              <a:gd name="T23" fmla="*/ 56 h 112"/>
              <a:gd name="T24" fmla="*/ 16 w 136"/>
              <a:gd name="T25" fmla="*/ 56 h 112"/>
              <a:gd name="T26" fmla="*/ 40 w 136"/>
              <a:gd name="T27" fmla="*/ 88 h 112"/>
              <a:gd name="T28" fmla="*/ 40 w 136"/>
              <a:gd name="T29" fmla="*/ 80 h 112"/>
              <a:gd name="T30" fmla="*/ 40 w 136"/>
              <a:gd name="T31" fmla="*/ 80 h 112"/>
              <a:gd name="T32" fmla="*/ 80 w 136"/>
              <a:gd name="T33" fmla="*/ 96 h 112"/>
              <a:gd name="T34" fmla="*/ 72 w 136"/>
              <a:gd name="T35" fmla="*/ 96 h 112"/>
              <a:gd name="T36" fmla="*/ 72 w 136"/>
              <a:gd name="T37" fmla="*/ 96 h 112"/>
              <a:gd name="T38" fmla="*/ 112 w 136"/>
              <a:gd name="T39" fmla="*/ 80 h 112"/>
              <a:gd name="T40" fmla="*/ 104 w 136"/>
              <a:gd name="T41" fmla="*/ 88 h 112"/>
              <a:gd name="T42" fmla="*/ 104 w 136"/>
              <a:gd name="T43" fmla="*/ 88 h 112"/>
              <a:gd name="T44" fmla="*/ 120 w 136"/>
              <a:gd name="T45" fmla="*/ 56 h 112"/>
              <a:gd name="T46" fmla="*/ 120 w 136"/>
              <a:gd name="T47" fmla="*/ 56 h 112"/>
              <a:gd name="T48" fmla="*/ 136 w 136"/>
              <a:gd name="T49" fmla="*/ 64 h 112"/>
              <a:gd name="T50" fmla="*/ 136 w 136"/>
              <a:gd name="T51" fmla="*/ 64 h 112"/>
              <a:gd name="T52" fmla="*/ 120 w 136"/>
              <a:gd name="T53" fmla="*/ 96 h 112"/>
              <a:gd name="T54" fmla="*/ 120 w 136"/>
              <a:gd name="T55" fmla="*/ 96 h 112"/>
              <a:gd name="T56" fmla="*/ 120 w 136"/>
              <a:gd name="T57" fmla="*/ 96 h 112"/>
              <a:gd name="T58" fmla="*/ 80 w 136"/>
              <a:gd name="T59" fmla="*/ 112 h 112"/>
              <a:gd name="T60" fmla="*/ 80 w 136"/>
              <a:gd name="T61" fmla="*/ 112 h 112"/>
              <a:gd name="T62" fmla="*/ 72 w 136"/>
              <a:gd name="T63" fmla="*/ 112 h 112"/>
              <a:gd name="T64" fmla="*/ 32 w 136"/>
              <a:gd name="T65" fmla="*/ 96 h 112"/>
              <a:gd name="T66" fmla="*/ 32 w 136"/>
              <a:gd name="T67" fmla="*/ 96 h 112"/>
              <a:gd name="T68" fmla="*/ 24 w 136"/>
              <a:gd name="T69" fmla="*/ 96 h 112"/>
              <a:gd name="T70" fmla="*/ 0 w 136"/>
              <a:gd name="T71" fmla="*/ 64 h 112"/>
              <a:gd name="T72" fmla="*/ 0 w 136"/>
              <a:gd name="T73" fmla="*/ 64 h 112"/>
              <a:gd name="T74" fmla="*/ 0 w 136"/>
              <a:gd name="T75" fmla="*/ 56 h 112"/>
              <a:gd name="T76" fmla="*/ 24 w 136"/>
              <a:gd name="T77" fmla="*/ 24 h 112"/>
              <a:gd name="T78" fmla="*/ 24 w 136"/>
              <a:gd name="T79" fmla="*/ 24 h 112"/>
              <a:gd name="T80" fmla="*/ 32 w 136"/>
              <a:gd name="T81" fmla="*/ 16 h 112"/>
              <a:gd name="T82" fmla="*/ 72 w 136"/>
              <a:gd name="T83" fmla="*/ 0 h 112"/>
              <a:gd name="T84" fmla="*/ 72 w 136"/>
              <a:gd name="T85" fmla="*/ 0 h 112"/>
              <a:gd name="T86" fmla="*/ 80 w 136"/>
              <a:gd name="T87" fmla="*/ 0 h 112"/>
              <a:gd name="T88" fmla="*/ 120 w 136"/>
              <a:gd name="T89" fmla="*/ 16 h 112"/>
              <a:gd name="T90" fmla="*/ 120 w 136"/>
              <a:gd name="T91" fmla="*/ 16 h 112"/>
              <a:gd name="T92" fmla="*/ 120 w 136"/>
              <a:gd name="T93" fmla="*/ 24 h 112"/>
              <a:gd name="T94" fmla="*/ 136 w 136"/>
              <a:gd name="T95" fmla="*/ 56 h 112"/>
              <a:gd name="T96" fmla="*/ 120 w 136"/>
              <a:gd name="T97" fmla="*/ 64 h 1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36"/>
              <a:gd name="T148" fmla="*/ 0 h 112"/>
              <a:gd name="T149" fmla="*/ 136 w 136"/>
              <a:gd name="T150" fmla="*/ 112 h 11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36" h="112">
                <a:moveTo>
                  <a:pt x="120" y="64"/>
                </a:moveTo>
                <a:lnTo>
                  <a:pt x="104" y="32"/>
                </a:lnTo>
                <a:lnTo>
                  <a:pt x="112" y="32"/>
                </a:lnTo>
                <a:lnTo>
                  <a:pt x="72" y="16"/>
                </a:lnTo>
                <a:lnTo>
                  <a:pt x="80" y="16"/>
                </a:lnTo>
                <a:lnTo>
                  <a:pt x="40" y="32"/>
                </a:lnTo>
                <a:lnTo>
                  <a:pt x="16" y="64"/>
                </a:lnTo>
                <a:lnTo>
                  <a:pt x="16" y="56"/>
                </a:lnTo>
                <a:lnTo>
                  <a:pt x="40" y="88"/>
                </a:lnTo>
                <a:lnTo>
                  <a:pt x="40" y="80"/>
                </a:lnTo>
                <a:lnTo>
                  <a:pt x="80" y="96"/>
                </a:lnTo>
                <a:lnTo>
                  <a:pt x="72" y="96"/>
                </a:lnTo>
                <a:lnTo>
                  <a:pt x="112" y="80"/>
                </a:lnTo>
                <a:lnTo>
                  <a:pt x="104" y="88"/>
                </a:lnTo>
                <a:lnTo>
                  <a:pt x="120" y="56"/>
                </a:lnTo>
                <a:lnTo>
                  <a:pt x="136" y="64"/>
                </a:lnTo>
                <a:lnTo>
                  <a:pt x="120" y="96"/>
                </a:lnTo>
                <a:lnTo>
                  <a:pt x="80" y="112"/>
                </a:lnTo>
                <a:lnTo>
                  <a:pt x="72" y="112"/>
                </a:lnTo>
                <a:lnTo>
                  <a:pt x="32" y="96"/>
                </a:lnTo>
                <a:lnTo>
                  <a:pt x="24" y="96"/>
                </a:lnTo>
                <a:lnTo>
                  <a:pt x="0" y="64"/>
                </a:lnTo>
                <a:lnTo>
                  <a:pt x="0" y="56"/>
                </a:lnTo>
                <a:lnTo>
                  <a:pt x="24" y="24"/>
                </a:lnTo>
                <a:lnTo>
                  <a:pt x="32" y="16"/>
                </a:lnTo>
                <a:lnTo>
                  <a:pt x="72" y="0"/>
                </a:lnTo>
                <a:lnTo>
                  <a:pt x="80" y="0"/>
                </a:lnTo>
                <a:lnTo>
                  <a:pt x="120" y="16"/>
                </a:lnTo>
                <a:lnTo>
                  <a:pt x="120" y="24"/>
                </a:lnTo>
                <a:lnTo>
                  <a:pt x="136" y="56"/>
                </a:lnTo>
                <a:lnTo>
                  <a:pt x="120" y="6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60" name="Freeform 75"/>
          <p:cNvSpPr>
            <a:spLocks/>
          </p:cNvSpPr>
          <p:nvPr/>
        </p:nvSpPr>
        <p:spPr bwMode="auto">
          <a:xfrm>
            <a:off x="5764213" y="4570413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0 w 16"/>
              <a:gd name="T5" fmla="*/ 8 h 8"/>
              <a:gd name="T6" fmla="*/ 16 w 16"/>
              <a:gd name="T7" fmla="*/ 0 h 8"/>
              <a:gd name="T8" fmla="*/ 16 w 16"/>
              <a:gd name="T9" fmla="*/ 8 h 8"/>
              <a:gd name="T10" fmla="*/ 16 w 16"/>
              <a:gd name="T11" fmla="*/ 8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61" name="Rectangle 76"/>
          <p:cNvSpPr>
            <a:spLocks noChangeArrowheads="1"/>
          </p:cNvSpPr>
          <p:nvPr/>
        </p:nvSpPr>
        <p:spPr bwMode="auto">
          <a:xfrm>
            <a:off x="6323013" y="37957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62" name="Rectangle 77"/>
          <p:cNvSpPr>
            <a:spLocks noChangeArrowheads="1"/>
          </p:cNvSpPr>
          <p:nvPr/>
        </p:nvSpPr>
        <p:spPr bwMode="auto">
          <a:xfrm>
            <a:off x="5091113" y="37957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63" name="Rectangle 78"/>
          <p:cNvSpPr>
            <a:spLocks noChangeArrowheads="1"/>
          </p:cNvSpPr>
          <p:nvPr/>
        </p:nvSpPr>
        <p:spPr bwMode="auto">
          <a:xfrm>
            <a:off x="5103813" y="3795713"/>
            <a:ext cx="12192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64" name="Rectangle 79"/>
          <p:cNvSpPr>
            <a:spLocks noChangeArrowheads="1"/>
          </p:cNvSpPr>
          <p:nvPr/>
        </p:nvSpPr>
        <p:spPr bwMode="auto">
          <a:xfrm>
            <a:off x="5294313" y="40751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65" name="Rectangle 80"/>
          <p:cNvSpPr>
            <a:spLocks noChangeArrowheads="1"/>
          </p:cNvSpPr>
          <p:nvPr/>
        </p:nvSpPr>
        <p:spPr bwMode="auto">
          <a:xfrm>
            <a:off x="5294313" y="3795713"/>
            <a:ext cx="25400" cy="279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66" name="Rectangle 81"/>
          <p:cNvSpPr>
            <a:spLocks noChangeArrowheads="1"/>
          </p:cNvSpPr>
          <p:nvPr/>
        </p:nvSpPr>
        <p:spPr bwMode="auto">
          <a:xfrm>
            <a:off x="5307013" y="3795713"/>
            <a:ext cx="8255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67" name="Rectangle 82"/>
          <p:cNvSpPr>
            <a:spLocks noChangeArrowheads="1"/>
          </p:cNvSpPr>
          <p:nvPr/>
        </p:nvSpPr>
        <p:spPr bwMode="auto">
          <a:xfrm>
            <a:off x="6107113" y="40751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68" name="Rectangle 83"/>
          <p:cNvSpPr>
            <a:spLocks noChangeArrowheads="1"/>
          </p:cNvSpPr>
          <p:nvPr/>
        </p:nvSpPr>
        <p:spPr bwMode="auto">
          <a:xfrm>
            <a:off x="6107113" y="3808413"/>
            <a:ext cx="25400" cy="266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69" name="Rectangle 84"/>
          <p:cNvSpPr>
            <a:spLocks noChangeArrowheads="1"/>
          </p:cNvSpPr>
          <p:nvPr/>
        </p:nvSpPr>
        <p:spPr bwMode="auto">
          <a:xfrm>
            <a:off x="6107113" y="4062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70" name="Rectangle 85"/>
          <p:cNvSpPr>
            <a:spLocks noChangeArrowheads="1"/>
          </p:cNvSpPr>
          <p:nvPr/>
        </p:nvSpPr>
        <p:spPr bwMode="auto">
          <a:xfrm>
            <a:off x="6526213" y="4062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71" name="Rectangle 86"/>
          <p:cNvSpPr>
            <a:spLocks noChangeArrowheads="1"/>
          </p:cNvSpPr>
          <p:nvPr/>
        </p:nvSpPr>
        <p:spPr bwMode="auto">
          <a:xfrm>
            <a:off x="6119813" y="4062413"/>
            <a:ext cx="406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72" name="Rectangle 87"/>
          <p:cNvSpPr>
            <a:spLocks noChangeArrowheads="1"/>
          </p:cNvSpPr>
          <p:nvPr/>
        </p:nvSpPr>
        <p:spPr bwMode="auto">
          <a:xfrm>
            <a:off x="5307013" y="4062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73" name="Rectangle 88"/>
          <p:cNvSpPr>
            <a:spLocks noChangeArrowheads="1"/>
          </p:cNvSpPr>
          <p:nvPr/>
        </p:nvSpPr>
        <p:spPr bwMode="auto">
          <a:xfrm>
            <a:off x="4900613" y="40624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74" name="Rectangle 89"/>
          <p:cNvSpPr>
            <a:spLocks noChangeArrowheads="1"/>
          </p:cNvSpPr>
          <p:nvPr/>
        </p:nvSpPr>
        <p:spPr bwMode="auto">
          <a:xfrm>
            <a:off x="4913313" y="4062413"/>
            <a:ext cx="393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75" name="Rectangle 90"/>
          <p:cNvSpPr>
            <a:spLocks noChangeArrowheads="1"/>
          </p:cNvSpPr>
          <p:nvPr/>
        </p:nvSpPr>
        <p:spPr bwMode="auto">
          <a:xfrm>
            <a:off x="6107113" y="36560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76" name="Rectangle 91"/>
          <p:cNvSpPr>
            <a:spLocks noChangeArrowheads="1"/>
          </p:cNvSpPr>
          <p:nvPr/>
        </p:nvSpPr>
        <p:spPr bwMode="auto">
          <a:xfrm>
            <a:off x="5307013" y="3656013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77" name="Rectangle 92"/>
          <p:cNvSpPr>
            <a:spLocks noChangeArrowheads="1"/>
          </p:cNvSpPr>
          <p:nvPr/>
        </p:nvSpPr>
        <p:spPr bwMode="auto">
          <a:xfrm>
            <a:off x="5319713" y="3656013"/>
            <a:ext cx="7874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78" name="Rectangle 93"/>
          <p:cNvSpPr>
            <a:spLocks noChangeArrowheads="1"/>
          </p:cNvSpPr>
          <p:nvPr/>
        </p:nvSpPr>
        <p:spPr bwMode="auto">
          <a:xfrm>
            <a:off x="5713413" y="34401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79" name="Rectangle 94"/>
          <p:cNvSpPr>
            <a:spLocks noChangeArrowheads="1"/>
          </p:cNvSpPr>
          <p:nvPr/>
        </p:nvSpPr>
        <p:spPr bwMode="auto">
          <a:xfrm>
            <a:off x="5713413" y="36687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80" name="Rectangle 95"/>
          <p:cNvSpPr>
            <a:spLocks noChangeArrowheads="1"/>
          </p:cNvSpPr>
          <p:nvPr/>
        </p:nvSpPr>
        <p:spPr bwMode="auto">
          <a:xfrm>
            <a:off x="5713413" y="3452813"/>
            <a:ext cx="25400" cy="2159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81" name="Rectangle 96"/>
          <p:cNvSpPr>
            <a:spLocks noChangeArrowheads="1"/>
          </p:cNvSpPr>
          <p:nvPr/>
        </p:nvSpPr>
        <p:spPr bwMode="auto">
          <a:xfrm>
            <a:off x="3810000" y="53435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82" name="Rectangle 97"/>
          <p:cNvSpPr>
            <a:spLocks noChangeArrowheads="1"/>
          </p:cNvSpPr>
          <p:nvPr/>
        </p:nvSpPr>
        <p:spPr bwMode="auto">
          <a:xfrm>
            <a:off x="4557713" y="5343525"/>
            <a:ext cx="12700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83" name="Rectangle 98"/>
          <p:cNvSpPr>
            <a:spLocks noChangeArrowheads="1"/>
          </p:cNvSpPr>
          <p:nvPr/>
        </p:nvSpPr>
        <p:spPr bwMode="auto">
          <a:xfrm>
            <a:off x="3822700" y="5343525"/>
            <a:ext cx="735013" cy="254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84" name="Rectangle 99"/>
          <p:cNvSpPr>
            <a:spLocks noChangeArrowheads="1"/>
          </p:cNvSpPr>
          <p:nvPr/>
        </p:nvSpPr>
        <p:spPr bwMode="auto">
          <a:xfrm>
            <a:off x="5688013" y="46339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85" name="Rectangle 100"/>
          <p:cNvSpPr>
            <a:spLocks noChangeArrowheads="1"/>
          </p:cNvSpPr>
          <p:nvPr/>
        </p:nvSpPr>
        <p:spPr bwMode="auto">
          <a:xfrm>
            <a:off x="5688013" y="4849813"/>
            <a:ext cx="254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86" name="Rectangle 101"/>
          <p:cNvSpPr>
            <a:spLocks noChangeArrowheads="1"/>
          </p:cNvSpPr>
          <p:nvPr/>
        </p:nvSpPr>
        <p:spPr bwMode="auto">
          <a:xfrm>
            <a:off x="5688013" y="4646613"/>
            <a:ext cx="25400" cy="2032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87" name="Rectangle 102"/>
          <p:cNvSpPr>
            <a:spLocks noChangeArrowheads="1"/>
          </p:cNvSpPr>
          <p:nvPr/>
        </p:nvSpPr>
        <p:spPr bwMode="auto">
          <a:xfrm>
            <a:off x="4051300" y="21082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7688" name="Rectangle 103"/>
          <p:cNvSpPr>
            <a:spLocks noChangeArrowheads="1"/>
          </p:cNvSpPr>
          <p:nvPr/>
        </p:nvSpPr>
        <p:spPr bwMode="auto">
          <a:xfrm>
            <a:off x="4659313" y="4202113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7689" name="Rectangle 104"/>
          <p:cNvSpPr>
            <a:spLocks noChangeArrowheads="1"/>
          </p:cNvSpPr>
          <p:nvPr/>
        </p:nvSpPr>
        <p:spPr bwMode="auto">
          <a:xfrm>
            <a:off x="4051300" y="5521325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7690" name="Rectangle 105"/>
          <p:cNvSpPr>
            <a:spLocks noChangeArrowheads="1"/>
          </p:cNvSpPr>
          <p:nvPr/>
        </p:nvSpPr>
        <p:spPr bwMode="auto">
          <a:xfrm>
            <a:off x="4051300" y="5508625"/>
            <a:ext cx="1397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91" name="Rectangle 106"/>
          <p:cNvSpPr>
            <a:spLocks noChangeArrowheads="1"/>
          </p:cNvSpPr>
          <p:nvPr/>
        </p:nvSpPr>
        <p:spPr bwMode="auto">
          <a:xfrm>
            <a:off x="1930400" y="4011613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7692" name="Rectangle 107"/>
          <p:cNvSpPr>
            <a:spLocks noChangeArrowheads="1"/>
          </p:cNvSpPr>
          <p:nvPr/>
        </p:nvSpPr>
        <p:spPr bwMode="auto">
          <a:xfrm>
            <a:off x="5624513" y="30226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7693" name="Rectangle 108"/>
          <p:cNvSpPr>
            <a:spLocks noChangeArrowheads="1"/>
          </p:cNvSpPr>
          <p:nvPr/>
        </p:nvSpPr>
        <p:spPr bwMode="auto">
          <a:xfrm>
            <a:off x="5624513" y="3009900"/>
            <a:ext cx="1397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7694" name="Rectangle 109"/>
          <p:cNvSpPr>
            <a:spLocks noChangeArrowheads="1"/>
          </p:cNvSpPr>
          <p:nvPr/>
        </p:nvSpPr>
        <p:spPr bwMode="auto">
          <a:xfrm>
            <a:off x="5586413" y="4951413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7695" name="Rectangle 110"/>
          <p:cNvSpPr>
            <a:spLocks noChangeArrowheads="1"/>
          </p:cNvSpPr>
          <p:nvPr/>
        </p:nvSpPr>
        <p:spPr bwMode="auto">
          <a:xfrm>
            <a:off x="3898900" y="4621213"/>
            <a:ext cx="393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M1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7696" name="Rectangle 111"/>
          <p:cNvSpPr>
            <a:spLocks noChangeArrowheads="1"/>
          </p:cNvSpPr>
          <p:nvPr/>
        </p:nvSpPr>
        <p:spPr bwMode="auto">
          <a:xfrm>
            <a:off x="3860800" y="3236913"/>
            <a:ext cx="393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M2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7697" name="Rectangle 112"/>
          <p:cNvSpPr>
            <a:spLocks noChangeArrowheads="1"/>
          </p:cNvSpPr>
          <p:nvPr/>
        </p:nvSpPr>
        <p:spPr bwMode="auto">
          <a:xfrm>
            <a:off x="6119813" y="471011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M3/M4</a:t>
            </a:r>
            <a:endParaRPr lang="en-US" sz="1800" i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2D7DFF-6B09-4169-A56A-E8D4715DCF02}" type="slidenum">
              <a:rPr lang="en-US"/>
              <a:pPr/>
              <a:t>52</a:t>
            </a:fld>
            <a:endParaRPr lang="en-US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Transmission Gate Full Adder</a:t>
            </a:r>
            <a:endParaRPr lang="en-US" b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706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9513" y="1555750"/>
            <a:ext cx="7023100" cy="3722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1182688" y="5646738"/>
            <a:ext cx="47863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Similar delays for sum and carry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B40DA16-FA45-42FD-A866-67D561B5BF84}" type="slidenum">
              <a:rPr lang="en-US"/>
              <a:pPr/>
              <a:t>53</a:t>
            </a:fld>
            <a:endParaRPr lang="en-US"/>
          </a:p>
        </p:txBody>
      </p:sp>
      <p:sp>
        <p:nvSpPr>
          <p:cNvPr id="887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0" y="2824163"/>
            <a:ext cx="3876675" cy="1092200"/>
          </a:xfrm>
        </p:spPr>
        <p:txBody>
          <a:bodyPr/>
          <a:lstStyle/>
          <a:p>
            <a:pPr>
              <a:defRPr/>
            </a:pPr>
            <a:r>
              <a:rPr lang="en-US" sz="4800" smtClean="0"/>
              <a:t>Dynamic Logic</a:t>
            </a:r>
            <a:endParaRPr lang="en-US" smtClean="0"/>
          </a:p>
        </p:txBody>
      </p:sp>
      <p:pic>
        <p:nvPicPr>
          <p:cNvPr id="71684" name="Picture 3" descr="wetorange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61988"/>
            <a:ext cx="367665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84AC65-B923-4241-A9FA-25F84C2AE071}" type="slidenum">
              <a:rPr lang="en-US"/>
              <a:pPr/>
              <a:t>54</a:t>
            </a:fld>
            <a:endParaRPr lang="en-US"/>
          </a:p>
        </p:txBody>
      </p:sp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Dynamic CMOS</a:t>
            </a:r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In </a:t>
            </a:r>
            <a:r>
              <a:rPr lang="en-US" sz="2800" smtClean="0">
                <a:solidFill>
                  <a:schemeClr val="accent1"/>
                </a:solidFill>
              </a:rPr>
              <a:t>static</a:t>
            </a:r>
            <a:r>
              <a:rPr lang="en-US" sz="2800" smtClean="0"/>
              <a:t> circuits at every point in time (except when switching) the output is connected to either GND or V</a:t>
            </a:r>
            <a:r>
              <a:rPr lang="en-US" sz="2800" baseline="-25000" smtClean="0"/>
              <a:t>DD</a:t>
            </a:r>
            <a:r>
              <a:rPr lang="en-US" sz="2800" smtClean="0"/>
              <a:t> via a low resistance path.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fan-in of </a:t>
            </a:r>
            <a:r>
              <a:rPr lang="en-US" sz="2400" i="1" smtClean="0"/>
              <a:t>n</a:t>
            </a:r>
            <a:r>
              <a:rPr lang="en-US" sz="2400" smtClean="0"/>
              <a:t> requires 2</a:t>
            </a:r>
            <a:r>
              <a:rPr lang="en-US" sz="2400" i="1" smtClean="0"/>
              <a:t>n</a:t>
            </a:r>
            <a:r>
              <a:rPr lang="en-US" sz="2400" smtClean="0"/>
              <a:t> (</a:t>
            </a:r>
            <a:r>
              <a:rPr lang="en-US" sz="2400" i="1" smtClean="0"/>
              <a:t>n</a:t>
            </a:r>
            <a:r>
              <a:rPr lang="en-US" sz="2400" smtClean="0"/>
              <a:t> N-type + </a:t>
            </a:r>
            <a:r>
              <a:rPr lang="en-US" sz="2400" i="1" smtClean="0"/>
              <a:t>n</a:t>
            </a:r>
            <a:r>
              <a:rPr lang="en-US" sz="2400" smtClean="0"/>
              <a:t> P-type) devices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accent1"/>
                </a:solidFill>
              </a:rPr>
              <a:t>Dynamic</a:t>
            </a:r>
            <a:r>
              <a:rPr lang="en-US" sz="2800" smtClean="0"/>
              <a:t> circuits rely on the temporary storage of signal values on the capacitance of high impedance nodes.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requires on </a:t>
            </a:r>
            <a:r>
              <a:rPr lang="en-US" sz="2400" i="1" smtClean="0"/>
              <a:t>n</a:t>
            </a:r>
            <a:r>
              <a:rPr lang="en-US" sz="2400" smtClean="0"/>
              <a:t> + 2 (</a:t>
            </a:r>
            <a:r>
              <a:rPr lang="en-US" sz="2400" i="1" smtClean="0"/>
              <a:t>n</a:t>
            </a:r>
            <a:r>
              <a:rPr lang="en-US" sz="2400" smtClean="0"/>
              <a:t>+1 N-type + 1 P-type) transistors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19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9E86589-0E9D-4AC7-B54A-5D49AE78FD4E}" type="slidenum">
              <a:rPr lang="en-US"/>
              <a:pPr/>
              <a:t>55</a:t>
            </a:fld>
            <a:endParaRPr lang="en-US"/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Dynamic Gate</a:t>
            </a:r>
          </a:p>
        </p:txBody>
      </p:sp>
      <p:grpSp>
        <p:nvGrpSpPr>
          <p:cNvPr id="73732" name="Group 3"/>
          <p:cNvGrpSpPr>
            <a:grpSpLocks/>
          </p:cNvGrpSpPr>
          <p:nvPr/>
        </p:nvGrpSpPr>
        <p:grpSpPr bwMode="auto">
          <a:xfrm>
            <a:off x="1752600" y="3886200"/>
            <a:ext cx="533400" cy="762000"/>
            <a:chOff x="2784" y="3264"/>
            <a:chExt cx="336" cy="480"/>
          </a:xfrm>
        </p:grpSpPr>
        <p:grpSp>
          <p:nvGrpSpPr>
            <p:cNvPr id="73840" name="Group 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73842" name="Line 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3843" name="Line 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3844" name="Line 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3845" name="Line 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3846" name="Line 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3847" name="Line 1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3841" name="Line 1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73733" name="Group 12"/>
          <p:cNvGrpSpPr>
            <a:grpSpLocks/>
          </p:cNvGrpSpPr>
          <p:nvPr/>
        </p:nvGrpSpPr>
        <p:grpSpPr bwMode="auto">
          <a:xfrm>
            <a:off x="1676400" y="1752600"/>
            <a:ext cx="533400" cy="762000"/>
            <a:chOff x="2064" y="2208"/>
            <a:chExt cx="336" cy="480"/>
          </a:xfrm>
        </p:grpSpPr>
        <p:sp>
          <p:nvSpPr>
            <p:cNvPr id="73832" name="Line 13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833" name="Line 14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834" name="Line 15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835" name="Line 16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836" name="Line 17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837" name="Line 18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838" name="Line 19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839" name="Oval 20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73734" name="Text Box 21"/>
          <p:cNvSpPr txBox="1">
            <a:spLocks noChangeArrowheads="1"/>
          </p:cNvSpPr>
          <p:nvPr/>
        </p:nvSpPr>
        <p:spPr bwMode="auto">
          <a:xfrm>
            <a:off x="914400" y="28194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1</a:t>
            </a:r>
          </a:p>
        </p:txBody>
      </p:sp>
      <p:grpSp>
        <p:nvGrpSpPr>
          <p:cNvPr id="73735" name="Group 22"/>
          <p:cNvGrpSpPr>
            <a:grpSpLocks/>
          </p:cNvGrpSpPr>
          <p:nvPr/>
        </p:nvGrpSpPr>
        <p:grpSpPr bwMode="auto">
          <a:xfrm>
            <a:off x="2133600" y="4495800"/>
            <a:ext cx="304800" cy="304800"/>
            <a:chOff x="2400" y="3744"/>
            <a:chExt cx="192" cy="192"/>
          </a:xfrm>
        </p:grpSpPr>
        <p:grpSp>
          <p:nvGrpSpPr>
            <p:cNvPr id="73828" name="Group 23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73830" name="Line 24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3831" name="Line 25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3829" name="Line 26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3736" name="Line 27"/>
          <p:cNvSpPr>
            <a:spLocks noChangeShapeType="1"/>
          </p:cNvSpPr>
          <p:nvPr/>
        </p:nvSpPr>
        <p:spPr bwMode="auto">
          <a:xfrm>
            <a:off x="2057400" y="1752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3737" name="Rectangle 28" descr="20%"/>
          <p:cNvSpPr>
            <a:spLocks noChangeArrowheads="1"/>
          </p:cNvSpPr>
          <p:nvPr/>
        </p:nvSpPr>
        <p:spPr bwMode="auto">
          <a:xfrm>
            <a:off x="1752600" y="28194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73738" name="Line 29"/>
          <p:cNvSpPr>
            <a:spLocks noChangeShapeType="1"/>
          </p:cNvSpPr>
          <p:nvPr/>
        </p:nvSpPr>
        <p:spPr bwMode="auto">
          <a:xfrm>
            <a:off x="2209800" y="243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3739" name="Line 30"/>
          <p:cNvSpPr>
            <a:spLocks noChangeShapeType="1"/>
          </p:cNvSpPr>
          <p:nvPr/>
        </p:nvSpPr>
        <p:spPr bwMode="auto">
          <a:xfrm>
            <a:off x="13716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3740" name="Line 31"/>
          <p:cNvSpPr>
            <a:spLocks noChangeShapeType="1"/>
          </p:cNvSpPr>
          <p:nvPr/>
        </p:nvSpPr>
        <p:spPr bwMode="auto">
          <a:xfrm>
            <a:off x="13716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3741" name="Line 32"/>
          <p:cNvSpPr>
            <a:spLocks noChangeShapeType="1"/>
          </p:cNvSpPr>
          <p:nvPr/>
        </p:nvSpPr>
        <p:spPr bwMode="auto">
          <a:xfrm>
            <a:off x="1371600" y="3733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3742" name="Text Box 33"/>
          <p:cNvSpPr txBox="1">
            <a:spLocks noChangeArrowheads="1"/>
          </p:cNvSpPr>
          <p:nvPr/>
        </p:nvSpPr>
        <p:spPr bwMode="auto">
          <a:xfrm>
            <a:off x="914400" y="32004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2</a:t>
            </a:r>
          </a:p>
        </p:txBody>
      </p:sp>
      <p:sp>
        <p:nvSpPr>
          <p:cNvPr id="73743" name="Text Box 34"/>
          <p:cNvSpPr txBox="1">
            <a:spLocks noChangeArrowheads="1"/>
          </p:cNvSpPr>
          <p:nvPr/>
        </p:nvSpPr>
        <p:spPr bwMode="auto">
          <a:xfrm>
            <a:off x="1905000" y="3200400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PDN</a:t>
            </a:r>
            <a:endParaRPr lang="en-US" sz="2000" i="0" baseline="-25000"/>
          </a:p>
        </p:txBody>
      </p:sp>
      <p:sp>
        <p:nvSpPr>
          <p:cNvPr id="73744" name="Text Box 35"/>
          <p:cNvSpPr txBox="1">
            <a:spLocks noChangeArrowheads="1"/>
          </p:cNvSpPr>
          <p:nvPr/>
        </p:nvSpPr>
        <p:spPr bwMode="auto">
          <a:xfrm>
            <a:off x="914400" y="35814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3</a:t>
            </a:r>
          </a:p>
        </p:txBody>
      </p:sp>
      <p:sp>
        <p:nvSpPr>
          <p:cNvPr id="73745" name="Text Box 36"/>
          <p:cNvSpPr txBox="1">
            <a:spLocks noChangeArrowheads="1"/>
          </p:cNvSpPr>
          <p:nvPr/>
        </p:nvSpPr>
        <p:spPr bwMode="auto">
          <a:xfrm>
            <a:off x="2057400" y="41148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e</a:t>
            </a:r>
          </a:p>
        </p:txBody>
      </p:sp>
      <p:sp>
        <p:nvSpPr>
          <p:cNvPr id="73746" name="Text Box 37"/>
          <p:cNvSpPr txBox="1">
            <a:spLocks noChangeArrowheads="1"/>
          </p:cNvSpPr>
          <p:nvPr/>
        </p:nvSpPr>
        <p:spPr bwMode="auto">
          <a:xfrm>
            <a:off x="1981200" y="19812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73747" name="Text Box 38"/>
          <p:cNvSpPr txBox="1">
            <a:spLocks noChangeArrowheads="1"/>
          </p:cNvSpPr>
          <p:nvPr/>
        </p:nvSpPr>
        <p:spPr bwMode="auto">
          <a:xfrm>
            <a:off x="1143000" y="41148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73748" name="Text Box 39"/>
          <p:cNvSpPr txBox="1">
            <a:spLocks noChangeArrowheads="1"/>
          </p:cNvSpPr>
          <p:nvPr/>
        </p:nvSpPr>
        <p:spPr bwMode="auto">
          <a:xfrm>
            <a:off x="1066800" y="19812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73749" name="Line 40"/>
          <p:cNvSpPr>
            <a:spLocks noChangeShapeType="1"/>
          </p:cNvSpPr>
          <p:nvPr/>
        </p:nvSpPr>
        <p:spPr bwMode="auto">
          <a:xfrm>
            <a:off x="2209800" y="2590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3750" name="Text Box 41"/>
          <p:cNvSpPr txBox="1">
            <a:spLocks noChangeArrowheads="1"/>
          </p:cNvSpPr>
          <p:nvPr/>
        </p:nvSpPr>
        <p:spPr bwMode="auto">
          <a:xfrm>
            <a:off x="3657600" y="2362200"/>
            <a:ext cx="592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</a:t>
            </a:r>
            <a:endParaRPr lang="en-US" sz="2000" i="0" baseline="-25000"/>
          </a:p>
        </p:txBody>
      </p:sp>
      <p:grpSp>
        <p:nvGrpSpPr>
          <p:cNvPr id="73751" name="Group 42"/>
          <p:cNvGrpSpPr>
            <a:grpSpLocks/>
          </p:cNvGrpSpPr>
          <p:nvPr/>
        </p:nvGrpSpPr>
        <p:grpSpPr bwMode="auto">
          <a:xfrm>
            <a:off x="3200400" y="2590800"/>
            <a:ext cx="688975" cy="685800"/>
            <a:chOff x="1920" y="1872"/>
            <a:chExt cx="434" cy="432"/>
          </a:xfrm>
        </p:grpSpPr>
        <p:sp>
          <p:nvSpPr>
            <p:cNvPr id="73819" name="Line 43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820" name="Line 44"/>
            <p:cNvSpPr>
              <a:spLocks noChangeShapeType="1"/>
            </p:cNvSpPr>
            <p:nvPr/>
          </p:nvSpPr>
          <p:spPr bwMode="auto">
            <a:xfrm>
              <a:off x="1920" y="21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821" name="Line 45"/>
            <p:cNvSpPr>
              <a:spLocks noChangeShapeType="1"/>
            </p:cNvSpPr>
            <p:nvPr/>
          </p:nvSpPr>
          <p:spPr bwMode="auto">
            <a:xfrm>
              <a:off x="1920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73822" name="Group 46"/>
            <p:cNvGrpSpPr>
              <a:grpSpLocks/>
            </p:cNvGrpSpPr>
            <p:nvPr/>
          </p:nvGrpSpPr>
          <p:grpSpPr bwMode="auto">
            <a:xfrm>
              <a:off x="1920" y="2112"/>
              <a:ext cx="192" cy="192"/>
              <a:chOff x="2400" y="3744"/>
              <a:chExt cx="192" cy="192"/>
            </a:xfrm>
          </p:grpSpPr>
          <p:grpSp>
            <p:nvGrpSpPr>
              <p:cNvPr id="73824" name="Group 47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73826" name="Line 48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827" name="Line 49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3825" name="Line 50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3823" name="Text Box 51"/>
            <p:cNvSpPr txBox="1">
              <a:spLocks noChangeArrowheads="1"/>
            </p:cNvSpPr>
            <p:nvPr/>
          </p:nvSpPr>
          <p:spPr bwMode="auto">
            <a:xfrm>
              <a:off x="2064" y="2016"/>
              <a:ext cx="29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</a:p>
          </p:txBody>
        </p:sp>
      </p:grpSp>
      <p:grpSp>
        <p:nvGrpSpPr>
          <p:cNvPr id="73752" name="Group 52"/>
          <p:cNvGrpSpPr>
            <a:grpSpLocks/>
          </p:cNvGrpSpPr>
          <p:nvPr/>
        </p:nvGrpSpPr>
        <p:grpSpPr bwMode="auto">
          <a:xfrm>
            <a:off x="5334000" y="1752600"/>
            <a:ext cx="2878138" cy="3429000"/>
            <a:chOff x="3408" y="1344"/>
            <a:chExt cx="1813" cy="2160"/>
          </a:xfrm>
        </p:grpSpPr>
        <p:grpSp>
          <p:nvGrpSpPr>
            <p:cNvPr id="73754" name="Group 53"/>
            <p:cNvGrpSpPr>
              <a:grpSpLocks/>
            </p:cNvGrpSpPr>
            <p:nvPr/>
          </p:nvGrpSpPr>
          <p:grpSpPr bwMode="auto">
            <a:xfrm>
              <a:off x="3936" y="1344"/>
              <a:ext cx="336" cy="480"/>
              <a:chOff x="2064" y="2208"/>
              <a:chExt cx="336" cy="480"/>
            </a:xfrm>
          </p:grpSpPr>
          <p:sp>
            <p:nvSpPr>
              <p:cNvPr id="73811" name="Line 54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3812" name="Line 55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3813" name="Line 56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3814" name="Line 57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3815" name="Line 58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3816" name="Line 59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3817" name="Line 60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3818" name="Oval 61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73755" name="Line 62"/>
            <p:cNvSpPr>
              <a:spLocks noChangeShapeType="1"/>
            </p:cNvSpPr>
            <p:nvPr/>
          </p:nvSpPr>
          <p:spPr bwMode="auto">
            <a:xfrm>
              <a:off x="4176" y="13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73756" name="Group 63"/>
            <p:cNvGrpSpPr>
              <a:grpSpLocks/>
            </p:cNvGrpSpPr>
            <p:nvPr/>
          </p:nvGrpSpPr>
          <p:grpSpPr bwMode="auto">
            <a:xfrm>
              <a:off x="3648" y="2064"/>
              <a:ext cx="336" cy="480"/>
              <a:chOff x="2784" y="3264"/>
              <a:chExt cx="336" cy="480"/>
            </a:xfrm>
          </p:grpSpPr>
          <p:grpSp>
            <p:nvGrpSpPr>
              <p:cNvPr id="73803" name="Group 64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73805" name="Line 6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806" name="Line 66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807" name="Line 67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808" name="Line 68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809" name="Line 69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810" name="Line 70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3804" name="Line 71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73757" name="Group 72"/>
            <p:cNvGrpSpPr>
              <a:grpSpLocks/>
            </p:cNvGrpSpPr>
            <p:nvPr/>
          </p:nvGrpSpPr>
          <p:grpSpPr bwMode="auto">
            <a:xfrm>
              <a:off x="3648" y="2448"/>
              <a:ext cx="336" cy="480"/>
              <a:chOff x="2784" y="3264"/>
              <a:chExt cx="336" cy="480"/>
            </a:xfrm>
          </p:grpSpPr>
          <p:grpSp>
            <p:nvGrpSpPr>
              <p:cNvPr id="73795" name="Group 73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73797" name="Line 74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798" name="Line 7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799" name="Line 76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800" name="Line 77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801" name="Line 78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802" name="Line 79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3796" name="Line 80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73758" name="Group 81"/>
            <p:cNvGrpSpPr>
              <a:grpSpLocks/>
            </p:cNvGrpSpPr>
            <p:nvPr/>
          </p:nvGrpSpPr>
          <p:grpSpPr bwMode="auto">
            <a:xfrm flipH="1">
              <a:off x="4560" y="2256"/>
              <a:ext cx="336" cy="480"/>
              <a:chOff x="2784" y="3264"/>
              <a:chExt cx="336" cy="480"/>
            </a:xfrm>
          </p:grpSpPr>
          <p:grpSp>
            <p:nvGrpSpPr>
              <p:cNvPr id="73787" name="Group 82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73789" name="Line 83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790" name="Line 84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791" name="Line 85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792" name="Line 86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793" name="Line 87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794" name="Line 88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3788" name="Line 89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73759" name="Group 90"/>
            <p:cNvGrpSpPr>
              <a:grpSpLocks/>
            </p:cNvGrpSpPr>
            <p:nvPr/>
          </p:nvGrpSpPr>
          <p:grpSpPr bwMode="auto">
            <a:xfrm>
              <a:off x="3936" y="2928"/>
              <a:ext cx="336" cy="480"/>
              <a:chOff x="2784" y="3264"/>
              <a:chExt cx="336" cy="480"/>
            </a:xfrm>
          </p:grpSpPr>
          <p:grpSp>
            <p:nvGrpSpPr>
              <p:cNvPr id="73779" name="Group 91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73781" name="Line 92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782" name="Line 93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783" name="Line 94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784" name="Line 95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785" name="Line 96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786" name="Line 97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3780" name="Line 98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3760" name="Line 99"/>
            <p:cNvSpPr>
              <a:spLocks noChangeShapeType="1"/>
            </p:cNvSpPr>
            <p:nvPr/>
          </p:nvSpPr>
          <p:spPr bwMode="auto">
            <a:xfrm>
              <a:off x="3984" y="206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761" name="Line 100"/>
            <p:cNvSpPr>
              <a:spLocks noChangeShapeType="1"/>
            </p:cNvSpPr>
            <p:nvPr/>
          </p:nvSpPr>
          <p:spPr bwMode="auto">
            <a:xfrm>
              <a:off x="3984" y="292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762" name="Line 101"/>
            <p:cNvSpPr>
              <a:spLocks noChangeShapeType="1"/>
            </p:cNvSpPr>
            <p:nvPr/>
          </p:nvSpPr>
          <p:spPr bwMode="auto">
            <a:xfrm>
              <a:off x="4560" y="273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763" name="Line 102"/>
            <p:cNvSpPr>
              <a:spLocks noChangeShapeType="1"/>
            </p:cNvSpPr>
            <p:nvPr/>
          </p:nvSpPr>
          <p:spPr bwMode="auto">
            <a:xfrm>
              <a:off x="4560" y="206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764" name="Line 103"/>
            <p:cNvSpPr>
              <a:spLocks noChangeShapeType="1"/>
            </p:cNvSpPr>
            <p:nvPr/>
          </p:nvSpPr>
          <p:spPr bwMode="auto">
            <a:xfrm>
              <a:off x="4272" y="177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73765" name="Group 104"/>
            <p:cNvGrpSpPr>
              <a:grpSpLocks/>
            </p:cNvGrpSpPr>
            <p:nvPr/>
          </p:nvGrpSpPr>
          <p:grpSpPr bwMode="auto">
            <a:xfrm>
              <a:off x="4176" y="3312"/>
              <a:ext cx="192" cy="192"/>
              <a:chOff x="2400" y="3744"/>
              <a:chExt cx="192" cy="192"/>
            </a:xfrm>
          </p:grpSpPr>
          <p:grpSp>
            <p:nvGrpSpPr>
              <p:cNvPr id="73775" name="Group 105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73777" name="Line 106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3778" name="Line 107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3776" name="Line 108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3766" name="Line 109"/>
            <p:cNvSpPr>
              <a:spLocks noChangeShapeType="1"/>
            </p:cNvSpPr>
            <p:nvPr/>
          </p:nvSpPr>
          <p:spPr bwMode="auto">
            <a:xfrm>
              <a:off x="4272" y="1824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767" name="Text Box 110"/>
            <p:cNvSpPr txBox="1">
              <a:spLocks noChangeArrowheads="1"/>
            </p:cNvSpPr>
            <p:nvPr/>
          </p:nvSpPr>
          <p:spPr bwMode="auto">
            <a:xfrm>
              <a:off x="4848" y="1728"/>
              <a:ext cx="37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Out</a:t>
              </a:r>
              <a:endParaRPr lang="en-US" sz="2000" i="0" baseline="-25000"/>
            </a:p>
          </p:txBody>
        </p:sp>
        <p:sp>
          <p:nvSpPr>
            <p:cNvPr id="73768" name="Text Box 111"/>
            <p:cNvSpPr txBox="1">
              <a:spLocks noChangeArrowheads="1"/>
            </p:cNvSpPr>
            <p:nvPr/>
          </p:nvSpPr>
          <p:spPr bwMode="auto">
            <a:xfrm>
              <a:off x="3552" y="1440"/>
              <a:ext cx="34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Clk</a:t>
              </a:r>
              <a:endParaRPr lang="en-US" sz="2000" i="0" baseline="-25000"/>
            </a:p>
          </p:txBody>
        </p:sp>
        <p:sp>
          <p:nvSpPr>
            <p:cNvPr id="73769" name="Text Box 112"/>
            <p:cNvSpPr txBox="1">
              <a:spLocks noChangeArrowheads="1"/>
            </p:cNvSpPr>
            <p:nvPr/>
          </p:nvSpPr>
          <p:spPr bwMode="auto">
            <a:xfrm>
              <a:off x="3600" y="3072"/>
              <a:ext cx="34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Clk</a:t>
              </a:r>
              <a:endParaRPr lang="en-US" sz="2000" i="0" baseline="-25000"/>
            </a:p>
          </p:txBody>
        </p:sp>
        <p:sp>
          <p:nvSpPr>
            <p:cNvPr id="73770" name="Text Box 113"/>
            <p:cNvSpPr txBox="1">
              <a:spLocks noChangeArrowheads="1"/>
            </p:cNvSpPr>
            <p:nvPr/>
          </p:nvSpPr>
          <p:spPr bwMode="auto">
            <a:xfrm>
              <a:off x="3408" y="2160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A</a:t>
              </a:r>
              <a:endParaRPr lang="en-US" sz="2000" i="0" baseline="-25000"/>
            </a:p>
          </p:txBody>
        </p:sp>
        <p:sp>
          <p:nvSpPr>
            <p:cNvPr id="73771" name="Text Box 114"/>
            <p:cNvSpPr txBox="1">
              <a:spLocks noChangeArrowheads="1"/>
            </p:cNvSpPr>
            <p:nvPr/>
          </p:nvSpPr>
          <p:spPr bwMode="auto">
            <a:xfrm>
              <a:off x="3408" y="2592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B</a:t>
              </a:r>
              <a:endParaRPr lang="en-US" sz="2000" i="0" baseline="-25000"/>
            </a:p>
          </p:txBody>
        </p:sp>
        <p:sp>
          <p:nvSpPr>
            <p:cNvPr id="73772" name="Text Box 115"/>
            <p:cNvSpPr txBox="1">
              <a:spLocks noChangeArrowheads="1"/>
            </p:cNvSpPr>
            <p:nvPr/>
          </p:nvSpPr>
          <p:spPr bwMode="auto">
            <a:xfrm>
              <a:off x="4896" y="2400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endParaRPr lang="en-US" sz="2000" i="0" baseline="-25000"/>
            </a:p>
          </p:txBody>
        </p:sp>
        <p:sp>
          <p:nvSpPr>
            <p:cNvPr id="73773" name="Text Box 116"/>
            <p:cNvSpPr txBox="1">
              <a:spLocks noChangeArrowheads="1"/>
            </p:cNvSpPr>
            <p:nvPr/>
          </p:nvSpPr>
          <p:spPr bwMode="auto">
            <a:xfrm>
              <a:off x="4128" y="1488"/>
              <a:ext cx="28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0"/>
                <a:t>M</a:t>
              </a:r>
              <a:r>
                <a:rPr lang="en-US" sz="1800" i="0" baseline="-25000"/>
                <a:t>p</a:t>
              </a:r>
            </a:p>
          </p:txBody>
        </p:sp>
        <p:sp>
          <p:nvSpPr>
            <p:cNvPr id="73774" name="Text Box 117"/>
            <p:cNvSpPr txBox="1">
              <a:spLocks noChangeArrowheads="1"/>
            </p:cNvSpPr>
            <p:nvPr/>
          </p:nvSpPr>
          <p:spPr bwMode="auto">
            <a:xfrm>
              <a:off x="4128" y="3072"/>
              <a:ext cx="28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0"/>
                <a:t>M</a:t>
              </a:r>
              <a:r>
                <a:rPr lang="en-US" sz="1800" i="0" baseline="-25000"/>
                <a:t>e</a:t>
              </a:r>
            </a:p>
          </p:txBody>
        </p:sp>
      </p:grpSp>
      <p:sp>
        <p:nvSpPr>
          <p:cNvPr id="73753" name="Text Box 118"/>
          <p:cNvSpPr txBox="1">
            <a:spLocks noChangeArrowheads="1"/>
          </p:cNvSpPr>
          <p:nvPr/>
        </p:nvSpPr>
        <p:spPr bwMode="auto">
          <a:xfrm>
            <a:off x="1219200" y="4953000"/>
            <a:ext cx="3525838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Two phase operation</a:t>
            </a:r>
          </a:p>
          <a:p>
            <a:r>
              <a:rPr lang="en-US" i="0"/>
              <a:t>      </a:t>
            </a:r>
            <a:r>
              <a:rPr lang="en-US" i="0">
                <a:solidFill>
                  <a:schemeClr val="accent1"/>
                </a:solidFill>
              </a:rPr>
              <a:t>Precharge</a:t>
            </a:r>
            <a:r>
              <a:rPr lang="en-US" i="0"/>
              <a:t> (CLK = 0)</a:t>
            </a:r>
          </a:p>
          <a:p>
            <a:r>
              <a:rPr lang="en-US" i="0"/>
              <a:t>      </a:t>
            </a:r>
            <a:r>
              <a:rPr lang="en-US" i="0">
                <a:solidFill>
                  <a:srgbClr val="009900"/>
                </a:solidFill>
              </a:rPr>
              <a:t>Evaluate</a:t>
            </a:r>
            <a:r>
              <a:rPr lang="en-US" i="0"/>
              <a:t>    (CLK = 1)</a:t>
            </a:r>
            <a:endParaRPr lang="en-US" i="0" baseline="-25000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E52B2E-FAF6-486D-A5D0-E600C71A0051}" type="slidenum">
              <a:rPr lang="en-US"/>
              <a:pPr/>
              <a:t>56</a:t>
            </a:fld>
            <a:endParaRPr lang="en-US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Dynamic Gate</a:t>
            </a:r>
          </a:p>
        </p:txBody>
      </p:sp>
      <p:grpSp>
        <p:nvGrpSpPr>
          <p:cNvPr id="74756" name="Group 3"/>
          <p:cNvGrpSpPr>
            <a:grpSpLocks/>
          </p:cNvGrpSpPr>
          <p:nvPr/>
        </p:nvGrpSpPr>
        <p:grpSpPr bwMode="auto">
          <a:xfrm>
            <a:off x="1752600" y="3886200"/>
            <a:ext cx="533400" cy="762000"/>
            <a:chOff x="2784" y="3264"/>
            <a:chExt cx="336" cy="480"/>
          </a:xfrm>
        </p:grpSpPr>
        <p:grpSp>
          <p:nvGrpSpPr>
            <p:cNvPr id="74872" name="Group 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74874" name="Line 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4875" name="Line 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4876" name="Line 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4877" name="Line 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4878" name="Line 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4879" name="Line 1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4873" name="Line 1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74757" name="Group 12"/>
          <p:cNvGrpSpPr>
            <a:grpSpLocks/>
          </p:cNvGrpSpPr>
          <p:nvPr/>
        </p:nvGrpSpPr>
        <p:grpSpPr bwMode="auto">
          <a:xfrm>
            <a:off x="1676400" y="1752600"/>
            <a:ext cx="533400" cy="762000"/>
            <a:chOff x="2064" y="2208"/>
            <a:chExt cx="336" cy="480"/>
          </a:xfrm>
        </p:grpSpPr>
        <p:sp>
          <p:nvSpPr>
            <p:cNvPr id="74864" name="Line 13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865" name="Line 14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866" name="Line 15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867" name="Line 16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868" name="Line 17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869" name="Line 18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870" name="Line 19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871" name="Oval 20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74758" name="Text Box 21"/>
          <p:cNvSpPr txBox="1">
            <a:spLocks noChangeArrowheads="1"/>
          </p:cNvSpPr>
          <p:nvPr/>
        </p:nvSpPr>
        <p:spPr bwMode="auto">
          <a:xfrm>
            <a:off x="914400" y="28194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1</a:t>
            </a:r>
          </a:p>
        </p:txBody>
      </p:sp>
      <p:grpSp>
        <p:nvGrpSpPr>
          <p:cNvPr id="74759" name="Group 22"/>
          <p:cNvGrpSpPr>
            <a:grpSpLocks/>
          </p:cNvGrpSpPr>
          <p:nvPr/>
        </p:nvGrpSpPr>
        <p:grpSpPr bwMode="auto">
          <a:xfrm>
            <a:off x="2133600" y="4495800"/>
            <a:ext cx="304800" cy="304800"/>
            <a:chOff x="2400" y="3744"/>
            <a:chExt cx="192" cy="192"/>
          </a:xfrm>
        </p:grpSpPr>
        <p:grpSp>
          <p:nvGrpSpPr>
            <p:cNvPr id="74860" name="Group 23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74862" name="Line 24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4863" name="Line 25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4861" name="Line 26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4760" name="Line 27"/>
          <p:cNvSpPr>
            <a:spLocks noChangeShapeType="1"/>
          </p:cNvSpPr>
          <p:nvPr/>
        </p:nvSpPr>
        <p:spPr bwMode="auto">
          <a:xfrm>
            <a:off x="2057400" y="1752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4761" name="Rectangle 28" descr="20%"/>
          <p:cNvSpPr>
            <a:spLocks noChangeArrowheads="1"/>
          </p:cNvSpPr>
          <p:nvPr/>
        </p:nvSpPr>
        <p:spPr bwMode="auto">
          <a:xfrm>
            <a:off x="1752600" y="28194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74762" name="Line 29"/>
          <p:cNvSpPr>
            <a:spLocks noChangeShapeType="1"/>
          </p:cNvSpPr>
          <p:nvPr/>
        </p:nvSpPr>
        <p:spPr bwMode="auto">
          <a:xfrm>
            <a:off x="2209800" y="243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4763" name="Line 30"/>
          <p:cNvSpPr>
            <a:spLocks noChangeShapeType="1"/>
          </p:cNvSpPr>
          <p:nvPr/>
        </p:nvSpPr>
        <p:spPr bwMode="auto">
          <a:xfrm>
            <a:off x="13716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4764" name="Line 31"/>
          <p:cNvSpPr>
            <a:spLocks noChangeShapeType="1"/>
          </p:cNvSpPr>
          <p:nvPr/>
        </p:nvSpPr>
        <p:spPr bwMode="auto">
          <a:xfrm>
            <a:off x="13716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4765" name="Line 32"/>
          <p:cNvSpPr>
            <a:spLocks noChangeShapeType="1"/>
          </p:cNvSpPr>
          <p:nvPr/>
        </p:nvSpPr>
        <p:spPr bwMode="auto">
          <a:xfrm>
            <a:off x="1371600" y="3733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4766" name="Text Box 33"/>
          <p:cNvSpPr txBox="1">
            <a:spLocks noChangeArrowheads="1"/>
          </p:cNvSpPr>
          <p:nvPr/>
        </p:nvSpPr>
        <p:spPr bwMode="auto">
          <a:xfrm>
            <a:off x="914400" y="32004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2</a:t>
            </a:r>
          </a:p>
        </p:txBody>
      </p:sp>
      <p:sp>
        <p:nvSpPr>
          <p:cNvPr id="74767" name="Text Box 34"/>
          <p:cNvSpPr txBox="1">
            <a:spLocks noChangeArrowheads="1"/>
          </p:cNvSpPr>
          <p:nvPr/>
        </p:nvSpPr>
        <p:spPr bwMode="auto">
          <a:xfrm>
            <a:off x="1905000" y="3200400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PDN</a:t>
            </a:r>
            <a:endParaRPr lang="en-US" sz="2000" i="0" baseline="-25000"/>
          </a:p>
        </p:txBody>
      </p:sp>
      <p:sp>
        <p:nvSpPr>
          <p:cNvPr id="74768" name="Text Box 35"/>
          <p:cNvSpPr txBox="1">
            <a:spLocks noChangeArrowheads="1"/>
          </p:cNvSpPr>
          <p:nvPr/>
        </p:nvSpPr>
        <p:spPr bwMode="auto">
          <a:xfrm>
            <a:off x="914400" y="35814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3</a:t>
            </a:r>
          </a:p>
        </p:txBody>
      </p:sp>
      <p:sp>
        <p:nvSpPr>
          <p:cNvPr id="74769" name="Text Box 36"/>
          <p:cNvSpPr txBox="1">
            <a:spLocks noChangeArrowheads="1"/>
          </p:cNvSpPr>
          <p:nvPr/>
        </p:nvSpPr>
        <p:spPr bwMode="auto">
          <a:xfrm>
            <a:off x="2057400" y="41148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e</a:t>
            </a:r>
          </a:p>
        </p:txBody>
      </p:sp>
      <p:sp>
        <p:nvSpPr>
          <p:cNvPr id="74770" name="Text Box 37"/>
          <p:cNvSpPr txBox="1">
            <a:spLocks noChangeArrowheads="1"/>
          </p:cNvSpPr>
          <p:nvPr/>
        </p:nvSpPr>
        <p:spPr bwMode="auto">
          <a:xfrm>
            <a:off x="1981200" y="19812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74771" name="Text Box 38"/>
          <p:cNvSpPr txBox="1">
            <a:spLocks noChangeArrowheads="1"/>
          </p:cNvSpPr>
          <p:nvPr/>
        </p:nvSpPr>
        <p:spPr bwMode="auto">
          <a:xfrm>
            <a:off x="1143000" y="41148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74772" name="Text Box 39"/>
          <p:cNvSpPr txBox="1">
            <a:spLocks noChangeArrowheads="1"/>
          </p:cNvSpPr>
          <p:nvPr/>
        </p:nvSpPr>
        <p:spPr bwMode="auto">
          <a:xfrm>
            <a:off x="1066800" y="19812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74773" name="Line 40"/>
          <p:cNvSpPr>
            <a:spLocks noChangeShapeType="1"/>
          </p:cNvSpPr>
          <p:nvPr/>
        </p:nvSpPr>
        <p:spPr bwMode="auto">
          <a:xfrm>
            <a:off x="2209800" y="2590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4774" name="Text Box 41"/>
          <p:cNvSpPr txBox="1">
            <a:spLocks noChangeArrowheads="1"/>
          </p:cNvSpPr>
          <p:nvPr/>
        </p:nvSpPr>
        <p:spPr bwMode="auto">
          <a:xfrm>
            <a:off x="3657600" y="2362200"/>
            <a:ext cx="592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</a:t>
            </a:r>
            <a:endParaRPr lang="en-US" sz="2000" i="0" baseline="-25000"/>
          </a:p>
        </p:txBody>
      </p:sp>
      <p:grpSp>
        <p:nvGrpSpPr>
          <p:cNvPr id="74775" name="Group 42"/>
          <p:cNvGrpSpPr>
            <a:grpSpLocks/>
          </p:cNvGrpSpPr>
          <p:nvPr/>
        </p:nvGrpSpPr>
        <p:grpSpPr bwMode="auto">
          <a:xfrm>
            <a:off x="3200400" y="2590800"/>
            <a:ext cx="688975" cy="685800"/>
            <a:chOff x="1920" y="1872"/>
            <a:chExt cx="434" cy="432"/>
          </a:xfrm>
        </p:grpSpPr>
        <p:sp>
          <p:nvSpPr>
            <p:cNvPr id="74851" name="Line 43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852" name="Line 44"/>
            <p:cNvSpPr>
              <a:spLocks noChangeShapeType="1"/>
            </p:cNvSpPr>
            <p:nvPr/>
          </p:nvSpPr>
          <p:spPr bwMode="auto">
            <a:xfrm>
              <a:off x="1920" y="21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853" name="Line 45"/>
            <p:cNvSpPr>
              <a:spLocks noChangeShapeType="1"/>
            </p:cNvSpPr>
            <p:nvPr/>
          </p:nvSpPr>
          <p:spPr bwMode="auto">
            <a:xfrm>
              <a:off x="1920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74854" name="Group 46"/>
            <p:cNvGrpSpPr>
              <a:grpSpLocks/>
            </p:cNvGrpSpPr>
            <p:nvPr/>
          </p:nvGrpSpPr>
          <p:grpSpPr bwMode="auto">
            <a:xfrm>
              <a:off x="1920" y="2112"/>
              <a:ext cx="192" cy="192"/>
              <a:chOff x="2400" y="3744"/>
              <a:chExt cx="192" cy="192"/>
            </a:xfrm>
          </p:grpSpPr>
          <p:grpSp>
            <p:nvGrpSpPr>
              <p:cNvPr id="74856" name="Group 47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74858" name="Line 48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59" name="Line 49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4857" name="Line 50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4855" name="Text Box 51"/>
            <p:cNvSpPr txBox="1">
              <a:spLocks noChangeArrowheads="1"/>
            </p:cNvSpPr>
            <p:nvPr/>
          </p:nvSpPr>
          <p:spPr bwMode="auto">
            <a:xfrm>
              <a:off x="2064" y="2016"/>
              <a:ext cx="29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</a:p>
          </p:txBody>
        </p:sp>
      </p:grpSp>
      <p:grpSp>
        <p:nvGrpSpPr>
          <p:cNvPr id="74776" name="Group 52"/>
          <p:cNvGrpSpPr>
            <a:grpSpLocks/>
          </p:cNvGrpSpPr>
          <p:nvPr/>
        </p:nvGrpSpPr>
        <p:grpSpPr bwMode="auto">
          <a:xfrm>
            <a:off x="5334000" y="1752600"/>
            <a:ext cx="2878138" cy="3429000"/>
            <a:chOff x="3408" y="1344"/>
            <a:chExt cx="1813" cy="2160"/>
          </a:xfrm>
        </p:grpSpPr>
        <p:grpSp>
          <p:nvGrpSpPr>
            <p:cNvPr id="74786" name="Group 53"/>
            <p:cNvGrpSpPr>
              <a:grpSpLocks/>
            </p:cNvGrpSpPr>
            <p:nvPr/>
          </p:nvGrpSpPr>
          <p:grpSpPr bwMode="auto">
            <a:xfrm>
              <a:off x="3936" y="1344"/>
              <a:ext cx="336" cy="480"/>
              <a:chOff x="2064" y="2208"/>
              <a:chExt cx="336" cy="480"/>
            </a:xfrm>
          </p:grpSpPr>
          <p:sp>
            <p:nvSpPr>
              <p:cNvPr id="74843" name="Line 54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4844" name="Line 55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4845" name="Line 56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4846" name="Line 57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4847" name="Line 58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4848" name="Line 59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4849" name="Line 60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4850" name="Oval 61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74787" name="Line 62"/>
            <p:cNvSpPr>
              <a:spLocks noChangeShapeType="1"/>
            </p:cNvSpPr>
            <p:nvPr/>
          </p:nvSpPr>
          <p:spPr bwMode="auto">
            <a:xfrm>
              <a:off x="4176" y="13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74788" name="Group 63"/>
            <p:cNvGrpSpPr>
              <a:grpSpLocks/>
            </p:cNvGrpSpPr>
            <p:nvPr/>
          </p:nvGrpSpPr>
          <p:grpSpPr bwMode="auto">
            <a:xfrm>
              <a:off x="3648" y="2064"/>
              <a:ext cx="336" cy="480"/>
              <a:chOff x="2784" y="3264"/>
              <a:chExt cx="336" cy="480"/>
            </a:xfrm>
          </p:grpSpPr>
          <p:grpSp>
            <p:nvGrpSpPr>
              <p:cNvPr id="74835" name="Group 64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74837" name="Line 6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38" name="Line 66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39" name="Line 67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40" name="Line 68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41" name="Line 69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42" name="Line 70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4836" name="Line 71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74789" name="Group 72"/>
            <p:cNvGrpSpPr>
              <a:grpSpLocks/>
            </p:cNvGrpSpPr>
            <p:nvPr/>
          </p:nvGrpSpPr>
          <p:grpSpPr bwMode="auto">
            <a:xfrm>
              <a:off x="3648" y="2448"/>
              <a:ext cx="336" cy="480"/>
              <a:chOff x="2784" y="3264"/>
              <a:chExt cx="336" cy="480"/>
            </a:xfrm>
          </p:grpSpPr>
          <p:grpSp>
            <p:nvGrpSpPr>
              <p:cNvPr id="74827" name="Group 73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74829" name="Line 74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30" name="Line 7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31" name="Line 76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32" name="Line 77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33" name="Line 78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34" name="Line 79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4828" name="Line 80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74790" name="Group 81"/>
            <p:cNvGrpSpPr>
              <a:grpSpLocks/>
            </p:cNvGrpSpPr>
            <p:nvPr/>
          </p:nvGrpSpPr>
          <p:grpSpPr bwMode="auto">
            <a:xfrm flipH="1">
              <a:off x="4560" y="2256"/>
              <a:ext cx="336" cy="480"/>
              <a:chOff x="2784" y="3264"/>
              <a:chExt cx="336" cy="480"/>
            </a:xfrm>
          </p:grpSpPr>
          <p:grpSp>
            <p:nvGrpSpPr>
              <p:cNvPr id="74819" name="Group 82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74821" name="Line 83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22" name="Line 84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23" name="Line 85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24" name="Line 86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25" name="Line 87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26" name="Line 88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4820" name="Line 89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74791" name="Group 90"/>
            <p:cNvGrpSpPr>
              <a:grpSpLocks/>
            </p:cNvGrpSpPr>
            <p:nvPr/>
          </p:nvGrpSpPr>
          <p:grpSpPr bwMode="auto">
            <a:xfrm>
              <a:off x="3936" y="2928"/>
              <a:ext cx="336" cy="480"/>
              <a:chOff x="2784" y="3264"/>
              <a:chExt cx="336" cy="480"/>
            </a:xfrm>
          </p:grpSpPr>
          <p:grpSp>
            <p:nvGrpSpPr>
              <p:cNvPr id="74811" name="Group 91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74813" name="Line 92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14" name="Line 93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15" name="Line 94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16" name="Line 95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17" name="Line 96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18" name="Line 97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4812" name="Line 98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4792" name="Line 99"/>
            <p:cNvSpPr>
              <a:spLocks noChangeShapeType="1"/>
            </p:cNvSpPr>
            <p:nvPr/>
          </p:nvSpPr>
          <p:spPr bwMode="auto">
            <a:xfrm>
              <a:off x="3984" y="206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793" name="Line 100"/>
            <p:cNvSpPr>
              <a:spLocks noChangeShapeType="1"/>
            </p:cNvSpPr>
            <p:nvPr/>
          </p:nvSpPr>
          <p:spPr bwMode="auto">
            <a:xfrm>
              <a:off x="3984" y="292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794" name="Line 101"/>
            <p:cNvSpPr>
              <a:spLocks noChangeShapeType="1"/>
            </p:cNvSpPr>
            <p:nvPr/>
          </p:nvSpPr>
          <p:spPr bwMode="auto">
            <a:xfrm>
              <a:off x="4560" y="273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795" name="Line 102"/>
            <p:cNvSpPr>
              <a:spLocks noChangeShapeType="1"/>
            </p:cNvSpPr>
            <p:nvPr/>
          </p:nvSpPr>
          <p:spPr bwMode="auto">
            <a:xfrm>
              <a:off x="4560" y="206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796" name="Line 103"/>
            <p:cNvSpPr>
              <a:spLocks noChangeShapeType="1"/>
            </p:cNvSpPr>
            <p:nvPr/>
          </p:nvSpPr>
          <p:spPr bwMode="auto">
            <a:xfrm>
              <a:off x="4272" y="177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74797" name="Group 104"/>
            <p:cNvGrpSpPr>
              <a:grpSpLocks/>
            </p:cNvGrpSpPr>
            <p:nvPr/>
          </p:nvGrpSpPr>
          <p:grpSpPr bwMode="auto">
            <a:xfrm>
              <a:off x="4176" y="3312"/>
              <a:ext cx="192" cy="192"/>
              <a:chOff x="2400" y="3744"/>
              <a:chExt cx="192" cy="192"/>
            </a:xfrm>
          </p:grpSpPr>
          <p:grpSp>
            <p:nvGrpSpPr>
              <p:cNvPr id="74807" name="Group 105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74809" name="Line 106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4810" name="Line 107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4808" name="Line 108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4798" name="Line 109"/>
            <p:cNvSpPr>
              <a:spLocks noChangeShapeType="1"/>
            </p:cNvSpPr>
            <p:nvPr/>
          </p:nvSpPr>
          <p:spPr bwMode="auto">
            <a:xfrm>
              <a:off x="4272" y="1824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799" name="Text Box 110"/>
            <p:cNvSpPr txBox="1">
              <a:spLocks noChangeArrowheads="1"/>
            </p:cNvSpPr>
            <p:nvPr/>
          </p:nvSpPr>
          <p:spPr bwMode="auto">
            <a:xfrm>
              <a:off x="4848" y="1728"/>
              <a:ext cx="37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Out</a:t>
              </a:r>
              <a:endParaRPr lang="en-US" sz="2000" i="0" baseline="-25000"/>
            </a:p>
          </p:txBody>
        </p:sp>
        <p:sp>
          <p:nvSpPr>
            <p:cNvPr id="74800" name="Text Box 111"/>
            <p:cNvSpPr txBox="1">
              <a:spLocks noChangeArrowheads="1"/>
            </p:cNvSpPr>
            <p:nvPr/>
          </p:nvSpPr>
          <p:spPr bwMode="auto">
            <a:xfrm>
              <a:off x="3552" y="1440"/>
              <a:ext cx="34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Clk</a:t>
              </a:r>
              <a:endParaRPr lang="en-US" sz="2000" i="0" baseline="-25000"/>
            </a:p>
          </p:txBody>
        </p:sp>
        <p:sp>
          <p:nvSpPr>
            <p:cNvPr id="74801" name="Text Box 112"/>
            <p:cNvSpPr txBox="1">
              <a:spLocks noChangeArrowheads="1"/>
            </p:cNvSpPr>
            <p:nvPr/>
          </p:nvSpPr>
          <p:spPr bwMode="auto">
            <a:xfrm>
              <a:off x="3600" y="3072"/>
              <a:ext cx="34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Clk</a:t>
              </a:r>
              <a:endParaRPr lang="en-US" sz="2000" i="0" baseline="-25000"/>
            </a:p>
          </p:txBody>
        </p:sp>
        <p:sp>
          <p:nvSpPr>
            <p:cNvPr id="74802" name="Text Box 113"/>
            <p:cNvSpPr txBox="1">
              <a:spLocks noChangeArrowheads="1"/>
            </p:cNvSpPr>
            <p:nvPr/>
          </p:nvSpPr>
          <p:spPr bwMode="auto">
            <a:xfrm>
              <a:off x="3408" y="2160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A</a:t>
              </a:r>
              <a:endParaRPr lang="en-US" sz="2000" i="0" baseline="-25000"/>
            </a:p>
          </p:txBody>
        </p:sp>
        <p:sp>
          <p:nvSpPr>
            <p:cNvPr id="74803" name="Text Box 114"/>
            <p:cNvSpPr txBox="1">
              <a:spLocks noChangeArrowheads="1"/>
            </p:cNvSpPr>
            <p:nvPr/>
          </p:nvSpPr>
          <p:spPr bwMode="auto">
            <a:xfrm>
              <a:off x="3408" y="2592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B</a:t>
              </a:r>
              <a:endParaRPr lang="en-US" sz="2000" i="0" baseline="-25000"/>
            </a:p>
          </p:txBody>
        </p:sp>
        <p:sp>
          <p:nvSpPr>
            <p:cNvPr id="74804" name="Text Box 115"/>
            <p:cNvSpPr txBox="1">
              <a:spLocks noChangeArrowheads="1"/>
            </p:cNvSpPr>
            <p:nvPr/>
          </p:nvSpPr>
          <p:spPr bwMode="auto">
            <a:xfrm>
              <a:off x="4896" y="2400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endParaRPr lang="en-US" sz="2000" i="0" baseline="-25000"/>
            </a:p>
          </p:txBody>
        </p:sp>
        <p:sp>
          <p:nvSpPr>
            <p:cNvPr id="74805" name="Text Box 116"/>
            <p:cNvSpPr txBox="1">
              <a:spLocks noChangeArrowheads="1"/>
            </p:cNvSpPr>
            <p:nvPr/>
          </p:nvSpPr>
          <p:spPr bwMode="auto">
            <a:xfrm>
              <a:off x="4128" y="1488"/>
              <a:ext cx="28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0"/>
                <a:t>M</a:t>
              </a:r>
              <a:r>
                <a:rPr lang="en-US" sz="1800" i="0" baseline="-25000"/>
                <a:t>p</a:t>
              </a:r>
            </a:p>
          </p:txBody>
        </p:sp>
        <p:sp>
          <p:nvSpPr>
            <p:cNvPr id="74806" name="Text Box 117"/>
            <p:cNvSpPr txBox="1">
              <a:spLocks noChangeArrowheads="1"/>
            </p:cNvSpPr>
            <p:nvPr/>
          </p:nvSpPr>
          <p:spPr bwMode="auto">
            <a:xfrm>
              <a:off x="4128" y="3072"/>
              <a:ext cx="28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0"/>
                <a:t>M</a:t>
              </a:r>
              <a:r>
                <a:rPr lang="en-US" sz="1800" i="0" baseline="-25000"/>
                <a:t>e</a:t>
              </a:r>
            </a:p>
          </p:txBody>
        </p:sp>
      </p:grpSp>
      <p:sp>
        <p:nvSpPr>
          <p:cNvPr id="74777" name="Text Box 118"/>
          <p:cNvSpPr txBox="1">
            <a:spLocks noChangeArrowheads="1"/>
          </p:cNvSpPr>
          <p:nvPr/>
        </p:nvSpPr>
        <p:spPr bwMode="auto">
          <a:xfrm>
            <a:off x="1219200" y="4953000"/>
            <a:ext cx="3373438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/>
              <a:t>Two phase operation</a:t>
            </a:r>
          </a:p>
          <a:p>
            <a:r>
              <a:rPr lang="en-US" i="0"/>
              <a:t>      </a:t>
            </a:r>
            <a:r>
              <a:rPr lang="en-US" i="0">
                <a:solidFill>
                  <a:schemeClr val="accent1"/>
                </a:solidFill>
              </a:rPr>
              <a:t>Precharge</a:t>
            </a:r>
            <a:r>
              <a:rPr lang="en-US" i="0"/>
              <a:t> (Clk = 0)</a:t>
            </a:r>
          </a:p>
          <a:p>
            <a:r>
              <a:rPr lang="en-US" i="0"/>
              <a:t>      </a:t>
            </a:r>
            <a:r>
              <a:rPr lang="en-US" i="0">
                <a:solidFill>
                  <a:srgbClr val="009900"/>
                </a:solidFill>
              </a:rPr>
              <a:t>Evaluate</a:t>
            </a:r>
            <a:r>
              <a:rPr lang="en-US" i="0"/>
              <a:t>    (Clk = 1)</a:t>
            </a:r>
            <a:endParaRPr lang="en-US" i="0" baseline="-25000"/>
          </a:p>
        </p:txBody>
      </p:sp>
      <p:sp>
        <p:nvSpPr>
          <p:cNvPr id="754807" name="Text Box 119"/>
          <p:cNvSpPr txBox="1">
            <a:spLocks noChangeArrowheads="1"/>
          </p:cNvSpPr>
          <p:nvPr/>
        </p:nvSpPr>
        <p:spPr bwMode="auto">
          <a:xfrm>
            <a:off x="6781800" y="2057400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on</a:t>
            </a:r>
            <a:endParaRPr lang="en-US" sz="2000" i="0" baseline="-25000">
              <a:solidFill>
                <a:schemeClr val="accent1"/>
              </a:solidFill>
            </a:endParaRPr>
          </a:p>
        </p:txBody>
      </p:sp>
      <p:sp>
        <p:nvSpPr>
          <p:cNvPr id="754808" name="Text Box 120"/>
          <p:cNvSpPr txBox="1">
            <a:spLocks noChangeArrowheads="1"/>
          </p:cNvSpPr>
          <p:nvPr/>
        </p:nvSpPr>
        <p:spPr bwMode="auto">
          <a:xfrm>
            <a:off x="6781800" y="4267200"/>
            <a:ext cx="465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off</a:t>
            </a:r>
            <a:endParaRPr lang="en-US" sz="2000" i="0" baseline="-25000">
              <a:solidFill>
                <a:schemeClr val="accent1"/>
              </a:solidFill>
            </a:endParaRPr>
          </a:p>
        </p:txBody>
      </p:sp>
      <p:sp>
        <p:nvSpPr>
          <p:cNvPr id="754809" name="Text Box 121"/>
          <p:cNvSpPr txBox="1">
            <a:spLocks noChangeArrowheads="1"/>
          </p:cNvSpPr>
          <p:nvPr/>
        </p:nvSpPr>
        <p:spPr bwMode="auto">
          <a:xfrm>
            <a:off x="7924800" y="2133600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1</a:t>
            </a:r>
            <a:endParaRPr lang="en-US" sz="2000" i="0" baseline="-25000">
              <a:solidFill>
                <a:schemeClr val="accent1"/>
              </a:solidFill>
            </a:endParaRPr>
          </a:p>
        </p:txBody>
      </p:sp>
      <p:sp>
        <p:nvSpPr>
          <p:cNvPr id="754810" name="Text Box 122"/>
          <p:cNvSpPr txBox="1">
            <a:spLocks noChangeArrowheads="1"/>
          </p:cNvSpPr>
          <p:nvPr/>
        </p:nvSpPr>
        <p:spPr bwMode="auto">
          <a:xfrm>
            <a:off x="6781800" y="1752600"/>
            <a:ext cx="465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rgbClr val="009900"/>
                </a:solidFill>
              </a:rPr>
              <a:t>off</a:t>
            </a:r>
            <a:endParaRPr lang="en-US" sz="2000" i="0" baseline="-25000">
              <a:solidFill>
                <a:srgbClr val="009900"/>
              </a:solidFill>
            </a:endParaRPr>
          </a:p>
        </p:txBody>
      </p:sp>
      <p:sp>
        <p:nvSpPr>
          <p:cNvPr id="754811" name="Text Box 123"/>
          <p:cNvSpPr txBox="1">
            <a:spLocks noChangeArrowheads="1"/>
          </p:cNvSpPr>
          <p:nvPr/>
        </p:nvSpPr>
        <p:spPr bwMode="auto">
          <a:xfrm>
            <a:off x="6781800" y="4572000"/>
            <a:ext cx="465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rgbClr val="009900"/>
                </a:solidFill>
              </a:rPr>
              <a:t>on</a:t>
            </a:r>
            <a:endParaRPr lang="en-US" sz="2000" i="0" baseline="-25000">
              <a:solidFill>
                <a:srgbClr val="009900"/>
              </a:solidFill>
            </a:endParaRPr>
          </a:p>
        </p:txBody>
      </p:sp>
      <p:grpSp>
        <p:nvGrpSpPr>
          <p:cNvPr id="22" name="Group 124"/>
          <p:cNvGrpSpPr>
            <a:grpSpLocks/>
          </p:cNvGrpSpPr>
          <p:nvPr/>
        </p:nvGrpSpPr>
        <p:grpSpPr bwMode="auto">
          <a:xfrm>
            <a:off x="7620000" y="2743200"/>
            <a:ext cx="1192213" cy="396875"/>
            <a:chOff x="4800" y="1728"/>
            <a:chExt cx="751" cy="250"/>
          </a:xfrm>
        </p:grpSpPr>
        <p:sp>
          <p:nvSpPr>
            <p:cNvPr id="74784" name="Text Box 125"/>
            <p:cNvSpPr txBox="1">
              <a:spLocks noChangeArrowheads="1"/>
            </p:cNvSpPr>
            <p:nvPr/>
          </p:nvSpPr>
          <p:spPr bwMode="auto">
            <a:xfrm>
              <a:off x="4800" y="1728"/>
              <a:ext cx="75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>
                  <a:solidFill>
                    <a:srgbClr val="009900"/>
                  </a:solidFill>
                </a:rPr>
                <a:t>((AB)+C)</a:t>
              </a:r>
              <a:endParaRPr lang="en-US" sz="2000" i="0" baseline="-25000">
                <a:solidFill>
                  <a:srgbClr val="009900"/>
                </a:solidFill>
              </a:endParaRPr>
            </a:p>
          </p:txBody>
        </p:sp>
        <p:sp>
          <p:nvSpPr>
            <p:cNvPr id="74785" name="Line 126"/>
            <p:cNvSpPr>
              <a:spLocks noChangeShapeType="1"/>
            </p:cNvSpPr>
            <p:nvPr/>
          </p:nvSpPr>
          <p:spPr bwMode="auto">
            <a:xfrm>
              <a:off x="4896" y="1728"/>
              <a:ext cx="62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807" grpId="0" autoUpdateAnimBg="0"/>
      <p:bldP spid="754808" grpId="0" autoUpdateAnimBg="0"/>
      <p:bldP spid="754809" grpId="0" autoUpdateAnimBg="0"/>
      <p:bldP spid="754810" grpId="0" autoUpdateAnimBg="0"/>
      <p:bldP spid="754811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AB5696-24A6-4EF9-ABFD-74433A5A546A}" type="slidenum">
              <a:rPr lang="en-US"/>
              <a:pPr/>
              <a:t>57</a:t>
            </a:fld>
            <a:endParaRPr lang="en-US"/>
          </a:p>
        </p:txBody>
      </p:sp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Conditions on Output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Once the output of a dynamic gate is discharged, it cannot be charged again until the next precharge operation.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Inputs to the gate can make </a:t>
            </a:r>
            <a:r>
              <a:rPr lang="en-US" sz="2800" smtClean="0">
                <a:solidFill>
                  <a:schemeClr val="accent1"/>
                </a:solidFill>
              </a:rPr>
              <a:t>at most</a:t>
            </a:r>
            <a:r>
              <a:rPr lang="en-US" sz="2800" smtClean="0"/>
              <a:t> one transition during evaluation.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Output can be in the high impedance state during and after evaluation (PDN off), state is stored on C</a:t>
            </a:r>
            <a:r>
              <a:rPr lang="en-US" sz="2800" baseline="-25000" smtClean="0"/>
              <a:t>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CFAF92-E3C4-4CE6-B5AA-270AC09E55EC}" type="slidenum">
              <a:rPr lang="en-US"/>
              <a:pPr/>
              <a:t>58</a:t>
            </a:fld>
            <a:endParaRPr lang="en-US"/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Properties of Dynamic Gates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876800"/>
          </a:xfrm>
        </p:spPr>
        <p:txBody>
          <a:bodyPr/>
          <a:lstStyle/>
          <a:p>
            <a:r>
              <a:rPr lang="en-US" sz="2800" smtClean="0"/>
              <a:t>Logic function is implemented by the PDN only</a:t>
            </a:r>
          </a:p>
          <a:p>
            <a:pPr lvl="1"/>
            <a:r>
              <a:rPr lang="en-US" sz="2000" smtClean="0"/>
              <a:t>number of transistors is N + 2 (versus 2N for static complementary CMOS)</a:t>
            </a:r>
          </a:p>
          <a:p>
            <a:r>
              <a:rPr lang="en-US" sz="2800" smtClean="0"/>
              <a:t>Full swing outputs (V</a:t>
            </a:r>
            <a:r>
              <a:rPr lang="en-US" sz="2800" baseline="-25000" smtClean="0"/>
              <a:t>OL</a:t>
            </a:r>
            <a:r>
              <a:rPr lang="en-US" sz="2800" smtClean="0"/>
              <a:t> = GND and V</a:t>
            </a:r>
            <a:r>
              <a:rPr lang="en-US" sz="2800" baseline="-25000" smtClean="0"/>
              <a:t>OH</a:t>
            </a:r>
            <a:r>
              <a:rPr lang="en-US" sz="2800" smtClean="0"/>
              <a:t> = V</a:t>
            </a:r>
            <a:r>
              <a:rPr lang="en-US" sz="2800" baseline="-25000" smtClean="0"/>
              <a:t>DD</a:t>
            </a:r>
            <a:r>
              <a:rPr lang="en-US" sz="2800" smtClean="0"/>
              <a:t>)</a:t>
            </a:r>
          </a:p>
          <a:p>
            <a:r>
              <a:rPr lang="en-US" sz="2800" smtClean="0"/>
              <a:t>Non-ratioed - sizing of the devices does not affect the logic levels</a:t>
            </a:r>
          </a:p>
          <a:p>
            <a:r>
              <a:rPr lang="en-US" sz="2800" smtClean="0"/>
              <a:t>Faster switching speeds</a:t>
            </a:r>
          </a:p>
          <a:p>
            <a:pPr lvl="1"/>
            <a:r>
              <a:rPr lang="en-US" sz="2000" smtClean="0"/>
              <a:t>reduced load capacitance due to </a:t>
            </a:r>
            <a:r>
              <a:rPr lang="en-US" sz="2000" smtClean="0">
                <a:solidFill>
                  <a:schemeClr val="accent1"/>
                </a:solidFill>
              </a:rPr>
              <a:t>lower input</a:t>
            </a:r>
            <a:r>
              <a:rPr lang="en-US" sz="2000" smtClean="0"/>
              <a:t> capacitance (C</a:t>
            </a:r>
            <a:r>
              <a:rPr lang="en-US" sz="2000" baseline="-25000" smtClean="0"/>
              <a:t>in</a:t>
            </a:r>
            <a:r>
              <a:rPr lang="en-US" sz="2000" smtClean="0"/>
              <a:t>)</a:t>
            </a:r>
          </a:p>
          <a:p>
            <a:pPr lvl="1"/>
            <a:r>
              <a:rPr lang="en-US" sz="2000" smtClean="0"/>
              <a:t>reduced load capacitance due to smaller output loading (Cout)</a:t>
            </a:r>
          </a:p>
          <a:p>
            <a:pPr lvl="1"/>
            <a:r>
              <a:rPr lang="en-US" sz="2000" smtClean="0"/>
              <a:t>no I</a:t>
            </a:r>
            <a:r>
              <a:rPr lang="en-US" sz="2000" baseline="-25000" smtClean="0"/>
              <a:t>sc</a:t>
            </a:r>
            <a:r>
              <a:rPr lang="en-US" sz="2000" smtClean="0"/>
              <a:t>, so all the current provided by PDN goes into discharging C</a:t>
            </a:r>
            <a:r>
              <a:rPr lang="en-US" sz="2000" baseline="-25000" smtClean="0"/>
              <a:t>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87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57957E-2B2B-48F1-B15D-0DC680A9D72C}" type="slidenum">
              <a:rPr lang="en-US"/>
              <a:pPr/>
              <a:t>59</a:t>
            </a:fld>
            <a:endParaRPr lang="en-US"/>
          </a:p>
        </p:txBody>
      </p:sp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06388"/>
            <a:ext cx="8305800" cy="820737"/>
          </a:xfrm>
        </p:spPr>
        <p:txBody>
          <a:bodyPr/>
          <a:lstStyle/>
          <a:p>
            <a:pPr>
              <a:defRPr/>
            </a:pPr>
            <a:r>
              <a:rPr lang="en-US" smtClean="0"/>
              <a:t>Properties of Dynamic Gates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cs typeface="Arial" charset="0"/>
              </a:rPr>
              <a:t>Overall power dissipation usually </a:t>
            </a:r>
            <a:r>
              <a:rPr lang="en-US" sz="2800" smtClean="0">
                <a:solidFill>
                  <a:schemeClr val="accent1"/>
                </a:solidFill>
                <a:cs typeface="Arial" charset="0"/>
              </a:rPr>
              <a:t>higher</a:t>
            </a:r>
            <a:r>
              <a:rPr lang="en-US" sz="2800" smtClean="0">
                <a:cs typeface="Arial" charset="0"/>
              </a:rPr>
              <a:t> than static CMOS</a:t>
            </a:r>
          </a:p>
          <a:p>
            <a:pPr lvl="1">
              <a:lnSpc>
                <a:spcPct val="90000"/>
              </a:lnSpc>
              <a:buSzTx/>
            </a:pPr>
            <a:r>
              <a:rPr lang="en-US" sz="2400" smtClean="0">
                <a:cs typeface="Arial" charset="0"/>
              </a:rPr>
              <a:t>no static current path ever exists between V</a:t>
            </a:r>
            <a:r>
              <a:rPr lang="en-US" sz="2400" baseline="-25000" smtClean="0">
                <a:cs typeface="Arial" charset="0"/>
              </a:rPr>
              <a:t>DD</a:t>
            </a:r>
            <a:r>
              <a:rPr lang="en-US" sz="2400" smtClean="0">
                <a:cs typeface="Arial" charset="0"/>
              </a:rPr>
              <a:t> and GND (including P</a:t>
            </a:r>
            <a:r>
              <a:rPr lang="en-US" sz="2400" baseline="-25000" smtClean="0">
                <a:cs typeface="Arial" charset="0"/>
              </a:rPr>
              <a:t>sc</a:t>
            </a:r>
            <a:r>
              <a:rPr lang="en-US" sz="2400" smtClean="0"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  <a:buSzTx/>
            </a:pPr>
            <a:r>
              <a:rPr lang="en-US" sz="2400" smtClean="0">
                <a:cs typeface="Arial" charset="0"/>
              </a:rPr>
              <a:t>no glitching</a:t>
            </a:r>
          </a:p>
          <a:p>
            <a:pPr lvl="1">
              <a:lnSpc>
                <a:spcPct val="90000"/>
              </a:lnSpc>
              <a:buSzTx/>
            </a:pPr>
            <a:r>
              <a:rPr lang="en-US" sz="2400" smtClean="0">
                <a:solidFill>
                  <a:schemeClr val="accent1"/>
                </a:solidFill>
                <a:cs typeface="Arial" charset="0"/>
              </a:rPr>
              <a:t>higher transition probabilities</a:t>
            </a:r>
          </a:p>
          <a:p>
            <a:pPr lvl="1">
              <a:lnSpc>
                <a:spcPct val="90000"/>
              </a:lnSpc>
              <a:buSzTx/>
            </a:pPr>
            <a:r>
              <a:rPr lang="en-US" sz="2400" smtClean="0">
                <a:solidFill>
                  <a:schemeClr val="accent1"/>
                </a:solidFill>
                <a:cs typeface="Arial" charset="0"/>
              </a:rPr>
              <a:t>extra load on Clk</a:t>
            </a:r>
          </a:p>
          <a:p>
            <a:r>
              <a:rPr lang="en-US" sz="2800" smtClean="0"/>
              <a:t>PDN starts to work as soon as the input signals exceed V</a:t>
            </a:r>
            <a:r>
              <a:rPr lang="en-US" sz="2800" baseline="-25000" smtClean="0"/>
              <a:t>Tn</a:t>
            </a:r>
            <a:r>
              <a:rPr lang="en-US" sz="2800" smtClean="0"/>
              <a:t>, so V</a:t>
            </a:r>
            <a:r>
              <a:rPr lang="en-US" sz="2800" baseline="-25000" smtClean="0"/>
              <a:t>M</a:t>
            </a:r>
            <a:r>
              <a:rPr lang="en-US" sz="2800" smtClean="0"/>
              <a:t>, V</a:t>
            </a:r>
            <a:r>
              <a:rPr lang="en-US" sz="2800" baseline="-25000" smtClean="0"/>
              <a:t>IH</a:t>
            </a:r>
            <a:r>
              <a:rPr lang="en-US" sz="2800" smtClean="0"/>
              <a:t> and V</a:t>
            </a:r>
            <a:r>
              <a:rPr lang="en-US" sz="2800" baseline="-25000" smtClean="0"/>
              <a:t>IL</a:t>
            </a:r>
            <a:r>
              <a:rPr lang="en-US" sz="2800" smtClean="0"/>
              <a:t> equal to V</a:t>
            </a:r>
            <a:r>
              <a:rPr lang="en-US" sz="2800" baseline="-25000" smtClean="0"/>
              <a:t>Tn</a:t>
            </a:r>
            <a:endParaRPr lang="en-US" sz="2800" smtClean="0"/>
          </a:p>
          <a:p>
            <a:pPr lvl="1"/>
            <a:r>
              <a:rPr lang="en-US" sz="2400" smtClean="0"/>
              <a:t>low noise margin (NM</a:t>
            </a:r>
            <a:r>
              <a:rPr lang="en-US" sz="2400" baseline="-25000" smtClean="0"/>
              <a:t>L</a:t>
            </a:r>
            <a:r>
              <a:rPr lang="en-US" sz="2400" smtClean="0"/>
              <a:t>)</a:t>
            </a:r>
          </a:p>
          <a:p>
            <a:r>
              <a:rPr lang="en-US" sz="2800" smtClean="0"/>
              <a:t>Needs a precharge/evaluate clock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5CBBA8-FA98-4504-A711-2426E2851E48}" type="slidenum">
              <a:rPr lang="en-US"/>
              <a:pPr/>
              <a:t>6</a:t>
            </a:fld>
            <a:endParaRPr lang="en-US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639763"/>
            <a:ext cx="8686800" cy="706437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PMOS Transistors </a:t>
            </a:r>
            <a:br>
              <a:rPr lang="en-US" sz="4000" smtClean="0"/>
            </a:br>
            <a:r>
              <a:rPr lang="en-US" sz="4000" smtClean="0"/>
              <a:t>in Series/Parallel Connection</a:t>
            </a:r>
            <a:endParaRPr lang="en-US" sz="54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/>
          <a:srcRect r="-35" b="24701"/>
          <a:stretch>
            <a:fillRect/>
          </a:stretch>
        </p:blipFill>
        <p:spPr bwMode="auto">
          <a:xfrm>
            <a:off x="0" y="1511300"/>
            <a:ext cx="8763000" cy="4786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ADAF5C-9A97-4C8A-B2EE-24DFEBEDFC7F}" type="slidenum">
              <a:rPr lang="en-US"/>
              <a:pPr/>
              <a:t>60</a:t>
            </a:fld>
            <a:endParaRPr lang="en-US"/>
          </a:p>
        </p:txBody>
      </p:sp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647700"/>
            <a:ext cx="7772400" cy="715963"/>
          </a:xfrm>
        </p:spPr>
        <p:txBody>
          <a:bodyPr/>
          <a:lstStyle/>
          <a:p>
            <a:pPr>
              <a:defRPr/>
            </a:pPr>
            <a:r>
              <a:rPr lang="en-US" smtClean="0"/>
              <a:t>Issues in Dynamic Design 1: Charge Leakage</a:t>
            </a:r>
          </a:p>
        </p:txBody>
      </p:sp>
      <p:grpSp>
        <p:nvGrpSpPr>
          <p:cNvPr id="78852" name="Group 3"/>
          <p:cNvGrpSpPr>
            <a:grpSpLocks/>
          </p:cNvGrpSpPr>
          <p:nvPr/>
        </p:nvGrpSpPr>
        <p:grpSpPr bwMode="auto">
          <a:xfrm>
            <a:off x="1066800" y="2133600"/>
            <a:ext cx="533400" cy="762000"/>
            <a:chOff x="2064" y="2208"/>
            <a:chExt cx="336" cy="480"/>
          </a:xfrm>
        </p:grpSpPr>
        <p:sp>
          <p:nvSpPr>
            <p:cNvPr id="78933" name="Line 4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8934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8935" name="Line 6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8936" name="Line 7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8937" name="Line 8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8938" name="Line 9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8939" name="Line 10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8940" name="Oval 11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78853" name="Group 12"/>
          <p:cNvGrpSpPr>
            <a:grpSpLocks/>
          </p:cNvGrpSpPr>
          <p:nvPr/>
        </p:nvGrpSpPr>
        <p:grpSpPr bwMode="auto">
          <a:xfrm>
            <a:off x="1066800" y="3048000"/>
            <a:ext cx="533400" cy="762000"/>
            <a:chOff x="2784" y="3264"/>
            <a:chExt cx="336" cy="480"/>
          </a:xfrm>
        </p:grpSpPr>
        <p:grpSp>
          <p:nvGrpSpPr>
            <p:cNvPr id="78925" name="Group 1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78927" name="Line 1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8928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8929" name="Line 1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8930" name="Line 1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8931" name="Line 1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8932" name="Line 1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8926" name="Line 2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78854" name="Group 21"/>
          <p:cNvGrpSpPr>
            <a:grpSpLocks/>
          </p:cNvGrpSpPr>
          <p:nvPr/>
        </p:nvGrpSpPr>
        <p:grpSpPr bwMode="auto">
          <a:xfrm>
            <a:off x="1066800" y="3657600"/>
            <a:ext cx="533400" cy="762000"/>
            <a:chOff x="2784" y="3264"/>
            <a:chExt cx="336" cy="480"/>
          </a:xfrm>
        </p:grpSpPr>
        <p:grpSp>
          <p:nvGrpSpPr>
            <p:cNvPr id="78917" name="Group 2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78919" name="Line 2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8920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8921" name="Line 2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8922" name="Line 2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8923" name="Line 2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8924" name="Line 2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8918" name="Line 2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78855" name="Group 30"/>
          <p:cNvGrpSpPr>
            <a:grpSpLocks/>
          </p:cNvGrpSpPr>
          <p:nvPr/>
        </p:nvGrpSpPr>
        <p:grpSpPr bwMode="auto">
          <a:xfrm>
            <a:off x="2438400" y="2895600"/>
            <a:ext cx="688975" cy="685800"/>
            <a:chOff x="1920" y="1872"/>
            <a:chExt cx="434" cy="432"/>
          </a:xfrm>
        </p:grpSpPr>
        <p:sp>
          <p:nvSpPr>
            <p:cNvPr id="78908" name="Line 31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8909" name="Line 32"/>
            <p:cNvSpPr>
              <a:spLocks noChangeShapeType="1"/>
            </p:cNvSpPr>
            <p:nvPr/>
          </p:nvSpPr>
          <p:spPr bwMode="auto">
            <a:xfrm>
              <a:off x="1920" y="21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8910" name="Line 33"/>
            <p:cNvSpPr>
              <a:spLocks noChangeShapeType="1"/>
            </p:cNvSpPr>
            <p:nvPr/>
          </p:nvSpPr>
          <p:spPr bwMode="auto">
            <a:xfrm>
              <a:off x="1920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78911" name="Group 34"/>
            <p:cNvGrpSpPr>
              <a:grpSpLocks/>
            </p:cNvGrpSpPr>
            <p:nvPr/>
          </p:nvGrpSpPr>
          <p:grpSpPr bwMode="auto">
            <a:xfrm>
              <a:off x="1920" y="2112"/>
              <a:ext cx="192" cy="192"/>
              <a:chOff x="2400" y="3744"/>
              <a:chExt cx="192" cy="192"/>
            </a:xfrm>
          </p:grpSpPr>
          <p:grpSp>
            <p:nvGrpSpPr>
              <p:cNvPr id="78913" name="Group 35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78915" name="Line 36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8916" name="Line 37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8914" name="Line 38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8912" name="Text Box 39"/>
            <p:cNvSpPr txBox="1">
              <a:spLocks noChangeArrowheads="1"/>
            </p:cNvSpPr>
            <p:nvPr/>
          </p:nvSpPr>
          <p:spPr bwMode="auto">
            <a:xfrm>
              <a:off x="2064" y="2016"/>
              <a:ext cx="29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</a:p>
          </p:txBody>
        </p:sp>
      </p:grpSp>
      <p:grpSp>
        <p:nvGrpSpPr>
          <p:cNvPr id="78856" name="Group 40"/>
          <p:cNvGrpSpPr>
            <a:grpSpLocks/>
          </p:cNvGrpSpPr>
          <p:nvPr/>
        </p:nvGrpSpPr>
        <p:grpSpPr bwMode="auto">
          <a:xfrm>
            <a:off x="1447800" y="4267200"/>
            <a:ext cx="304800" cy="304800"/>
            <a:chOff x="2400" y="3744"/>
            <a:chExt cx="192" cy="192"/>
          </a:xfrm>
        </p:grpSpPr>
        <p:grpSp>
          <p:nvGrpSpPr>
            <p:cNvPr id="78904" name="Group 41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78906" name="Line 42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8907" name="Line 43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8905" name="Line 44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8857" name="Line 45"/>
          <p:cNvSpPr>
            <a:spLocks noChangeShapeType="1"/>
          </p:cNvSpPr>
          <p:nvPr/>
        </p:nvSpPr>
        <p:spPr bwMode="auto">
          <a:xfrm>
            <a:off x="16002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58" name="Line 46"/>
          <p:cNvSpPr>
            <a:spLocks noChangeShapeType="1"/>
          </p:cNvSpPr>
          <p:nvPr/>
        </p:nvSpPr>
        <p:spPr bwMode="auto">
          <a:xfrm>
            <a:off x="1600200" y="2895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78859" name="Group 47"/>
          <p:cNvGrpSpPr>
            <a:grpSpLocks/>
          </p:cNvGrpSpPr>
          <p:nvPr/>
        </p:nvGrpSpPr>
        <p:grpSpPr bwMode="auto">
          <a:xfrm rot="-1808979">
            <a:off x="1828800" y="3276600"/>
            <a:ext cx="304800" cy="304800"/>
            <a:chOff x="1632" y="2928"/>
            <a:chExt cx="192" cy="192"/>
          </a:xfrm>
        </p:grpSpPr>
        <p:sp>
          <p:nvSpPr>
            <p:cNvPr id="78902" name="AutoShape 48"/>
            <p:cNvSpPr>
              <a:spLocks noChangeArrowheads="1"/>
            </p:cNvSpPr>
            <p:nvPr/>
          </p:nvSpPr>
          <p:spPr bwMode="auto">
            <a:xfrm>
              <a:off x="1632" y="2928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8903" name="Line 49"/>
            <p:cNvSpPr>
              <a:spLocks noChangeShapeType="1"/>
            </p:cNvSpPr>
            <p:nvPr/>
          </p:nvSpPr>
          <p:spPr bwMode="auto">
            <a:xfrm>
              <a:off x="1632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8860" name="Line 50"/>
          <p:cNvSpPr>
            <a:spLocks noChangeShapeType="1"/>
          </p:cNvSpPr>
          <p:nvPr/>
        </p:nvSpPr>
        <p:spPr bwMode="auto">
          <a:xfrm>
            <a:off x="1600200" y="3124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61" name="Line 51"/>
          <p:cNvSpPr>
            <a:spLocks noChangeShapeType="1"/>
          </p:cNvSpPr>
          <p:nvPr/>
        </p:nvSpPr>
        <p:spPr bwMode="auto">
          <a:xfrm>
            <a:off x="1752600" y="31242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62" name="Line 52"/>
          <p:cNvSpPr>
            <a:spLocks noChangeShapeType="1"/>
          </p:cNvSpPr>
          <p:nvPr/>
        </p:nvSpPr>
        <p:spPr bwMode="auto">
          <a:xfrm>
            <a:off x="2057400" y="3581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78863" name="Group 53"/>
          <p:cNvGrpSpPr>
            <a:grpSpLocks/>
          </p:cNvGrpSpPr>
          <p:nvPr/>
        </p:nvGrpSpPr>
        <p:grpSpPr bwMode="auto">
          <a:xfrm>
            <a:off x="1981200" y="3886200"/>
            <a:ext cx="304800" cy="76200"/>
            <a:chOff x="2592" y="3504"/>
            <a:chExt cx="192" cy="48"/>
          </a:xfrm>
        </p:grpSpPr>
        <p:sp>
          <p:nvSpPr>
            <p:cNvPr id="78900" name="Line 54"/>
            <p:cNvSpPr>
              <a:spLocks noChangeShapeType="1"/>
            </p:cNvSpPr>
            <p:nvPr/>
          </p:nvSpPr>
          <p:spPr bwMode="auto">
            <a:xfrm>
              <a:off x="2592" y="350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8901" name="Line 55"/>
            <p:cNvSpPr>
              <a:spLocks noChangeShapeType="1"/>
            </p:cNvSpPr>
            <p:nvPr/>
          </p:nvSpPr>
          <p:spPr bwMode="auto">
            <a:xfrm>
              <a:off x="2640" y="35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8864" name="Line 56"/>
          <p:cNvSpPr>
            <a:spLocks noChangeShapeType="1"/>
          </p:cNvSpPr>
          <p:nvPr/>
        </p:nvSpPr>
        <p:spPr bwMode="auto">
          <a:xfrm>
            <a:off x="2133600" y="3733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65" name="Line 57"/>
          <p:cNvSpPr>
            <a:spLocks noChangeShapeType="1"/>
          </p:cNvSpPr>
          <p:nvPr/>
        </p:nvSpPr>
        <p:spPr bwMode="auto">
          <a:xfrm>
            <a:off x="1447800" y="2133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66" name="Text Box 58"/>
          <p:cNvSpPr txBox="1">
            <a:spLocks noChangeArrowheads="1"/>
          </p:cNvSpPr>
          <p:nvPr/>
        </p:nvSpPr>
        <p:spPr bwMode="auto">
          <a:xfrm>
            <a:off x="381000" y="38100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78867" name="Text Box 59"/>
          <p:cNvSpPr txBox="1">
            <a:spLocks noChangeArrowheads="1"/>
          </p:cNvSpPr>
          <p:nvPr/>
        </p:nvSpPr>
        <p:spPr bwMode="auto">
          <a:xfrm>
            <a:off x="381000" y="22860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78868" name="Text Box 60"/>
          <p:cNvSpPr txBox="1">
            <a:spLocks noChangeArrowheads="1"/>
          </p:cNvSpPr>
          <p:nvPr/>
        </p:nvSpPr>
        <p:spPr bwMode="auto">
          <a:xfrm>
            <a:off x="2819400" y="2667000"/>
            <a:ext cx="592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</a:t>
            </a:r>
            <a:endParaRPr lang="en-US" sz="2000" i="0" baseline="-25000"/>
          </a:p>
        </p:txBody>
      </p:sp>
      <p:sp>
        <p:nvSpPr>
          <p:cNvPr id="78869" name="Text Box 61"/>
          <p:cNvSpPr txBox="1">
            <a:spLocks noChangeArrowheads="1"/>
          </p:cNvSpPr>
          <p:nvPr/>
        </p:nvSpPr>
        <p:spPr bwMode="auto">
          <a:xfrm>
            <a:off x="685800" y="32004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  <a:endParaRPr lang="en-US" sz="2000" i="0" baseline="-25000"/>
          </a:p>
        </p:txBody>
      </p:sp>
      <p:sp>
        <p:nvSpPr>
          <p:cNvPr id="78870" name="Text Box 62"/>
          <p:cNvSpPr txBox="1">
            <a:spLocks noChangeArrowheads="1"/>
          </p:cNvSpPr>
          <p:nvPr/>
        </p:nvSpPr>
        <p:spPr bwMode="auto">
          <a:xfrm>
            <a:off x="1295400" y="23622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78871" name="Text Box 63"/>
          <p:cNvSpPr txBox="1">
            <a:spLocks noChangeArrowheads="1"/>
          </p:cNvSpPr>
          <p:nvPr/>
        </p:nvSpPr>
        <p:spPr bwMode="auto">
          <a:xfrm>
            <a:off x="1295400" y="38862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e</a:t>
            </a:r>
          </a:p>
        </p:txBody>
      </p:sp>
      <p:sp>
        <p:nvSpPr>
          <p:cNvPr id="78872" name="Line 64"/>
          <p:cNvSpPr>
            <a:spLocks noChangeShapeType="1"/>
          </p:cNvSpPr>
          <p:nvPr/>
        </p:nvSpPr>
        <p:spPr bwMode="auto">
          <a:xfrm>
            <a:off x="1676400" y="3200400"/>
            <a:ext cx="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cxnSp>
        <p:nvCxnSpPr>
          <p:cNvPr id="78873" name="AutoShape 65"/>
          <p:cNvCxnSpPr>
            <a:cxnSpLocks noChangeShapeType="1"/>
            <a:stCxn id="78910" idx="0"/>
            <a:endCxn id="78902" idx="5"/>
          </p:cNvCxnSpPr>
          <p:nvPr/>
        </p:nvCxnSpPr>
        <p:spPr bwMode="auto">
          <a:xfrm rot="-5400000" flipH="1" flipV="1">
            <a:off x="2147887" y="3098801"/>
            <a:ext cx="188913" cy="392112"/>
          </a:xfrm>
          <a:prstGeom prst="curvedConnector4">
            <a:avLst>
              <a:gd name="adj1" fmla="val -121009"/>
              <a:gd name="adj2" fmla="val 105667"/>
            </a:avLst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</p:cxnSp>
      <p:sp>
        <p:nvSpPr>
          <p:cNvPr id="78874" name="Text Box 66"/>
          <p:cNvSpPr txBox="1">
            <a:spLocks noChangeArrowheads="1"/>
          </p:cNvSpPr>
          <p:nvPr/>
        </p:nvSpPr>
        <p:spPr bwMode="auto">
          <a:xfrm>
            <a:off x="609600" y="4800600"/>
            <a:ext cx="2117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Leakage sources</a:t>
            </a:r>
            <a:endParaRPr lang="en-US" sz="2000" i="0" baseline="-25000">
              <a:solidFill>
                <a:schemeClr val="accent1"/>
              </a:solidFill>
            </a:endParaRPr>
          </a:p>
        </p:txBody>
      </p:sp>
      <p:sp>
        <p:nvSpPr>
          <p:cNvPr id="78875" name="Line 67"/>
          <p:cNvSpPr>
            <a:spLocks noChangeShapeType="1"/>
          </p:cNvSpPr>
          <p:nvPr/>
        </p:nvSpPr>
        <p:spPr bwMode="auto">
          <a:xfrm>
            <a:off x="4419600" y="21336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76" name="Line 68"/>
          <p:cNvSpPr>
            <a:spLocks noChangeShapeType="1"/>
          </p:cNvSpPr>
          <p:nvPr/>
        </p:nvSpPr>
        <p:spPr bwMode="auto">
          <a:xfrm>
            <a:off x="4419600" y="34290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77" name="Text Box 69"/>
          <p:cNvSpPr txBox="1">
            <a:spLocks noChangeArrowheads="1"/>
          </p:cNvSpPr>
          <p:nvPr/>
        </p:nvSpPr>
        <p:spPr bwMode="auto">
          <a:xfrm>
            <a:off x="3810000" y="1828800"/>
            <a:ext cx="679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78878" name="Line 70"/>
          <p:cNvSpPr>
            <a:spLocks noChangeShapeType="1"/>
          </p:cNvSpPr>
          <p:nvPr/>
        </p:nvSpPr>
        <p:spPr bwMode="auto">
          <a:xfrm>
            <a:off x="44196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79" name="Line 71"/>
          <p:cNvSpPr>
            <a:spLocks noChangeShapeType="1"/>
          </p:cNvSpPr>
          <p:nvPr/>
        </p:nvSpPr>
        <p:spPr bwMode="auto">
          <a:xfrm>
            <a:off x="4648200" y="3429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80" name="Line 72"/>
          <p:cNvSpPr>
            <a:spLocks noChangeShapeType="1"/>
          </p:cNvSpPr>
          <p:nvPr/>
        </p:nvSpPr>
        <p:spPr bwMode="auto">
          <a:xfrm flipV="1">
            <a:off x="51054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81" name="Line 73"/>
          <p:cNvSpPr>
            <a:spLocks noChangeShapeType="1"/>
          </p:cNvSpPr>
          <p:nvPr/>
        </p:nvSpPr>
        <p:spPr bwMode="auto">
          <a:xfrm>
            <a:off x="5334000" y="2514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82" name="Line 74"/>
          <p:cNvSpPr>
            <a:spLocks noChangeShapeType="1"/>
          </p:cNvSpPr>
          <p:nvPr/>
        </p:nvSpPr>
        <p:spPr bwMode="auto">
          <a:xfrm>
            <a:off x="60198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83" name="Line 75"/>
          <p:cNvSpPr>
            <a:spLocks noChangeShapeType="1"/>
          </p:cNvSpPr>
          <p:nvPr/>
        </p:nvSpPr>
        <p:spPr bwMode="auto">
          <a:xfrm flipV="1">
            <a:off x="67056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84" name="Line 76"/>
          <p:cNvSpPr>
            <a:spLocks noChangeShapeType="1"/>
          </p:cNvSpPr>
          <p:nvPr/>
        </p:nvSpPr>
        <p:spPr bwMode="auto">
          <a:xfrm>
            <a:off x="6248400" y="3429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85" name="Line 77"/>
          <p:cNvSpPr>
            <a:spLocks noChangeShapeType="1"/>
          </p:cNvSpPr>
          <p:nvPr/>
        </p:nvSpPr>
        <p:spPr bwMode="auto">
          <a:xfrm>
            <a:off x="6934200" y="2514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86" name="Line 78"/>
          <p:cNvSpPr>
            <a:spLocks noChangeShapeType="1"/>
          </p:cNvSpPr>
          <p:nvPr/>
        </p:nvSpPr>
        <p:spPr bwMode="auto">
          <a:xfrm>
            <a:off x="76200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87" name="Line 79"/>
          <p:cNvSpPr>
            <a:spLocks noChangeShapeType="1"/>
          </p:cNvSpPr>
          <p:nvPr/>
        </p:nvSpPr>
        <p:spPr bwMode="auto">
          <a:xfrm>
            <a:off x="4419600" y="51054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88" name="Line 80"/>
          <p:cNvSpPr>
            <a:spLocks noChangeShapeType="1"/>
          </p:cNvSpPr>
          <p:nvPr/>
        </p:nvSpPr>
        <p:spPr bwMode="auto">
          <a:xfrm>
            <a:off x="4419600" y="3810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89" name="Text Box 81"/>
          <p:cNvSpPr txBox="1">
            <a:spLocks noChangeArrowheads="1"/>
          </p:cNvSpPr>
          <p:nvPr/>
        </p:nvSpPr>
        <p:spPr bwMode="auto">
          <a:xfrm>
            <a:off x="3886200" y="3657600"/>
            <a:ext cx="6207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V</a:t>
            </a:r>
            <a:r>
              <a:rPr lang="en-US" sz="2000" i="0" baseline="-25000"/>
              <a:t>Out</a:t>
            </a:r>
          </a:p>
        </p:txBody>
      </p:sp>
      <p:sp>
        <p:nvSpPr>
          <p:cNvPr id="78890" name="Line 82"/>
          <p:cNvSpPr>
            <a:spLocks noChangeShapeType="1"/>
          </p:cNvSpPr>
          <p:nvPr/>
        </p:nvSpPr>
        <p:spPr bwMode="auto">
          <a:xfrm>
            <a:off x="5105400" y="41148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91" name="Arc 83"/>
          <p:cNvSpPr>
            <a:spLocks/>
          </p:cNvSpPr>
          <p:nvPr/>
        </p:nvSpPr>
        <p:spPr bwMode="auto">
          <a:xfrm flipH="1">
            <a:off x="4724400" y="4114800"/>
            <a:ext cx="381000" cy="304800"/>
          </a:xfrm>
          <a:custGeom>
            <a:avLst/>
            <a:gdLst>
              <a:gd name="T0" fmla="*/ 0 w 21600"/>
              <a:gd name="T1" fmla="*/ 0 h 21600"/>
              <a:gd name="T2" fmla="*/ 3810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78892" name="Line 84"/>
          <p:cNvSpPr>
            <a:spLocks noChangeShapeType="1"/>
          </p:cNvSpPr>
          <p:nvPr/>
        </p:nvSpPr>
        <p:spPr bwMode="auto">
          <a:xfrm flipH="1">
            <a:off x="4495800" y="4419600"/>
            <a:ext cx="228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93" name="Arc 85"/>
          <p:cNvSpPr>
            <a:spLocks/>
          </p:cNvSpPr>
          <p:nvPr/>
        </p:nvSpPr>
        <p:spPr bwMode="auto">
          <a:xfrm flipH="1">
            <a:off x="6324600" y="4114800"/>
            <a:ext cx="381000" cy="304800"/>
          </a:xfrm>
          <a:custGeom>
            <a:avLst/>
            <a:gdLst>
              <a:gd name="T0" fmla="*/ 0 w 21600"/>
              <a:gd name="T1" fmla="*/ 0 h 21600"/>
              <a:gd name="T2" fmla="*/ 3810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78894" name="Line 86"/>
          <p:cNvSpPr>
            <a:spLocks noChangeShapeType="1"/>
          </p:cNvSpPr>
          <p:nvPr/>
        </p:nvSpPr>
        <p:spPr bwMode="auto">
          <a:xfrm>
            <a:off x="6705600" y="41148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8895" name="Text Box 87"/>
          <p:cNvSpPr txBox="1">
            <a:spLocks noChangeArrowheads="1"/>
          </p:cNvSpPr>
          <p:nvPr/>
        </p:nvSpPr>
        <p:spPr bwMode="auto">
          <a:xfrm>
            <a:off x="4724400" y="4267200"/>
            <a:ext cx="1355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Precharge</a:t>
            </a:r>
            <a:endParaRPr lang="en-US" sz="2000" i="0" baseline="-25000">
              <a:solidFill>
                <a:schemeClr val="accent1"/>
              </a:solidFill>
            </a:endParaRPr>
          </a:p>
        </p:txBody>
      </p:sp>
      <p:sp>
        <p:nvSpPr>
          <p:cNvPr id="78896" name="Text Box 88"/>
          <p:cNvSpPr txBox="1">
            <a:spLocks noChangeArrowheads="1"/>
          </p:cNvSpPr>
          <p:nvPr/>
        </p:nvSpPr>
        <p:spPr bwMode="auto">
          <a:xfrm>
            <a:off x="7315200" y="3581400"/>
            <a:ext cx="11731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Evaluate</a:t>
            </a:r>
            <a:endParaRPr lang="en-US" sz="2000" i="0" baseline="-25000">
              <a:solidFill>
                <a:schemeClr val="accent1"/>
              </a:solidFill>
            </a:endParaRPr>
          </a:p>
        </p:txBody>
      </p:sp>
      <p:sp>
        <p:nvSpPr>
          <p:cNvPr id="78897" name="Line 89"/>
          <p:cNvSpPr>
            <a:spLocks noChangeShapeType="1"/>
          </p:cNvSpPr>
          <p:nvPr/>
        </p:nvSpPr>
        <p:spPr bwMode="auto">
          <a:xfrm flipH="1">
            <a:off x="4572000" y="4648200"/>
            <a:ext cx="533400" cy="152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78898" name="Line 90"/>
          <p:cNvSpPr>
            <a:spLocks noChangeShapeType="1"/>
          </p:cNvSpPr>
          <p:nvPr/>
        </p:nvSpPr>
        <p:spPr bwMode="auto">
          <a:xfrm flipH="1">
            <a:off x="7086600" y="3886200"/>
            <a:ext cx="53340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78899" name="Text Box 91"/>
          <p:cNvSpPr txBox="1">
            <a:spLocks noChangeArrowheads="1"/>
          </p:cNvSpPr>
          <p:nvPr/>
        </p:nvSpPr>
        <p:spPr bwMode="auto">
          <a:xfrm>
            <a:off x="655638" y="5661025"/>
            <a:ext cx="63706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Dominant component is subthreshold current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BFF3D2-9D6A-4CB4-B968-326C187090BC}" type="slidenum">
              <a:rPr lang="en-US"/>
              <a:pPr/>
              <a:t>61</a:t>
            </a:fld>
            <a:endParaRPr lang="en-US"/>
          </a:p>
        </p:txBody>
      </p:sp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Solution to Charge Leakage</a:t>
            </a:r>
          </a:p>
        </p:txBody>
      </p:sp>
      <p:grpSp>
        <p:nvGrpSpPr>
          <p:cNvPr id="79876" name="Group 3"/>
          <p:cNvGrpSpPr>
            <a:grpSpLocks/>
          </p:cNvGrpSpPr>
          <p:nvPr/>
        </p:nvGrpSpPr>
        <p:grpSpPr bwMode="auto">
          <a:xfrm>
            <a:off x="3581400" y="1981200"/>
            <a:ext cx="533400" cy="762000"/>
            <a:chOff x="2064" y="2208"/>
            <a:chExt cx="336" cy="480"/>
          </a:xfrm>
        </p:grpSpPr>
        <p:sp>
          <p:nvSpPr>
            <p:cNvPr id="79948" name="Line 4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49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50" name="Line 6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51" name="Line 7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52" name="Line 8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53" name="Line 9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54" name="Line 10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55" name="Oval 11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79877" name="Group 12"/>
          <p:cNvGrpSpPr>
            <a:grpSpLocks/>
          </p:cNvGrpSpPr>
          <p:nvPr/>
        </p:nvGrpSpPr>
        <p:grpSpPr bwMode="auto">
          <a:xfrm>
            <a:off x="3581400" y="2667000"/>
            <a:ext cx="533400" cy="762000"/>
            <a:chOff x="2784" y="3264"/>
            <a:chExt cx="336" cy="480"/>
          </a:xfrm>
        </p:grpSpPr>
        <p:grpSp>
          <p:nvGrpSpPr>
            <p:cNvPr id="79940" name="Group 1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79942" name="Line 1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43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44" name="Line 1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45" name="Line 1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46" name="Line 1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47" name="Line 1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9941" name="Line 2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79878" name="Group 21"/>
          <p:cNvGrpSpPr>
            <a:grpSpLocks/>
          </p:cNvGrpSpPr>
          <p:nvPr/>
        </p:nvGrpSpPr>
        <p:grpSpPr bwMode="auto">
          <a:xfrm>
            <a:off x="3581400" y="3276600"/>
            <a:ext cx="533400" cy="762000"/>
            <a:chOff x="2784" y="3264"/>
            <a:chExt cx="336" cy="480"/>
          </a:xfrm>
        </p:grpSpPr>
        <p:grpSp>
          <p:nvGrpSpPr>
            <p:cNvPr id="79932" name="Group 2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79934" name="Line 2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35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36" name="Line 2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37" name="Line 2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38" name="Line 2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39" name="Line 2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9933" name="Line 2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79879" name="Group 30"/>
          <p:cNvGrpSpPr>
            <a:grpSpLocks/>
          </p:cNvGrpSpPr>
          <p:nvPr/>
        </p:nvGrpSpPr>
        <p:grpSpPr bwMode="auto">
          <a:xfrm>
            <a:off x="3581400" y="3886200"/>
            <a:ext cx="533400" cy="762000"/>
            <a:chOff x="2784" y="3264"/>
            <a:chExt cx="336" cy="480"/>
          </a:xfrm>
        </p:grpSpPr>
        <p:grpSp>
          <p:nvGrpSpPr>
            <p:cNvPr id="79924" name="Group 31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79926" name="Line 32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27" name="Line 3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28" name="Line 34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29" name="Line 35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30" name="Line 36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31" name="Line 37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9925" name="Line 38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79880" name="Group 39"/>
          <p:cNvGrpSpPr>
            <a:grpSpLocks/>
          </p:cNvGrpSpPr>
          <p:nvPr/>
        </p:nvGrpSpPr>
        <p:grpSpPr bwMode="auto">
          <a:xfrm flipH="1">
            <a:off x="4572000" y="1981200"/>
            <a:ext cx="533400" cy="762000"/>
            <a:chOff x="2064" y="2208"/>
            <a:chExt cx="336" cy="480"/>
          </a:xfrm>
        </p:grpSpPr>
        <p:sp>
          <p:nvSpPr>
            <p:cNvPr id="79916" name="Line 40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17" name="Line 41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18" name="Line 42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19" name="Line 43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20" name="Line 44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21" name="Line 45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22" name="Line 46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23" name="Oval 47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79881" name="Line 48"/>
          <p:cNvSpPr>
            <a:spLocks noChangeShapeType="1"/>
          </p:cNvSpPr>
          <p:nvPr/>
        </p:nvSpPr>
        <p:spPr bwMode="auto">
          <a:xfrm>
            <a:off x="4038600" y="1981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9882" name="Line 49"/>
          <p:cNvSpPr>
            <a:spLocks noChangeShapeType="1"/>
          </p:cNvSpPr>
          <p:nvPr/>
        </p:nvSpPr>
        <p:spPr bwMode="auto">
          <a:xfrm>
            <a:off x="4114800" y="2743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79883" name="Group 50"/>
          <p:cNvGrpSpPr>
            <a:grpSpLocks/>
          </p:cNvGrpSpPr>
          <p:nvPr/>
        </p:nvGrpSpPr>
        <p:grpSpPr bwMode="auto">
          <a:xfrm>
            <a:off x="5257800" y="2590800"/>
            <a:ext cx="457200" cy="381000"/>
            <a:chOff x="3312" y="1632"/>
            <a:chExt cx="288" cy="240"/>
          </a:xfrm>
        </p:grpSpPr>
        <p:sp>
          <p:nvSpPr>
            <p:cNvPr id="79914" name="AutoShape 51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9915" name="Oval 52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79884" name="Line 53"/>
          <p:cNvSpPr>
            <a:spLocks noChangeShapeType="1"/>
          </p:cNvSpPr>
          <p:nvPr/>
        </p:nvSpPr>
        <p:spPr bwMode="auto">
          <a:xfrm>
            <a:off x="5638800" y="2743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9885" name="Line 54"/>
          <p:cNvSpPr>
            <a:spLocks noChangeShapeType="1"/>
          </p:cNvSpPr>
          <p:nvPr/>
        </p:nvSpPr>
        <p:spPr bwMode="auto">
          <a:xfrm>
            <a:off x="5029200" y="23622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9886" name="Line 55"/>
          <p:cNvSpPr>
            <a:spLocks noChangeShapeType="1"/>
          </p:cNvSpPr>
          <p:nvPr/>
        </p:nvSpPr>
        <p:spPr bwMode="auto">
          <a:xfrm>
            <a:off x="6019800" y="2362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79887" name="Group 56"/>
          <p:cNvGrpSpPr>
            <a:grpSpLocks/>
          </p:cNvGrpSpPr>
          <p:nvPr/>
        </p:nvGrpSpPr>
        <p:grpSpPr bwMode="auto">
          <a:xfrm>
            <a:off x="4419600" y="2743200"/>
            <a:ext cx="688975" cy="685800"/>
            <a:chOff x="1920" y="1872"/>
            <a:chExt cx="434" cy="432"/>
          </a:xfrm>
        </p:grpSpPr>
        <p:sp>
          <p:nvSpPr>
            <p:cNvPr id="79905" name="Line 57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06" name="Line 58"/>
            <p:cNvSpPr>
              <a:spLocks noChangeShapeType="1"/>
            </p:cNvSpPr>
            <p:nvPr/>
          </p:nvSpPr>
          <p:spPr bwMode="auto">
            <a:xfrm>
              <a:off x="1920" y="21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9907" name="Line 59"/>
            <p:cNvSpPr>
              <a:spLocks noChangeShapeType="1"/>
            </p:cNvSpPr>
            <p:nvPr/>
          </p:nvSpPr>
          <p:spPr bwMode="auto">
            <a:xfrm>
              <a:off x="1920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79908" name="Group 60"/>
            <p:cNvGrpSpPr>
              <a:grpSpLocks/>
            </p:cNvGrpSpPr>
            <p:nvPr/>
          </p:nvGrpSpPr>
          <p:grpSpPr bwMode="auto">
            <a:xfrm>
              <a:off x="1920" y="2112"/>
              <a:ext cx="192" cy="192"/>
              <a:chOff x="2400" y="3744"/>
              <a:chExt cx="192" cy="192"/>
            </a:xfrm>
          </p:grpSpPr>
          <p:grpSp>
            <p:nvGrpSpPr>
              <p:cNvPr id="79910" name="Group 61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79912" name="Line 62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79913" name="Line 63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79911" name="Line 64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9909" name="Text Box 65"/>
            <p:cNvSpPr txBox="1">
              <a:spLocks noChangeArrowheads="1"/>
            </p:cNvSpPr>
            <p:nvPr/>
          </p:nvSpPr>
          <p:spPr bwMode="auto">
            <a:xfrm>
              <a:off x="2064" y="2016"/>
              <a:ext cx="29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</a:p>
          </p:txBody>
        </p:sp>
      </p:grpSp>
      <p:grpSp>
        <p:nvGrpSpPr>
          <p:cNvPr id="79888" name="Group 66"/>
          <p:cNvGrpSpPr>
            <a:grpSpLocks/>
          </p:cNvGrpSpPr>
          <p:nvPr/>
        </p:nvGrpSpPr>
        <p:grpSpPr bwMode="auto">
          <a:xfrm>
            <a:off x="3962400" y="4495800"/>
            <a:ext cx="304800" cy="304800"/>
            <a:chOff x="2400" y="3744"/>
            <a:chExt cx="192" cy="192"/>
          </a:xfrm>
        </p:grpSpPr>
        <p:grpSp>
          <p:nvGrpSpPr>
            <p:cNvPr id="79901" name="Group 67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79903" name="Line 68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79904" name="Line 69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79902" name="Line 70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9889" name="Text Box 71"/>
          <p:cNvSpPr txBox="1">
            <a:spLocks noChangeArrowheads="1"/>
          </p:cNvSpPr>
          <p:nvPr/>
        </p:nvSpPr>
        <p:spPr bwMode="auto">
          <a:xfrm>
            <a:off x="3048000" y="41148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79890" name="Text Box 72"/>
          <p:cNvSpPr txBox="1">
            <a:spLocks noChangeArrowheads="1"/>
          </p:cNvSpPr>
          <p:nvPr/>
        </p:nvSpPr>
        <p:spPr bwMode="auto">
          <a:xfrm>
            <a:off x="3048000" y="21336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79891" name="Text Box 73"/>
          <p:cNvSpPr txBox="1">
            <a:spLocks noChangeArrowheads="1"/>
          </p:cNvSpPr>
          <p:nvPr/>
        </p:nvSpPr>
        <p:spPr bwMode="auto">
          <a:xfrm>
            <a:off x="3810000" y="41148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e</a:t>
            </a:r>
          </a:p>
        </p:txBody>
      </p:sp>
      <p:sp>
        <p:nvSpPr>
          <p:cNvPr id="79892" name="Text Box 74"/>
          <p:cNvSpPr txBox="1">
            <a:spLocks noChangeArrowheads="1"/>
          </p:cNvSpPr>
          <p:nvPr/>
        </p:nvSpPr>
        <p:spPr bwMode="auto">
          <a:xfrm>
            <a:off x="3810000" y="22098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79893" name="Text Box 75"/>
          <p:cNvSpPr txBox="1">
            <a:spLocks noChangeArrowheads="1"/>
          </p:cNvSpPr>
          <p:nvPr/>
        </p:nvSpPr>
        <p:spPr bwMode="auto">
          <a:xfrm>
            <a:off x="3200400" y="28194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  <a:endParaRPr lang="en-US" sz="2000" i="0" baseline="-25000"/>
          </a:p>
        </p:txBody>
      </p:sp>
      <p:sp>
        <p:nvSpPr>
          <p:cNvPr id="79894" name="Text Box 76"/>
          <p:cNvSpPr txBox="1">
            <a:spLocks noChangeArrowheads="1"/>
          </p:cNvSpPr>
          <p:nvPr/>
        </p:nvSpPr>
        <p:spPr bwMode="auto">
          <a:xfrm>
            <a:off x="3200400" y="34290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  <a:endParaRPr lang="en-US" sz="2000" i="0" baseline="-25000"/>
          </a:p>
        </p:txBody>
      </p:sp>
      <p:sp>
        <p:nvSpPr>
          <p:cNvPr id="79895" name="Text Box 77"/>
          <p:cNvSpPr txBox="1">
            <a:spLocks noChangeArrowheads="1"/>
          </p:cNvSpPr>
          <p:nvPr/>
        </p:nvSpPr>
        <p:spPr bwMode="auto">
          <a:xfrm>
            <a:off x="5840413" y="2822575"/>
            <a:ext cx="5921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</a:t>
            </a:r>
            <a:endParaRPr lang="en-US" sz="2000" i="0" baseline="-25000"/>
          </a:p>
        </p:txBody>
      </p:sp>
      <p:sp>
        <p:nvSpPr>
          <p:cNvPr id="79896" name="Text Box 78"/>
          <p:cNvSpPr txBox="1">
            <a:spLocks noChangeArrowheads="1"/>
          </p:cNvSpPr>
          <p:nvPr/>
        </p:nvSpPr>
        <p:spPr bwMode="auto">
          <a:xfrm>
            <a:off x="4343400" y="2209800"/>
            <a:ext cx="5349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kp</a:t>
            </a:r>
          </a:p>
        </p:txBody>
      </p:sp>
      <p:sp>
        <p:nvSpPr>
          <p:cNvPr id="79897" name="Text Box 79"/>
          <p:cNvSpPr txBox="1">
            <a:spLocks noChangeArrowheads="1"/>
          </p:cNvSpPr>
          <p:nvPr/>
        </p:nvSpPr>
        <p:spPr bwMode="auto">
          <a:xfrm>
            <a:off x="376238" y="5105400"/>
            <a:ext cx="7969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/>
              <a:t>Same approach as level restorer for pass-transistor logic</a:t>
            </a:r>
            <a:endParaRPr lang="en-US" i="0" baseline="-25000"/>
          </a:p>
        </p:txBody>
      </p:sp>
      <p:sp>
        <p:nvSpPr>
          <p:cNvPr id="79898" name="Text Box 80"/>
          <p:cNvSpPr txBox="1">
            <a:spLocks noChangeArrowheads="1"/>
          </p:cNvSpPr>
          <p:nvPr/>
        </p:nvSpPr>
        <p:spPr bwMode="auto">
          <a:xfrm>
            <a:off x="5029200" y="1600200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Keeper</a:t>
            </a:r>
            <a:endParaRPr lang="en-US" sz="2000" i="0" baseline="-25000">
              <a:solidFill>
                <a:schemeClr val="accent1"/>
              </a:solidFill>
            </a:endParaRPr>
          </a:p>
        </p:txBody>
      </p:sp>
      <p:sp>
        <p:nvSpPr>
          <p:cNvPr id="79899" name="Line 81"/>
          <p:cNvSpPr>
            <a:spLocks noChangeShapeType="1"/>
          </p:cNvSpPr>
          <p:nvPr/>
        </p:nvSpPr>
        <p:spPr bwMode="auto">
          <a:xfrm flipH="1">
            <a:off x="4953000" y="1981200"/>
            <a:ext cx="457200" cy="228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79900" name="Line 82"/>
          <p:cNvSpPr>
            <a:spLocks noChangeShapeType="1"/>
          </p:cNvSpPr>
          <p:nvPr/>
        </p:nvSpPr>
        <p:spPr bwMode="auto">
          <a:xfrm>
            <a:off x="5911850" y="2871788"/>
            <a:ext cx="411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1FD36B-86C8-4784-92F4-BEBFC4FB030C}" type="slidenum">
              <a:rPr lang="en-US"/>
              <a:pPr/>
              <a:t>62</a:t>
            </a:fld>
            <a:endParaRPr lang="en-US"/>
          </a:p>
        </p:txBody>
      </p:sp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Cascading Dynamic Gates</a:t>
            </a:r>
          </a:p>
        </p:txBody>
      </p:sp>
      <p:grpSp>
        <p:nvGrpSpPr>
          <p:cNvPr id="88068" name="Group 3"/>
          <p:cNvGrpSpPr>
            <a:grpSpLocks/>
          </p:cNvGrpSpPr>
          <p:nvPr/>
        </p:nvGrpSpPr>
        <p:grpSpPr bwMode="auto">
          <a:xfrm>
            <a:off x="1066800" y="1889125"/>
            <a:ext cx="533400" cy="762000"/>
            <a:chOff x="2064" y="2208"/>
            <a:chExt cx="336" cy="480"/>
          </a:xfrm>
        </p:grpSpPr>
        <p:sp>
          <p:nvSpPr>
            <p:cNvPr id="88176" name="Line 4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77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78" name="Line 6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79" name="Line 7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80" name="Line 8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81" name="Line 9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82" name="Line 10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83" name="Oval 11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88069" name="Group 12"/>
          <p:cNvGrpSpPr>
            <a:grpSpLocks/>
          </p:cNvGrpSpPr>
          <p:nvPr/>
        </p:nvGrpSpPr>
        <p:grpSpPr bwMode="auto">
          <a:xfrm>
            <a:off x="1066800" y="2803525"/>
            <a:ext cx="533400" cy="762000"/>
            <a:chOff x="2784" y="3264"/>
            <a:chExt cx="336" cy="480"/>
          </a:xfrm>
        </p:grpSpPr>
        <p:grpSp>
          <p:nvGrpSpPr>
            <p:cNvPr id="88168" name="Group 1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88170" name="Line 1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71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72" name="Line 1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73" name="Line 1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74" name="Line 1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75" name="Line 1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8169" name="Line 2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8070" name="Group 21"/>
          <p:cNvGrpSpPr>
            <a:grpSpLocks/>
          </p:cNvGrpSpPr>
          <p:nvPr/>
        </p:nvGrpSpPr>
        <p:grpSpPr bwMode="auto">
          <a:xfrm>
            <a:off x="1066800" y="3413125"/>
            <a:ext cx="533400" cy="762000"/>
            <a:chOff x="2784" y="3264"/>
            <a:chExt cx="336" cy="480"/>
          </a:xfrm>
        </p:grpSpPr>
        <p:grpSp>
          <p:nvGrpSpPr>
            <p:cNvPr id="88160" name="Group 2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88162" name="Line 2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63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64" name="Line 2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65" name="Line 2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66" name="Line 2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67" name="Line 2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8161" name="Line 2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8071" name="Group 30"/>
          <p:cNvGrpSpPr>
            <a:grpSpLocks/>
          </p:cNvGrpSpPr>
          <p:nvPr/>
        </p:nvGrpSpPr>
        <p:grpSpPr bwMode="auto">
          <a:xfrm>
            <a:off x="1447800" y="4022725"/>
            <a:ext cx="304800" cy="304800"/>
            <a:chOff x="2400" y="3744"/>
            <a:chExt cx="192" cy="192"/>
          </a:xfrm>
        </p:grpSpPr>
        <p:grpSp>
          <p:nvGrpSpPr>
            <p:cNvPr id="88156" name="Group 31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88158" name="Line 32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59" name="Line 33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8157" name="Line 34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8072" name="Line 35"/>
          <p:cNvSpPr>
            <a:spLocks noChangeShapeType="1"/>
          </p:cNvSpPr>
          <p:nvPr/>
        </p:nvSpPr>
        <p:spPr bwMode="auto">
          <a:xfrm>
            <a:off x="1600200" y="2574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8073" name="Line 36"/>
          <p:cNvSpPr>
            <a:spLocks noChangeShapeType="1"/>
          </p:cNvSpPr>
          <p:nvPr/>
        </p:nvSpPr>
        <p:spPr bwMode="auto">
          <a:xfrm>
            <a:off x="1600200" y="265112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8074" name="Line 37"/>
          <p:cNvSpPr>
            <a:spLocks noChangeShapeType="1"/>
          </p:cNvSpPr>
          <p:nvPr/>
        </p:nvSpPr>
        <p:spPr bwMode="auto">
          <a:xfrm>
            <a:off x="1447800" y="18891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8075" name="Text Box 38"/>
          <p:cNvSpPr txBox="1">
            <a:spLocks noChangeArrowheads="1"/>
          </p:cNvSpPr>
          <p:nvPr/>
        </p:nvSpPr>
        <p:spPr bwMode="auto">
          <a:xfrm>
            <a:off x="381000" y="3565525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88076" name="Text Box 39"/>
          <p:cNvSpPr txBox="1">
            <a:spLocks noChangeArrowheads="1"/>
          </p:cNvSpPr>
          <p:nvPr/>
        </p:nvSpPr>
        <p:spPr bwMode="auto">
          <a:xfrm>
            <a:off x="381000" y="2041525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88077" name="Text Box 40"/>
          <p:cNvSpPr txBox="1">
            <a:spLocks noChangeArrowheads="1"/>
          </p:cNvSpPr>
          <p:nvPr/>
        </p:nvSpPr>
        <p:spPr bwMode="auto">
          <a:xfrm>
            <a:off x="1676400" y="2574925"/>
            <a:ext cx="7334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Out1</a:t>
            </a:r>
            <a:endParaRPr lang="en-US" sz="2000" i="0" baseline="-25000"/>
          </a:p>
        </p:txBody>
      </p:sp>
      <p:sp>
        <p:nvSpPr>
          <p:cNvPr id="88078" name="Text Box 41"/>
          <p:cNvSpPr txBox="1">
            <a:spLocks noChangeArrowheads="1"/>
          </p:cNvSpPr>
          <p:nvPr/>
        </p:nvSpPr>
        <p:spPr bwMode="auto">
          <a:xfrm>
            <a:off x="685800" y="2955925"/>
            <a:ext cx="3952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endParaRPr lang="en-US" sz="2000" i="0" baseline="-25000"/>
          </a:p>
        </p:txBody>
      </p:sp>
      <p:sp>
        <p:nvSpPr>
          <p:cNvPr id="88079" name="Text Box 42"/>
          <p:cNvSpPr txBox="1">
            <a:spLocks noChangeArrowheads="1"/>
          </p:cNvSpPr>
          <p:nvPr/>
        </p:nvSpPr>
        <p:spPr bwMode="auto">
          <a:xfrm>
            <a:off x="1295400" y="2117725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88080" name="Text Box 43"/>
          <p:cNvSpPr txBox="1">
            <a:spLocks noChangeArrowheads="1"/>
          </p:cNvSpPr>
          <p:nvPr/>
        </p:nvSpPr>
        <p:spPr bwMode="auto">
          <a:xfrm>
            <a:off x="1295400" y="3641725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e</a:t>
            </a:r>
          </a:p>
        </p:txBody>
      </p:sp>
      <p:grpSp>
        <p:nvGrpSpPr>
          <p:cNvPr id="88081" name="Group 44"/>
          <p:cNvGrpSpPr>
            <a:grpSpLocks/>
          </p:cNvGrpSpPr>
          <p:nvPr/>
        </p:nvGrpSpPr>
        <p:grpSpPr bwMode="auto">
          <a:xfrm>
            <a:off x="2590800" y="1889125"/>
            <a:ext cx="533400" cy="762000"/>
            <a:chOff x="2064" y="2208"/>
            <a:chExt cx="336" cy="480"/>
          </a:xfrm>
        </p:grpSpPr>
        <p:sp>
          <p:nvSpPr>
            <p:cNvPr id="88148" name="Line 45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49" name="Line 46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50" name="Line 47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51" name="Line 48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52" name="Line 49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53" name="Line 50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54" name="Line 51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55" name="Oval 52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88082" name="Group 53"/>
          <p:cNvGrpSpPr>
            <a:grpSpLocks/>
          </p:cNvGrpSpPr>
          <p:nvPr/>
        </p:nvGrpSpPr>
        <p:grpSpPr bwMode="auto">
          <a:xfrm>
            <a:off x="2590800" y="2803525"/>
            <a:ext cx="533400" cy="762000"/>
            <a:chOff x="2784" y="3264"/>
            <a:chExt cx="336" cy="480"/>
          </a:xfrm>
        </p:grpSpPr>
        <p:grpSp>
          <p:nvGrpSpPr>
            <p:cNvPr id="88140" name="Group 5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88142" name="Line 5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43" name="Line 5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44" name="Line 5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45" name="Line 5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46" name="Line 5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47" name="Line 6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8141" name="Line 6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8083" name="Group 62"/>
          <p:cNvGrpSpPr>
            <a:grpSpLocks/>
          </p:cNvGrpSpPr>
          <p:nvPr/>
        </p:nvGrpSpPr>
        <p:grpSpPr bwMode="auto">
          <a:xfrm>
            <a:off x="2590800" y="3413125"/>
            <a:ext cx="533400" cy="762000"/>
            <a:chOff x="2784" y="3264"/>
            <a:chExt cx="336" cy="480"/>
          </a:xfrm>
        </p:grpSpPr>
        <p:grpSp>
          <p:nvGrpSpPr>
            <p:cNvPr id="88132" name="Group 6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88134" name="Line 6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35" name="Line 6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36" name="Line 6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37" name="Line 6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38" name="Line 6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39" name="Line 6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8133" name="Line 7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8084" name="Group 71"/>
          <p:cNvGrpSpPr>
            <a:grpSpLocks/>
          </p:cNvGrpSpPr>
          <p:nvPr/>
        </p:nvGrpSpPr>
        <p:grpSpPr bwMode="auto">
          <a:xfrm>
            <a:off x="2971800" y="4022725"/>
            <a:ext cx="304800" cy="304800"/>
            <a:chOff x="2400" y="3744"/>
            <a:chExt cx="192" cy="192"/>
          </a:xfrm>
        </p:grpSpPr>
        <p:grpSp>
          <p:nvGrpSpPr>
            <p:cNvPr id="88128" name="Group 72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88130" name="Line 73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8131" name="Line 74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8129" name="Line 75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8085" name="Line 76"/>
          <p:cNvSpPr>
            <a:spLocks noChangeShapeType="1"/>
          </p:cNvSpPr>
          <p:nvPr/>
        </p:nvSpPr>
        <p:spPr bwMode="auto">
          <a:xfrm>
            <a:off x="3124200" y="2574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8086" name="Line 77"/>
          <p:cNvSpPr>
            <a:spLocks noChangeShapeType="1"/>
          </p:cNvSpPr>
          <p:nvPr/>
        </p:nvSpPr>
        <p:spPr bwMode="auto">
          <a:xfrm>
            <a:off x="2971800" y="18891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8087" name="Text Box 78"/>
          <p:cNvSpPr txBox="1">
            <a:spLocks noChangeArrowheads="1"/>
          </p:cNvSpPr>
          <p:nvPr/>
        </p:nvSpPr>
        <p:spPr bwMode="auto">
          <a:xfrm>
            <a:off x="2819400" y="2117725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88088" name="Text Box 79"/>
          <p:cNvSpPr txBox="1">
            <a:spLocks noChangeArrowheads="1"/>
          </p:cNvSpPr>
          <p:nvPr/>
        </p:nvSpPr>
        <p:spPr bwMode="auto">
          <a:xfrm>
            <a:off x="2819400" y="3641725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e</a:t>
            </a:r>
          </a:p>
        </p:txBody>
      </p:sp>
      <p:sp>
        <p:nvSpPr>
          <p:cNvPr id="88089" name="Text Box 80"/>
          <p:cNvSpPr txBox="1">
            <a:spLocks noChangeArrowheads="1"/>
          </p:cNvSpPr>
          <p:nvPr/>
        </p:nvSpPr>
        <p:spPr bwMode="auto">
          <a:xfrm>
            <a:off x="1981200" y="1965325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88090" name="Line 81"/>
          <p:cNvSpPr>
            <a:spLocks noChangeShapeType="1"/>
          </p:cNvSpPr>
          <p:nvPr/>
        </p:nvSpPr>
        <p:spPr bwMode="auto">
          <a:xfrm>
            <a:off x="2438400" y="265112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8091" name="Line 82"/>
          <p:cNvSpPr>
            <a:spLocks noChangeShapeType="1"/>
          </p:cNvSpPr>
          <p:nvPr/>
        </p:nvSpPr>
        <p:spPr bwMode="auto">
          <a:xfrm>
            <a:off x="2438400" y="3184525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8092" name="Text Box 83"/>
          <p:cNvSpPr txBox="1">
            <a:spLocks noChangeArrowheads="1"/>
          </p:cNvSpPr>
          <p:nvPr/>
        </p:nvSpPr>
        <p:spPr bwMode="auto">
          <a:xfrm>
            <a:off x="1981200" y="3565525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88093" name="Line 84"/>
          <p:cNvSpPr>
            <a:spLocks noChangeShapeType="1"/>
          </p:cNvSpPr>
          <p:nvPr/>
        </p:nvSpPr>
        <p:spPr bwMode="auto">
          <a:xfrm>
            <a:off x="3124200" y="265112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8094" name="Text Box 85"/>
          <p:cNvSpPr txBox="1">
            <a:spLocks noChangeArrowheads="1"/>
          </p:cNvSpPr>
          <p:nvPr/>
        </p:nvSpPr>
        <p:spPr bwMode="auto">
          <a:xfrm>
            <a:off x="3276600" y="2346325"/>
            <a:ext cx="7334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Out2</a:t>
            </a:r>
            <a:endParaRPr lang="en-US" sz="2000" i="0" baseline="-25000"/>
          </a:p>
        </p:txBody>
      </p:sp>
      <p:sp>
        <p:nvSpPr>
          <p:cNvPr id="88095" name="Line 86"/>
          <p:cNvSpPr>
            <a:spLocks noChangeShapeType="1"/>
          </p:cNvSpPr>
          <p:nvPr/>
        </p:nvSpPr>
        <p:spPr bwMode="auto">
          <a:xfrm>
            <a:off x="4572000" y="1660525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8096" name="Line 87"/>
          <p:cNvSpPr>
            <a:spLocks noChangeShapeType="1"/>
          </p:cNvSpPr>
          <p:nvPr/>
        </p:nvSpPr>
        <p:spPr bwMode="auto">
          <a:xfrm>
            <a:off x="4572000" y="524192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88097" name="Text Box 88"/>
          <p:cNvSpPr txBox="1">
            <a:spLocks noChangeArrowheads="1"/>
          </p:cNvSpPr>
          <p:nvPr/>
        </p:nvSpPr>
        <p:spPr bwMode="auto">
          <a:xfrm>
            <a:off x="4191000" y="1431925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V</a:t>
            </a:r>
            <a:endParaRPr lang="en-US" sz="2000" i="0" baseline="-25000"/>
          </a:p>
        </p:txBody>
      </p:sp>
      <p:sp>
        <p:nvSpPr>
          <p:cNvPr id="88098" name="Text Box 89"/>
          <p:cNvSpPr txBox="1">
            <a:spLocks noChangeArrowheads="1"/>
          </p:cNvSpPr>
          <p:nvPr/>
        </p:nvSpPr>
        <p:spPr bwMode="auto">
          <a:xfrm>
            <a:off x="7772400" y="5089525"/>
            <a:ext cx="254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t</a:t>
            </a:r>
            <a:endParaRPr lang="en-US" sz="2000" i="0" baseline="-25000"/>
          </a:p>
        </p:txBody>
      </p:sp>
      <p:grpSp>
        <p:nvGrpSpPr>
          <p:cNvPr id="16" name="Group 90"/>
          <p:cNvGrpSpPr>
            <a:grpSpLocks/>
          </p:cNvGrpSpPr>
          <p:nvPr/>
        </p:nvGrpSpPr>
        <p:grpSpPr bwMode="auto">
          <a:xfrm>
            <a:off x="4572000" y="1889125"/>
            <a:ext cx="2971800" cy="549275"/>
            <a:chOff x="2880" y="1344"/>
            <a:chExt cx="1872" cy="346"/>
          </a:xfrm>
        </p:grpSpPr>
        <p:sp>
          <p:nvSpPr>
            <p:cNvPr id="88122" name="Line 91"/>
            <p:cNvSpPr>
              <a:spLocks noChangeShapeType="1"/>
            </p:cNvSpPr>
            <p:nvPr/>
          </p:nvSpPr>
          <p:spPr bwMode="auto">
            <a:xfrm>
              <a:off x="2880" y="1680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23" name="Line 92"/>
            <p:cNvSpPr>
              <a:spLocks noChangeShapeType="1"/>
            </p:cNvSpPr>
            <p:nvPr/>
          </p:nvSpPr>
          <p:spPr bwMode="auto">
            <a:xfrm flipV="1">
              <a:off x="3456" y="1344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24" name="Line 93"/>
            <p:cNvSpPr>
              <a:spLocks noChangeShapeType="1"/>
            </p:cNvSpPr>
            <p:nvPr/>
          </p:nvSpPr>
          <p:spPr bwMode="auto">
            <a:xfrm>
              <a:off x="3552" y="134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25" name="Line 94"/>
            <p:cNvSpPr>
              <a:spLocks noChangeShapeType="1"/>
            </p:cNvSpPr>
            <p:nvPr/>
          </p:nvSpPr>
          <p:spPr bwMode="auto">
            <a:xfrm>
              <a:off x="4320" y="1344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26" name="Line 95"/>
            <p:cNvSpPr>
              <a:spLocks noChangeShapeType="1"/>
            </p:cNvSpPr>
            <p:nvPr/>
          </p:nvSpPr>
          <p:spPr bwMode="auto">
            <a:xfrm>
              <a:off x="4416" y="168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27" name="Text Box 96"/>
            <p:cNvSpPr txBox="1">
              <a:spLocks noChangeArrowheads="1"/>
            </p:cNvSpPr>
            <p:nvPr/>
          </p:nvSpPr>
          <p:spPr bwMode="auto">
            <a:xfrm>
              <a:off x="2928" y="1440"/>
              <a:ext cx="34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Clk</a:t>
              </a:r>
              <a:endParaRPr lang="en-US" sz="2000" i="0" baseline="-25000"/>
            </a:p>
          </p:txBody>
        </p:sp>
      </p:grpSp>
      <p:grpSp>
        <p:nvGrpSpPr>
          <p:cNvPr id="17" name="Group 97"/>
          <p:cNvGrpSpPr>
            <a:grpSpLocks/>
          </p:cNvGrpSpPr>
          <p:nvPr/>
        </p:nvGrpSpPr>
        <p:grpSpPr bwMode="auto">
          <a:xfrm>
            <a:off x="4572000" y="2651125"/>
            <a:ext cx="2971800" cy="549275"/>
            <a:chOff x="2880" y="1824"/>
            <a:chExt cx="1872" cy="346"/>
          </a:xfrm>
        </p:grpSpPr>
        <p:sp>
          <p:nvSpPr>
            <p:cNvPr id="88118" name="Line 98"/>
            <p:cNvSpPr>
              <a:spLocks noChangeShapeType="1"/>
            </p:cNvSpPr>
            <p:nvPr/>
          </p:nvSpPr>
          <p:spPr bwMode="auto">
            <a:xfrm>
              <a:off x="2880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19" name="Line 99"/>
            <p:cNvSpPr>
              <a:spLocks noChangeShapeType="1"/>
            </p:cNvSpPr>
            <p:nvPr/>
          </p:nvSpPr>
          <p:spPr bwMode="auto">
            <a:xfrm flipV="1">
              <a:off x="3168" y="1824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20" name="Line 100"/>
            <p:cNvSpPr>
              <a:spLocks noChangeShapeType="1"/>
            </p:cNvSpPr>
            <p:nvPr/>
          </p:nvSpPr>
          <p:spPr bwMode="auto">
            <a:xfrm>
              <a:off x="3264" y="1824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21" name="Text Box 101"/>
            <p:cNvSpPr txBox="1">
              <a:spLocks noChangeArrowheads="1"/>
            </p:cNvSpPr>
            <p:nvPr/>
          </p:nvSpPr>
          <p:spPr bwMode="auto">
            <a:xfrm>
              <a:off x="2928" y="1920"/>
              <a:ext cx="24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In</a:t>
              </a:r>
              <a:endParaRPr lang="en-US" sz="2000" i="0" baseline="-25000"/>
            </a:p>
          </p:txBody>
        </p:sp>
      </p:grpSp>
      <p:grpSp>
        <p:nvGrpSpPr>
          <p:cNvPr id="18" name="Group 102"/>
          <p:cNvGrpSpPr>
            <a:grpSpLocks/>
          </p:cNvGrpSpPr>
          <p:nvPr/>
        </p:nvGrpSpPr>
        <p:grpSpPr bwMode="auto">
          <a:xfrm>
            <a:off x="4572000" y="3413125"/>
            <a:ext cx="3048000" cy="625475"/>
            <a:chOff x="2880" y="2304"/>
            <a:chExt cx="1920" cy="394"/>
          </a:xfrm>
        </p:grpSpPr>
        <p:sp>
          <p:nvSpPr>
            <p:cNvPr id="88114" name="Line 103"/>
            <p:cNvSpPr>
              <a:spLocks noChangeShapeType="1"/>
            </p:cNvSpPr>
            <p:nvPr/>
          </p:nvSpPr>
          <p:spPr bwMode="auto">
            <a:xfrm>
              <a:off x="2880" y="230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15" name="Line 104"/>
            <p:cNvSpPr>
              <a:spLocks noChangeShapeType="1"/>
            </p:cNvSpPr>
            <p:nvPr/>
          </p:nvSpPr>
          <p:spPr bwMode="auto">
            <a:xfrm>
              <a:off x="3792" y="2640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16" name="Freeform 105"/>
            <p:cNvSpPr>
              <a:spLocks/>
            </p:cNvSpPr>
            <p:nvPr/>
          </p:nvSpPr>
          <p:spPr bwMode="auto">
            <a:xfrm>
              <a:off x="3447" y="2304"/>
              <a:ext cx="375" cy="338"/>
            </a:xfrm>
            <a:custGeom>
              <a:avLst/>
              <a:gdLst>
                <a:gd name="T0" fmla="*/ 0 w 375"/>
                <a:gd name="T1" fmla="*/ 0 h 338"/>
                <a:gd name="T2" fmla="*/ 55 w 375"/>
                <a:gd name="T3" fmla="*/ 18 h 338"/>
                <a:gd name="T4" fmla="*/ 82 w 375"/>
                <a:gd name="T5" fmla="*/ 27 h 338"/>
                <a:gd name="T6" fmla="*/ 146 w 375"/>
                <a:gd name="T7" fmla="*/ 91 h 338"/>
                <a:gd name="T8" fmla="*/ 164 w 375"/>
                <a:gd name="T9" fmla="*/ 110 h 338"/>
                <a:gd name="T10" fmla="*/ 174 w 375"/>
                <a:gd name="T11" fmla="*/ 137 h 338"/>
                <a:gd name="T12" fmla="*/ 192 w 375"/>
                <a:gd name="T13" fmla="*/ 165 h 338"/>
                <a:gd name="T14" fmla="*/ 210 w 375"/>
                <a:gd name="T15" fmla="*/ 219 h 338"/>
                <a:gd name="T16" fmla="*/ 320 w 375"/>
                <a:gd name="T17" fmla="*/ 311 h 338"/>
                <a:gd name="T18" fmla="*/ 347 w 375"/>
                <a:gd name="T19" fmla="*/ 329 h 338"/>
                <a:gd name="T20" fmla="*/ 375 w 375"/>
                <a:gd name="T21" fmla="*/ 338 h 3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5"/>
                <a:gd name="T34" fmla="*/ 0 h 338"/>
                <a:gd name="T35" fmla="*/ 375 w 375"/>
                <a:gd name="T36" fmla="*/ 338 h 3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5" h="338">
                  <a:moveTo>
                    <a:pt x="0" y="0"/>
                  </a:moveTo>
                  <a:cubicBezTo>
                    <a:pt x="18" y="6"/>
                    <a:pt x="37" y="12"/>
                    <a:pt x="55" y="18"/>
                  </a:cubicBezTo>
                  <a:cubicBezTo>
                    <a:pt x="64" y="21"/>
                    <a:pt x="82" y="27"/>
                    <a:pt x="82" y="27"/>
                  </a:cubicBezTo>
                  <a:cubicBezTo>
                    <a:pt x="123" y="70"/>
                    <a:pt x="73" y="18"/>
                    <a:pt x="146" y="91"/>
                  </a:cubicBezTo>
                  <a:cubicBezTo>
                    <a:pt x="152" y="97"/>
                    <a:pt x="164" y="110"/>
                    <a:pt x="164" y="110"/>
                  </a:cubicBezTo>
                  <a:cubicBezTo>
                    <a:pt x="167" y="119"/>
                    <a:pt x="170" y="128"/>
                    <a:pt x="174" y="137"/>
                  </a:cubicBezTo>
                  <a:cubicBezTo>
                    <a:pt x="179" y="147"/>
                    <a:pt x="188" y="155"/>
                    <a:pt x="192" y="165"/>
                  </a:cubicBezTo>
                  <a:cubicBezTo>
                    <a:pt x="200" y="182"/>
                    <a:pt x="197" y="205"/>
                    <a:pt x="210" y="219"/>
                  </a:cubicBezTo>
                  <a:cubicBezTo>
                    <a:pt x="246" y="256"/>
                    <a:pt x="269" y="295"/>
                    <a:pt x="320" y="311"/>
                  </a:cubicBezTo>
                  <a:cubicBezTo>
                    <a:pt x="329" y="317"/>
                    <a:pt x="337" y="324"/>
                    <a:pt x="347" y="329"/>
                  </a:cubicBezTo>
                  <a:cubicBezTo>
                    <a:pt x="356" y="333"/>
                    <a:pt x="375" y="338"/>
                    <a:pt x="375" y="33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17" name="Text Box 106"/>
            <p:cNvSpPr txBox="1">
              <a:spLocks noChangeArrowheads="1"/>
            </p:cNvSpPr>
            <p:nvPr/>
          </p:nvSpPr>
          <p:spPr bwMode="auto">
            <a:xfrm>
              <a:off x="2928" y="2448"/>
              <a:ext cx="46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Out1</a:t>
              </a:r>
              <a:endParaRPr lang="en-US" sz="2000" i="0" baseline="-25000"/>
            </a:p>
          </p:txBody>
        </p:sp>
      </p:grpSp>
      <p:grpSp>
        <p:nvGrpSpPr>
          <p:cNvPr id="19" name="Group 107"/>
          <p:cNvGrpSpPr>
            <a:grpSpLocks/>
          </p:cNvGrpSpPr>
          <p:nvPr/>
        </p:nvGrpSpPr>
        <p:grpSpPr bwMode="auto">
          <a:xfrm>
            <a:off x="4572000" y="4251325"/>
            <a:ext cx="3862388" cy="549275"/>
            <a:chOff x="2880" y="2832"/>
            <a:chExt cx="2433" cy="346"/>
          </a:xfrm>
        </p:grpSpPr>
        <p:sp>
          <p:nvSpPr>
            <p:cNvPr id="88107" name="Line 108"/>
            <p:cNvSpPr>
              <a:spLocks noChangeShapeType="1"/>
            </p:cNvSpPr>
            <p:nvPr/>
          </p:nvSpPr>
          <p:spPr bwMode="auto">
            <a:xfrm>
              <a:off x="2880" y="288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08" name="Line 109"/>
            <p:cNvSpPr>
              <a:spLocks noChangeShapeType="1"/>
            </p:cNvSpPr>
            <p:nvPr/>
          </p:nvSpPr>
          <p:spPr bwMode="auto">
            <a:xfrm>
              <a:off x="3648" y="3072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09" name="Freeform 110"/>
            <p:cNvSpPr>
              <a:spLocks/>
            </p:cNvSpPr>
            <p:nvPr/>
          </p:nvSpPr>
          <p:spPr bwMode="auto">
            <a:xfrm>
              <a:off x="3360" y="2880"/>
              <a:ext cx="329" cy="201"/>
            </a:xfrm>
            <a:custGeom>
              <a:avLst/>
              <a:gdLst>
                <a:gd name="T0" fmla="*/ 0 w 329"/>
                <a:gd name="T1" fmla="*/ 0 h 201"/>
                <a:gd name="T2" fmla="*/ 91 w 329"/>
                <a:gd name="T3" fmla="*/ 9 h 201"/>
                <a:gd name="T4" fmla="*/ 165 w 329"/>
                <a:gd name="T5" fmla="*/ 64 h 201"/>
                <a:gd name="T6" fmla="*/ 283 w 329"/>
                <a:gd name="T7" fmla="*/ 183 h 201"/>
                <a:gd name="T8" fmla="*/ 329 w 329"/>
                <a:gd name="T9" fmla="*/ 201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9"/>
                <a:gd name="T16" fmla="*/ 0 h 201"/>
                <a:gd name="T17" fmla="*/ 329 w 329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9" h="201">
                  <a:moveTo>
                    <a:pt x="0" y="0"/>
                  </a:moveTo>
                  <a:cubicBezTo>
                    <a:pt x="30" y="3"/>
                    <a:pt x="61" y="2"/>
                    <a:pt x="91" y="9"/>
                  </a:cubicBezTo>
                  <a:cubicBezTo>
                    <a:pt x="115" y="14"/>
                    <a:pt x="145" y="51"/>
                    <a:pt x="165" y="64"/>
                  </a:cubicBezTo>
                  <a:cubicBezTo>
                    <a:pt x="193" y="106"/>
                    <a:pt x="236" y="159"/>
                    <a:pt x="283" y="183"/>
                  </a:cubicBezTo>
                  <a:cubicBezTo>
                    <a:pt x="298" y="190"/>
                    <a:pt x="314" y="194"/>
                    <a:pt x="329" y="201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10" name="Text Box 111"/>
            <p:cNvSpPr txBox="1">
              <a:spLocks noChangeArrowheads="1"/>
            </p:cNvSpPr>
            <p:nvPr/>
          </p:nvSpPr>
          <p:spPr bwMode="auto">
            <a:xfrm>
              <a:off x="3024" y="2928"/>
              <a:ext cx="46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Out2</a:t>
              </a:r>
              <a:endParaRPr lang="en-US" sz="2000" i="0" baseline="-25000"/>
            </a:p>
          </p:txBody>
        </p:sp>
        <p:sp>
          <p:nvSpPr>
            <p:cNvPr id="88111" name="Line 112"/>
            <p:cNvSpPr>
              <a:spLocks noChangeShapeType="1"/>
            </p:cNvSpPr>
            <p:nvPr/>
          </p:nvSpPr>
          <p:spPr bwMode="auto">
            <a:xfrm>
              <a:off x="3504" y="2880"/>
              <a:ext cx="129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12" name="Line 113"/>
            <p:cNvSpPr>
              <a:spLocks noChangeShapeType="1"/>
            </p:cNvSpPr>
            <p:nvPr/>
          </p:nvSpPr>
          <p:spPr bwMode="auto">
            <a:xfrm>
              <a:off x="4896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13" name="Text Box 114"/>
            <p:cNvSpPr txBox="1">
              <a:spLocks noChangeArrowheads="1"/>
            </p:cNvSpPr>
            <p:nvPr/>
          </p:nvSpPr>
          <p:spPr bwMode="auto">
            <a:xfrm>
              <a:off x="4992" y="2832"/>
              <a:ext cx="32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>
                  <a:sym typeface="Symbol" pitchFamily="18" charset="2"/>
                </a:rPr>
                <a:t></a:t>
              </a:r>
              <a:r>
                <a:rPr lang="en-US" sz="2000" i="0"/>
                <a:t>V</a:t>
              </a:r>
              <a:endParaRPr lang="en-US" sz="2000" i="0" baseline="-25000"/>
            </a:p>
          </p:txBody>
        </p:sp>
      </p:grpSp>
      <p:grpSp>
        <p:nvGrpSpPr>
          <p:cNvPr id="20" name="Group 115"/>
          <p:cNvGrpSpPr>
            <a:grpSpLocks/>
          </p:cNvGrpSpPr>
          <p:nvPr/>
        </p:nvGrpSpPr>
        <p:grpSpPr bwMode="auto">
          <a:xfrm>
            <a:off x="5867400" y="3489325"/>
            <a:ext cx="547688" cy="1143000"/>
            <a:chOff x="3696" y="2352"/>
            <a:chExt cx="345" cy="720"/>
          </a:xfrm>
        </p:grpSpPr>
        <p:sp>
          <p:nvSpPr>
            <p:cNvPr id="88105" name="Line 116"/>
            <p:cNvSpPr>
              <a:spLocks noChangeShapeType="1"/>
            </p:cNvSpPr>
            <p:nvPr/>
          </p:nvSpPr>
          <p:spPr bwMode="auto">
            <a:xfrm flipV="1">
              <a:off x="3696" y="2592"/>
              <a:ext cx="0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8106" name="Text Box 117"/>
            <p:cNvSpPr txBox="1">
              <a:spLocks noChangeArrowheads="1"/>
            </p:cNvSpPr>
            <p:nvPr/>
          </p:nvSpPr>
          <p:spPr bwMode="auto">
            <a:xfrm>
              <a:off x="3696" y="2352"/>
              <a:ext cx="34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V</a:t>
              </a:r>
              <a:r>
                <a:rPr lang="en-US" sz="2000" i="0" baseline="-25000"/>
                <a:t>Tn</a:t>
              </a:r>
            </a:p>
          </p:txBody>
        </p:sp>
      </p:grpSp>
      <p:sp>
        <p:nvSpPr>
          <p:cNvPr id="781430" name="Text Box 118"/>
          <p:cNvSpPr txBox="1">
            <a:spLocks noChangeArrowheads="1"/>
          </p:cNvSpPr>
          <p:nvPr/>
        </p:nvSpPr>
        <p:spPr bwMode="auto">
          <a:xfrm>
            <a:off x="1600200" y="5622925"/>
            <a:ext cx="6629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solidFill>
                  <a:schemeClr val="accent1"/>
                </a:solidFill>
              </a:rPr>
              <a:t>Only 0 </a:t>
            </a:r>
            <a:r>
              <a:rPr lang="en-US" i="0">
                <a:solidFill>
                  <a:schemeClr val="accent1"/>
                </a:solidFill>
                <a:sym typeface="Symbol" pitchFamily="18" charset="2"/>
              </a:rPr>
              <a:t> 1 transitions allowed at inputs!</a:t>
            </a:r>
            <a:endParaRPr lang="en-US" i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430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0CA0BF-74E9-430A-A9A3-FE9443804BA9}" type="slidenum">
              <a:rPr lang="en-US"/>
              <a:pPr/>
              <a:t>63</a:t>
            </a:fld>
            <a:endParaRPr lang="en-US"/>
          </a:p>
        </p:txBody>
      </p:sp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Domino Logic</a:t>
            </a:r>
          </a:p>
        </p:txBody>
      </p:sp>
      <p:grpSp>
        <p:nvGrpSpPr>
          <p:cNvPr id="89092" name="Group 3"/>
          <p:cNvGrpSpPr>
            <a:grpSpLocks/>
          </p:cNvGrpSpPr>
          <p:nvPr/>
        </p:nvGrpSpPr>
        <p:grpSpPr bwMode="auto">
          <a:xfrm>
            <a:off x="3352800" y="2895600"/>
            <a:ext cx="457200" cy="381000"/>
            <a:chOff x="3312" y="1632"/>
            <a:chExt cx="288" cy="240"/>
          </a:xfrm>
        </p:grpSpPr>
        <p:sp>
          <p:nvSpPr>
            <p:cNvPr id="89192" name="AutoShape 4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9193" name="Oval 5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89093" name="Group 6"/>
          <p:cNvGrpSpPr>
            <a:grpSpLocks/>
          </p:cNvGrpSpPr>
          <p:nvPr/>
        </p:nvGrpSpPr>
        <p:grpSpPr bwMode="auto">
          <a:xfrm>
            <a:off x="1981200" y="4343400"/>
            <a:ext cx="533400" cy="762000"/>
            <a:chOff x="2784" y="3264"/>
            <a:chExt cx="336" cy="480"/>
          </a:xfrm>
        </p:grpSpPr>
        <p:grpSp>
          <p:nvGrpSpPr>
            <p:cNvPr id="89184" name="Group 7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89186" name="Line 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9187" name="Line 9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9188" name="Line 10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9189" name="Line 11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9190" name="Line 12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9191" name="Line 13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9185" name="Line 14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9094" name="Group 15"/>
          <p:cNvGrpSpPr>
            <a:grpSpLocks/>
          </p:cNvGrpSpPr>
          <p:nvPr/>
        </p:nvGrpSpPr>
        <p:grpSpPr bwMode="auto">
          <a:xfrm>
            <a:off x="1905000" y="2209800"/>
            <a:ext cx="533400" cy="762000"/>
            <a:chOff x="2064" y="2208"/>
            <a:chExt cx="336" cy="480"/>
          </a:xfrm>
        </p:grpSpPr>
        <p:sp>
          <p:nvSpPr>
            <p:cNvPr id="89176" name="Line 16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77" name="Line 17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78" name="Line 18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79" name="Line 19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80" name="Line 20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81" name="Line 21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82" name="Line 22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83" name="Oval 23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89095" name="Text Box 24"/>
          <p:cNvSpPr txBox="1">
            <a:spLocks noChangeArrowheads="1"/>
          </p:cNvSpPr>
          <p:nvPr/>
        </p:nvSpPr>
        <p:spPr bwMode="auto">
          <a:xfrm>
            <a:off x="1143000" y="32766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1</a:t>
            </a:r>
          </a:p>
        </p:txBody>
      </p:sp>
      <p:grpSp>
        <p:nvGrpSpPr>
          <p:cNvPr id="89096" name="Group 25"/>
          <p:cNvGrpSpPr>
            <a:grpSpLocks/>
          </p:cNvGrpSpPr>
          <p:nvPr/>
        </p:nvGrpSpPr>
        <p:grpSpPr bwMode="auto">
          <a:xfrm>
            <a:off x="2362200" y="4953000"/>
            <a:ext cx="304800" cy="304800"/>
            <a:chOff x="2400" y="3744"/>
            <a:chExt cx="192" cy="192"/>
          </a:xfrm>
        </p:grpSpPr>
        <p:grpSp>
          <p:nvGrpSpPr>
            <p:cNvPr id="89172" name="Group 26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89174" name="Line 27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9175" name="Line 28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9173" name="Line 29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9097" name="Line 30"/>
          <p:cNvSpPr>
            <a:spLocks noChangeShapeType="1"/>
          </p:cNvSpPr>
          <p:nvPr/>
        </p:nvSpPr>
        <p:spPr bwMode="auto">
          <a:xfrm>
            <a:off x="2286000" y="2209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098" name="Rectangle 31" descr="20%"/>
          <p:cNvSpPr>
            <a:spLocks noChangeArrowheads="1"/>
          </p:cNvSpPr>
          <p:nvPr/>
        </p:nvSpPr>
        <p:spPr bwMode="auto">
          <a:xfrm>
            <a:off x="1981200" y="32766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9099" name="Line 32"/>
          <p:cNvSpPr>
            <a:spLocks noChangeShapeType="1"/>
          </p:cNvSpPr>
          <p:nvPr/>
        </p:nvSpPr>
        <p:spPr bwMode="auto">
          <a:xfrm>
            <a:off x="2438400" y="2895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00" name="Line 33"/>
          <p:cNvSpPr>
            <a:spLocks noChangeShapeType="1"/>
          </p:cNvSpPr>
          <p:nvPr/>
        </p:nvSpPr>
        <p:spPr bwMode="auto">
          <a:xfrm>
            <a:off x="1600200" y="3505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01" name="Line 34"/>
          <p:cNvSpPr>
            <a:spLocks noChangeShapeType="1"/>
          </p:cNvSpPr>
          <p:nvPr/>
        </p:nvSpPr>
        <p:spPr bwMode="auto">
          <a:xfrm>
            <a:off x="1600200" y="3886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02" name="Line 35"/>
          <p:cNvSpPr>
            <a:spLocks noChangeShapeType="1"/>
          </p:cNvSpPr>
          <p:nvPr/>
        </p:nvSpPr>
        <p:spPr bwMode="auto">
          <a:xfrm>
            <a:off x="1600200" y="4191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03" name="Text Box 36"/>
          <p:cNvSpPr txBox="1">
            <a:spLocks noChangeArrowheads="1"/>
          </p:cNvSpPr>
          <p:nvPr/>
        </p:nvSpPr>
        <p:spPr bwMode="auto">
          <a:xfrm>
            <a:off x="1143000" y="36576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2</a:t>
            </a:r>
          </a:p>
        </p:txBody>
      </p:sp>
      <p:sp>
        <p:nvSpPr>
          <p:cNvPr id="89104" name="Text Box 37"/>
          <p:cNvSpPr txBox="1">
            <a:spLocks noChangeArrowheads="1"/>
          </p:cNvSpPr>
          <p:nvPr/>
        </p:nvSpPr>
        <p:spPr bwMode="auto">
          <a:xfrm>
            <a:off x="2133600" y="3657600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PDN</a:t>
            </a:r>
            <a:endParaRPr lang="en-US" sz="2000" i="0" baseline="-25000"/>
          </a:p>
        </p:txBody>
      </p:sp>
      <p:sp>
        <p:nvSpPr>
          <p:cNvPr id="89105" name="Text Box 38"/>
          <p:cNvSpPr txBox="1">
            <a:spLocks noChangeArrowheads="1"/>
          </p:cNvSpPr>
          <p:nvPr/>
        </p:nvSpPr>
        <p:spPr bwMode="auto">
          <a:xfrm>
            <a:off x="1143000" y="40386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3</a:t>
            </a:r>
          </a:p>
        </p:txBody>
      </p:sp>
      <p:sp>
        <p:nvSpPr>
          <p:cNvPr id="89106" name="Text Box 39"/>
          <p:cNvSpPr txBox="1">
            <a:spLocks noChangeArrowheads="1"/>
          </p:cNvSpPr>
          <p:nvPr/>
        </p:nvSpPr>
        <p:spPr bwMode="auto">
          <a:xfrm>
            <a:off x="2286000" y="45720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e</a:t>
            </a:r>
          </a:p>
        </p:txBody>
      </p:sp>
      <p:sp>
        <p:nvSpPr>
          <p:cNvPr id="89107" name="Text Box 40"/>
          <p:cNvSpPr txBox="1">
            <a:spLocks noChangeArrowheads="1"/>
          </p:cNvSpPr>
          <p:nvPr/>
        </p:nvSpPr>
        <p:spPr bwMode="auto">
          <a:xfrm>
            <a:off x="2209800" y="24384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89108" name="Text Box 41"/>
          <p:cNvSpPr txBox="1">
            <a:spLocks noChangeArrowheads="1"/>
          </p:cNvSpPr>
          <p:nvPr/>
        </p:nvSpPr>
        <p:spPr bwMode="auto">
          <a:xfrm>
            <a:off x="1371600" y="45720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89109" name="Text Box 42"/>
          <p:cNvSpPr txBox="1">
            <a:spLocks noChangeArrowheads="1"/>
          </p:cNvSpPr>
          <p:nvPr/>
        </p:nvSpPr>
        <p:spPr bwMode="auto">
          <a:xfrm>
            <a:off x="1295400" y="24384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89110" name="Line 43"/>
          <p:cNvSpPr>
            <a:spLocks noChangeShapeType="1"/>
          </p:cNvSpPr>
          <p:nvPr/>
        </p:nvSpPr>
        <p:spPr bwMode="auto">
          <a:xfrm>
            <a:off x="2438400" y="3048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11" name="Text Box 44"/>
          <p:cNvSpPr txBox="1">
            <a:spLocks noChangeArrowheads="1"/>
          </p:cNvSpPr>
          <p:nvPr/>
        </p:nvSpPr>
        <p:spPr bwMode="auto">
          <a:xfrm>
            <a:off x="3657600" y="2590800"/>
            <a:ext cx="7334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Out1</a:t>
            </a:r>
            <a:endParaRPr lang="en-US" sz="2000" i="0" baseline="-25000"/>
          </a:p>
        </p:txBody>
      </p:sp>
      <p:grpSp>
        <p:nvGrpSpPr>
          <p:cNvPr id="89112" name="Group 45"/>
          <p:cNvGrpSpPr>
            <a:grpSpLocks/>
          </p:cNvGrpSpPr>
          <p:nvPr/>
        </p:nvGrpSpPr>
        <p:grpSpPr bwMode="auto">
          <a:xfrm>
            <a:off x="5181600" y="4267200"/>
            <a:ext cx="533400" cy="762000"/>
            <a:chOff x="2784" y="3264"/>
            <a:chExt cx="336" cy="480"/>
          </a:xfrm>
        </p:grpSpPr>
        <p:grpSp>
          <p:nvGrpSpPr>
            <p:cNvPr id="89164" name="Group 46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89166" name="Line 47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9167" name="Line 4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9168" name="Line 49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9169" name="Line 50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9170" name="Line 51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9171" name="Line 52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9165" name="Line 53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89113" name="Group 54"/>
          <p:cNvGrpSpPr>
            <a:grpSpLocks/>
          </p:cNvGrpSpPr>
          <p:nvPr/>
        </p:nvGrpSpPr>
        <p:grpSpPr bwMode="auto">
          <a:xfrm>
            <a:off x="5105400" y="2133600"/>
            <a:ext cx="533400" cy="762000"/>
            <a:chOff x="2064" y="2208"/>
            <a:chExt cx="336" cy="480"/>
          </a:xfrm>
        </p:grpSpPr>
        <p:sp>
          <p:nvSpPr>
            <p:cNvPr id="89156" name="Line 55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57" name="Line 56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58" name="Line 57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59" name="Line 58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60" name="Line 59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61" name="Line 60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62" name="Line 61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63" name="Oval 62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89114" name="Group 63"/>
          <p:cNvGrpSpPr>
            <a:grpSpLocks/>
          </p:cNvGrpSpPr>
          <p:nvPr/>
        </p:nvGrpSpPr>
        <p:grpSpPr bwMode="auto">
          <a:xfrm>
            <a:off x="5562600" y="4876800"/>
            <a:ext cx="304800" cy="304800"/>
            <a:chOff x="2400" y="3744"/>
            <a:chExt cx="192" cy="192"/>
          </a:xfrm>
        </p:grpSpPr>
        <p:grpSp>
          <p:nvGrpSpPr>
            <p:cNvPr id="89152" name="Group 64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89154" name="Line 65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9155" name="Line 66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89153" name="Line 67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9115" name="Line 68"/>
          <p:cNvSpPr>
            <a:spLocks noChangeShapeType="1"/>
          </p:cNvSpPr>
          <p:nvPr/>
        </p:nvSpPr>
        <p:spPr bwMode="auto">
          <a:xfrm>
            <a:off x="5486400" y="2133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16" name="Rectangle 69" descr="20%"/>
          <p:cNvSpPr>
            <a:spLocks noChangeArrowheads="1"/>
          </p:cNvSpPr>
          <p:nvPr/>
        </p:nvSpPr>
        <p:spPr bwMode="auto">
          <a:xfrm>
            <a:off x="5181600" y="32004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9117" name="Line 70"/>
          <p:cNvSpPr>
            <a:spLocks noChangeShapeType="1"/>
          </p:cNvSpPr>
          <p:nvPr/>
        </p:nvSpPr>
        <p:spPr bwMode="auto">
          <a:xfrm>
            <a:off x="5638800" y="2819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18" name="Line 71"/>
          <p:cNvSpPr>
            <a:spLocks noChangeShapeType="1"/>
          </p:cNvSpPr>
          <p:nvPr/>
        </p:nvSpPr>
        <p:spPr bwMode="auto">
          <a:xfrm>
            <a:off x="48006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19" name="Line 72"/>
          <p:cNvSpPr>
            <a:spLocks noChangeShapeType="1"/>
          </p:cNvSpPr>
          <p:nvPr/>
        </p:nvSpPr>
        <p:spPr bwMode="auto">
          <a:xfrm>
            <a:off x="4800600" y="3810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20" name="Line 73"/>
          <p:cNvSpPr>
            <a:spLocks noChangeShapeType="1"/>
          </p:cNvSpPr>
          <p:nvPr/>
        </p:nvSpPr>
        <p:spPr bwMode="auto">
          <a:xfrm>
            <a:off x="4800600" y="4114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21" name="Text Box 74"/>
          <p:cNvSpPr txBox="1">
            <a:spLocks noChangeArrowheads="1"/>
          </p:cNvSpPr>
          <p:nvPr/>
        </p:nvSpPr>
        <p:spPr bwMode="auto">
          <a:xfrm>
            <a:off x="4419600" y="35814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4</a:t>
            </a:r>
          </a:p>
        </p:txBody>
      </p:sp>
      <p:sp>
        <p:nvSpPr>
          <p:cNvPr id="89122" name="Text Box 75"/>
          <p:cNvSpPr txBox="1">
            <a:spLocks noChangeArrowheads="1"/>
          </p:cNvSpPr>
          <p:nvPr/>
        </p:nvSpPr>
        <p:spPr bwMode="auto">
          <a:xfrm>
            <a:off x="5334000" y="3581400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PDN</a:t>
            </a:r>
            <a:endParaRPr lang="en-US" sz="2000" i="0" baseline="-25000"/>
          </a:p>
        </p:txBody>
      </p:sp>
      <p:sp>
        <p:nvSpPr>
          <p:cNvPr id="89123" name="Text Box 76"/>
          <p:cNvSpPr txBox="1">
            <a:spLocks noChangeArrowheads="1"/>
          </p:cNvSpPr>
          <p:nvPr/>
        </p:nvSpPr>
        <p:spPr bwMode="auto">
          <a:xfrm>
            <a:off x="4419600" y="39624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5</a:t>
            </a:r>
          </a:p>
        </p:txBody>
      </p:sp>
      <p:sp>
        <p:nvSpPr>
          <p:cNvPr id="89124" name="Text Box 77"/>
          <p:cNvSpPr txBox="1">
            <a:spLocks noChangeArrowheads="1"/>
          </p:cNvSpPr>
          <p:nvPr/>
        </p:nvSpPr>
        <p:spPr bwMode="auto">
          <a:xfrm>
            <a:off x="5486400" y="44958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e</a:t>
            </a:r>
          </a:p>
        </p:txBody>
      </p:sp>
      <p:sp>
        <p:nvSpPr>
          <p:cNvPr id="89125" name="Text Box 78"/>
          <p:cNvSpPr txBox="1">
            <a:spLocks noChangeArrowheads="1"/>
          </p:cNvSpPr>
          <p:nvPr/>
        </p:nvSpPr>
        <p:spPr bwMode="auto">
          <a:xfrm>
            <a:off x="5410200" y="23622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89126" name="Text Box 79"/>
          <p:cNvSpPr txBox="1">
            <a:spLocks noChangeArrowheads="1"/>
          </p:cNvSpPr>
          <p:nvPr/>
        </p:nvSpPr>
        <p:spPr bwMode="auto">
          <a:xfrm>
            <a:off x="4572000" y="44958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89127" name="Text Box 80"/>
          <p:cNvSpPr txBox="1">
            <a:spLocks noChangeArrowheads="1"/>
          </p:cNvSpPr>
          <p:nvPr/>
        </p:nvSpPr>
        <p:spPr bwMode="auto">
          <a:xfrm>
            <a:off x="4495800" y="23622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89128" name="Line 81"/>
          <p:cNvSpPr>
            <a:spLocks noChangeShapeType="1"/>
          </p:cNvSpPr>
          <p:nvPr/>
        </p:nvSpPr>
        <p:spPr bwMode="auto">
          <a:xfrm>
            <a:off x="5638800" y="2971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29" name="Text Box 82"/>
          <p:cNvSpPr txBox="1">
            <a:spLocks noChangeArrowheads="1"/>
          </p:cNvSpPr>
          <p:nvPr/>
        </p:nvSpPr>
        <p:spPr bwMode="auto">
          <a:xfrm>
            <a:off x="7391400" y="2590800"/>
            <a:ext cx="7334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Out2</a:t>
            </a:r>
            <a:endParaRPr lang="en-US" sz="2000" i="0" baseline="-25000"/>
          </a:p>
        </p:txBody>
      </p:sp>
      <p:sp>
        <p:nvSpPr>
          <p:cNvPr id="89130" name="Line 83"/>
          <p:cNvSpPr>
            <a:spLocks noChangeShapeType="1"/>
          </p:cNvSpPr>
          <p:nvPr/>
        </p:nvSpPr>
        <p:spPr bwMode="auto">
          <a:xfrm>
            <a:off x="3810000" y="3048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31" name="Line 84"/>
          <p:cNvSpPr>
            <a:spLocks noChangeShapeType="1"/>
          </p:cNvSpPr>
          <p:nvPr/>
        </p:nvSpPr>
        <p:spPr bwMode="auto">
          <a:xfrm>
            <a:off x="4343400" y="3048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32" name="Line 85"/>
          <p:cNvSpPr>
            <a:spLocks noChangeShapeType="1"/>
          </p:cNvSpPr>
          <p:nvPr/>
        </p:nvSpPr>
        <p:spPr bwMode="auto">
          <a:xfrm>
            <a:off x="4343400" y="3429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89133" name="Group 86"/>
          <p:cNvGrpSpPr>
            <a:grpSpLocks/>
          </p:cNvGrpSpPr>
          <p:nvPr/>
        </p:nvGrpSpPr>
        <p:grpSpPr bwMode="auto">
          <a:xfrm>
            <a:off x="6629400" y="2819400"/>
            <a:ext cx="457200" cy="381000"/>
            <a:chOff x="3312" y="1632"/>
            <a:chExt cx="288" cy="240"/>
          </a:xfrm>
        </p:grpSpPr>
        <p:sp>
          <p:nvSpPr>
            <p:cNvPr id="89150" name="AutoShape 87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9151" name="Oval 88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89134" name="Line 89"/>
          <p:cNvSpPr>
            <a:spLocks noChangeShapeType="1"/>
          </p:cNvSpPr>
          <p:nvPr/>
        </p:nvSpPr>
        <p:spPr bwMode="auto">
          <a:xfrm>
            <a:off x="7086600" y="2971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89135" name="Group 90"/>
          <p:cNvGrpSpPr>
            <a:grpSpLocks/>
          </p:cNvGrpSpPr>
          <p:nvPr/>
        </p:nvGrpSpPr>
        <p:grpSpPr bwMode="auto">
          <a:xfrm flipH="1">
            <a:off x="6096000" y="2133600"/>
            <a:ext cx="533400" cy="762000"/>
            <a:chOff x="2064" y="2208"/>
            <a:chExt cx="336" cy="480"/>
          </a:xfrm>
        </p:grpSpPr>
        <p:sp>
          <p:nvSpPr>
            <p:cNvPr id="89142" name="Line 91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43" name="Line 92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44" name="Line 93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45" name="Line 94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46" name="Line 95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47" name="Line 96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48" name="Line 97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9149" name="Oval 98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89136" name="Line 99"/>
          <p:cNvSpPr>
            <a:spLocks noChangeShapeType="1"/>
          </p:cNvSpPr>
          <p:nvPr/>
        </p:nvSpPr>
        <p:spPr bwMode="auto">
          <a:xfrm>
            <a:off x="60960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37" name="Line 100"/>
          <p:cNvSpPr>
            <a:spLocks noChangeShapeType="1"/>
          </p:cNvSpPr>
          <p:nvPr/>
        </p:nvSpPr>
        <p:spPr bwMode="auto">
          <a:xfrm>
            <a:off x="7315200" y="2514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38" name="Line 101"/>
          <p:cNvSpPr>
            <a:spLocks noChangeShapeType="1"/>
          </p:cNvSpPr>
          <p:nvPr/>
        </p:nvSpPr>
        <p:spPr bwMode="auto">
          <a:xfrm>
            <a:off x="6553200" y="2514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89139" name="Text Box 102"/>
          <p:cNvSpPr txBox="1">
            <a:spLocks noChangeArrowheads="1"/>
          </p:cNvSpPr>
          <p:nvPr/>
        </p:nvSpPr>
        <p:spPr bwMode="auto">
          <a:xfrm>
            <a:off x="5867400" y="2362200"/>
            <a:ext cx="5349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kp</a:t>
            </a:r>
          </a:p>
        </p:txBody>
      </p:sp>
      <p:sp>
        <p:nvSpPr>
          <p:cNvPr id="783463" name="Text Box 103"/>
          <p:cNvSpPr txBox="1">
            <a:spLocks noChangeArrowheads="1"/>
          </p:cNvSpPr>
          <p:nvPr/>
        </p:nvSpPr>
        <p:spPr bwMode="auto">
          <a:xfrm>
            <a:off x="2514600" y="2743200"/>
            <a:ext cx="7239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solidFill>
                  <a:schemeClr val="accent1"/>
                </a:solidFill>
              </a:rPr>
              <a:t>1 </a:t>
            </a:r>
            <a:r>
              <a:rPr lang="en-US" sz="1600" i="0">
                <a:solidFill>
                  <a:schemeClr val="accent1"/>
                </a:solidFill>
                <a:sym typeface="Symbol" pitchFamily="18" charset="2"/>
              </a:rPr>
              <a:t> 1</a:t>
            </a:r>
          </a:p>
          <a:p>
            <a:r>
              <a:rPr lang="en-US" sz="1600" i="0">
                <a:solidFill>
                  <a:schemeClr val="accent1"/>
                </a:solidFill>
                <a:sym typeface="Symbol" pitchFamily="18" charset="2"/>
              </a:rPr>
              <a:t>1  0</a:t>
            </a:r>
          </a:p>
        </p:txBody>
      </p:sp>
      <p:sp>
        <p:nvSpPr>
          <p:cNvPr id="783464" name="Text Box 104"/>
          <p:cNvSpPr txBox="1">
            <a:spLocks noChangeArrowheads="1"/>
          </p:cNvSpPr>
          <p:nvPr/>
        </p:nvSpPr>
        <p:spPr bwMode="auto">
          <a:xfrm>
            <a:off x="4419600" y="3124200"/>
            <a:ext cx="7239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solidFill>
                  <a:schemeClr val="accent1"/>
                </a:solidFill>
              </a:rPr>
              <a:t>0 </a:t>
            </a:r>
            <a:r>
              <a:rPr lang="en-US" sz="1600" i="0">
                <a:solidFill>
                  <a:schemeClr val="accent1"/>
                </a:solidFill>
                <a:sym typeface="Symbol" pitchFamily="18" charset="2"/>
              </a:rPr>
              <a:t> 0</a:t>
            </a:r>
          </a:p>
          <a:p>
            <a:r>
              <a:rPr lang="en-US" sz="1600" i="0">
                <a:solidFill>
                  <a:schemeClr val="accent1"/>
                </a:solidFill>
                <a:sym typeface="Symbol" pitchFamily="18" charset="2"/>
              </a:rPr>
              <a:t>0 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3463" grpId="0" autoUpdateAnimBg="0"/>
      <p:bldP spid="783464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3B7E4D-EA8A-447A-A736-8F961C76B880}" type="slidenum">
              <a:rPr lang="en-US"/>
              <a:pPr/>
              <a:t>64</a:t>
            </a:fld>
            <a:endParaRPr lang="en-US"/>
          </a:p>
        </p:txBody>
      </p:sp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Why Domino?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14400" y="42672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914400" y="24384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grpSp>
        <p:nvGrpSpPr>
          <p:cNvPr id="90118" name="Group 6"/>
          <p:cNvGrpSpPr>
            <a:grpSpLocks/>
          </p:cNvGrpSpPr>
          <p:nvPr/>
        </p:nvGrpSpPr>
        <p:grpSpPr bwMode="auto">
          <a:xfrm>
            <a:off x="990600" y="2286000"/>
            <a:ext cx="2438400" cy="2667000"/>
            <a:chOff x="336" y="1440"/>
            <a:chExt cx="1536" cy="1680"/>
          </a:xfrm>
        </p:grpSpPr>
        <p:grpSp>
          <p:nvGrpSpPr>
            <p:cNvPr id="90247" name="Group 7"/>
            <p:cNvGrpSpPr>
              <a:grpSpLocks/>
            </p:cNvGrpSpPr>
            <p:nvPr/>
          </p:nvGrpSpPr>
          <p:grpSpPr bwMode="auto">
            <a:xfrm>
              <a:off x="1231" y="1818"/>
              <a:ext cx="199" cy="210"/>
              <a:chOff x="3312" y="1632"/>
              <a:chExt cx="288" cy="240"/>
            </a:xfrm>
          </p:grpSpPr>
          <p:sp>
            <p:nvSpPr>
              <p:cNvPr id="90286" name="AutoShape 8"/>
              <p:cNvSpPr>
                <a:spLocks noChangeArrowheads="1"/>
              </p:cNvSpPr>
              <p:nvPr/>
            </p:nvSpPr>
            <p:spPr bwMode="auto">
              <a:xfrm rot="5400000">
                <a:off x="3312" y="1632"/>
                <a:ext cx="240" cy="240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0287" name="Oval 9"/>
              <p:cNvSpPr>
                <a:spLocks noChangeArrowheads="1"/>
              </p:cNvSpPr>
              <p:nvPr/>
            </p:nvSpPr>
            <p:spPr bwMode="auto">
              <a:xfrm rot="5400000">
                <a:off x="3552" y="172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90248" name="Group 10"/>
            <p:cNvGrpSpPr>
              <a:grpSpLocks/>
            </p:cNvGrpSpPr>
            <p:nvPr/>
          </p:nvGrpSpPr>
          <p:grpSpPr bwMode="auto">
            <a:xfrm>
              <a:off x="701" y="2616"/>
              <a:ext cx="232" cy="420"/>
              <a:chOff x="2784" y="3264"/>
              <a:chExt cx="336" cy="480"/>
            </a:xfrm>
          </p:grpSpPr>
          <p:grpSp>
            <p:nvGrpSpPr>
              <p:cNvPr id="90278" name="Group 11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90280" name="Line 12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81" name="Line 13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82" name="Line 14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83" name="Line 15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84" name="Line 16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85" name="Line 17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90279" name="Line 18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90249" name="Group 19"/>
            <p:cNvGrpSpPr>
              <a:grpSpLocks/>
            </p:cNvGrpSpPr>
            <p:nvPr/>
          </p:nvGrpSpPr>
          <p:grpSpPr bwMode="auto">
            <a:xfrm>
              <a:off x="667" y="1440"/>
              <a:ext cx="232" cy="420"/>
              <a:chOff x="2064" y="2208"/>
              <a:chExt cx="336" cy="480"/>
            </a:xfrm>
          </p:grpSpPr>
          <p:sp>
            <p:nvSpPr>
              <p:cNvPr id="90270" name="Line 20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71" name="Line 21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72" name="Line 22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73" name="Line 23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74" name="Line 24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75" name="Line 25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76" name="Line 26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77" name="Oval 27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90250" name="Group 28"/>
            <p:cNvGrpSpPr>
              <a:grpSpLocks/>
            </p:cNvGrpSpPr>
            <p:nvPr/>
          </p:nvGrpSpPr>
          <p:grpSpPr bwMode="auto">
            <a:xfrm>
              <a:off x="866" y="2952"/>
              <a:ext cx="133" cy="168"/>
              <a:chOff x="2400" y="3744"/>
              <a:chExt cx="192" cy="192"/>
            </a:xfrm>
          </p:grpSpPr>
          <p:grpSp>
            <p:nvGrpSpPr>
              <p:cNvPr id="90266" name="Group 29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90268" name="Line 30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69" name="Line 31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90267" name="Line 32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0251" name="Line 33"/>
            <p:cNvSpPr>
              <a:spLocks noChangeShapeType="1"/>
            </p:cNvSpPr>
            <p:nvPr/>
          </p:nvSpPr>
          <p:spPr bwMode="auto">
            <a:xfrm>
              <a:off x="833" y="1440"/>
              <a:ext cx="1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52" name="Rectangle 34" descr="20%"/>
            <p:cNvSpPr>
              <a:spLocks noChangeArrowheads="1"/>
            </p:cNvSpPr>
            <p:nvPr/>
          </p:nvSpPr>
          <p:spPr bwMode="auto">
            <a:xfrm>
              <a:off x="701" y="2028"/>
              <a:ext cx="464" cy="630"/>
            </a:xfrm>
            <a:prstGeom prst="rect">
              <a:avLst/>
            </a:prstGeom>
            <a:pattFill prst="pct20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0253" name="Line 35"/>
            <p:cNvSpPr>
              <a:spLocks noChangeShapeType="1"/>
            </p:cNvSpPr>
            <p:nvPr/>
          </p:nvSpPr>
          <p:spPr bwMode="auto">
            <a:xfrm>
              <a:off x="899" y="1818"/>
              <a:ext cx="0" cy="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54" name="Line 36"/>
            <p:cNvSpPr>
              <a:spLocks noChangeShapeType="1"/>
            </p:cNvSpPr>
            <p:nvPr/>
          </p:nvSpPr>
          <p:spPr bwMode="auto">
            <a:xfrm>
              <a:off x="535" y="2154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55" name="Line 37"/>
            <p:cNvSpPr>
              <a:spLocks noChangeShapeType="1"/>
            </p:cNvSpPr>
            <p:nvPr/>
          </p:nvSpPr>
          <p:spPr bwMode="auto">
            <a:xfrm>
              <a:off x="535" y="2364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56" name="Line 38"/>
            <p:cNvSpPr>
              <a:spLocks noChangeShapeType="1"/>
            </p:cNvSpPr>
            <p:nvPr/>
          </p:nvSpPr>
          <p:spPr bwMode="auto">
            <a:xfrm>
              <a:off x="535" y="2532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57" name="Text Box 39"/>
            <p:cNvSpPr txBox="1">
              <a:spLocks noChangeArrowheads="1"/>
            </p:cNvSpPr>
            <p:nvPr/>
          </p:nvSpPr>
          <p:spPr bwMode="auto">
            <a:xfrm>
              <a:off x="336" y="2238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In</a:t>
              </a:r>
              <a:r>
                <a:rPr lang="en-US" sz="2000" i="0" baseline="-25000"/>
                <a:t>i</a:t>
              </a:r>
            </a:p>
          </p:txBody>
        </p:sp>
        <p:sp>
          <p:nvSpPr>
            <p:cNvPr id="90258" name="Text Box 40"/>
            <p:cNvSpPr txBox="1">
              <a:spLocks noChangeArrowheads="1"/>
            </p:cNvSpPr>
            <p:nvPr/>
          </p:nvSpPr>
          <p:spPr bwMode="auto">
            <a:xfrm>
              <a:off x="720" y="2256"/>
              <a:ext cx="45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PDN</a:t>
              </a:r>
              <a:endParaRPr lang="en-US" sz="2000" i="0" baseline="-25000"/>
            </a:p>
          </p:txBody>
        </p:sp>
        <p:sp>
          <p:nvSpPr>
            <p:cNvPr id="90259" name="Text Box 41"/>
            <p:cNvSpPr txBox="1">
              <a:spLocks noChangeArrowheads="1"/>
            </p:cNvSpPr>
            <p:nvPr/>
          </p:nvSpPr>
          <p:spPr bwMode="auto">
            <a:xfrm>
              <a:off x="336" y="2448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In</a:t>
              </a:r>
              <a:r>
                <a:rPr lang="en-US" sz="2000" i="0" baseline="-25000"/>
                <a:t>j</a:t>
              </a:r>
            </a:p>
          </p:txBody>
        </p:sp>
        <p:sp>
          <p:nvSpPr>
            <p:cNvPr id="90260" name="Line 42"/>
            <p:cNvSpPr>
              <a:spLocks noChangeShapeType="1"/>
            </p:cNvSpPr>
            <p:nvPr/>
          </p:nvSpPr>
          <p:spPr bwMode="auto">
            <a:xfrm>
              <a:off x="899" y="1902"/>
              <a:ext cx="3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61" name="Line 43"/>
            <p:cNvSpPr>
              <a:spLocks noChangeShapeType="1"/>
            </p:cNvSpPr>
            <p:nvPr/>
          </p:nvSpPr>
          <p:spPr bwMode="auto">
            <a:xfrm>
              <a:off x="1430" y="1902"/>
              <a:ext cx="1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62" name="Line 44"/>
            <p:cNvSpPr>
              <a:spLocks noChangeShapeType="1"/>
            </p:cNvSpPr>
            <p:nvPr/>
          </p:nvSpPr>
          <p:spPr bwMode="auto">
            <a:xfrm>
              <a:off x="1562" y="1902"/>
              <a:ext cx="0" cy="2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63" name="Line 45"/>
            <p:cNvSpPr>
              <a:spLocks noChangeShapeType="1"/>
            </p:cNvSpPr>
            <p:nvPr/>
          </p:nvSpPr>
          <p:spPr bwMode="auto">
            <a:xfrm flipV="1">
              <a:off x="1562" y="2154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64" name="Line 46"/>
            <p:cNvSpPr>
              <a:spLocks noChangeShapeType="1"/>
            </p:cNvSpPr>
            <p:nvPr/>
          </p:nvSpPr>
          <p:spPr bwMode="auto">
            <a:xfrm>
              <a:off x="720" y="2832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65" name="Line 47"/>
            <p:cNvSpPr>
              <a:spLocks noChangeShapeType="1"/>
            </p:cNvSpPr>
            <p:nvPr/>
          </p:nvSpPr>
          <p:spPr bwMode="auto">
            <a:xfrm>
              <a:off x="768" y="1632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2667000" y="2286000"/>
            <a:ext cx="2438400" cy="2667000"/>
            <a:chOff x="1680" y="1440"/>
            <a:chExt cx="1536" cy="1680"/>
          </a:xfrm>
        </p:grpSpPr>
        <p:sp>
          <p:nvSpPr>
            <p:cNvPr id="90207" name="Text Box 49"/>
            <p:cNvSpPr txBox="1">
              <a:spLocks noChangeArrowheads="1"/>
            </p:cNvSpPr>
            <p:nvPr/>
          </p:nvSpPr>
          <p:spPr bwMode="auto">
            <a:xfrm>
              <a:off x="1680" y="2238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In</a:t>
              </a:r>
              <a:r>
                <a:rPr lang="en-US" sz="2000" i="0" baseline="-25000"/>
                <a:t>i</a:t>
              </a:r>
            </a:p>
          </p:txBody>
        </p:sp>
        <p:sp>
          <p:nvSpPr>
            <p:cNvPr id="90208" name="Text Box 50"/>
            <p:cNvSpPr txBox="1">
              <a:spLocks noChangeArrowheads="1"/>
            </p:cNvSpPr>
            <p:nvPr/>
          </p:nvSpPr>
          <p:spPr bwMode="auto">
            <a:xfrm>
              <a:off x="1680" y="2448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In</a:t>
              </a:r>
              <a:r>
                <a:rPr lang="en-US" sz="2000" i="0" baseline="-25000"/>
                <a:t>j</a:t>
              </a:r>
            </a:p>
          </p:txBody>
        </p:sp>
        <p:grpSp>
          <p:nvGrpSpPr>
            <p:cNvPr id="90209" name="Group 51"/>
            <p:cNvGrpSpPr>
              <a:grpSpLocks/>
            </p:cNvGrpSpPr>
            <p:nvPr/>
          </p:nvGrpSpPr>
          <p:grpSpPr bwMode="auto">
            <a:xfrm>
              <a:off x="2575" y="1818"/>
              <a:ext cx="199" cy="210"/>
              <a:chOff x="3312" y="1632"/>
              <a:chExt cx="288" cy="240"/>
            </a:xfrm>
          </p:grpSpPr>
          <p:sp>
            <p:nvSpPr>
              <p:cNvPr id="90245" name="AutoShape 52"/>
              <p:cNvSpPr>
                <a:spLocks noChangeArrowheads="1"/>
              </p:cNvSpPr>
              <p:nvPr/>
            </p:nvSpPr>
            <p:spPr bwMode="auto">
              <a:xfrm rot="5400000">
                <a:off x="3312" y="1632"/>
                <a:ext cx="240" cy="240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0246" name="Oval 53"/>
              <p:cNvSpPr>
                <a:spLocks noChangeArrowheads="1"/>
              </p:cNvSpPr>
              <p:nvPr/>
            </p:nvSpPr>
            <p:spPr bwMode="auto">
              <a:xfrm rot="5400000">
                <a:off x="3552" y="172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90210" name="Group 54"/>
            <p:cNvGrpSpPr>
              <a:grpSpLocks/>
            </p:cNvGrpSpPr>
            <p:nvPr/>
          </p:nvGrpSpPr>
          <p:grpSpPr bwMode="auto">
            <a:xfrm>
              <a:off x="2045" y="2616"/>
              <a:ext cx="232" cy="420"/>
              <a:chOff x="2784" y="3264"/>
              <a:chExt cx="336" cy="480"/>
            </a:xfrm>
          </p:grpSpPr>
          <p:grpSp>
            <p:nvGrpSpPr>
              <p:cNvPr id="90237" name="Group 55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90239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40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41" name="Line 58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42" name="Line 59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43" name="Line 60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44" name="Line 61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90238" name="Line 62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90211" name="Group 63"/>
            <p:cNvGrpSpPr>
              <a:grpSpLocks/>
            </p:cNvGrpSpPr>
            <p:nvPr/>
          </p:nvGrpSpPr>
          <p:grpSpPr bwMode="auto">
            <a:xfrm>
              <a:off x="2011" y="1440"/>
              <a:ext cx="232" cy="420"/>
              <a:chOff x="2064" y="2208"/>
              <a:chExt cx="336" cy="480"/>
            </a:xfrm>
          </p:grpSpPr>
          <p:sp>
            <p:nvSpPr>
              <p:cNvPr id="90229" name="Line 64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30" name="Line 65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31" name="Line 66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32" name="Line 67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33" name="Line 68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34" name="Line 69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35" name="Line 70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236" name="Oval 71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90212" name="Group 72"/>
            <p:cNvGrpSpPr>
              <a:grpSpLocks/>
            </p:cNvGrpSpPr>
            <p:nvPr/>
          </p:nvGrpSpPr>
          <p:grpSpPr bwMode="auto">
            <a:xfrm>
              <a:off x="2210" y="2952"/>
              <a:ext cx="133" cy="168"/>
              <a:chOff x="2400" y="3744"/>
              <a:chExt cx="192" cy="192"/>
            </a:xfrm>
          </p:grpSpPr>
          <p:grpSp>
            <p:nvGrpSpPr>
              <p:cNvPr id="90225" name="Group 73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90227" name="Line 74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28" name="Line 75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90226" name="Line 76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0213" name="Line 77"/>
            <p:cNvSpPr>
              <a:spLocks noChangeShapeType="1"/>
            </p:cNvSpPr>
            <p:nvPr/>
          </p:nvSpPr>
          <p:spPr bwMode="auto">
            <a:xfrm>
              <a:off x="2177" y="1440"/>
              <a:ext cx="133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14" name="Rectangle 78" descr="20%"/>
            <p:cNvSpPr>
              <a:spLocks noChangeArrowheads="1"/>
            </p:cNvSpPr>
            <p:nvPr/>
          </p:nvSpPr>
          <p:spPr bwMode="auto">
            <a:xfrm>
              <a:off x="2045" y="2028"/>
              <a:ext cx="464" cy="630"/>
            </a:xfrm>
            <a:prstGeom prst="rect">
              <a:avLst/>
            </a:prstGeom>
            <a:pattFill prst="pct20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0215" name="Line 79"/>
            <p:cNvSpPr>
              <a:spLocks noChangeShapeType="1"/>
            </p:cNvSpPr>
            <p:nvPr/>
          </p:nvSpPr>
          <p:spPr bwMode="auto">
            <a:xfrm>
              <a:off x="2243" y="1818"/>
              <a:ext cx="0" cy="21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16" name="Line 80"/>
            <p:cNvSpPr>
              <a:spLocks noChangeShapeType="1"/>
            </p:cNvSpPr>
            <p:nvPr/>
          </p:nvSpPr>
          <p:spPr bwMode="auto">
            <a:xfrm>
              <a:off x="1879" y="2154"/>
              <a:ext cx="16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17" name="Line 81"/>
            <p:cNvSpPr>
              <a:spLocks noChangeShapeType="1"/>
            </p:cNvSpPr>
            <p:nvPr/>
          </p:nvSpPr>
          <p:spPr bwMode="auto">
            <a:xfrm>
              <a:off x="1879" y="2364"/>
              <a:ext cx="16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18" name="Line 82"/>
            <p:cNvSpPr>
              <a:spLocks noChangeShapeType="1"/>
            </p:cNvSpPr>
            <p:nvPr/>
          </p:nvSpPr>
          <p:spPr bwMode="auto">
            <a:xfrm>
              <a:off x="1879" y="2532"/>
              <a:ext cx="16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19" name="Text Box 83"/>
            <p:cNvSpPr txBox="1">
              <a:spLocks noChangeArrowheads="1"/>
            </p:cNvSpPr>
            <p:nvPr/>
          </p:nvSpPr>
          <p:spPr bwMode="auto">
            <a:xfrm>
              <a:off x="2064" y="2256"/>
              <a:ext cx="45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PDN</a:t>
              </a:r>
              <a:endParaRPr lang="en-US" sz="2000" i="0" baseline="-25000"/>
            </a:p>
          </p:txBody>
        </p:sp>
        <p:sp>
          <p:nvSpPr>
            <p:cNvPr id="90220" name="Line 84"/>
            <p:cNvSpPr>
              <a:spLocks noChangeShapeType="1"/>
            </p:cNvSpPr>
            <p:nvPr/>
          </p:nvSpPr>
          <p:spPr bwMode="auto">
            <a:xfrm>
              <a:off x="2243" y="1902"/>
              <a:ext cx="33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21" name="Line 85"/>
            <p:cNvSpPr>
              <a:spLocks noChangeShapeType="1"/>
            </p:cNvSpPr>
            <p:nvPr/>
          </p:nvSpPr>
          <p:spPr bwMode="auto">
            <a:xfrm>
              <a:off x="2774" y="1902"/>
              <a:ext cx="13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22" name="Line 86"/>
            <p:cNvSpPr>
              <a:spLocks noChangeShapeType="1"/>
            </p:cNvSpPr>
            <p:nvPr/>
          </p:nvSpPr>
          <p:spPr bwMode="auto">
            <a:xfrm>
              <a:off x="2906" y="1902"/>
              <a:ext cx="0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23" name="Line 87"/>
            <p:cNvSpPr>
              <a:spLocks noChangeShapeType="1"/>
            </p:cNvSpPr>
            <p:nvPr/>
          </p:nvSpPr>
          <p:spPr bwMode="auto">
            <a:xfrm>
              <a:off x="2064" y="2832"/>
              <a:ext cx="110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224" name="Line 88"/>
            <p:cNvSpPr>
              <a:spLocks noChangeShapeType="1"/>
            </p:cNvSpPr>
            <p:nvPr/>
          </p:nvSpPr>
          <p:spPr bwMode="auto">
            <a:xfrm>
              <a:off x="2112" y="1632"/>
              <a:ext cx="110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16" name="Group 89"/>
          <p:cNvGrpSpPr>
            <a:grpSpLocks/>
          </p:cNvGrpSpPr>
          <p:nvPr/>
        </p:nvGrpSpPr>
        <p:grpSpPr bwMode="auto">
          <a:xfrm>
            <a:off x="4343400" y="2286000"/>
            <a:ext cx="2438400" cy="2667000"/>
            <a:chOff x="2736" y="1440"/>
            <a:chExt cx="1536" cy="1680"/>
          </a:xfrm>
        </p:grpSpPr>
        <p:sp>
          <p:nvSpPr>
            <p:cNvPr id="90166" name="Line 90"/>
            <p:cNvSpPr>
              <a:spLocks noChangeShapeType="1"/>
            </p:cNvSpPr>
            <p:nvPr/>
          </p:nvSpPr>
          <p:spPr bwMode="auto">
            <a:xfrm flipV="1">
              <a:off x="2906" y="2154"/>
              <a:ext cx="16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90167" name="Group 91"/>
            <p:cNvGrpSpPr>
              <a:grpSpLocks/>
            </p:cNvGrpSpPr>
            <p:nvPr/>
          </p:nvGrpSpPr>
          <p:grpSpPr bwMode="auto">
            <a:xfrm>
              <a:off x="3631" y="1818"/>
              <a:ext cx="199" cy="210"/>
              <a:chOff x="3312" y="1632"/>
              <a:chExt cx="288" cy="240"/>
            </a:xfrm>
          </p:grpSpPr>
          <p:sp>
            <p:nvSpPr>
              <p:cNvPr id="90205" name="AutoShape 92"/>
              <p:cNvSpPr>
                <a:spLocks noChangeArrowheads="1"/>
              </p:cNvSpPr>
              <p:nvPr/>
            </p:nvSpPr>
            <p:spPr bwMode="auto">
              <a:xfrm rot="5400000">
                <a:off x="3312" y="1632"/>
                <a:ext cx="240" cy="240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0206" name="Oval 93"/>
              <p:cNvSpPr>
                <a:spLocks noChangeArrowheads="1"/>
              </p:cNvSpPr>
              <p:nvPr/>
            </p:nvSpPr>
            <p:spPr bwMode="auto">
              <a:xfrm rot="5400000">
                <a:off x="3552" y="1728"/>
                <a:ext cx="48" cy="48"/>
              </a:xfrm>
              <a:prstGeom prst="ellips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90168" name="Group 94"/>
            <p:cNvGrpSpPr>
              <a:grpSpLocks/>
            </p:cNvGrpSpPr>
            <p:nvPr/>
          </p:nvGrpSpPr>
          <p:grpSpPr bwMode="auto">
            <a:xfrm>
              <a:off x="3101" y="2616"/>
              <a:ext cx="232" cy="420"/>
              <a:chOff x="2784" y="3264"/>
              <a:chExt cx="336" cy="480"/>
            </a:xfrm>
          </p:grpSpPr>
          <p:grpSp>
            <p:nvGrpSpPr>
              <p:cNvPr id="90197" name="Group 95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90199" name="Line 96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00" name="Line 97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01" name="Line 98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02" name="Line 99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03" name="Line 100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204" name="Line 101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90198" name="Line 102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90169" name="Group 103"/>
            <p:cNvGrpSpPr>
              <a:grpSpLocks/>
            </p:cNvGrpSpPr>
            <p:nvPr/>
          </p:nvGrpSpPr>
          <p:grpSpPr bwMode="auto">
            <a:xfrm>
              <a:off x="3067" y="1440"/>
              <a:ext cx="232" cy="420"/>
              <a:chOff x="2064" y="2208"/>
              <a:chExt cx="336" cy="480"/>
            </a:xfrm>
          </p:grpSpPr>
          <p:sp>
            <p:nvSpPr>
              <p:cNvPr id="90189" name="Line 104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90" name="Line 105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91" name="Line 106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92" name="Line 107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93" name="Line 108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94" name="Line 109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95" name="Line 110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96" name="Oval 111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90170" name="Group 112"/>
            <p:cNvGrpSpPr>
              <a:grpSpLocks/>
            </p:cNvGrpSpPr>
            <p:nvPr/>
          </p:nvGrpSpPr>
          <p:grpSpPr bwMode="auto">
            <a:xfrm>
              <a:off x="3266" y="2952"/>
              <a:ext cx="133" cy="168"/>
              <a:chOff x="2400" y="3744"/>
              <a:chExt cx="192" cy="192"/>
            </a:xfrm>
          </p:grpSpPr>
          <p:grpSp>
            <p:nvGrpSpPr>
              <p:cNvPr id="90185" name="Group 113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90187" name="Line 114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188" name="Line 115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90186" name="Line 116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0171" name="Line 117"/>
            <p:cNvSpPr>
              <a:spLocks noChangeShapeType="1"/>
            </p:cNvSpPr>
            <p:nvPr/>
          </p:nvSpPr>
          <p:spPr bwMode="auto">
            <a:xfrm>
              <a:off x="3233" y="1440"/>
              <a:ext cx="133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72" name="Rectangle 118" descr="20%"/>
            <p:cNvSpPr>
              <a:spLocks noChangeArrowheads="1"/>
            </p:cNvSpPr>
            <p:nvPr/>
          </p:nvSpPr>
          <p:spPr bwMode="auto">
            <a:xfrm>
              <a:off x="3101" y="2028"/>
              <a:ext cx="464" cy="630"/>
            </a:xfrm>
            <a:prstGeom prst="rect">
              <a:avLst/>
            </a:prstGeom>
            <a:pattFill prst="pct20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0173" name="Line 119"/>
            <p:cNvSpPr>
              <a:spLocks noChangeShapeType="1"/>
            </p:cNvSpPr>
            <p:nvPr/>
          </p:nvSpPr>
          <p:spPr bwMode="auto">
            <a:xfrm>
              <a:off x="3299" y="1818"/>
              <a:ext cx="0" cy="21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74" name="Line 120"/>
            <p:cNvSpPr>
              <a:spLocks noChangeShapeType="1"/>
            </p:cNvSpPr>
            <p:nvPr/>
          </p:nvSpPr>
          <p:spPr bwMode="auto">
            <a:xfrm>
              <a:off x="2935" y="2154"/>
              <a:ext cx="166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75" name="Line 121"/>
            <p:cNvSpPr>
              <a:spLocks noChangeShapeType="1"/>
            </p:cNvSpPr>
            <p:nvPr/>
          </p:nvSpPr>
          <p:spPr bwMode="auto">
            <a:xfrm>
              <a:off x="2935" y="2364"/>
              <a:ext cx="166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76" name="Line 122"/>
            <p:cNvSpPr>
              <a:spLocks noChangeShapeType="1"/>
            </p:cNvSpPr>
            <p:nvPr/>
          </p:nvSpPr>
          <p:spPr bwMode="auto">
            <a:xfrm>
              <a:off x="2935" y="2532"/>
              <a:ext cx="166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77" name="Text Box 123"/>
            <p:cNvSpPr txBox="1">
              <a:spLocks noChangeArrowheads="1"/>
            </p:cNvSpPr>
            <p:nvPr/>
          </p:nvSpPr>
          <p:spPr bwMode="auto">
            <a:xfrm>
              <a:off x="2736" y="2238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In</a:t>
              </a:r>
              <a:r>
                <a:rPr lang="en-US" sz="2000" i="0" baseline="-25000"/>
                <a:t>i</a:t>
              </a:r>
            </a:p>
          </p:txBody>
        </p:sp>
        <p:sp>
          <p:nvSpPr>
            <p:cNvPr id="90178" name="Text Box 124"/>
            <p:cNvSpPr txBox="1">
              <a:spLocks noChangeArrowheads="1"/>
            </p:cNvSpPr>
            <p:nvPr/>
          </p:nvSpPr>
          <p:spPr bwMode="auto">
            <a:xfrm>
              <a:off x="3120" y="2256"/>
              <a:ext cx="45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PDN</a:t>
              </a:r>
              <a:endParaRPr lang="en-US" sz="2000" i="0" baseline="-25000"/>
            </a:p>
          </p:txBody>
        </p:sp>
        <p:sp>
          <p:nvSpPr>
            <p:cNvPr id="90179" name="Text Box 125"/>
            <p:cNvSpPr txBox="1">
              <a:spLocks noChangeArrowheads="1"/>
            </p:cNvSpPr>
            <p:nvPr/>
          </p:nvSpPr>
          <p:spPr bwMode="auto">
            <a:xfrm>
              <a:off x="2736" y="2448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In</a:t>
              </a:r>
              <a:r>
                <a:rPr lang="en-US" sz="2000" i="0" baseline="-25000"/>
                <a:t>j</a:t>
              </a:r>
            </a:p>
          </p:txBody>
        </p:sp>
        <p:sp>
          <p:nvSpPr>
            <p:cNvPr id="90180" name="Line 126"/>
            <p:cNvSpPr>
              <a:spLocks noChangeShapeType="1"/>
            </p:cNvSpPr>
            <p:nvPr/>
          </p:nvSpPr>
          <p:spPr bwMode="auto">
            <a:xfrm>
              <a:off x="3299" y="1902"/>
              <a:ext cx="332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81" name="Line 127"/>
            <p:cNvSpPr>
              <a:spLocks noChangeShapeType="1"/>
            </p:cNvSpPr>
            <p:nvPr/>
          </p:nvSpPr>
          <p:spPr bwMode="auto">
            <a:xfrm>
              <a:off x="3830" y="1902"/>
              <a:ext cx="132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82" name="Line 128"/>
            <p:cNvSpPr>
              <a:spLocks noChangeShapeType="1"/>
            </p:cNvSpPr>
            <p:nvPr/>
          </p:nvSpPr>
          <p:spPr bwMode="auto">
            <a:xfrm>
              <a:off x="3962" y="1902"/>
              <a:ext cx="0" cy="252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83" name="Line 129"/>
            <p:cNvSpPr>
              <a:spLocks noChangeShapeType="1"/>
            </p:cNvSpPr>
            <p:nvPr/>
          </p:nvSpPr>
          <p:spPr bwMode="auto">
            <a:xfrm>
              <a:off x="3120" y="2832"/>
              <a:ext cx="1104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84" name="Line 130"/>
            <p:cNvSpPr>
              <a:spLocks noChangeShapeType="1"/>
            </p:cNvSpPr>
            <p:nvPr/>
          </p:nvSpPr>
          <p:spPr bwMode="auto">
            <a:xfrm>
              <a:off x="3168" y="1632"/>
              <a:ext cx="1104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3" name="Group 131"/>
          <p:cNvGrpSpPr>
            <a:grpSpLocks/>
          </p:cNvGrpSpPr>
          <p:nvPr/>
        </p:nvGrpSpPr>
        <p:grpSpPr bwMode="auto">
          <a:xfrm>
            <a:off x="6019800" y="2286000"/>
            <a:ext cx="2438400" cy="2667000"/>
            <a:chOff x="3504" y="1440"/>
            <a:chExt cx="1536" cy="1680"/>
          </a:xfrm>
        </p:grpSpPr>
        <p:sp>
          <p:nvSpPr>
            <p:cNvPr id="90124" name="Line 132"/>
            <p:cNvSpPr>
              <a:spLocks noChangeShapeType="1"/>
            </p:cNvSpPr>
            <p:nvPr/>
          </p:nvSpPr>
          <p:spPr bwMode="auto">
            <a:xfrm flipV="1">
              <a:off x="3674" y="2154"/>
              <a:ext cx="166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90125" name="Group 133"/>
            <p:cNvGrpSpPr>
              <a:grpSpLocks/>
            </p:cNvGrpSpPr>
            <p:nvPr/>
          </p:nvGrpSpPr>
          <p:grpSpPr bwMode="auto">
            <a:xfrm>
              <a:off x="4399" y="1818"/>
              <a:ext cx="199" cy="210"/>
              <a:chOff x="3312" y="1632"/>
              <a:chExt cx="288" cy="240"/>
            </a:xfrm>
          </p:grpSpPr>
          <p:sp>
            <p:nvSpPr>
              <p:cNvPr id="90164" name="AutoShape 134"/>
              <p:cNvSpPr>
                <a:spLocks noChangeArrowheads="1"/>
              </p:cNvSpPr>
              <p:nvPr/>
            </p:nvSpPr>
            <p:spPr bwMode="auto">
              <a:xfrm rot="5400000">
                <a:off x="3312" y="1632"/>
                <a:ext cx="240" cy="240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rgbClr val="0000B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0165" name="Oval 135"/>
              <p:cNvSpPr>
                <a:spLocks noChangeArrowheads="1"/>
              </p:cNvSpPr>
              <p:nvPr/>
            </p:nvSpPr>
            <p:spPr bwMode="auto">
              <a:xfrm rot="5400000">
                <a:off x="3552" y="1728"/>
                <a:ext cx="48" cy="48"/>
              </a:xfrm>
              <a:prstGeom prst="ellips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90126" name="Group 136"/>
            <p:cNvGrpSpPr>
              <a:grpSpLocks/>
            </p:cNvGrpSpPr>
            <p:nvPr/>
          </p:nvGrpSpPr>
          <p:grpSpPr bwMode="auto">
            <a:xfrm>
              <a:off x="3869" y="2616"/>
              <a:ext cx="232" cy="420"/>
              <a:chOff x="2784" y="3264"/>
              <a:chExt cx="336" cy="480"/>
            </a:xfrm>
          </p:grpSpPr>
          <p:grpSp>
            <p:nvGrpSpPr>
              <p:cNvPr id="90156" name="Group 137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90158" name="Line 138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159" name="Line 139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160" name="Line 140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161" name="Line 141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162" name="Line 142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163" name="Line 143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90157" name="Line 144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90127" name="Group 145"/>
            <p:cNvGrpSpPr>
              <a:grpSpLocks/>
            </p:cNvGrpSpPr>
            <p:nvPr/>
          </p:nvGrpSpPr>
          <p:grpSpPr bwMode="auto">
            <a:xfrm>
              <a:off x="3835" y="1440"/>
              <a:ext cx="232" cy="420"/>
              <a:chOff x="2064" y="2208"/>
              <a:chExt cx="336" cy="480"/>
            </a:xfrm>
          </p:grpSpPr>
          <p:sp>
            <p:nvSpPr>
              <p:cNvPr id="90148" name="Line 146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49" name="Line 147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50" name="Line 148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51" name="Line 149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52" name="Line 150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53" name="Line 151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54" name="Line 152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55" name="Oval 153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90128" name="Group 154"/>
            <p:cNvGrpSpPr>
              <a:grpSpLocks/>
            </p:cNvGrpSpPr>
            <p:nvPr/>
          </p:nvGrpSpPr>
          <p:grpSpPr bwMode="auto">
            <a:xfrm>
              <a:off x="4034" y="2952"/>
              <a:ext cx="133" cy="168"/>
              <a:chOff x="2400" y="3744"/>
              <a:chExt cx="192" cy="192"/>
            </a:xfrm>
          </p:grpSpPr>
          <p:grpSp>
            <p:nvGrpSpPr>
              <p:cNvPr id="90144" name="Group 155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90146" name="Line 156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0000B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90147" name="Line 157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90145" name="Line 158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0129" name="Line 159"/>
            <p:cNvSpPr>
              <a:spLocks noChangeShapeType="1"/>
            </p:cNvSpPr>
            <p:nvPr/>
          </p:nvSpPr>
          <p:spPr bwMode="auto">
            <a:xfrm>
              <a:off x="4001" y="1440"/>
              <a:ext cx="133" cy="0"/>
            </a:xfrm>
            <a:prstGeom prst="line">
              <a:avLst/>
            </a:prstGeom>
            <a:noFill/>
            <a:ln w="28575">
              <a:solidFill>
                <a:srgbClr val="0000BA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30" name="Rectangle 160" descr="20%"/>
            <p:cNvSpPr>
              <a:spLocks noChangeArrowheads="1"/>
            </p:cNvSpPr>
            <p:nvPr/>
          </p:nvSpPr>
          <p:spPr bwMode="auto">
            <a:xfrm>
              <a:off x="3869" y="2028"/>
              <a:ext cx="464" cy="630"/>
            </a:xfrm>
            <a:prstGeom prst="rect">
              <a:avLst/>
            </a:prstGeom>
            <a:pattFill prst="pct20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rgbClr val="0000B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0131" name="Line 161"/>
            <p:cNvSpPr>
              <a:spLocks noChangeShapeType="1"/>
            </p:cNvSpPr>
            <p:nvPr/>
          </p:nvSpPr>
          <p:spPr bwMode="auto">
            <a:xfrm>
              <a:off x="4067" y="1818"/>
              <a:ext cx="0" cy="21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32" name="Line 162"/>
            <p:cNvSpPr>
              <a:spLocks noChangeShapeType="1"/>
            </p:cNvSpPr>
            <p:nvPr/>
          </p:nvSpPr>
          <p:spPr bwMode="auto">
            <a:xfrm>
              <a:off x="3703" y="2154"/>
              <a:ext cx="166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33" name="Line 163"/>
            <p:cNvSpPr>
              <a:spLocks noChangeShapeType="1"/>
            </p:cNvSpPr>
            <p:nvPr/>
          </p:nvSpPr>
          <p:spPr bwMode="auto">
            <a:xfrm>
              <a:off x="3703" y="2364"/>
              <a:ext cx="166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34" name="Line 164"/>
            <p:cNvSpPr>
              <a:spLocks noChangeShapeType="1"/>
            </p:cNvSpPr>
            <p:nvPr/>
          </p:nvSpPr>
          <p:spPr bwMode="auto">
            <a:xfrm>
              <a:off x="3703" y="2532"/>
              <a:ext cx="166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35" name="Text Box 165"/>
            <p:cNvSpPr txBox="1">
              <a:spLocks noChangeArrowheads="1"/>
            </p:cNvSpPr>
            <p:nvPr/>
          </p:nvSpPr>
          <p:spPr bwMode="auto">
            <a:xfrm>
              <a:off x="3504" y="2238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In</a:t>
              </a:r>
              <a:r>
                <a:rPr lang="en-US" sz="2000" i="0" baseline="-25000"/>
                <a:t>i</a:t>
              </a:r>
            </a:p>
          </p:txBody>
        </p:sp>
        <p:sp>
          <p:nvSpPr>
            <p:cNvPr id="90136" name="Text Box 166"/>
            <p:cNvSpPr txBox="1">
              <a:spLocks noChangeArrowheads="1"/>
            </p:cNvSpPr>
            <p:nvPr/>
          </p:nvSpPr>
          <p:spPr bwMode="auto">
            <a:xfrm>
              <a:off x="3888" y="2256"/>
              <a:ext cx="45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PDN</a:t>
              </a:r>
              <a:endParaRPr lang="en-US" sz="2000" i="0" baseline="-25000"/>
            </a:p>
          </p:txBody>
        </p:sp>
        <p:sp>
          <p:nvSpPr>
            <p:cNvPr id="90137" name="Text Box 167"/>
            <p:cNvSpPr txBox="1">
              <a:spLocks noChangeArrowheads="1"/>
            </p:cNvSpPr>
            <p:nvPr/>
          </p:nvSpPr>
          <p:spPr bwMode="auto">
            <a:xfrm>
              <a:off x="3504" y="2448"/>
              <a:ext cx="27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In</a:t>
              </a:r>
              <a:r>
                <a:rPr lang="en-US" sz="2000" i="0" baseline="-25000"/>
                <a:t>j</a:t>
              </a:r>
            </a:p>
          </p:txBody>
        </p:sp>
        <p:sp>
          <p:nvSpPr>
            <p:cNvPr id="90138" name="Line 168"/>
            <p:cNvSpPr>
              <a:spLocks noChangeShapeType="1"/>
            </p:cNvSpPr>
            <p:nvPr/>
          </p:nvSpPr>
          <p:spPr bwMode="auto">
            <a:xfrm>
              <a:off x="4067" y="1902"/>
              <a:ext cx="332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39" name="Line 169"/>
            <p:cNvSpPr>
              <a:spLocks noChangeShapeType="1"/>
            </p:cNvSpPr>
            <p:nvPr/>
          </p:nvSpPr>
          <p:spPr bwMode="auto">
            <a:xfrm>
              <a:off x="4598" y="1902"/>
              <a:ext cx="132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40" name="Line 170"/>
            <p:cNvSpPr>
              <a:spLocks noChangeShapeType="1"/>
            </p:cNvSpPr>
            <p:nvPr/>
          </p:nvSpPr>
          <p:spPr bwMode="auto">
            <a:xfrm>
              <a:off x="4730" y="1902"/>
              <a:ext cx="0" cy="252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41" name="Line 171"/>
            <p:cNvSpPr>
              <a:spLocks noChangeShapeType="1"/>
            </p:cNvSpPr>
            <p:nvPr/>
          </p:nvSpPr>
          <p:spPr bwMode="auto">
            <a:xfrm flipV="1">
              <a:off x="4730" y="2154"/>
              <a:ext cx="166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42" name="Line 172"/>
            <p:cNvSpPr>
              <a:spLocks noChangeShapeType="1"/>
            </p:cNvSpPr>
            <p:nvPr/>
          </p:nvSpPr>
          <p:spPr bwMode="auto">
            <a:xfrm>
              <a:off x="3888" y="2832"/>
              <a:ext cx="1104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0143" name="Line 173"/>
            <p:cNvSpPr>
              <a:spLocks noChangeShapeType="1"/>
            </p:cNvSpPr>
            <p:nvPr/>
          </p:nvSpPr>
          <p:spPr bwMode="auto">
            <a:xfrm>
              <a:off x="3936" y="1632"/>
              <a:ext cx="1104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85582" name="Text Box 174"/>
          <p:cNvSpPr txBox="1">
            <a:spLocks noChangeArrowheads="1"/>
          </p:cNvSpPr>
          <p:nvPr/>
        </p:nvSpPr>
        <p:spPr bwMode="auto">
          <a:xfrm>
            <a:off x="2819400" y="57150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/>
              <a:t>Like falling dominos!</a:t>
            </a:r>
          </a:p>
        </p:txBody>
      </p:sp>
      <p:sp>
        <p:nvSpPr>
          <p:cNvPr id="90123" name="Line 175"/>
          <p:cNvSpPr>
            <a:spLocks noChangeShapeType="1"/>
          </p:cNvSpPr>
          <p:nvPr/>
        </p:nvSpPr>
        <p:spPr bwMode="auto">
          <a:xfrm>
            <a:off x="914400" y="3429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5582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2EE3A4-E9C8-424D-A08C-719DDA0A2866}" type="slidenum">
              <a:rPr lang="en-US"/>
              <a:pPr/>
              <a:t>65</a:t>
            </a:fld>
            <a:endParaRPr lang="en-US"/>
          </a:p>
        </p:txBody>
      </p:sp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Properties of Domino Logic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71700"/>
            <a:ext cx="7772400" cy="2649538"/>
          </a:xfrm>
        </p:spPr>
        <p:txBody>
          <a:bodyPr/>
          <a:lstStyle/>
          <a:p>
            <a:r>
              <a:rPr lang="en-US" sz="2800" smtClean="0"/>
              <a:t>Only non-inverting logic can be implemented</a:t>
            </a:r>
          </a:p>
          <a:p>
            <a:r>
              <a:rPr lang="en-US" sz="2800" smtClean="0"/>
              <a:t>Very high speed</a:t>
            </a:r>
          </a:p>
          <a:p>
            <a:pPr lvl="1"/>
            <a:r>
              <a:rPr lang="en-US" sz="2400" smtClean="0"/>
              <a:t>static inverter can be skewed, only L-H transition</a:t>
            </a:r>
          </a:p>
          <a:p>
            <a:pPr lvl="1"/>
            <a:r>
              <a:rPr lang="en-US" sz="2400" smtClean="0"/>
              <a:t>Input capacitance reduced – smaller logical effort</a:t>
            </a:r>
          </a:p>
          <a:p>
            <a:endParaRPr lang="en-US" sz="2800" smtClean="0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7C1D94F-E546-4336-ABE0-1B1FD09E87FD}" type="slidenum">
              <a:rPr lang="en-US"/>
              <a:pPr/>
              <a:t>66</a:t>
            </a:fld>
            <a:endParaRPr lang="en-US"/>
          </a:p>
        </p:txBody>
      </p:sp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Differential (Dual Rail) Domino</a:t>
            </a:r>
          </a:p>
        </p:txBody>
      </p:sp>
      <p:grpSp>
        <p:nvGrpSpPr>
          <p:cNvPr id="94212" name="Group 3"/>
          <p:cNvGrpSpPr>
            <a:grpSpLocks/>
          </p:cNvGrpSpPr>
          <p:nvPr/>
        </p:nvGrpSpPr>
        <p:grpSpPr bwMode="auto">
          <a:xfrm>
            <a:off x="2819400" y="4191000"/>
            <a:ext cx="533400" cy="762000"/>
            <a:chOff x="2784" y="3264"/>
            <a:chExt cx="336" cy="480"/>
          </a:xfrm>
        </p:grpSpPr>
        <p:grpSp>
          <p:nvGrpSpPr>
            <p:cNvPr id="94333" name="Group 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94335" name="Line 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36" name="Line 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37" name="Line 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38" name="Line 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39" name="Line 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40" name="Line 1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4334" name="Line 1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94213" name="Group 12"/>
          <p:cNvGrpSpPr>
            <a:grpSpLocks/>
          </p:cNvGrpSpPr>
          <p:nvPr/>
        </p:nvGrpSpPr>
        <p:grpSpPr bwMode="auto">
          <a:xfrm>
            <a:off x="2819400" y="1981200"/>
            <a:ext cx="533400" cy="762000"/>
            <a:chOff x="2064" y="2208"/>
            <a:chExt cx="336" cy="480"/>
          </a:xfrm>
        </p:grpSpPr>
        <p:sp>
          <p:nvSpPr>
            <p:cNvPr id="94325" name="Line 13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326" name="Line 14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327" name="Line 15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328" name="Line 16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329" name="Line 17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330" name="Line 18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331" name="Line 19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332" name="Oval 20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94214" name="Text Box 21"/>
          <p:cNvSpPr txBox="1">
            <a:spLocks noChangeArrowheads="1"/>
          </p:cNvSpPr>
          <p:nvPr/>
        </p:nvSpPr>
        <p:spPr bwMode="auto">
          <a:xfrm>
            <a:off x="2362200" y="31242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A</a:t>
            </a:r>
            <a:endParaRPr lang="en-US" sz="2000" i="0" baseline="-25000"/>
          </a:p>
        </p:txBody>
      </p:sp>
      <p:grpSp>
        <p:nvGrpSpPr>
          <p:cNvPr id="94215" name="Group 22"/>
          <p:cNvGrpSpPr>
            <a:grpSpLocks/>
          </p:cNvGrpSpPr>
          <p:nvPr/>
        </p:nvGrpSpPr>
        <p:grpSpPr bwMode="auto">
          <a:xfrm>
            <a:off x="3200400" y="4800600"/>
            <a:ext cx="304800" cy="304800"/>
            <a:chOff x="2400" y="3744"/>
            <a:chExt cx="192" cy="192"/>
          </a:xfrm>
        </p:grpSpPr>
        <p:grpSp>
          <p:nvGrpSpPr>
            <p:cNvPr id="94321" name="Group 23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94323" name="Line 24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24" name="Line 25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4322" name="Line 26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4216" name="Line 27"/>
          <p:cNvSpPr>
            <a:spLocks noChangeShapeType="1"/>
          </p:cNvSpPr>
          <p:nvPr/>
        </p:nvSpPr>
        <p:spPr bwMode="auto">
          <a:xfrm>
            <a:off x="3200400" y="1981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17" name="Line 28"/>
          <p:cNvSpPr>
            <a:spLocks noChangeShapeType="1"/>
          </p:cNvSpPr>
          <p:nvPr/>
        </p:nvSpPr>
        <p:spPr bwMode="auto">
          <a:xfrm>
            <a:off x="3352800" y="2667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18" name="Text Box 29"/>
          <p:cNvSpPr txBox="1">
            <a:spLocks noChangeArrowheads="1"/>
          </p:cNvSpPr>
          <p:nvPr/>
        </p:nvSpPr>
        <p:spPr bwMode="auto">
          <a:xfrm>
            <a:off x="2362200" y="37338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B</a:t>
            </a:r>
            <a:endParaRPr lang="en-US" sz="2000" i="0" baseline="-25000"/>
          </a:p>
        </p:txBody>
      </p:sp>
      <p:sp>
        <p:nvSpPr>
          <p:cNvPr id="94219" name="Text Box 30"/>
          <p:cNvSpPr txBox="1">
            <a:spLocks noChangeArrowheads="1"/>
          </p:cNvSpPr>
          <p:nvPr/>
        </p:nvSpPr>
        <p:spPr bwMode="auto">
          <a:xfrm>
            <a:off x="3124200" y="44196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e</a:t>
            </a:r>
          </a:p>
        </p:txBody>
      </p:sp>
      <p:sp>
        <p:nvSpPr>
          <p:cNvPr id="94220" name="Text Box 31"/>
          <p:cNvSpPr txBox="1">
            <a:spLocks noChangeArrowheads="1"/>
          </p:cNvSpPr>
          <p:nvPr/>
        </p:nvSpPr>
        <p:spPr bwMode="auto">
          <a:xfrm>
            <a:off x="3124200" y="22098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94221" name="Text Box 32"/>
          <p:cNvSpPr txBox="1">
            <a:spLocks noChangeArrowheads="1"/>
          </p:cNvSpPr>
          <p:nvPr/>
        </p:nvSpPr>
        <p:spPr bwMode="auto">
          <a:xfrm>
            <a:off x="2209800" y="44196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94222" name="Text Box 33"/>
          <p:cNvSpPr txBox="1">
            <a:spLocks noChangeArrowheads="1"/>
          </p:cNvSpPr>
          <p:nvPr/>
        </p:nvSpPr>
        <p:spPr bwMode="auto">
          <a:xfrm>
            <a:off x="2209800" y="22098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94223" name="Line 34"/>
          <p:cNvSpPr>
            <a:spLocks noChangeShapeType="1"/>
          </p:cNvSpPr>
          <p:nvPr/>
        </p:nvSpPr>
        <p:spPr bwMode="auto">
          <a:xfrm flipV="1">
            <a:off x="2590800" y="2743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24" name="Text Box 35"/>
          <p:cNvSpPr txBox="1">
            <a:spLocks noChangeArrowheads="1"/>
          </p:cNvSpPr>
          <p:nvPr/>
        </p:nvSpPr>
        <p:spPr bwMode="auto">
          <a:xfrm>
            <a:off x="228600" y="2514600"/>
            <a:ext cx="1219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 = AB</a:t>
            </a:r>
            <a:endParaRPr lang="en-US" sz="2000" i="0" baseline="-25000"/>
          </a:p>
        </p:txBody>
      </p:sp>
      <p:grpSp>
        <p:nvGrpSpPr>
          <p:cNvPr id="94225" name="Group 36"/>
          <p:cNvGrpSpPr>
            <a:grpSpLocks/>
          </p:cNvGrpSpPr>
          <p:nvPr/>
        </p:nvGrpSpPr>
        <p:grpSpPr bwMode="auto">
          <a:xfrm>
            <a:off x="2819400" y="3581400"/>
            <a:ext cx="533400" cy="762000"/>
            <a:chOff x="2784" y="3264"/>
            <a:chExt cx="336" cy="480"/>
          </a:xfrm>
        </p:grpSpPr>
        <p:grpSp>
          <p:nvGrpSpPr>
            <p:cNvPr id="94313" name="Group 37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94315" name="Line 3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16" name="Line 39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17" name="Line 40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18" name="Line 41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19" name="Line 42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20" name="Line 43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4314" name="Line 44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94226" name="Group 45"/>
          <p:cNvGrpSpPr>
            <a:grpSpLocks/>
          </p:cNvGrpSpPr>
          <p:nvPr/>
        </p:nvGrpSpPr>
        <p:grpSpPr bwMode="auto">
          <a:xfrm>
            <a:off x="2819400" y="2971800"/>
            <a:ext cx="533400" cy="762000"/>
            <a:chOff x="2784" y="3264"/>
            <a:chExt cx="336" cy="480"/>
          </a:xfrm>
        </p:grpSpPr>
        <p:grpSp>
          <p:nvGrpSpPr>
            <p:cNvPr id="94305" name="Group 46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94307" name="Line 47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08" name="Line 4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09" name="Line 49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10" name="Line 50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11" name="Line 51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12" name="Line 52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4306" name="Line 53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4227" name="Text Box 54"/>
          <p:cNvSpPr txBox="1">
            <a:spLocks noChangeArrowheads="1"/>
          </p:cNvSpPr>
          <p:nvPr/>
        </p:nvSpPr>
        <p:spPr bwMode="auto">
          <a:xfrm>
            <a:off x="4419600" y="3352800"/>
            <a:ext cx="423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!A</a:t>
            </a:r>
            <a:endParaRPr lang="en-US" sz="2000" i="0" baseline="-25000"/>
          </a:p>
        </p:txBody>
      </p:sp>
      <p:grpSp>
        <p:nvGrpSpPr>
          <p:cNvPr id="94228" name="Group 55"/>
          <p:cNvGrpSpPr>
            <a:grpSpLocks/>
          </p:cNvGrpSpPr>
          <p:nvPr/>
        </p:nvGrpSpPr>
        <p:grpSpPr bwMode="auto">
          <a:xfrm>
            <a:off x="4876800" y="3200400"/>
            <a:ext cx="533400" cy="762000"/>
            <a:chOff x="2784" y="3264"/>
            <a:chExt cx="336" cy="480"/>
          </a:xfrm>
        </p:grpSpPr>
        <p:grpSp>
          <p:nvGrpSpPr>
            <p:cNvPr id="94297" name="Group 56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94299" name="Line 57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00" name="Line 5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01" name="Line 59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02" name="Line 60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03" name="Line 61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304" name="Line 62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4298" name="Line 63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4229" name="Text Box 64"/>
          <p:cNvSpPr txBox="1">
            <a:spLocks noChangeArrowheads="1"/>
          </p:cNvSpPr>
          <p:nvPr/>
        </p:nvSpPr>
        <p:spPr bwMode="auto">
          <a:xfrm>
            <a:off x="6477000" y="3352800"/>
            <a:ext cx="423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!B</a:t>
            </a:r>
            <a:endParaRPr lang="en-US" sz="2000" i="0" baseline="-25000"/>
          </a:p>
        </p:txBody>
      </p:sp>
      <p:grpSp>
        <p:nvGrpSpPr>
          <p:cNvPr id="94230" name="Group 65"/>
          <p:cNvGrpSpPr>
            <a:grpSpLocks/>
          </p:cNvGrpSpPr>
          <p:nvPr/>
        </p:nvGrpSpPr>
        <p:grpSpPr bwMode="auto">
          <a:xfrm flipH="1">
            <a:off x="5943600" y="3200400"/>
            <a:ext cx="533400" cy="762000"/>
            <a:chOff x="2784" y="3264"/>
            <a:chExt cx="336" cy="480"/>
          </a:xfrm>
        </p:grpSpPr>
        <p:grpSp>
          <p:nvGrpSpPr>
            <p:cNvPr id="94289" name="Group 66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94291" name="Line 67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92" name="Line 6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93" name="Line 69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94" name="Line 70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95" name="Line 71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4296" name="Line 72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4290" name="Line 73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4231" name="Line 74"/>
          <p:cNvSpPr>
            <a:spLocks noChangeShapeType="1"/>
          </p:cNvSpPr>
          <p:nvPr/>
        </p:nvSpPr>
        <p:spPr bwMode="auto">
          <a:xfrm>
            <a:off x="5410200" y="3962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32" name="Line 75"/>
          <p:cNvSpPr>
            <a:spLocks noChangeShapeType="1"/>
          </p:cNvSpPr>
          <p:nvPr/>
        </p:nvSpPr>
        <p:spPr bwMode="auto">
          <a:xfrm>
            <a:off x="3352800" y="4267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33" name="Line 76"/>
          <p:cNvSpPr>
            <a:spLocks noChangeShapeType="1"/>
          </p:cNvSpPr>
          <p:nvPr/>
        </p:nvSpPr>
        <p:spPr bwMode="auto">
          <a:xfrm>
            <a:off x="5715000" y="3962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94234" name="Group 77"/>
          <p:cNvGrpSpPr>
            <a:grpSpLocks/>
          </p:cNvGrpSpPr>
          <p:nvPr/>
        </p:nvGrpSpPr>
        <p:grpSpPr bwMode="auto">
          <a:xfrm flipH="1">
            <a:off x="3810000" y="1981200"/>
            <a:ext cx="533400" cy="762000"/>
            <a:chOff x="2064" y="2208"/>
            <a:chExt cx="336" cy="480"/>
          </a:xfrm>
        </p:grpSpPr>
        <p:sp>
          <p:nvSpPr>
            <p:cNvPr id="94281" name="Line 78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82" name="Line 79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83" name="Line 80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84" name="Line 81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85" name="Line 82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86" name="Line 83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87" name="Line 84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88" name="Oval 85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94235" name="Text Box 86"/>
          <p:cNvSpPr txBox="1">
            <a:spLocks noChangeArrowheads="1"/>
          </p:cNvSpPr>
          <p:nvPr/>
        </p:nvSpPr>
        <p:spPr bwMode="auto">
          <a:xfrm>
            <a:off x="3581400" y="2209800"/>
            <a:ext cx="5349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kp</a:t>
            </a:r>
          </a:p>
        </p:txBody>
      </p:sp>
      <p:grpSp>
        <p:nvGrpSpPr>
          <p:cNvPr id="94236" name="Group 87"/>
          <p:cNvGrpSpPr>
            <a:grpSpLocks/>
          </p:cNvGrpSpPr>
          <p:nvPr/>
        </p:nvGrpSpPr>
        <p:grpSpPr bwMode="auto">
          <a:xfrm>
            <a:off x="4953000" y="1981200"/>
            <a:ext cx="533400" cy="762000"/>
            <a:chOff x="2064" y="2208"/>
            <a:chExt cx="336" cy="480"/>
          </a:xfrm>
        </p:grpSpPr>
        <p:sp>
          <p:nvSpPr>
            <p:cNvPr id="94273" name="Line 88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74" name="Line 89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75" name="Line 90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76" name="Line 91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77" name="Line 92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78" name="Line 93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79" name="Line 94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80" name="Oval 95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94237" name="Group 96"/>
          <p:cNvGrpSpPr>
            <a:grpSpLocks/>
          </p:cNvGrpSpPr>
          <p:nvPr/>
        </p:nvGrpSpPr>
        <p:grpSpPr bwMode="auto">
          <a:xfrm flipH="1">
            <a:off x="5943600" y="1981200"/>
            <a:ext cx="533400" cy="762000"/>
            <a:chOff x="2064" y="2208"/>
            <a:chExt cx="336" cy="480"/>
          </a:xfrm>
        </p:grpSpPr>
        <p:sp>
          <p:nvSpPr>
            <p:cNvPr id="94265" name="Line 97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66" name="Line 98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67" name="Line 99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68" name="Line 100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69" name="Line 101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70" name="Line 102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71" name="Line 103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4272" name="Oval 104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94238" name="Line 105"/>
          <p:cNvSpPr>
            <a:spLocks noChangeShapeType="1"/>
          </p:cNvSpPr>
          <p:nvPr/>
        </p:nvSpPr>
        <p:spPr bwMode="auto">
          <a:xfrm>
            <a:off x="5410200" y="3200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39" name="Line 106"/>
          <p:cNvSpPr>
            <a:spLocks noChangeShapeType="1"/>
          </p:cNvSpPr>
          <p:nvPr/>
        </p:nvSpPr>
        <p:spPr bwMode="auto">
          <a:xfrm>
            <a:off x="5943600" y="2667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40" name="Line 107"/>
          <p:cNvSpPr>
            <a:spLocks noChangeShapeType="1"/>
          </p:cNvSpPr>
          <p:nvPr/>
        </p:nvSpPr>
        <p:spPr bwMode="auto">
          <a:xfrm>
            <a:off x="4953000" y="2743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94241" name="Group 108"/>
          <p:cNvGrpSpPr>
            <a:grpSpLocks/>
          </p:cNvGrpSpPr>
          <p:nvPr/>
        </p:nvGrpSpPr>
        <p:grpSpPr bwMode="auto">
          <a:xfrm>
            <a:off x="6705600" y="2514600"/>
            <a:ext cx="457200" cy="381000"/>
            <a:chOff x="3312" y="1632"/>
            <a:chExt cx="288" cy="240"/>
          </a:xfrm>
        </p:grpSpPr>
        <p:sp>
          <p:nvSpPr>
            <p:cNvPr id="94263" name="AutoShape 109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4264" name="Oval 110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94242" name="Group 111"/>
          <p:cNvGrpSpPr>
            <a:grpSpLocks/>
          </p:cNvGrpSpPr>
          <p:nvPr/>
        </p:nvGrpSpPr>
        <p:grpSpPr bwMode="auto">
          <a:xfrm flipH="1">
            <a:off x="2133600" y="2590800"/>
            <a:ext cx="457200" cy="381000"/>
            <a:chOff x="3312" y="1632"/>
            <a:chExt cx="288" cy="240"/>
          </a:xfrm>
        </p:grpSpPr>
        <p:sp>
          <p:nvSpPr>
            <p:cNvPr id="94261" name="AutoShape 112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4262" name="Oval 113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94243" name="Text Box 114"/>
          <p:cNvSpPr txBox="1">
            <a:spLocks noChangeArrowheads="1"/>
          </p:cNvSpPr>
          <p:nvPr/>
        </p:nvSpPr>
        <p:spPr bwMode="auto">
          <a:xfrm>
            <a:off x="6477000" y="21336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94244" name="Line 115"/>
          <p:cNvSpPr>
            <a:spLocks noChangeShapeType="1"/>
          </p:cNvSpPr>
          <p:nvPr/>
        </p:nvSpPr>
        <p:spPr bwMode="auto">
          <a:xfrm>
            <a:off x="18288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45" name="Line 116"/>
          <p:cNvSpPr>
            <a:spLocks noChangeShapeType="1"/>
          </p:cNvSpPr>
          <p:nvPr/>
        </p:nvSpPr>
        <p:spPr bwMode="auto">
          <a:xfrm>
            <a:off x="7086600" y="2667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46" name="Text Box 117"/>
          <p:cNvSpPr txBox="1">
            <a:spLocks noChangeArrowheads="1"/>
          </p:cNvSpPr>
          <p:nvPr/>
        </p:nvSpPr>
        <p:spPr bwMode="auto">
          <a:xfrm>
            <a:off x="7616825" y="2438400"/>
            <a:ext cx="1219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 = AB</a:t>
            </a:r>
            <a:endParaRPr lang="en-US" sz="2000" i="0" baseline="-25000"/>
          </a:p>
        </p:txBody>
      </p:sp>
      <p:sp>
        <p:nvSpPr>
          <p:cNvPr id="94247" name="Line 118"/>
          <p:cNvSpPr>
            <a:spLocks noChangeShapeType="1"/>
          </p:cNvSpPr>
          <p:nvPr/>
        </p:nvSpPr>
        <p:spPr bwMode="auto">
          <a:xfrm>
            <a:off x="5334000" y="1981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48" name="Text Box 119"/>
          <p:cNvSpPr txBox="1">
            <a:spLocks noChangeArrowheads="1"/>
          </p:cNvSpPr>
          <p:nvPr/>
        </p:nvSpPr>
        <p:spPr bwMode="auto">
          <a:xfrm>
            <a:off x="5181600" y="2209800"/>
            <a:ext cx="5349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kp</a:t>
            </a:r>
          </a:p>
        </p:txBody>
      </p:sp>
      <p:sp>
        <p:nvSpPr>
          <p:cNvPr id="94249" name="Text Box 120"/>
          <p:cNvSpPr txBox="1">
            <a:spLocks noChangeArrowheads="1"/>
          </p:cNvSpPr>
          <p:nvPr/>
        </p:nvSpPr>
        <p:spPr bwMode="auto">
          <a:xfrm>
            <a:off x="5791200" y="22098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94250" name="Line 121"/>
          <p:cNvSpPr>
            <a:spLocks noChangeShapeType="1"/>
          </p:cNvSpPr>
          <p:nvPr/>
        </p:nvSpPr>
        <p:spPr bwMode="auto">
          <a:xfrm flipH="1">
            <a:off x="4343400" y="23622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51" name="Line 122"/>
          <p:cNvSpPr>
            <a:spLocks noChangeShapeType="1"/>
          </p:cNvSpPr>
          <p:nvPr/>
        </p:nvSpPr>
        <p:spPr bwMode="auto">
          <a:xfrm>
            <a:off x="4343400" y="2362200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52" name="Line 123"/>
          <p:cNvSpPr>
            <a:spLocks noChangeShapeType="1"/>
          </p:cNvSpPr>
          <p:nvPr/>
        </p:nvSpPr>
        <p:spPr bwMode="auto">
          <a:xfrm>
            <a:off x="4800600" y="26670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53" name="Line 124"/>
          <p:cNvSpPr>
            <a:spLocks noChangeShapeType="1"/>
          </p:cNvSpPr>
          <p:nvPr/>
        </p:nvSpPr>
        <p:spPr bwMode="auto">
          <a:xfrm>
            <a:off x="4495800" y="2438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90653" name="Text Box 125"/>
          <p:cNvSpPr txBox="1">
            <a:spLocks noChangeArrowheads="1"/>
          </p:cNvSpPr>
          <p:nvPr/>
        </p:nvSpPr>
        <p:spPr bwMode="auto">
          <a:xfrm>
            <a:off x="1524000" y="5562600"/>
            <a:ext cx="6629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solidFill>
                  <a:schemeClr val="accent1"/>
                </a:solidFill>
              </a:rPr>
              <a:t>Solves the problem of non-inverting logic</a:t>
            </a:r>
          </a:p>
        </p:txBody>
      </p:sp>
      <p:sp>
        <p:nvSpPr>
          <p:cNvPr id="790654" name="Text Box 126"/>
          <p:cNvSpPr txBox="1">
            <a:spLocks noChangeArrowheads="1"/>
          </p:cNvSpPr>
          <p:nvPr/>
        </p:nvSpPr>
        <p:spPr bwMode="auto">
          <a:xfrm>
            <a:off x="1828800" y="2667000"/>
            <a:ext cx="10953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1         0</a:t>
            </a:r>
            <a:endParaRPr lang="en-US" sz="2000" i="0" baseline="-25000">
              <a:solidFill>
                <a:schemeClr val="accent1"/>
              </a:solidFill>
            </a:endParaRPr>
          </a:p>
        </p:txBody>
      </p:sp>
      <p:sp>
        <p:nvSpPr>
          <p:cNvPr id="790655" name="Text Box 127"/>
          <p:cNvSpPr txBox="1">
            <a:spLocks noChangeArrowheads="1"/>
          </p:cNvSpPr>
          <p:nvPr/>
        </p:nvSpPr>
        <p:spPr bwMode="auto">
          <a:xfrm>
            <a:off x="6324600" y="2667000"/>
            <a:ext cx="12350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1           0</a:t>
            </a:r>
            <a:endParaRPr lang="en-US" sz="2000" i="0" baseline="-25000">
              <a:solidFill>
                <a:schemeClr val="accent1"/>
              </a:solidFill>
            </a:endParaRPr>
          </a:p>
        </p:txBody>
      </p:sp>
      <p:sp>
        <p:nvSpPr>
          <p:cNvPr id="790656" name="Text Box 128"/>
          <p:cNvSpPr txBox="1">
            <a:spLocks noChangeArrowheads="1"/>
          </p:cNvSpPr>
          <p:nvPr/>
        </p:nvSpPr>
        <p:spPr bwMode="auto">
          <a:xfrm>
            <a:off x="5029200" y="1905000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on</a:t>
            </a:r>
            <a:endParaRPr lang="en-US" sz="2000" i="0" baseline="-25000">
              <a:solidFill>
                <a:schemeClr val="accent1"/>
              </a:solidFill>
            </a:endParaRPr>
          </a:p>
        </p:txBody>
      </p:sp>
      <p:sp>
        <p:nvSpPr>
          <p:cNvPr id="790657" name="Text Box 129"/>
          <p:cNvSpPr txBox="1">
            <a:spLocks noChangeArrowheads="1"/>
          </p:cNvSpPr>
          <p:nvPr/>
        </p:nvSpPr>
        <p:spPr bwMode="auto">
          <a:xfrm>
            <a:off x="3810000" y="1828800"/>
            <a:ext cx="465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off</a:t>
            </a:r>
            <a:endParaRPr lang="en-US" sz="2000" i="0" baseline="-25000">
              <a:solidFill>
                <a:schemeClr val="accent1"/>
              </a:solidFill>
            </a:endParaRPr>
          </a:p>
        </p:txBody>
      </p:sp>
      <p:sp>
        <p:nvSpPr>
          <p:cNvPr id="94259" name="Line 130"/>
          <p:cNvSpPr>
            <a:spLocks noChangeShapeType="1"/>
          </p:cNvSpPr>
          <p:nvPr/>
        </p:nvSpPr>
        <p:spPr bwMode="auto">
          <a:xfrm>
            <a:off x="322263" y="2562225"/>
            <a:ext cx="41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4260" name="Line 131"/>
          <p:cNvSpPr>
            <a:spLocks noChangeShapeType="1"/>
          </p:cNvSpPr>
          <p:nvPr/>
        </p:nvSpPr>
        <p:spPr bwMode="auto">
          <a:xfrm>
            <a:off x="989013" y="2559050"/>
            <a:ext cx="41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653" grpId="0" autoUpdateAnimBg="0"/>
      <p:bldP spid="790654" grpId="0" autoUpdateAnimBg="0"/>
      <p:bldP spid="790655" grpId="0" autoUpdateAnimBg="0"/>
      <p:bldP spid="790656" grpId="0" autoUpdateAnimBg="0"/>
      <p:bldP spid="790657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D74A4AC-1888-49CA-8A7B-7E14A3F07969}" type="slidenum">
              <a:rPr lang="en-US"/>
              <a:pPr/>
              <a:t>67</a:t>
            </a:fld>
            <a:endParaRPr lang="en-US"/>
          </a:p>
        </p:txBody>
      </p:sp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np-CMOS</a:t>
            </a:r>
          </a:p>
        </p:txBody>
      </p:sp>
      <p:grpSp>
        <p:nvGrpSpPr>
          <p:cNvPr id="95236" name="Group 3"/>
          <p:cNvGrpSpPr>
            <a:grpSpLocks/>
          </p:cNvGrpSpPr>
          <p:nvPr/>
        </p:nvGrpSpPr>
        <p:grpSpPr bwMode="auto">
          <a:xfrm>
            <a:off x="2209800" y="4114800"/>
            <a:ext cx="533400" cy="762000"/>
            <a:chOff x="2784" y="3264"/>
            <a:chExt cx="336" cy="480"/>
          </a:xfrm>
        </p:grpSpPr>
        <p:grpSp>
          <p:nvGrpSpPr>
            <p:cNvPr id="95312" name="Group 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95314" name="Line 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5315" name="Line 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5316" name="Line 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5317" name="Line 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5318" name="Line 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5319" name="Line 1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5313" name="Line 1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95237" name="Group 12"/>
          <p:cNvGrpSpPr>
            <a:grpSpLocks/>
          </p:cNvGrpSpPr>
          <p:nvPr/>
        </p:nvGrpSpPr>
        <p:grpSpPr bwMode="auto">
          <a:xfrm>
            <a:off x="2133600" y="1981200"/>
            <a:ext cx="533400" cy="762000"/>
            <a:chOff x="2064" y="2208"/>
            <a:chExt cx="336" cy="480"/>
          </a:xfrm>
        </p:grpSpPr>
        <p:sp>
          <p:nvSpPr>
            <p:cNvPr id="95304" name="Line 13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305" name="Line 14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306" name="Line 15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307" name="Line 16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308" name="Line 17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309" name="Line 18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310" name="Line 19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311" name="Oval 20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95238" name="Text Box 21"/>
          <p:cNvSpPr txBox="1">
            <a:spLocks noChangeArrowheads="1"/>
          </p:cNvSpPr>
          <p:nvPr/>
        </p:nvSpPr>
        <p:spPr bwMode="auto">
          <a:xfrm>
            <a:off x="1371600" y="30480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1</a:t>
            </a:r>
          </a:p>
        </p:txBody>
      </p:sp>
      <p:grpSp>
        <p:nvGrpSpPr>
          <p:cNvPr id="95239" name="Group 22"/>
          <p:cNvGrpSpPr>
            <a:grpSpLocks/>
          </p:cNvGrpSpPr>
          <p:nvPr/>
        </p:nvGrpSpPr>
        <p:grpSpPr bwMode="auto">
          <a:xfrm>
            <a:off x="2590800" y="4724400"/>
            <a:ext cx="304800" cy="304800"/>
            <a:chOff x="2400" y="3744"/>
            <a:chExt cx="192" cy="192"/>
          </a:xfrm>
        </p:grpSpPr>
        <p:grpSp>
          <p:nvGrpSpPr>
            <p:cNvPr id="95300" name="Group 23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95302" name="Line 24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5303" name="Line 25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5301" name="Line 26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5240" name="Line 27"/>
          <p:cNvSpPr>
            <a:spLocks noChangeShapeType="1"/>
          </p:cNvSpPr>
          <p:nvPr/>
        </p:nvSpPr>
        <p:spPr bwMode="auto">
          <a:xfrm>
            <a:off x="2514600" y="1981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5241" name="Rectangle 28" descr="20%"/>
          <p:cNvSpPr>
            <a:spLocks noChangeArrowheads="1"/>
          </p:cNvSpPr>
          <p:nvPr/>
        </p:nvSpPr>
        <p:spPr bwMode="auto">
          <a:xfrm>
            <a:off x="2209800" y="30480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95242" name="Line 29"/>
          <p:cNvSpPr>
            <a:spLocks noChangeShapeType="1"/>
          </p:cNvSpPr>
          <p:nvPr/>
        </p:nvSpPr>
        <p:spPr bwMode="auto">
          <a:xfrm>
            <a:off x="2667000" y="2667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5243" name="Line 30"/>
          <p:cNvSpPr>
            <a:spLocks noChangeShapeType="1"/>
          </p:cNvSpPr>
          <p:nvPr/>
        </p:nvSpPr>
        <p:spPr bwMode="auto">
          <a:xfrm>
            <a:off x="1828800" y="3276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5244" name="Line 31"/>
          <p:cNvSpPr>
            <a:spLocks noChangeShapeType="1"/>
          </p:cNvSpPr>
          <p:nvPr/>
        </p:nvSpPr>
        <p:spPr bwMode="auto">
          <a:xfrm>
            <a:off x="1828800" y="3657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5245" name="Line 32"/>
          <p:cNvSpPr>
            <a:spLocks noChangeShapeType="1"/>
          </p:cNvSpPr>
          <p:nvPr/>
        </p:nvSpPr>
        <p:spPr bwMode="auto">
          <a:xfrm>
            <a:off x="1828800" y="3962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5246" name="Text Box 33"/>
          <p:cNvSpPr txBox="1">
            <a:spLocks noChangeArrowheads="1"/>
          </p:cNvSpPr>
          <p:nvPr/>
        </p:nvSpPr>
        <p:spPr bwMode="auto">
          <a:xfrm>
            <a:off x="1371600" y="34290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2</a:t>
            </a:r>
          </a:p>
        </p:txBody>
      </p:sp>
      <p:sp>
        <p:nvSpPr>
          <p:cNvPr id="95247" name="Text Box 34"/>
          <p:cNvSpPr txBox="1">
            <a:spLocks noChangeArrowheads="1"/>
          </p:cNvSpPr>
          <p:nvPr/>
        </p:nvSpPr>
        <p:spPr bwMode="auto">
          <a:xfrm>
            <a:off x="2362200" y="3429000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PDN</a:t>
            </a:r>
            <a:endParaRPr lang="en-US" sz="2000" i="0" baseline="-25000"/>
          </a:p>
        </p:txBody>
      </p:sp>
      <p:sp>
        <p:nvSpPr>
          <p:cNvPr id="95248" name="Text Box 35"/>
          <p:cNvSpPr txBox="1">
            <a:spLocks noChangeArrowheads="1"/>
          </p:cNvSpPr>
          <p:nvPr/>
        </p:nvSpPr>
        <p:spPr bwMode="auto">
          <a:xfrm>
            <a:off x="1371600" y="38100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3</a:t>
            </a:r>
          </a:p>
        </p:txBody>
      </p:sp>
      <p:sp>
        <p:nvSpPr>
          <p:cNvPr id="95249" name="Text Box 36"/>
          <p:cNvSpPr txBox="1">
            <a:spLocks noChangeArrowheads="1"/>
          </p:cNvSpPr>
          <p:nvPr/>
        </p:nvSpPr>
        <p:spPr bwMode="auto">
          <a:xfrm>
            <a:off x="2514600" y="43434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e</a:t>
            </a:r>
          </a:p>
        </p:txBody>
      </p:sp>
      <p:sp>
        <p:nvSpPr>
          <p:cNvPr id="95250" name="Text Box 37"/>
          <p:cNvSpPr txBox="1">
            <a:spLocks noChangeArrowheads="1"/>
          </p:cNvSpPr>
          <p:nvPr/>
        </p:nvSpPr>
        <p:spPr bwMode="auto">
          <a:xfrm>
            <a:off x="2438400" y="22098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95251" name="Text Box 38"/>
          <p:cNvSpPr txBox="1">
            <a:spLocks noChangeArrowheads="1"/>
          </p:cNvSpPr>
          <p:nvPr/>
        </p:nvSpPr>
        <p:spPr bwMode="auto">
          <a:xfrm>
            <a:off x="1600200" y="43434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95252" name="Text Box 39"/>
          <p:cNvSpPr txBox="1">
            <a:spLocks noChangeArrowheads="1"/>
          </p:cNvSpPr>
          <p:nvPr/>
        </p:nvSpPr>
        <p:spPr bwMode="auto">
          <a:xfrm>
            <a:off x="1524000" y="22098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95253" name="Line 40"/>
          <p:cNvSpPr>
            <a:spLocks noChangeShapeType="1"/>
          </p:cNvSpPr>
          <p:nvPr/>
        </p:nvSpPr>
        <p:spPr bwMode="auto">
          <a:xfrm>
            <a:off x="2667000" y="28194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5254" name="Text Box 41"/>
          <p:cNvSpPr txBox="1">
            <a:spLocks noChangeArrowheads="1"/>
          </p:cNvSpPr>
          <p:nvPr/>
        </p:nvSpPr>
        <p:spPr bwMode="auto">
          <a:xfrm>
            <a:off x="3886200" y="2362200"/>
            <a:ext cx="7334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Out1</a:t>
            </a:r>
            <a:endParaRPr lang="en-US" sz="2000" i="0" baseline="-25000"/>
          </a:p>
        </p:txBody>
      </p:sp>
      <p:grpSp>
        <p:nvGrpSpPr>
          <p:cNvPr id="95255" name="Group 42"/>
          <p:cNvGrpSpPr>
            <a:grpSpLocks/>
          </p:cNvGrpSpPr>
          <p:nvPr/>
        </p:nvGrpSpPr>
        <p:grpSpPr bwMode="auto">
          <a:xfrm>
            <a:off x="5410200" y="4038600"/>
            <a:ext cx="533400" cy="762000"/>
            <a:chOff x="2784" y="3264"/>
            <a:chExt cx="336" cy="480"/>
          </a:xfrm>
        </p:grpSpPr>
        <p:grpSp>
          <p:nvGrpSpPr>
            <p:cNvPr id="95292" name="Group 4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95294" name="Line 4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5295" name="Line 4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5296" name="Line 4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5297" name="Line 4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5298" name="Line 4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5299" name="Line 4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5293" name="Line 5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95256" name="Group 51"/>
          <p:cNvGrpSpPr>
            <a:grpSpLocks/>
          </p:cNvGrpSpPr>
          <p:nvPr/>
        </p:nvGrpSpPr>
        <p:grpSpPr bwMode="auto">
          <a:xfrm>
            <a:off x="5334000" y="1905000"/>
            <a:ext cx="533400" cy="762000"/>
            <a:chOff x="2064" y="2208"/>
            <a:chExt cx="336" cy="480"/>
          </a:xfrm>
        </p:grpSpPr>
        <p:sp>
          <p:nvSpPr>
            <p:cNvPr id="95284" name="Line 52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285" name="Line 53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286" name="Line 54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287" name="Line 55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288" name="Line 56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289" name="Line 57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290" name="Line 58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5291" name="Oval 59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95257" name="Group 60"/>
          <p:cNvGrpSpPr>
            <a:grpSpLocks/>
          </p:cNvGrpSpPr>
          <p:nvPr/>
        </p:nvGrpSpPr>
        <p:grpSpPr bwMode="auto">
          <a:xfrm>
            <a:off x="5791200" y="4648200"/>
            <a:ext cx="304800" cy="304800"/>
            <a:chOff x="2400" y="3744"/>
            <a:chExt cx="192" cy="192"/>
          </a:xfrm>
        </p:grpSpPr>
        <p:grpSp>
          <p:nvGrpSpPr>
            <p:cNvPr id="95280" name="Group 61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95282" name="Line 62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5283" name="Line 63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5281" name="Line 64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5258" name="Line 65"/>
          <p:cNvSpPr>
            <a:spLocks noChangeShapeType="1"/>
          </p:cNvSpPr>
          <p:nvPr/>
        </p:nvSpPr>
        <p:spPr bwMode="auto">
          <a:xfrm>
            <a:off x="5715000" y="1905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5259" name="Rectangle 66" descr="20%"/>
          <p:cNvSpPr>
            <a:spLocks noChangeArrowheads="1"/>
          </p:cNvSpPr>
          <p:nvPr/>
        </p:nvSpPr>
        <p:spPr bwMode="auto">
          <a:xfrm>
            <a:off x="5410200" y="25908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95260" name="Line 67"/>
          <p:cNvSpPr>
            <a:spLocks noChangeShapeType="1"/>
          </p:cNvSpPr>
          <p:nvPr/>
        </p:nvSpPr>
        <p:spPr bwMode="auto">
          <a:xfrm>
            <a:off x="5791200" y="25908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5261" name="Line 68"/>
          <p:cNvSpPr>
            <a:spLocks noChangeShapeType="1"/>
          </p:cNvSpPr>
          <p:nvPr/>
        </p:nvSpPr>
        <p:spPr bwMode="auto">
          <a:xfrm>
            <a:off x="5029200" y="2819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5262" name="Line 69"/>
          <p:cNvSpPr>
            <a:spLocks noChangeShapeType="1"/>
          </p:cNvSpPr>
          <p:nvPr/>
        </p:nvSpPr>
        <p:spPr bwMode="auto">
          <a:xfrm>
            <a:off x="5029200" y="3200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5263" name="Line 70"/>
          <p:cNvSpPr>
            <a:spLocks noChangeShapeType="1"/>
          </p:cNvSpPr>
          <p:nvPr/>
        </p:nvSpPr>
        <p:spPr bwMode="auto">
          <a:xfrm>
            <a:off x="5029200" y="3505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5264" name="Text Box 71"/>
          <p:cNvSpPr txBox="1">
            <a:spLocks noChangeArrowheads="1"/>
          </p:cNvSpPr>
          <p:nvPr/>
        </p:nvSpPr>
        <p:spPr bwMode="auto">
          <a:xfrm>
            <a:off x="4648200" y="29718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4</a:t>
            </a:r>
          </a:p>
        </p:txBody>
      </p:sp>
      <p:sp>
        <p:nvSpPr>
          <p:cNvPr id="95265" name="Text Box 72"/>
          <p:cNvSpPr txBox="1">
            <a:spLocks noChangeArrowheads="1"/>
          </p:cNvSpPr>
          <p:nvPr/>
        </p:nvSpPr>
        <p:spPr bwMode="auto">
          <a:xfrm>
            <a:off x="5562600" y="2971800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PUN</a:t>
            </a:r>
            <a:endParaRPr lang="en-US" sz="2000" i="0" baseline="-25000"/>
          </a:p>
        </p:txBody>
      </p:sp>
      <p:sp>
        <p:nvSpPr>
          <p:cNvPr id="95266" name="Text Box 73"/>
          <p:cNvSpPr txBox="1">
            <a:spLocks noChangeArrowheads="1"/>
          </p:cNvSpPr>
          <p:nvPr/>
        </p:nvSpPr>
        <p:spPr bwMode="auto">
          <a:xfrm>
            <a:off x="4648200" y="33528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5</a:t>
            </a:r>
          </a:p>
        </p:txBody>
      </p:sp>
      <p:sp>
        <p:nvSpPr>
          <p:cNvPr id="95267" name="Text Box 74"/>
          <p:cNvSpPr txBox="1">
            <a:spLocks noChangeArrowheads="1"/>
          </p:cNvSpPr>
          <p:nvPr/>
        </p:nvSpPr>
        <p:spPr bwMode="auto">
          <a:xfrm>
            <a:off x="5638800" y="21336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e</a:t>
            </a:r>
          </a:p>
        </p:txBody>
      </p:sp>
      <p:sp>
        <p:nvSpPr>
          <p:cNvPr id="95268" name="Text Box 75"/>
          <p:cNvSpPr txBox="1">
            <a:spLocks noChangeArrowheads="1"/>
          </p:cNvSpPr>
          <p:nvPr/>
        </p:nvSpPr>
        <p:spPr bwMode="auto">
          <a:xfrm>
            <a:off x="5715000" y="42672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95269" name="Text Box 76"/>
          <p:cNvSpPr txBox="1">
            <a:spLocks noChangeArrowheads="1"/>
          </p:cNvSpPr>
          <p:nvPr/>
        </p:nvSpPr>
        <p:spPr bwMode="auto">
          <a:xfrm>
            <a:off x="4648200" y="42672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95270" name="Text Box 77"/>
          <p:cNvSpPr txBox="1">
            <a:spLocks noChangeArrowheads="1"/>
          </p:cNvSpPr>
          <p:nvPr/>
        </p:nvSpPr>
        <p:spPr bwMode="auto">
          <a:xfrm>
            <a:off x="4648200" y="21336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95271" name="Text Box 78"/>
          <p:cNvSpPr txBox="1">
            <a:spLocks noChangeArrowheads="1"/>
          </p:cNvSpPr>
          <p:nvPr/>
        </p:nvSpPr>
        <p:spPr bwMode="auto">
          <a:xfrm>
            <a:off x="7086600" y="3810000"/>
            <a:ext cx="11715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Out2</a:t>
            </a:r>
          </a:p>
          <a:p>
            <a:r>
              <a:rPr lang="en-US" sz="2000" i="0"/>
              <a:t>(to PDN)</a:t>
            </a:r>
            <a:endParaRPr lang="en-US" sz="2000" i="0" baseline="-25000"/>
          </a:p>
        </p:txBody>
      </p:sp>
      <p:sp>
        <p:nvSpPr>
          <p:cNvPr id="95272" name="Line 79"/>
          <p:cNvSpPr>
            <a:spLocks noChangeShapeType="1"/>
          </p:cNvSpPr>
          <p:nvPr/>
        </p:nvSpPr>
        <p:spPr bwMode="auto">
          <a:xfrm>
            <a:off x="35052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5273" name="Line 80"/>
          <p:cNvSpPr>
            <a:spLocks noChangeShapeType="1"/>
          </p:cNvSpPr>
          <p:nvPr/>
        </p:nvSpPr>
        <p:spPr bwMode="auto">
          <a:xfrm>
            <a:off x="5943600" y="4038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92657" name="Text Box 81"/>
          <p:cNvSpPr txBox="1">
            <a:spLocks noChangeArrowheads="1"/>
          </p:cNvSpPr>
          <p:nvPr/>
        </p:nvSpPr>
        <p:spPr bwMode="auto">
          <a:xfrm>
            <a:off x="2895600" y="2514600"/>
            <a:ext cx="7239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solidFill>
                  <a:schemeClr val="accent1"/>
                </a:solidFill>
              </a:rPr>
              <a:t>1 </a:t>
            </a:r>
            <a:r>
              <a:rPr lang="en-US" sz="1600" i="0">
                <a:solidFill>
                  <a:schemeClr val="accent1"/>
                </a:solidFill>
                <a:sym typeface="Symbol" pitchFamily="18" charset="2"/>
              </a:rPr>
              <a:t> 1</a:t>
            </a:r>
          </a:p>
          <a:p>
            <a:r>
              <a:rPr lang="en-US" sz="1600" i="0">
                <a:solidFill>
                  <a:schemeClr val="accent1"/>
                </a:solidFill>
                <a:sym typeface="Symbol" pitchFamily="18" charset="2"/>
              </a:rPr>
              <a:t>1  0</a:t>
            </a:r>
          </a:p>
        </p:txBody>
      </p:sp>
      <p:sp>
        <p:nvSpPr>
          <p:cNvPr id="792658" name="Text Box 82"/>
          <p:cNvSpPr txBox="1">
            <a:spLocks noChangeArrowheads="1"/>
          </p:cNvSpPr>
          <p:nvPr/>
        </p:nvSpPr>
        <p:spPr bwMode="auto">
          <a:xfrm>
            <a:off x="6248400" y="3733800"/>
            <a:ext cx="7239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solidFill>
                  <a:schemeClr val="accent1"/>
                </a:solidFill>
              </a:rPr>
              <a:t>0 </a:t>
            </a:r>
            <a:r>
              <a:rPr lang="en-US" sz="1600" i="0">
                <a:solidFill>
                  <a:schemeClr val="accent1"/>
                </a:solidFill>
                <a:sym typeface="Symbol" pitchFamily="18" charset="2"/>
              </a:rPr>
              <a:t> 0</a:t>
            </a:r>
          </a:p>
          <a:p>
            <a:r>
              <a:rPr lang="en-US" sz="1600" i="0">
                <a:solidFill>
                  <a:schemeClr val="accent1"/>
                </a:solidFill>
                <a:sym typeface="Symbol" pitchFamily="18" charset="2"/>
              </a:rPr>
              <a:t>0  1</a:t>
            </a:r>
          </a:p>
        </p:txBody>
      </p:sp>
      <p:sp>
        <p:nvSpPr>
          <p:cNvPr id="95276" name="Line 83"/>
          <p:cNvSpPr>
            <a:spLocks noChangeShapeType="1"/>
          </p:cNvSpPr>
          <p:nvPr/>
        </p:nvSpPr>
        <p:spPr bwMode="auto">
          <a:xfrm>
            <a:off x="59436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792660" name="Text Box 84"/>
          <p:cNvSpPr txBox="1">
            <a:spLocks noChangeArrowheads="1"/>
          </p:cNvSpPr>
          <p:nvPr/>
        </p:nvSpPr>
        <p:spPr bwMode="auto">
          <a:xfrm>
            <a:off x="1219200" y="5334000"/>
            <a:ext cx="66294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solidFill>
                  <a:schemeClr val="accent1"/>
                </a:solidFill>
              </a:rPr>
              <a:t>Only 0 </a:t>
            </a:r>
            <a:r>
              <a:rPr lang="en-US" i="0">
                <a:solidFill>
                  <a:schemeClr val="accent1"/>
                </a:solidFill>
                <a:sym typeface="Symbol" pitchFamily="18" charset="2"/>
              </a:rPr>
              <a:t></a:t>
            </a:r>
            <a:r>
              <a:rPr lang="en-US" i="0">
                <a:solidFill>
                  <a:schemeClr val="accent1"/>
                </a:solidFill>
              </a:rPr>
              <a:t> 1 transitions allowed at inputs of PDN Only 1 </a:t>
            </a:r>
            <a:r>
              <a:rPr lang="en-US" i="0">
                <a:solidFill>
                  <a:schemeClr val="accent1"/>
                </a:solidFill>
                <a:sym typeface="Symbol" pitchFamily="18" charset="2"/>
              </a:rPr>
              <a:t></a:t>
            </a:r>
            <a:r>
              <a:rPr lang="en-US" i="0">
                <a:solidFill>
                  <a:schemeClr val="accent1"/>
                </a:solidFill>
              </a:rPr>
              <a:t> 0 transitions allowed at inputs of PUN</a:t>
            </a:r>
          </a:p>
        </p:txBody>
      </p:sp>
      <p:sp>
        <p:nvSpPr>
          <p:cNvPr id="95278" name="Line 85"/>
          <p:cNvSpPr>
            <a:spLocks noChangeShapeType="1"/>
          </p:cNvSpPr>
          <p:nvPr/>
        </p:nvSpPr>
        <p:spPr bwMode="auto">
          <a:xfrm>
            <a:off x="4725988" y="4314825"/>
            <a:ext cx="41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5279" name="Line 87"/>
          <p:cNvSpPr>
            <a:spLocks noChangeShapeType="1"/>
          </p:cNvSpPr>
          <p:nvPr/>
        </p:nvSpPr>
        <p:spPr bwMode="auto">
          <a:xfrm>
            <a:off x="4724400" y="2187575"/>
            <a:ext cx="411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657" grpId="0" autoUpdateAnimBg="0"/>
      <p:bldP spid="792658" grpId="0" autoUpdateAnimBg="0"/>
      <p:bldP spid="792660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047FC0-736B-477A-B7DB-11C686602FE6}" type="slidenum">
              <a:rPr lang="en-US"/>
              <a:pPr/>
              <a:t>68</a:t>
            </a:fld>
            <a:endParaRPr lang="en-US"/>
          </a:p>
        </p:txBody>
      </p:sp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NORA Logic</a:t>
            </a:r>
          </a:p>
        </p:txBody>
      </p:sp>
      <p:grpSp>
        <p:nvGrpSpPr>
          <p:cNvPr id="96260" name="Group 3"/>
          <p:cNvGrpSpPr>
            <a:grpSpLocks/>
          </p:cNvGrpSpPr>
          <p:nvPr/>
        </p:nvGrpSpPr>
        <p:grpSpPr bwMode="auto">
          <a:xfrm>
            <a:off x="2209800" y="3962400"/>
            <a:ext cx="533400" cy="762000"/>
            <a:chOff x="2784" y="3264"/>
            <a:chExt cx="336" cy="480"/>
          </a:xfrm>
        </p:grpSpPr>
        <p:grpSp>
          <p:nvGrpSpPr>
            <p:cNvPr id="96348" name="Group 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96350" name="Line 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6351" name="Line 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6352" name="Line 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6353" name="Line 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6354" name="Line 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6355" name="Line 1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6349" name="Line 1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96261" name="Group 12"/>
          <p:cNvGrpSpPr>
            <a:grpSpLocks/>
          </p:cNvGrpSpPr>
          <p:nvPr/>
        </p:nvGrpSpPr>
        <p:grpSpPr bwMode="auto">
          <a:xfrm>
            <a:off x="2133600" y="1828800"/>
            <a:ext cx="533400" cy="762000"/>
            <a:chOff x="2064" y="2208"/>
            <a:chExt cx="336" cy="480"/>
          </a:xfrm>
        </p:grpSpPr>
        <p:sp>
          <p:nvSpPr>
            <p:cNvPr id="96340" name="Line 13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41" name="Line 14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42" name="Line 15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43" name="Line 16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44" name="Line 17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45" name="Line 18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46" name="Line 19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47" name="Oval 20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96262" name="Text Box 21"/>
          <p:cNvSpPr txBox="1">
            <a:spLocks noChangeArrowheads="1"/>
          </p:cNvSpPr>
          <p:nvPr/>
        </p:nvSpPr>
        <p:spPr bwMode="auto">
          <a:xfrm>
            <a:off x="1371600" y="28956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1</a:t>
            </a:r>
          </a:p>
        </p:txBody>
      </p:sp>
      <p:grpSp>
        <p:nvGrpSpPr>
          <p:cNvPr id="96263" name="Group 22"/>
          <p:cNvGrpSpPr>
            <a:grpSpLocks/>
          </p:cNvGrpSpPr>
          <p:nvPr/>
        </p:nvGrpSpPr>
        <p:grpSpPr bwMode="auto">
          <a:xfrm>
            <a:off x="2590800" y="4572000"/>
            <a:ext cx="304800" cy="304800"/>
            <a:chOff x="2400" y="3744"/>
            <a:chExt cx="192" cy="192"/>
          </a:xfrm>
        </p:grpSpPr>
        <p:grpSp>
          <p:nvGrpSpPr>
            <p:cNvPr id="96336" name="Group 23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96338" name="Line 24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6339" name="Line 25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6337" name="Line 26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6264" name="Line 27"/>
          <p:cNvSpPr>
            <a:spLocks noChangeShapeType="1"/>
          </p:cNvSpPr>
          <p:nvPr/>
        </p:nvSpPr>
        <p:spPr bwMode="auto">
          <a:xfrm>
            <a:off x="2514600" y="1828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265" name="Rectangle 28" descr="20%"/>
          <p:cNvSpPr>
            <a:spLocks noChangeArrowheads="1"/>
          </p:cNvSpPr>
          <p:nvPr/>
        </p:nvSpPr>
        <p:spPr bwMode="auto">
          <a:xfrm>
            <a:off x="2209800" y="28956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96266" name="Line 29"/>
          <p:cNvSpPr>
            <a:spLocks noChangeShapeType="1"/>
          </p:cNvSpPr>
          <p:nvPr/>
        </p:nvSpPr>
        <p:spPr bwMode="auto">
          <a:xfrm>
            <a:off x="2667000" y="2514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267" name="Line 30"/>
          <p:cNvSpPr>
            <a:spLocks noChangeShapeType="1"/>
          </p:cNvSpPr>
          <p:nvPr/>
        </p:nvSpPr>
        <p:spPr bwMode="auto">
          <a:xfrm>
            <a:off x="1828800" y="3124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268" name="Line 31"/>
          <p:cNvSpPr>
            <a:spLocks noChangeShapeType="1"/>
          </p:cNvSpPr>
          <p:nvPr/>
        </p:nvSpPr>
        <p:spPr bwMode="auto">
          <a:xfrm>
            <a:off x="1828800" y="3505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269" name="Line 32"/>
          <p:cNvSpPr>
            <a:spLocks noChangeShapeType="1"/>
          </p:cNvSpPr>
          <p:nvPr/>
        </p:nvSpPr>
        <p:spPr bwMode="auto">
          <a:xfrm>
            <a:off x="1828800" y="3810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270" name="Text Box 33"/>
          <p:cNvSpPr txBox="1">
            <a:spLocks noChangeArrowheads="1"/>
          </p:cNvSpPr>
          <p:nvPr/>
        </p:nvSpPr>
        <p:spPr bwMode="auto">
          <a:xfrm>
            <a:off x="1371600" y="32766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2</a:t>
            </a:r>
          </a:p>
        </p:txBody>
      </p:sp>
      <p:sp>
        <p:nvSpPr>
          <p:cNvPr id="96271" name="Text Box 34"/>
          <p:cNvSpPr txBox="1">
            <a:spLocks noChangeArrowheads="1"/>
          </p:cNvSpPr>
          <p:nvPr/>
        </p:nvSpPr>
        <p:spPr bwMode="auto">
          <a:xfrm>
            <a:off x="2362200" y="3276600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PDN</a:t>
            </a:r>
            <a:endParaRPr lang="en-US" sz="2000" i="0" baseline="-25000"/>
          </a:p>
        </p:txBody>
      </p:sp>
      <p:sp>
        <p:nvSpPr>
          <p:cNvPr id="96272" name="Text Box 35"/>
          <p:cNvSpPr txBox="1">
            <a:spLocks noChangeArrowheads="1"/>
          </p:cNvSpPr>
          <p:nvPr/>
        </p:nvSpPr>
        <p:spPr bwMode="auto">
          <a:xfrm>
            <a:off x="1371600" y="36576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3</a:t>
            </a:r>
          </a:p>
        </p:txBody>
      </p:sp>
      <p:sp>
        <p:nvSpPr>
          <p:cNvPr id="96273" name="Text Box 36"/>
          <p:cNvSpPr txBox="1">
            <a:spLocks noChangeArrowheads="1"/>
          </p:cNvSpPr>
          <p:nvPr/>
        </p:nvSpPr>
        <p:spPr bwMode="auto">
          <a:xfrm>
            <a:off x="2514600" y="41910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e</a:t>
            </a:r>
          </a:p>
        </p:txBody>
      </p:sp>
      <p:sp>
        <p:nvSpPr>
          <p:cNvPr id="96274" name="Text Box 37"/>
          <p:cNvSpPr txBox="1">
            <a:spLocks noChangeArrowheads="1"/>
          </p:cNvSpPr>
          <p:nvPr/>
        </p:nvSpPr>
        <p:spPr bwMode="auto">
          <a:xfrm>
            <a:off x="2438400" y="20574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96275" name="Text Box 38"/>
          <p:cNvSpPr txBox="1">
            <a:spLocks noChangeArrowheads="1"/>
          </p:cNvSpPr>
          <p:nvPr/>
        </p:nvSpPr>
        <p:spPr bwMode="auto">
          <a:xfrm>
            <a:off x="1600200" y="41910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96276" name="Text Box 39"/>
          <p:cNvSpPr txBox="1">
            <a:spLocks noChangeArrowheads="1"/>
          </p:cNvSpPr>
          <p:nvPr/>
        </p:nvSpPr>
        <p:spPr bwMode="auto">
          <a:xfrm>
            <a:off x="1524000" y="20574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96277" name="Line 40"/>
          <p:cNvSpPr>
            <a:spLocks noChangeShapeType="1"/>
          </p:cNvSpPr>
          <p:nvPr/>
        </p:nvSpPr>
        <p:spPr bwMode="auto">
          <a:xfrm>
            <a:off x="2667000" y="2667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278" name="Text Box 41"/>
          <p:cNvSpPr txBox="1">
            <a:spLocks noChangeArrowheads="1"/>
          </p:cNvSpPr>
          <p:nvPr/>
        </p:nvSpPr>
        <p:spPr bwMode="auto">
          <a:xfrm>
            <a:off x="3886200" y="2209800"/>
            <a:ext cx="7334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Out1</a:t>
            </a:r>
            <a:endParaRPr lang="en-US" sz="2000" i="0" baseline="-25000"/>
          </a:p>
        </p:txBody>
      </p:sp>
      <p:grpSp>
        <p:nvGrpSpPr>
          <p:cNvPr id="96279" name="Group 42"/>
          <p:cNvGrpSpPr>
            <a:grpSpLocks/>
          </p:cNvGrpSpPr>
          <p:nvPr/>
        </p:nvGrpSpPr>
        <p:grpSpPr bwMode="auto">
          <a:xfrm>
            <a:off x="5410200" y="3886200"/>
            <a:ext cx="533400" cy="762000"/>
            <a:chOff x="2784" y="3264"/>
            <a:chExt cx="336" cy="480"/>
          </a:xfrm>
        </p:grpSpPr>
        <p:grpSp>
          <p:nvGrpSpPr>
            <p:cNvPr id="96328" name="Group 4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96330" name="Line 4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6331" name="Line 4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6332" name="Line 4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6333" name="Line 4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6334" name="Line 4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6335" name="Line 4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6329" name="Line 5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96280" name="Group 51"/>
          <p:cNvGrpSpPr>
            <a:grpSpLocks/>
          </p:cNvGrpSpPr>
          <p:nvPr/>
        </p:nvGrpSpPr>
        <p:grpSpPr bwMode="auto">
          <a:xfrm>
            <a:off x="5334000" y="1752600"/>
            <a:ext cx="533400" cy="762000"/>
            <a:chOff x="2064" y="2208"/>
            <a:chExt cx="336" cy="480"/>
          </a:xfrm>
        </p:grpSpPr>
        <p:sp>
          <p:nvSpPr>
            <p:cNvPr id="96320" name="Line 52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21" name="Line 53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22" name="Line 54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23" name="Line 55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24" name="Line 56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25" name="Line 57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26" name="Line 58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6327" name="Oval 59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96281" name="Group 60"/>
          <p:cNvGrpSpPr>
            <a:grpSpLocks/>
          </p:cNvGrpSpPr>
          <p:nvPr/>
        </p:nvGrpSpPr>
        <p:grpSpPr bwMode="auto">
          <a:xfrm>
            <a:off x="5791200" y="4495800"/>
            <a:ext cx="304800" cy="304800"/>
            <a:chOff x="2400" y="3744"/>
            <a:chExt cx="192" cy="192"/>
          </a:xfrm>
        </p:grpSpPr>
        <p:grpSp>
          <p:nvGrpSpPr>
            <p:cNvPr id="96316" name="Group 61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96318" name="Line 62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6319" name="Line 63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6317" name="Line 64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6282" name="Line 65"/>
          <p:cNvSpPr>
            <a:spLocks noChangeShapeType="1"/>
          </p:cNvSpPr>
          <p:nvPr/>
        </p:nvSpPr>
        <p:spPr bwMode="auto">
          <a:xfrm>
            <a:off x="5715000" y="1752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283" name="Rectangle 66" descr="20%"/>
          <p:cNvSpPr>
            <a:spLocks noChangeArrowheads="1"/>
          </p:cNvSpPr>
          <p:nvPr/>
        </p:nvSpPr>
        <p:spPr bwMode="auto">
          <a:xfrm>
            <a:off x="5410200" y="24384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96284" name="Line 67"/>
          <p:cNvSpPr>
            <a:spLocks noChangeShapeType="1"/>
          </p:cNvSpPr>
          <p:nvPr/>
        </p:nvSpPr>
        <p:spPr bwMode="auto">
          <a:xfrm>
            <a:off x="5791200" y="24384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285" name="Line 68"/>
          <p:cNvSpPr>
            <a:spLocks noChangeShapeType="1"/>
          </p:cNvSpPr>
          <p:nvPr/>
        </p:nvSpPr>
        <p:spPr bwMode="auto">
          <a:xfrm>
            <a:off x="5029200" y="2667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286" name="Line 69"/>
          <p:cNvSpPr>
            <a:spLocks noChangeShapeType="1"/>
          </p:cNvSpPr>
          <p:nvPr/>
        </p:nvSpPr>
        <p:spPr bwMode="auto">
          <a:xfrm>
            <a:off x="50292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287" name="Line 70"/>
          <p:cNvSpPr>
            <a:spLocks noChangeShapeType="1"/>
          </p:cNvSpPr>
          <p:nvPr/>
        </p:nvSpPr>
        <p:spPr bwMode="auto">
          <a:xfrm>
            <a:off x="5029200" y="3352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288" name="Text Box 71"/>
          <p:cNvSpPr txBox="1">
            <a:spLocks noChangeArrowheads="1"/>
          </p:cNvSpPr>
          <p:nvPr/>
        </p:nvSpPr>
        <p:spPr bwMode="auto">
          <a:xfrm>
            <a:off x="4648200" y="28194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4</a:t>
            </a:r>
          </a:p>
        </p:txBody>
      </p:sp>
      <p:sp>
        <p:nvSpPr>
          <p:cNvPr id="96289" name="Text Box 72"/>
          <p:cNvSpPr txBox="1">
            <a:spLocks noChangeArrowheads="1"/>
          </p:cNvSpPr>
          <p:nvPr/>
        </p:nvSpPr>
        <p:spPr bwMode="auto">
          <a:xfrm>
            <a:off x="5562600" y="2819400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PUN</a:t>
            </a:r>
            <a:endParaRPr lang="en-US" sz="2000" i="0" baseline="-25000"/>
          </a:p>
        </p:txBody>
      </p:sp>
      <p:sp>
        <p:nvSpPr>
          <p:cNvPr id="96290" name="Text Box 73"/>
          <p:cNvSpPr txBox="1">
            <a:spLocks noChangeArrowheads="1"/>
          </p:cNvSpPr>
          <p:nvPr/>
        </p:nvSpPr>
        <p:spPr bwMode="auto">
          <a:xfrm>
            <a:off x="4648200" y="3200400"/>
            <a:ext cx="4873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In</a:t>
            </a:r>
            <a:r>
              <a:rPr lang="en-US" sz="2000" i="0" baseline="-25000"/>
              <a:t>5</a:t>
            </a:r>
          </a:p>
        </p:txBody>
      </p:sp>
      <p:sp>
        <p:nvSpPr>
          <p:cNvPr id="96291" name="Text Box 74"/>
          <p:cNvSpPr txBox="1">
            <a:spLocks noChangeArrowheads="1"/>
          </p:cNvSpPr>
          <p:nvPr/>
        </p:nvSpPr>
        <p:spPr bwMode="auto">
          <a:xfrm>
            <a:off x="5638800" y="19812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e</a:t>
            </a:r>
          </a:p>
        </p:txBody>
      </p:sp>
      <p:sp>
        <p:nvSpPr>
          <p:cNvPr id="96292" name="Text Box 75"/>
          <p:cNvSpPr txBox="1">
            <a:spLocks noChangeArrowheads="1"/>
          </p:cNvSpPr>
          <p:nvPr/>
        </p:nvSpPr>
        <p:spPr bwMode="auto">
          <a:xfrm>
            <a:off x="5715000" y="4114800"/>
            <a:ext cx="4587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/>
              <a:t>M</a:t>
            </a:r>
            <a:r>
              <a:rPr lang="en-US" sz="1800" i="0" baseline="-25000"/>
              <a:t>p</a:t>
            </a:r>
          </a:p>
        </p:txBody>
      </p:sp>
      <p:sp>
        <p:nvSpPr>
          <p:cNvPr id="96293" name="Text Box 76"/>
          <p:cNvSpPr txBox="1">
            <a:spLocks noChangeArrowheads="1"/>
          </p:cNvSpPr>
          <p:nvPr/>
        </p:nvSpPr>
        <p:spPr bwMode="auto">
          <a:xfrm>
            <a:off x="4648200" y="41148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96294" name="Text Box 77"/>
          <p:cNvSpPr txBox="1">
            <a:spLocks noChangeArrowheads="1"/>
          </p:cNvSpPr>
          <p:nvPr/>
        </p:nvSpPr>
        <p:spPr bwMode="auto">
          <a:xfrm>
            <a:off x="4648200" y="1981200"/>
            <a:ext cx="552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Clk</a:t>
            </a:r>
            <a:endParaRPr lang="en-US" sz="2000" i="0" baseline="-25000"/>
          </a:p>
        </p:txBody>
      </p:sp>
      <p:sp>
        <p:nvSpPr>
          <p:cNvPr id="96295" name="Text Box 78"/>
          <p:cNvSpPr txBox="1">
            <a:spLocks noChangeArrowheads="1"/>
          </p:cNvSpPr>
          <p:nvPr/>
        </p:nvSpPr>
        <p:spPr bwMode="auto">
          <a:xfrm>
            <a:off x="7543800" y="3657600"/>
            <a:ext cx="11715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Out2</a:t>
            </a:r>
          </a:p>
          <a:p>
            <a:r>
              <a:rPr lang="en-US" sz="2000" i="0"/>
              <a:t>(to PDN)</a:t>
            </a:r>
            <a:endParaRPr lang="en-US" sz="2000" i="0" baseline="-25000"/>
          </a:p>
        </p:txBody>
      </p:sp>
      <p:sp>
        <p:nvSpPr>
          <p:cNvPr id="96296" name="Line 79"/>
          <p:cNvSpPr>
            <a:spLocks noChangeShapeType="1"/>
          </p:cNvSpPr>
          <p:nvPr/>
        </p:nvSpPr>
        <p:spPr bwMode="auto">
          <a:xfrm>
            <a:off x="3505200" y="26670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297" name="Line 80"/>
          <p:cNvSpPr>
            <a:spLocks noChangeShapeType="1"/>
          </p:cNvSpPr>
          <p:nvPr/>
        </p:nvSpPr>
        <p:spPr bwMode="auto">
          <a:xfrm>
            <a:off x="5943600" y="3886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298" name="Text Box 81"/>
          <p:cNvSpPr txBox="1">
            <a:spLocks noChangeArrowheads="1"/>
          </p:cNvSpPr>
          <p:nvPr/>
        </p:nvSpPr>
        <p:spPr bwMode="auto">
          <a:xfrm>
            <a:off x="2895600" y="2362200"/>
            <a:ext cx="7239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solidFill>
                  <a:schemeClr val="accent1"/>
                </a:solidFill>
              </a:rPr>
              <a:t>1 </a:t>
            </a:r>
            <a:r>
              <a:rPr lang="en-US" sz="1600" i="0">
                <a:solidFill>
                  <a:schemeClr val="accent1"/>
                </a:solidFill>
                <a:sym typeface="Symbol" pitchFamily="18" charset="2"/>
              </a:rPr>
              <a:t> 1</a:t>
            </a:r>
          </a:p>
          <a:p>
            <a:r>
              <a:rPr lang="en-US" sz="1600" i="0">
                <a:solidFill>
                  <a:schemeClr val="accent1"/>
                </a:solidFill>
                <a:sym typeface="Symbol" pitchFamily="18" charset="2"/>
              </a:rPr>
              <a:t>1  0</a:t>
            </a:r>
          </a:p>
        </p:txBody>
      </p:sp>
      <p:sp>
        <p:nvSpPr>
          <p:cNvPr id="96299" name="Text Box 82"/>
          <p:cNvSpPr txBox="1">
            <a:spLocks noChangeArrowheads="1"/>
          </p:cNvSpPr>
          <p:nvPr/>
        </p:nvSpPr>
        <p:spPr bwMode="auto">
          <a:xfrm>
            <a:off x="6248400" y="3581400"/>
            <a:ext cx="7239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solidFill>
                  <a:schemeClr val="accent1"/>
                </a:solidFill>
              </a:rPr>
              <a:t>0 </a:t>
            </a:r>
            <a:r>
              <a:rPr lang="en-US" sz="1600" i="0">
                <a:solidFill>
                  <a:schemeClr val="accent1"/>
                </a:solidFill>
                <a:sym typeface="Symbol" pitchFamily="18" charset="2"/>
              </a:rPr>
              <a:t> 0</a:t>
            </a:r>
          </a:p>
          <a:p>
            <a:r>
              <a:rPr lang="en-US" sz="1600" i="0">
                <a:solidFill>
                  <a:schemeClr val="accent1"/>
                </a:solidFill>
                <a:sym typeface="Symbol" pitchFamily="18" charset="2"/>
              </a:rPr>
              <a:t>0  1</a:t>
            </a:r>
          </a:p>
        </p:txBody>
      </p:sp>
      <p:sp>
        <p:nvSpPr>
          <p:cNvPr id="96300" name="Line 83"/>
          <p:cNvSpPr>
            <a:spLocks noChangeShapeType="1"/>
          </p:cNvSpPr>
          <p:nvPr/>
        </p:nvSpPr>
        <p:spPr bwMode="auto">
          <a:xfrm>
            <a:off x="5943600" y="3581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96301" name="Group 84"/>
          <p:cNvGrpSpPr>
            <a:grpSpLocks/>
          </p:cNvGrpSpPr>
          <p:nvPr/>
        </p:nvGrpSpPr>
        <p:grpSpPr bwMode="auto">
          <a:xfrm rot="16200000" flipH="1">
            <a:off x="3695700" y="4152900"/>
            <a:ext cx="457200" cy="381000"/>
            <a:chOff x="3312" y="1632"/>
            <a:chExt cx="288" cy="240"/>
          </a:xfrm>
        </p:grpSpPr>
        <p:sp>
          <p:nvSpPr>
            <p:cNvPr id="96314" name="AutoShape 85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6315" name="Oval 86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96302" name="Line 87"/>
          <p:cNvSpPr>
            <a:spLocks noChangeShapeType="1"/>
          </p:cNvSpPr>
          <p:nvPr/>
        </p:nvSpPr>
        <p:spPr bwMode="auto">
          <a:xfrm>
            <a:off x="3962400" y="26670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303" name="Line 88"/>
          <p:cNvSpPr>
            <a:spLocks noChangeShapeType="1"/>
          </p:cNvSpPr>
          <p:nvPr/>
        </p:nvSpPr>
        <p:spPr bwMode="auto">
          <a:xfrm>
            <a:off x="396240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304" name="Text Box 89"/>
          <p:cNvSpPr txBox="1">
            <a:spLocks noChangeArrowheads="1"/>
          </p:cNvSpPr>
          <p:nvPr/>
        </p:nvSpPr>
        <p:spPr bwMode="auto">
          <a:xfrm>
            <a:off x="3429000" y="4876800"/>
            <a:ext cx="1042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to other</a:t>
            </a:r>
          </a:p>
          <a:p>
            <a:r>
              <a:rPr lang="en-US" sz="2000" i="0"/>
              <a:t>PDN’s</a:t>
            </a:r>
            <a:endParaRPr lang="en-US" sz="2000" i="0" baseline="-25000"/>
          </a:p>
        </p:txBody>
      </p:sp>
      <p:grpSp>
        <p:nvGrpSpPr>
          <p:cNvPr id="96305" name="Group 90"/>
          <p:cNvGrpSpPr>
            <a:grpSpLocks/>
          </p:cNvGrpSpPr>
          <p:nvPr/>
        </p:nvGrpSpPr>
        <p:grpSpPr bwMode="auto">
          <a:xfrm rot="16200000" flipH="1">
            <a:off x="6896100" y="4152900"/>
            <a:ext cx="457200" cy="381000"/>
            <a:chOff x="3312" y="1632"/>
            <a:chExt cx="288" cy="240"/>
          </a:xfrm>
        </p:grpSpPr>
        <p:sp>
          <p:nvSpPr>
            <p:cNvPr id="96312" name="AutoShape 91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96313" name="Oval 92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96306" name="Line 93"/>
          <p:cNvSpPr>
            <a:spLocks noChangeShapeType="1"/>
          </p:cNvSpPr>
          <p:nvPr/>
        </p:nvSpPr>
        <p:spPr bwMode="auto">
          <a:xfrm>
            <a:off x="7162800" y="3886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307" name="Line 94"/>
          <p:cNvSpPr>
            <a:spLocks noChangeShapeType="1"/>
          </p:cNvSpPr>
          <p:nvPr/>
        </p:nvSpPr>
        <p:spPr bwMode="auto">
          <a:xfrm>
            <a:off x="716280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308" name="Text Box 95"/>
          <p:cNvSpPr txBox="1">
            <a:spLocks noChangeArrowheads="1"/>
          </p:cNvSpPr>
          <p:nvPr/>
        </p:nvSpPr>
        <p:spPr bwMode="auto">
          <a:xfrm>
            <a:off x="6705600" y="4876800"/>
            <a:ext cx="1042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to other</a:t>
            </a:r>
          </a:p>
          <a:p>
            <a:r>
              <a:rPr lang="en-US" sz="2000" i="0"/>
              <a:t>PUN’s</a:t>
            </a:r>
            <a:endParaRPr lang="en-US" sz="2000" i="0" baseline="-25000"/>
          </a:p>
        </p:txBody>
      </p:sp>
      <p:sp>
        <p:nvSpPr>
          <p:cNvPr id="96309" name="Text Box 96"/>
          <p:cNvSpPr txBox="1">
            <a:spLocks noChangeArrowheads="1"/>
          </p:cNvSpPr>
          <p:nvPr/>
        </p:nvSpPr>
        <p:spPr bwMode="auto">
          <a:xfrm>
            <a:off x="822325" y="5980113"/>
            <a:ext cx="3765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>
                <a:solidFill>
                  <a:srgbClr val="0000B6"/>
                </a:solidFill>
              </a:rPr>
              <a:t>WARNING: Very sensitive to noise!</a:t>
            </a:r>
          </a:p>
        </p:txBody>
      </p:sp>
      <p:sp>
        <p:nvSpPr>
          <p:cNvPr id="96310" name="Line 97"/>
          <p:cNvSpPr>
            <a:spLocks noChangeShapeType="1"/>
          </p:cNvSpPr>
          <p:nvPr/>
        </p:nvSpPr>
        <p:spPr bwMode="auto">
          <a:xfrm>
            <a:off x="4725988" y="4159250"/>
            <a:ext cx="41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96311" name="Line 98"/>
          <p:cNvSpPr>
            <a:spLocks noChangeShapeType="1"/>
          </p:cNvSpPr>
          <p:nvPr/>
        </p:nvSpPr>
        <p:spPr bwMode="auto">
          <a:xfrm>
            <a:off x="4724400" y="2032000"/>
            <a:ext cx="411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2DF76A-60CC-4B83-BB5A-1C8665B73699}" type="slidenum">
              <a:rPr lang="en-US"/>
              <a:pPr/>
              <a:t>7</a:t>
            </a:fld>
            <a:endParaRPr lang="en-US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Complementary CMOS Logic Style</a:t>
            </a:r>
            <a:endParaRPr lang="en-US" sz="66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/>
          <a:srcRect l="6735" t="25188" r="22244" b="22620"/>
          <a:stretch>
            <a:fillRect/>
          </a:stretch>
        </p:blipFill>
        <p:spPr bwMode="auto">
          <a:xfrm>
            <a:off x="1093788" y="1212850"/>
            <a:ext cx="66294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767D87-A5FB-4E7B-A6E4-5E93C0CC7AA8}" type="slidenum">
              <a:rPr lang="en-US"/>
              <a:pPr/>
              <a:t>8</a:t>
            </a:fld>
            <a:endParaRPr lang="en-US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Threshold Drops</a:t>
            </a:r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2362200" y="1778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2667000" y="1778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2438400" y="1397000"/>
            <a:ext cx="592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V</a:t>
            </a:r>
            <a:r>
              <a:rPr lang="en-US" sz="2000" i="0" baseline="-25000"/>
              <a:t>DD</a:t>
            </a:r>
            <a:endParaRPr lang="en-US" sz="2000" i="0"/>
          </a:p>
        </p:txBody>
      </p:sp>
      <p:sp>
        <p:nvSpPr>
          <p:cNvPr id="614406" name="Text Box 6"/>
          <p:cNvSpPr txBox="1">
            <a:spLocks noChangeArrowheads="1"/>
          </p:cNvSpPr>
          <p:nvPr/>
        </p:nvSpPr>
        <p:spPr bwMode="auto">
          <a:xfrm>
            <a:off x="3505200" y="4140200"/>
            <a:ext cx="1123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V</a:t>
            </a:r>
            <a:r>
              <a:rPr lang="en-US" sz="2000" i="0" baseline="-25000"/>
              <a:t>DD</a:t>
            </a:r>
            <a:r>
              <a:rPr lang="en-US" sz="2000" i="0"/>
              <a:t> </a:t>
            </a:r>
            <a:r>
              <a:rPr lang="en-US" sz="2000" i="0">
                <a:sym typeface="Symbol" pitchFamily="18" charset="2"/>
              </a:rPr>
              <a:t> </a:t>
            </a:r>
            <a:r>
              <a:rPr lang="en-US" sz="2000" i="0"/>
              <a:t>0</a:t>
            </a:r>
          </a:p>
        </p:txBody>
      </p:sp>
      <p:grpSp>
        <p:nvGrpSpPr>
          <p:cNvPr id="15368" name="Group 7"/>
          <p:cNvGrpSpPr>
            <a:grpSpLocks/>
          </p:cNvGrpSpPr>
          <p:nvPr/>
        </p:nvGrpSpPr>
        <p:grpSpPr bwMode="auto">
          <a:xfrm>
            <a:off x="2286000" y="2311400"/>
            <a:ext cx="381000" cy="457200"/>
            <a:chOff x="2304" y="1872"/>
            <a:chExt cx="240" cy="288"/>
          </a:xfrm>
        </p:grpSpPr>
        <p:sp>
          <p:nvSpPr>
            <p:cNvPr id="15474" name="Line 8"/>
            <p:cNvSpPr>
              <a:spLocks noChangeShapeType="1"/>
            </p:cNvSpPr>
            <p:nvPr/>
          </p:nvSpPr>
          <p:spPr bwMode="auto">
            <a:xfrm>
              <a:off x="2352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75" name="Line 9"/>
            <p:cNvSpPr>
              <a:spLocks noChangeShapeType="1"/>
            </p:cNvSpPr>
            <p:nvPr/>
          </p:nvSpPr>
          <p:spPr bwMode="auto">
            <a:xfrm>
              <a:off x="2352" y="21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76" name="Line 10"/>
            <p:cNvSpPr>
              <a:spLocks noChangeShapeType="1"/>
            </p:cNvSpPr>
            <p:nvPr/>
          </p:nvSpPr>
          <p:spPr bwMode="auto">
            <a:xfrm>
              <a:off x="2352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77" name="Line 11"/>
            <p:cNvSpPr>
              <a:spLocks noChangeShapeType="1"/>
            </p:cNvSpPr>
            <p:nvPr/>
          </p:nvSpPr>
          <p:spPr bwMode="auto">
            <a:xfrm>
              <a:off x="2304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5369" name="Line 12"/>
          <p:cNvSpPr>
            <a:spLocks noChangeShapeType="1"/>
          </p:cNvSpPr>
          <p:nvPr/>
        </p:nvSpPr>
        <p:spPr bwMode="auto">
          <a:xfrm>
            <a:off x="1752600" y="2540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370" name="Oval 13"/>
          <p:cNvSpPr>
            <a:spLocks noChangeArrowheads="1"/>
          </p:cNvSpPr>
          <p:nvPr/>
        </p:nvSpPr>
        <p:spPr bwMode="auto">
          <a:xfrm>
            <a:off x="2133600" y="2463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5371" name="Line 14"/>
          <p:cNvSpPr>
            <a:spLocks noChangeShapeType="1"/>
          </p:cNvSpPr>
          <p:nvPr/>
        </p:nvSpPr>
        <p:spPr bwMode="auto">
          <a:xfrm>
            <a:off x="2667000" y="2768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685800" y="4140200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PDN</a:t>
            </a:r>
          </a:p>
        </p:txBody>
      </p:sp>
      <p:sp>
        <p:nvSpPr>
          <p:cNvPr id="614416" name="Text Box 16"/>
          <p:cNvSpPr txBox="1">
            <a:spLocks noChangeArrowheads="1"/>
          </p:cNvSpPr>
          <p:nvPr/>
        </p:nvSpPr>
        <p:spPr bwMode="auto">
          <a:xfrm>
            <a:off x="3505200" y="2844800"/>
            <a:ext cx="11239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0 </a:t>
            </a:r>
            <a:r>
              <a:rPr lang="en-US" sz="2000" i="0">
                <a:sym typeface="Symbol" pitchFamily="18" charset="2"/>
              </a:rPr>
              <a:t></a:t>
            </a:r>
            <a:r>
              <a:rPr lang="en-US" sz="2000" i="0"/>
              <a:t> V</a:t>
            </a:r>
            <a:r>
              <a:rPr lang="en-US" sz="2000" i="0" baseline="-25000"/>
              <a:t>DD</a:t>
            </a:r>
            <a:endParaRPr lang="en-US" sz="2000" i="0"/>
          </a:p>
        </p:txBody>
      </p:sp>
      <p:sp>
        <p:nvSpPr>
          <p:cNvPr id="15374" name="Line 17"/>
          <p:cNvSpPr>
            <a:spLocks noChangeShapeType="1"/>
          </p:cNvSpPr>
          <p:nvPr/>
        </p:nvSpPr>
        <p:spPr bwMode="auto">
          <a:xfrm>
            <a:off x="2667000" y="3225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375" name="Line 18"/>
          <p:cNvSpPr>
            <a:spLocks noChangeShapeType="1"/>
          </p:cNvSpPr>
          <p:nvPr/>
        </p:nvSpPr>
        <p:spPr bwMode="auto">
          <a:xfrm>
            <a:off x="2667000" y="452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376" name="Line 19"/>
          <p:cNvSpPr>
            <a:spLocks noChangeShapeType="1"/>
          </p:cNvSpPr>
          <p:nvPr/>
        </p:nvSpPr>
        <p:spPr bwMode="auto">
          <a:xfrm>
            <a:off x="2667000" y="5435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377" name="Line 20"/>
          <p:cNvSpPr>
            <a:spLocks noChangeShapeType="1"/>
          </p:cNvSpPr>
          <p:nvPr/>
        </p:nvSpPr>
        <p:spPr bwMode="auto">
          <a:xfrm>
            <a:off x="2438400" y="5892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378" name="Line 21"/>
          <p:cNvSpPr>
            <a:spLocks noChangeShapeType="1"/>
          </p:cNvSpPr>
          <p:nvPr/>
        </p:nvSpPr>
        <p:spPr bwMode="auto">
          <a:xfrm>
            <a:off x="2514600" y="5969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379" name="Line 22"/>
          <p:cNvSpPr>
            <a:spLocks noChangeShapeType="1"/>
          </p:cNvSpPr>
          <p:nvPr/>
        </p:nvSpPr>
        <p:spPr bwMode="auto">
          <a:xfrm>
            <a:off x="2590800" y="6045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380" name="Line 23"/>
          <p:cNvSpPr>
            <a:spLocks noChangeShapeType="1"/>
          </p:cNvSpPr>
          <p:nvPr/>
        </p:nvSpPr>
        <p:spPr bwMode="auto">
          <a:xfrm>
            <a:off x="2667000" y="4521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5381" name="Group 24"/>
          <p:cNvGrpSpPr>
            <a:grpSpLocks/>
          </p:cNvGrpSpPr>
          <p:nvPr/>
        </p:nvGrpSpPr>
        <p:grpSpPr bwMode="auto">
          <a:xfrm>
            <a:off x="2971800" y="4521200"/>
            <a:ext cx="841375" cy="685800"/>
            <a:chOff x="1344" y="2400"/>
            <a:chExt cx="530" cy="432"/>
          </a:xfrm>
        </p:grpSpPr>
        <p:sp>
          <p:nvSpPr>
            <p:cNvPr id="15466" name="Line 25"/>
            <p:cNvSpPr>
              <a:spLocks noChangeShapeType="1"/>
            </p:cNvSpPr>
            <p:nvPr/>
          </p:nvSpPr>
          <p:spPr bwMode="auto">
            <a:xfrm>
              <a:off x="1488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67" name="Line 26"/>
            <p:cNvSpPr>
              <a:spLocks noChangeShapeType="1"/>
            </p:cNvSpPr>
            <p:nvPr/>
          </p:nvSpPr>
          <p:spPr bwMode="auto">
            <a:xfrm>
              <a:off x="1344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68" name="Line 27"/>
            <p:cNvSpPr>
              <a:spLocks noChangeShapeType="1"/>
            </p:cNvSpPr>
            <p:nvPr/>
          </p:nvSpPr>
          <p:spPr bwMode="auto">
            <a:xfrm>
              <a:off x="134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69" name="Line 28"/>
            <p:cNvSpPr>
              <a:spLocks noChangeShapeType="1"/>
            </p:cNvSpPr>
            <p:nvPr/>
          </p:nvSpPr>
          <p:spPr bwMode="auto">
            <a:xfrm>
              <a:off x="1488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70" name="Line 29"/>
            <p:cNvSpPr>
              <a:spLocks noChangeShapeType="1"/>
            </p:cNvSpPr>
            <p:nvPr/>
          </p:nvSpPr>
          <p:spPr bwMode="auto">
            <a:xfrm>
              <a:off x="1344" y="27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71" name="Line 30"/>
            <p:cNvSpPr>
              <a:spLocks noChangeShapeType="1"/>
            </p:cNvSpPr>
            <p:nvPr/>
          </p:nvSpPr>
          <p:spPr bwMode="auto">
            <a:xfrm>
              <a:off x="1392" y="27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72" name="Line 31"/>
            <p:cNvSpPr>
              <a:spLocks noChangeShapeType="1"/>
            </p:cNvSpPr>
            <p:nvPr/>
          </p:nvSpPr>
          <p:spPr bwMode="auto">
            <a:xfrm>
              <a:off x="1440" y="28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73" name="Text Box 32"/>
            <p:cNvSpPr txBox="1">
              <a:spLocks noChangeArrowheads="1"/>
            </p:cNvSpPr>
            <p:nvPr/>
          </p:nvSpPr>
          <p:spPr bwMode="auto">
            <a:xfrm>
              <a:off x="1584" y="2496"/>
              <a:ext cx="29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  <a:endParaRPr lang="en-US" sz="2000" i="0"/>
            </a:p>
          </p:txBody>
        </p:sp>
      </p:grpSp>
      <p:grpSp>
        <p:nvGrpSpPr>
          <p:cNvPr id="15382" name="Group 33"/>
          <p:cNvGrpSpPr>
            <a:grpSpLocks/>
          </p:cNvGrpSpPr>
          <p:nvPr/>
        </p:nvGrpSpPr>
        <p:grpSpPr bwMode="auto">
          <a:xfrm>
            <a:off x="2286000" y="4978400"/>
            <a:ext cx="381000" cy="457200"/>
            <a:chOff x="2304" y="1872"/>
            <a:chExt cx="240" cy="288"/>
          </a:xfrm>
        </p:grpSpPr>
        <p:sp>
          <p:nvSpPr>
            <p:cNvPr id="15462" name="Line 34"/>
            <p:cNvSpPr>
              <a:spLocks noChangeShapeType="1"/>
            </p:cNvSpPr>
            <p:nvPr/>
          </p:nvSpPr>
          <p:spPr bwMode="auto">
            <a:xfrm>
              <a:off x="2352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63" name="Line 35"/>
            <p:cNvSpPr>
              <a:spLocks noChangeShapeType="1"/>
            </p:cNvSpPr>
            <p:nvPr/>
          </p:nvSpPr>
          <p:spPr bwMode="auto">
            <a:xfrm>
              <a:off x="2352" y="21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64" name="Line 36"/>
            <p:cNvSpPr>
              <a:spLocks noChangeShapeType="1"/>
            </p:cNvSpPr>
            <p:nvPr/>
          </p:nvSpPr>
          <p:spPr bwMode="auto">
            <a:xfrm>
              <a:off x="2352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65" name="Line 37"/>
            <p:cNvSpPr>
              <a:spLocks noChangeShapeType="1"/>
            </p:cNvSpPr>
            <p:nvPr/>
          </p:nvSpPr>
          <p:spPr bwMode="auto">
            <a:xfrm>
              <a:off x="2304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5383" name="Line 38"/>
          <p:cNvSpPr>
            <a:spLocks noChangeShapeType="1"/>
          </p:cNvSpPr>
          <p:nvPr/>
        </p:nvSpPr>
        <p:spPr bwMode="auto">
          <a:xfrm>
            <a:off x="1752600" y="5207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5384" name="Group 39"/>
          <p:cNvGrpSpPr>
            <a:grpSpLocks/>
          </p:cNvGrpSpPr>
          <p:nvPr/>
        </p:nvGrpSpPr>
        <p:grpSpPr bwMode="auto">
          <a:xfrm>
            <a:off x="2971800" y="3225800"/>
            <a:ext cx="841375" cy="685800"/>
            <a:chOff x="1344" y="2400"/>
            <a:chExt cx="530" cy="432"/>
          </a:xfrm>
        </p:grpSpPr>
        <p:sp>
          <p:nvSpPr>
            <p:cNvPr id="15454" name="Line 40"/>
            <p:cNvSpPr>
              <a:spLocks noChangeShapeType="1"/>
            </p:cNvSpPr>
            <p:nvPr/>
          </p:nvSpPr>
          <p:spPr bwMode="auto">
            <a:xfrm>
              <a:off x="1488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55" name="Line 41"/>
            <p:cNvSpPr>
              <a:spLocks noChangeShapeType="1"/>
            </p:cNvSpPr>
            <p:nvPr/>
          </p:nvSpPr>
          <p:spPr bwMode="auto">
            <a:xfrm>
              <a:off x="1344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56" name="Line 42"/>
            <p:cNvSpPr>
              <a:spLocks noChangeShapeType="1"/>
            </p:cNvSpPr>
            <p:nvPr/>
          </p:nvSpPr>
          <p:spPr bwMode="auto">
            <a:xfrm>
              <a:off x="134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57" name="Line 43"/>
            <p:cNvSpPr>
              <a:spLocks noChangeShapeType="1"/>
            </p:cNvSpPr>
            <p:nvPr/>
          </p:nvSpPr>
          <p:spPr bwMode="auto">
            <a:xfrm>
              <a:off x="1488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58" name="Line 44"/>
            <p:cNvSpPr>
              <a:spLocks noChangeShapeType="1"/>
            </p:cNvSpPr>
            <p:nvPr/>
          </p:nvSpPr>
          <p:spPr bwMode="auto">
            <a:xfrm>
              <a:off x="1344" y="27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59" name="Line 45"/>
            <p:cNvSpPr>
              <a:spLocks noChangeShapeType="1"/>
            </p:cNvSpPr>
            <p:nvPr/>
          </p:nvSpPr>
          <p:spPr bwMode="auto">
            <a:xfrm>
              <a:off x="1392" y="27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60" name="Line 46"/>
            <p:cNvSpPr>
              <a:spLocks noChangeShapeType="1"/>
            </p:cNvSpPr>
            <p:nvPr/>
          </p:nvSpPr>
          <p:spPr bwMode="auto">
            <a:xfrm>
              <a:off x="1440" y="28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61" name="Text Box 47"/>
            <p:cNvSpPr txBox="1">
              <a:spLocks noChangeArrowheads="1"/>
            </p:cNvSpPr>
            <p:nvPr/>
          </p:nvSpPr>
          <p:spPr bwMode="auto">
            <a:xfrm>
              <a:off x="1584" y="2496"/>
              <a:ext cx="29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  <a:endParaRPr lang="en-US" sz="2000" i="0"/>
            </a:p>
          </p:txBody>
        </p:sp>
      </p:grpSp>
      <p:grpSp>
        <p:nvGrpSpPr>
          <p:cNvPr id="15385" name="Group 48"/>
          <p:cNvGrpSpPr>
            <a:grpSpLocks/>
          </p:cNvGrpSpPr>
          <p:nvPr/>
        </p:nvGrpSpPr>
        <p:grpSpPr bwMode="auto">
          <a:xfrm>
            <a:off x="1524000" y="2540000"/>
            <a:ext cx="457200" cy="381000"/>
            <a:chOff x="1104" y="1824"/>
            <a:chExt cx="288" cy="240"/>
          </a:xfrm>
        </p:grpSpPr>
        <p:sp>
          <p:nvSpPr>
            <p:cNvPr id="15450" name="Line 49"/>
            <p:cNvSpPr>
              <a:spLocks noChangeShapeType="1"/>
            </p:cNvSpPr>
            <p:nvPr/>
          </p:nvSpPr>
          <p:spPr bwMode="auto">
            <a:xfrm>
              <a:off x="1248" y="1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51" name="Line 50"/>
            <p:cNvSpPr>
              <a:spLocks noChangeShapeType="1"/>
            </p:cNvSpPr>
            <p:nvPr/>
          </p:nvSpPr>
          <p:spPr bwMode="auto">
            <a:xfrm>
              <a:off x="1104" y="19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52" name="Line 51"/>
            <p:cNvSpPr>
              <a:spLocks noChangeShapeType="1"/>
            </p:cNvSpPr>
            <p:nvPr/>
          </p:nvSpPr>
          <p:spPr bwMode="auto">
            <a:xfrm>
              <a:off x="1152" y="201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53" name="Line 52"/>
            <p:cNvSpPr>
              <a:spLocks noChangeShapeType="1"/>
            </p:cNvSpPr>
            <p:nvPr/>
          </p:nvSpPr>
          <p:spPr bwMode="auto">
            <a:xfrm>
              <a:off x="1200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5386" name="Text Box 53"/>
          <p:cNvSpPr txBox="1">
            <a:spLocks noChangeArrowheads="1"/>
          </p:cNvSpPr>
          <p:nvPr/>
        </p:nvSpPr>
        <p:spPr bwMode="auto">
          <a:xfrm>
            <a:off x="609600" y="1625600"/>
            <a:ext cx="7223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PUN</a:t>
            </a:r>
          </a:p>
        </p:txBody>
      </p:sp>
      <p:sp>
        <p:nvSpPr>
          <p:cNvPr id="15387" name="Text Box 54"/>
          <p:cNvSpPr txBox="1">
            <a:spLocks noChangeArrowheads="1"/>
          </p:cNvSpPr>
          <p:nvPr/>
        </p:nvSpPr>
        <p:spPr bwMode="auto">
          <a:xfrm>
            <a:off x="1219200" y="4826000"/>
            <a:ext cx="592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V</a:t>
            </a:r>
            <a:r>
              <a:rPr lang="en-US" sz="2000" i="0" baseline="-25000"/>
              <a:t>DD</a:t>
            </a:r>
            <a:endParaRPr lang="en-US" sz="2000" i="0"/>
          </a:p>
        </p:txBody>
      </p:sp>
      <p:sp>
        <p:nvSpPr>
          <p:cNvPr id="15388" name="Line 55"/>
          <p:cNvSpPr>
            <a:spLocks noChangeShapeType="1"/>
          </p:cNvSpPr>
          <p:nvPr/>
        </p:nvSpPr>
        <p:spPr bwMode="auto">
          <a:xfrm>
            <a:off x="6172200" y="1778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389" name="Line 56"/>
          <p:cNvSpPr>
            <a:spLocks noChangeShapeType="1"/>
          </p:cNvSpPr>
          <p:nvPr/>
        </p:nvSpPr>
        <p:spPr bwMode="auto">
          <a:xfrm>
            <a:off x="6477000" y="1778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5390" name="Group 57"/>
          <p:cNvGrpSpPr>
            <a:grpSpLocks/>
          </p:cNvGrpSpPr>
          <p:nvPr/>
        </p:nvGrpSpPr>
        <p:grpSpPr bwMode="auto">
          <a:xfrm>
            <a:off x="6096000" y="2311400"/>
            <a:ext cx="381000" cy="457200"/>
            <a:chOff x="2304" y="1872"/>
            <a:chExt cx="240" cy="288"/>
          </a:xfrm>
        </p:grpSpPr>
        <p:sp>
          <p:nvSpPr>
            <p:cNvPr id="15446" name="Line 58"/>
            <p:cNvSpPr>
              <a:spLocks noChangeShapeType="1"/>
            </p:cNvSpPr>
            <p:nvPr/>
          </p:nvSpPr>
          <p:spPr bwMode="auto">
            <a:xfrm>
              <a:off x="2352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47" name="Line 59"/>
            <p:cNvSpPr>
              <a:spLocks noChangeShapeType="1"/>
            </p:cNvSpPr>
            <p:nvPr/>
          </p:nvSpPr>
          <p:spPr bwMode="auto">
            <a:xfrm>
              <a:off x="2352" y="21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48" name="Line 60"/>
            <p:cNvSpPr>
              <a:spLocks noChangeShapeType="1"/>
            </p:cNvSpPr>
            <p:nvPr/>
          </p:nvSpPr>
          <p:spPr bwMode="auto">
            <a:xfrm>
              <a:off x="2352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49" name="Line 61"/>
            <p:cNvSpPr>
              <a:spLocks noChangeShapeType="1"/>
            </p:cNvSpPr>
            <p:nvPr/>
          </p:nvSpPr>
          <p:spPr bwMode="auto">
            <a:xfrm>
              <a:off x="2304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5391" name="Line 62"/>
          <p:cNvSpPr>
            <a:spLocks noChangeShapeType="1"/>
          </p:cNvSpPr>
          <p:nvPr/>
        </p:nvSpPr>
        <p:spPr bwMode="auto">
          <a:xfrm>
            <a:off x="5562600" y="2540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392" name="Line 63"/>
          <p:cNvSpPr>
            <a:spLocks noChangeShapeType="1"/>
          </p:cNvSpPr>
          <p:nvPr/>
        </p:nvSpPr>
        <p:spPr bwMode="auto">
          <a:xfrm>
            <a:off x="6477000" y="2768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614464" name="Text Box 64"/>
          <p:cNvSpPr txBox="1">
            <a:spLocks noChangeArrowheads="1"/>
          </p:cNvSpPr>
          <p:nvPr/>
        </p:nvSpPr>
        <p:spPr bwMode="auto">
          <a:xfrm>
            <a:off x="7162800" y="2844800"/>
            <a:ext cx="17113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0 </a:t>
            </a:r>
            <a:r>
              <a:rPr lang="en-US" sz="2000" i="0">
                <a:sym typeface="Symbol" pitchFamily="18" charset="2"/>
              </a:rPr>
              <a:t></a:t>
            </a:r>
            <a:r>
              <a:rPr lang="en-US" sz="2000" i="0"/>
              <a:t> V</a:t>
            </a:r>
            <a:r>
              <a:rPr lang="en-US" sz="2000" i="0" baseline="-25000"/>
              <a:t>DD</a:t>
            </a:r>
            <a:r>
              <a:rPr lang="en-US" sz="2000" i="0"/>
              <a:t> - V</a:t>
            </a:r>
            <a:r>
              <a:rPr lang="en-US" sz="2000" i="0" baseline="-25000"/>
              <a:t>Tn</a:t>
            </a:r>
            <a:endParaRPr lang="en-US" sz="2000" i="0"/>
          </a:p>
        </p:txBody>
      </p:sp>
      <p:sp>
        <p:nvSpPr>
          <p:cNvPr id="15394" name="Line 65"/>
          <p:cNvSpPr>
            <a:spLocks noChangeShapeType="1"/>
          </p:cNvSpPr>
          <p:nvPr/>
        </p:nvSpPr>
        <p:spPr bwMode="auto">
          <a:xfrm>
            <a:off x="6477000" y="3225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5395" name="Group 66"/>
          <p:cNvGrpSpPr>
            <a:grpSpLocks/>
          </p:cNvGrpSpPr>
          <p:nvPr/>
        </p:nvGrpSpPr>
        <p:grpSpPr bwMode="auto">
          <a:xfrm>
            <a:off x="6781800" y="3225800"/>
            <a:ext cx="841375" cy="685800"/>
            <a:chOff x="1344" y="2400"/>
            <a:chExt cx="530" cy="432"/>
          </a:xfrm>
        </p:grpSpPr>
        <p:sp>
          <p:nvSpPr>
            <p:cNvPr id="15438" name="Line 67"/>
            <p:cNvSpPr>
              <a:spLocks noChangeShapeType="1"/>
            </p:cNvSpPr>
            <p:nvPr/>
          </p:nvSpPr>
          <p:spPr bwMode="auto">
            <a:xfrm>
              <a:off x="1488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39" name="Line 68"/>
            <p:cNvSpPr>
              <a:spLocks noChangeShapeType="1"/>
            </p:cNvSpPr>
            <p:nvPr/>
          </p:nvSpPr>
          <p:spPr bwMode="auto">
            <a:xfrm>
              <a:off x="1344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40" name="Line 69"/>
            <p:cNvSpPr>
              <a:spLocks noChangeShapeType="1"/>
            </p:cNvSpPr>
            <p:nvPr/>
          </p:nvSpPr>
          <p:spPr bwMode="auto">
            <a:xfrm>
              <a:off x="134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41" name="Line 70"/>
            <p:cNvSpPr>
              <a:spLocks noChangeShapeType="1"/>
            </p:cNvSpPr>
            <p:nvPr/>
          </p:nvSpPr>
          <p:spPr bwMode="auto">
            <a:xfrm>
              <a:off x="1488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42" name="Line 71"/>
            <p:cNvSpPr>
              <a:spLocks noChangeShapeType="1"/>
            </p:cNvSpPr>
            <p:nvPr/>
          </p:nvSpPr>
          <p:spPr bwMode="auto">
            <a:xfrm>
              <a:off x="1344" y="27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43" name="Line 72"/>
            <p:cNvSpPr>
              <a:spLocks noChangeShapeType="1"/>
            </p:cNvSpPr>
            <p:nvPr/>
          </p:nvSpPr>
          <p:spPr bwMode="auto">
            <a:xfrm>
              <a:off x="1392" y="27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44" name="Line 73"/>
            <p:cNvSpPr>
              <a:spLocks noChangeShapeType="1"/>
            </p:cNvSpPr>
            <p:nvPr/>
          </p:nvSpPr>
          <p:spPr bwMode="auto">
            <a:xfrm>
              <a:off x="1440" y="28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45" name="Text Box 74"/>
            <p:cNvSpPr txBox="1">
              <a:spLocks noChangeArrowheads="1"/>
            </p:cNvSpPr>
            <p:nvPr/>
          </p:nvSpPr>
          <p:spPr bwMode="auto">
            <a:xfrm>
              <a:off x="1584" y="2496"/>
              <a:ext cx="29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  <a:endParaRPr lang="en-US" sz="2000" i="0"/>
            </a:p>
          </p:txBody>
        </p:sp>
      </p:grpSp>
      <p:sp>
        <p:nvSpPr>
          <p:cNvPr id="15396" name="Text Box 75"/>
          <p:cNvSpPr txBox="1">
            <a:spLocks noChangeArrowheads="1"/>
          </p:cNvSpPr>
          <p:nvPr/>
        </p:nvSpPr>
        <p:spPr bwMode="auto">
          <a:xfrm>
            <a:off x="6172200" y="1397000"/>
            <a:ext cx="592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V</a:t>
            </a:r>
            <a:r>
              <a:rPr lang="en-US" sz="2000" i="0" baseline="-25000"/>
              <a:t>DD</a:t>
            </a:r>
            <a:endParaRPr lang="en-US" sz="2000" i="0"/>
          </a:p>
        </p:txBody>
      </p:sp>
      <p:sp>
        <p:nvSpPr>
          <p:cNvPr id="15397" name="Text Box 76"/>
          <p:cNvSpPr txBox="1">
            <a:spLocks noChangeArrowheads="1"/>
          </p:cNvSpPr>
          <p:nvPr/>
        </p:nvSpPr>
        <p:spPr bwMode="auto">
          <a:xfrm>
            <a:off x="5029200" y="2159000"/>
            <a:ext cx="592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V</a:t>
            </a:r>
            <a:r>
              <a:rPr lang="en-US" sz="2000" i="0" baseline="-25000"/>
              <a:t>DD</a:t>
            </a:r>
            <a:endParaRPr lang="en-US" sz="2000" i="0"/>
          </a:p>
        </p:txBody>
      </p:sp>
      <p:sp>
        <p:nvSpPr>
          <p:cNvPr id="614477" name="Text Box 77"/>
          <p:cNvSpPr txBox="1">
            <a:spLocks noChangeArrowheads="1"/>
          </p:cNvSpPr>
          <p:nvPr/>
        </p:nvSpPr>
        <p:spPr bwMode="auto">
          <a:xfrm>
            <a:off x="7315200" y="4140200"/>
            <a:ext cx="14795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/>
              <a:t>V</a:t>
            </a:r>
            <a:r>
              <a:rPr lang="en-US" sz="2000" i="0" baseline="-25000"/>
              <a:t>DD</a:t>
            </a:r>
            <a:r>
              <a:rPr lang="en-US" sz="2000" i="0"/>
              <a:t> </a:t>
            </a:r>
            <a:r>
              <a:rPr lang="en-US" sz="2000" i="0">
                <a:sym typeface="Symbol" pitchFamily="18" charset="2"/>
              </a:rPr>
              <a:t> </a:t>
            </a:r>
            <a:r>
              <a:rPr lang="en-US" sz="2000" i="0"/>
              <a:t>|V</a:t>
            </a:r>
            <a:r>
              <a:rPr lang="en-US" sz="2000" i="0" baseline="-25000"/>
              <a:t>Tp</a:t>
            </a:r>
            <a:r>
              <a:rPr lang="en-US" sz="2000" i="0"/>
              <a:t>|</a:t>
            </a:r>
          </a:p>
        </p:txBody>
      </p:sp>
      <p:sp>
        <p:nvSpPr>
          <p:cNvPr id="15399" name="Line 78"/>
          <p:cNvSpPr>
            <a:spLocks noChangeShapeType="1"/>
          </p:cNvSpPr>
          <p:nvPr/>
        </p:nvSpPr>
        <p:spPr bwMode="auto">
          <a:xfrm>
            <a:off x="6477000" y="452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400" name="Line 79"/>
          <p:cNvSpPr>
            <a:spLocks noChangeShapeType="1"/>
          </p:cNvSpPr>
          <p:nvPr/>
        </p:nvSpPr>
        <p:spPr bwMode="auto">
          <a:xfrm>
            <a:off x="6477000" y="5435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401" name="Line 80"/>
          <p:cNvSpPr>
            <a:spLocks noChangeShapeType="1"/>
          </p:cNvSpPr>
          <p:nvPr/>
        </p:nvSpPr>
        <p:spPr bwMode="auto">
          <a:xfrm>
            <a:off x="6248400" y="5892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402" name="Line 81"/>
          <p:cNvSpPr>
            <a:spLocks noChangeShapeType="1"/>
          </p:cNvSpPr>
          <p:nvPr/>
        </p:nvSpPr>
        <p:spPr bwMode="auto">
          <a:xfrm>
            <a:off x="6324600" y="5969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403" name="Line 82"/>
          <p:cNvSpPr>
            <a:spLocks noChangeShapeType="1"/>
          </p:cNvSpPr>
          <p:nvPr/>
        </p:nvSpPr>
        <p:spPr bwMode="auto">
          <a:xfrm>
            <a:off x="6400800" y="6045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404" name="Line 83"/>
          <p:cNvSpPr>
            <a:spLocks noChangeShapeType="1"/>
          </p:cNvSpPr>
          <p:nvPr/>
        </p:nvSpPr>
        <p:spPr bwMode="auto">
          <a:xfrm>
            <a:off x="6477000" y="4521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5405" name="Group 84"/>
          <p:cNvGrpSpPr>
            <a:grpSpLocks/>
          </p:cNvGrpSpPr>
          <p:nvPr/>
        </p:nvGrpSpPr>
        <p:grpSpPr bwMode="auto">
          <a:xfrm>
            <a:off x="6781800" y="4521200"/>
            <a:ext cx="841375" cy="685800"/>
            <a:chOff x="1344" y="2400"/>
            <a:chExt cx="530" cy="432"/>
          </a:xfrm>
        </p:grpSpPr>
        <p:sp>
          <p:nvSpPr>
            <p:cNvPr id="15430" name="Line 85"/>
            <p:cNvSpPr>
              <a:spLocks noChangeShapeType="1"/>
            </p:cNvSpPr>
            <p:nvPr/>
          </p:nvSpPr>
          <p:spPr bwMode="auto">
            <a:xfrm>
              <a:off x="1488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31" name="Line 86"/>
            <p:cNvSpPr>
              <a:spLocks noChangeShapeType="1"/>
            </p:cNvSpPr>
            <p:nvPr/>
          </p:nvSpPr>
          <p:spPr bwMode="auto">
            <a:xfrm>
              <a:off x="1344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32" name="Line 87"/>
            <p:cNvSpPr>
              <a:spLocks noChangeShapeType="1"/>
            </p:cNvSpPr>
            <p:nvPr/>
          </p:nvSpPr>
          <p:spPr bwMode="auto">
            <a:xfrm>
              <a:off x="134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33" name="Line 88"/>
            <p:cNvSpPr>
              <a:spLocks noChangeShapeType="1"/>
            </p:cNvSpPr>
            <p:nvPr/>
          </p:nvSpPr>
          <p:spPr bwMode="auto">
            <a:xfrm>
              <a:off x="1488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34" name="Line 89"/>
            <p:cNvSpPr>
              <a:spLocks noChangeShapeType="1"/>
            </p:cNvSpPr>
            <p:nvPr/>
          </p:nvSpPr>
          <p:spPr bwMode="auto">
            <a:xfrm>
              <a:off x="1344" y="27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35" name="Line 90"/>
            <p:cNvSpPr>
              <a:spLocks noChangeShapeType="1"/>
            </p:cNvSpPr>
            <p:nvPr/>
          </p:nvSpPr>
          <p:spPr bwMode="auto">
            <a:xfrm>
              <a:off x="1392" y="27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36" name="Line 91"/>
            <p:cNvSpPr>
              <a:spLocks noChangeShapeType="1"/>
            </p:cNvSpPr>
            <p:nvPr/>
          </p:nvSpPr>
          <p:spPr bwMode="auto">
            <a:xfrm>
              <a:off x="1440" y="28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37" name="Text Box 92"/>
            <p:cNvSpPr txBox="1">
              <a:spLocks noChangeArrowheads="1"/>
            </p:cNvSpPr>
            <p:nvPr/>
          </p:nvSpPr>
          <p:spPr bwMode="auto">
            <a:xfrm>
              <a:off x="1584" y="2496"/>
              <a:ext cx="29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/>
                <a:t>C</a:t>
              </a:r>
              <a:r>
                <a:rPr lang="en-US" sz="2000" i="0" baseline="-25000"/>
                <a:t>L</a:t>
              </a:r>
              <a:endParaRPr lang="en-US" sz="2000" i="0"/>
            </a:p>
          </p:txBody>
        </p:sp>
      </p:grpSp>
      <p:grpSp>
        <p:nvGrpSpPr>
          <p:cNvPr id="15406" name="Group 93"/>
          <p:cNvGrpSpPr>
            <a:grpSpLocks/>
          </p:cNvGrpSpPr>
          <p:nvPr/>
        </p:nvGrpSpPr>
        <p:grpSpPr bwMode="auto">
          <a:xfrm>
            <a:off x="6096000" y="4978400"/>
            <a:ext cx="381000" cy="457200"/>
            <a:chOff x="2304" y="1872"/>
            <a:chExt cx="240" cy="288"/>
          </a:xfrm>
        </p:grpSpPr>
        <p:sp>
          <p:nvSpPr>
            <p:cNvPr id="15426" name="Line 94"/>
            <p:cNvSpPr>
              <a:spLocks noChangeShapeType="1"/>
            </p:cNvSpPr>
            <p:nvPr/>
          </p:nvSpPr>
          <p:spPr bwMode="auto">
            <a:xfrm>
              <a:off x="2352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27" name="Line 95"/>
            <p:cNvSpPr>
              <a:spLocks noChangeShapeType="1"/>
            </p:cNvSpPr>
            <p:nvPr/>
          </p:nvSpPr>
          <p:spPr bwMode="auto">
            <a:xfrm>
              <a:off x="2352" y="21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28" name="Line 96"/>
            <p:cNvSpPr>
              <a:spLocks noChangeShapeType="1"/>
            </p:cNvSpPr>
            <p:nvPr/>
          </p:nvSpPr>
          <p:spPr bwMode="auto">
            <a:xfrm>
              <a:off x="2352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29" name="Line 97"/>
            <p:cNvSpPr>
              <a:spLocks noChangeShapeType="1"/>
            </p:cNvSpPr>
            <p:nvPr/>
          </p:nvSpPr>
          <p:spPr bwMode="auto">
            <a:xfrm>
              <a:off x="2304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5407" name="Line 98"/>
          <p:cNvSpPr>
            <a:spLocks noChangeShapeType="1"/>
          </p:cNvSpPr>
          <p:nvPr/>
        </p:nvSpPr>
        <p:spPr bwMode="auto">
          <a:xfrm>
            <a:off x="5562600" y="5207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5408" name="Oval 99"/>
          <p:cNvSpPr>
            <a:spLocks noChangeArrowheads="1"/>
          </p:cNvSpPr>
          <p:nvPr/>
        </p:nvSpPr>
        <p:spPr bwMode="auto">
          <a:xfrm>
            <a:off x="5943600" y="5130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5409" name="Group 100"/>
          <p:cNvGrpSpPr>
            <a:grpSpLocks/>
          </p:cNvGrpSpPr>
          <p:nvPr/>
        </p:nvGrpSpPr>
        <p:grpSpPr bwMode="auto">
          <a:xfrm>
            <a:off x="5334000" y="5207000"/>
            <a:ext cx="457200" cy="381000"/>
            <a:chOff x="1104" y="1824"/>
            <a:chExt cx="288" cy="240"/>
          </a:xfrm>
        </p:grpSpPr>
        <p:sp>
          <p:nvSpPr>
            <p:cNvPr id="15422" name="Line 101"/>
            <p:cNvSpPr>
              <a:spLocks noChangeShapeType="1"/>
            </p:cNvSpPr>
            <p:nvPr/>
          </p:nvSpPr>
          <p:spPr bwMode="auto">
            <a:xfrm>
              <a:off x="1248" y="1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23" name="Line 102"/>
            <p:cNvSpPr>
              <a:spLocks noChangeShapeType="1"/>
            </p:cNvSpPr>
            <p:nvPr/>
          </p:nvSpPr>
          <p:spPr bwMode="auto">
            <a:xfrm>
              <a:off x="1104" y="19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24" name="Line 103"/>
            <p:cNvSpPr>
              <a:spLocks noChangeShapeType="1"/>
            </p:cNvSpPr>
            <p:nvPr/>
          </p:nvSpPr>
          <p:spPr bwMode="auto">
            <a:xfrm>
              <a:off x="1152" y="201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425" name="Line 104"/>
            <p:cNvSpPr>
              <a:spLocks noChangeShapeType="1"/>
            </p:cNvSpPr>
            <p:nvPr/>
          </p:nvSpPr>
          <p:spPr bwMode="auto">
            <a:xfrm>
              <a:off x="1200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14505" name="Text Box 105"/>
          <p:cNvSpPr txBox="1">
            <a:spLocks noChangeArrowheads="1"/>
          </p:cNvSpPr>
          <p:nvPr/>
        </p:nvSpPr>
        <p:spPr bwMode="auto">
          <a:xfrm>
            <a:off x="2362200" y="1930400"/>
            <a:ext cx="336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614506" name="Text Box 106"/>
          <p:cNvSpPr txBox="1">
            <a:spLocks noChangeArrowheads="1"/>
          </p:cNvSpPr>
          <p:nvPr/>
        </p:nvSpPr>
        <p:spPr bwMode="auto">
          <a:xfrm>
            <a:off x="2362200" y="27686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614507" name="Text Box 107"/>
          <p:cNvSpPr txBox="1">
            <a:spLocks noChangeArrowheads="1"/>
          </p:cNvSpPr>
          <p:nvPr/>
        </p:nvSpPr>
        <p:spPr bwMode="auto">
          <a:xfrm>
            <a:off x="6172200" y="2768600"/>
            <a:ext cx="336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614508" name="Text Box 108"/>
          <p:cNvSpPr txBox="1">
            <a:spLocks noChangeArrowheads="1"/>
          </p:cNvSpPr>
          <p:nvPr/>
        </p:nvSpPr>
        <p:spPr bwMode="auto">
          <a:xfrm>
            <a:off x="6172200" y="19304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614509" name="Text Box 109"/>
          <p:cNvSpPr txBox="1">
            <a:spLocks noChangeArrowheads="1"/>
          </p:cNvSpPr>
          <p:nvPr/>
        </p:nvSpPr>
        <p:spPr bwMode="auto">
          <a:xfrm>
            <a:off x="5334000" y="2921000"/>
            <a:ext cx="592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V</a:t>
            </a:r>
            <a:r>
              <a:rPr lang="en-US" sz="2000" i="0" baseline="-25000">
                <a:solidFill>
                  <a:schemeClr val="accent1"/>
                </a:solidFill>
              </a:rPr>
              <a:t>GS</a:t>
            </a:r>
            <a:endParaRPr lang="en-US" sz="2000" i="0">
              <a:solidFill>
                <a:schemeClr val="accent1"/>
              </a:solidFill>
            </a:endParaRPr>
          </a:p>
        </p:txBody>
      </p:sp>
      <p:sp>
        <p:nvSpPr>
          <p:cNvPr id="15415" name="Arc 110"/>
          <p:cNvSpPr>
            <a:spLocks/>
          </p:cNvSpPr>
          <p:nvPr/>
        </p:nvSpPr>
        <p:spPr bwMode="auto">
          <a:xfrm rot="9374322" flipV="1">
            <a:off x="5562600" y="4521200"/>
            <a:ext cx="742950" cy="520700"/>
          </a:xfrm>
          <a:custGeom>
            <a:avLst/>
            <a:gdLst>
              <a:gd name="T0" fmla="*/ 15543 w 21080"/>
              <a:gd name="T1" fmla="*/ 0 h 21595"/>
              <a:gd name="T2" fmla="*/ 742950 w 21080"/>
              <a:gd name="T3" fmla="*/ 407084 h 21595"/>
              <a:gd name="T4" fmla="*/ 0 w 21080"/>
              <a:gd name="T5" fmla="*/ 520700 h 21595"/>
              <a:gd name="T6" fmla="*/ 0 60000 65536"/>
              <a:gd name="T7" fmla="*/ 0 60000 65536"/>
              <a:gd name="T8" fmla="*/ 0 60000 65536"/>
              <a:gd name="T9" fmla="*/ 0 w 21080"/>
              <a:gd name="T10" fmla="*/ 0 h 21595"/>
              <a:gd name="T11" fmla="*/ 21080 w 21080"/>
              <a:gd name="T12" fmla="*/ 21595 h 215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80" h="21595" fill="none" extrusionOk="0">
                <a:moveTo>
                  <a:pt x="441" y="-1"/>
                </a:moveTo>
                <a:cubicBezTo>
                  <a:pt x="10387" y="202"/>
                  <a:pt x="18909" y="7173"/>
                  <a:pt x="21079" y="16883"/>
                </a:cubicBezTo>
              </a:path>
              <a:path w="21080" h="21595" stroke="0" extrusionOk="0">
                <a:moveTo>
                  <a:pt x="441" y="-1"/>
                </a:moveTo>
                <a:cubicBezTo>
                  <a:pt x="10387" y="202"/>
                  <a:pt x="18909" y="7173"/>
                  <a:pt x="21079" y="16883"/>
                </a:cubicBezTo>
                <a:lnTo>
                  <a:pt x="0" y="2159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614511" name="Text Box 111"/>
          <p:cNvSpPr txBox="1">
            <a:spLocks noChangeArrowheads="1"/>
          </p:cNvSpPr>
          <p:nvPr/>
        </p:nvSpPr>
        <p:spPr bwMode="auto">
          <a:xfrm>
            <a:off x="2362200" y="5435600"/>
            <a:ext cx="336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614512" name="Text Box 112"/>
          <p:cNvSpPr txBox="1">
            <a:spLocks noChangeArrowheads="1"/>
          </p:cNvSpPr>
          <p:nvPr/>
        </p:nvSpPr>
        <p:spPr bwMode="auto">
          <a:xfrm>
            <a:off x="6172200" y="4597400"/>
            <a:ext cx="336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614513" name="Text Box 113"/>
          <p:cNvSpPr txBox="1">
            <a:spLocks noChangeArrowheads="1"/>
          </p:cNvSpPr>
          <p:nvPr/>
        </p:nvSpPr>
        <p:spPr bwMode="auto">
          <a:xfrm>
            <a:off x="2362200" y="45974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614514" name="Text Box 114"/>
          <p:cNvSpPr txBox="1">
            <a:spLocks noChangeArrowheads="1"/>
          </p:cNvSpPr>
          <p:nvPr/>
        </p:nvSpPr>
        <p:spPr bwMode="auto">
          <a:xfrm>
            <a:off x="6172200" y="54356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614515" name="Text Box 115"/>
          <p:cNvSpPr txBox="1">
            <a:spLocks noChangeArrowheads="1"/>
          </p:cNvSpPr>
          <p:nvPr/>
        </p:nvSpPr>
        <p:spPr bwMode="auto">
          <a:xfrm>
            <a:off x="5181600" y="4368800"/>
            <a:ext cx="592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0">
                <a:solidFill>
                  <a:schemeClr val="accent1"/>
                </a:solidFill>
              </a:rPr>
              <a:t>V</a:t>
            </a:r>
            <a:r>
              <a:rPr lang="en-US" sz="2000" i="0" baseline="-25000">
                <a:solidFill>
                  <a:schemeClr val="accent1"/>
                </a:solidFill>
              </a:rPr>
              <a:t>GS</a:t>
            </a:r>
            <a:endParaRPr lang="en-US" sz="2000" i="0">
              <a:solidFill>
                <a:schemeClr val="accent1"/>
              </a:solidFill>
            </a:endParaRPr>
          </a:p>
        </p:txBody>
      </p:sp>
      <p:sp>
        <p:nvSpPr>
          <p:cNvPr id="15421" name="Arc 116"/>
          <p:cNvSpPr>
            <a:spLocks/>
          </p:cNvSpPr>
          <p:nvPr/>
        </p:nvSpPr>
        <p:spPr bwMode="auto">
          <a:xfrm rot="4675988" flipV="1">
            <a:off x="5603875" y="2727325"/>
            <a:ext cx="742950" cy="520700"/>
          </a:xfrm>
          <a:custGeom>
            <a:avLst/>
            <a:gdLst>
              <a:gd name="T0" fmla="*/ 15543 w 21080"/>
              <a:gd name="T1" fmla="*/ 0 h 21595"/>
              <a:gd name="T2" fmla="*/ 742950 w 21080"/>
              <a:gd name="T3" fmla="*/ 407084 h 21595"/>
              <a:gd name="T4" fmla="*/ 0 w 21080"/>
              <a:gd name="T5" fmla="*/ 520700 h 21595"/>
              <a:gd name="T6" fmla="*/ 0 60000 65536"/>
              <a:gd name="T7" fmla="*/ 0 60000 65536"/>
              <a:gd name="T8" fmla="*/ 0 60000 65536"/>
              <a:gd name="T9" fmla="*/ 0 w 21080"/>
              <a:gd name="T10" fmla="*/ 0 h 21595"/>
              <a:gd name="T11" fmla="*/ 21080 w 21080"/>
              <a:gd name="T12" fmla="*/ 21595 h 215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80" h="21595" fill="none" extrusionOk="0">
                <a:moveTo>
                  <a:pt x="441" y="-1"/>
                </a:moveTo>
                <a:cubicBezTo>
                  <a:pt x="10387" y="202"/>
                  <a:pt x="18909" y="7173"/>
                  <a:pt x="21079" y="16883"/>
                </a:cubicBezTo>
              </a:path>
              <a:path w="21080" h="21595" stroke="0" extrusionOk="0">
                <a:moveTo>
                  <a:pt x="441" y="-1"/>
                </a:moveTo>
                <a:cubicBezTo>
                  <a:pt x="10387" y="202"/>
                  <a:pt x="18909" y="7173"/>
                  <a:pt x="21079" y="16883"/>
                </a:cubicBezTo>
                <a:lnTo>
                  <a:pt x="0" y="2159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4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4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4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6" grpId="0" autoUpdateAnimBg="0"/>
      <p:bldP spid="614416" grpId="0" autoUpdateAnimBg="0"/>
      <p:bldP spid="614464" grpId="0" autoUpdateAnimBg="0"/>
      <p:bldP spid="614477" grpId="0" autoUpdateAnimBg="0"/>
      <p:bldP spid="614505" grpId="0" autoUpdateAnimBg="0"/>
      <p:bldP spid="614506" grpId="0" autoUpdateAnimBg="0"/>
      <p:bldP spid="614507" grpId="0" autoUpdateAnimBg="0"/>
      <p:bldP spid="614508" grpId="0" autoUpdateAnimBg="0"/>
      <p:bldP spid="614509" grpId="0" autoUpdateAnimBg="0"/>
      <p:bldP spid="614511" grpId="0" autoUpdateAnimBg="0"/>
      <p:bldP spid="614512" grpId="0" autoUpdateAnimBg="0"/>
      <p:bldP spid="614513" grpId="0" autoUpdateAnimBg="0"/>
      <p:bldP spid="614514" grpId="0" autoUpdateAnimBg="0"/>
      <p:bldP spid="6145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grada številke diapozitiva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E57816-C8D0-4CB8-9CB5-D8E847E2D1DE}" type="slidenum">
              <a:rPr lang="en-US"/>
              <a:pPr/>
              <a:t>9</a:t>
            </a:fld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smtClean="0"/>
              <a:t>Example Gate: NAND</a:t>
            </a:r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 cstate="print"/>
          <a:srcRect l="8188" t="21315" r="13763" b="16002"/>
          <a:stretch>
            <a:fillRect/>
          </a:stretch>
        </p:blipFill>
        <p:spPr bwMode="auto">
          <a:xfrm>
            <a:off x="1103313" y="1374775"/>
            <a:ext cx="6400800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ab97">
  <a:themeElements>
    <a:clrScheme name="">
      <a:dk1>
        <a:srgbClr val="000000"/>
      </a:dk1>
      <a:lt1>
        <a:srgbClr val="FFFFFF"/>
      </a:lt1>
      <a:dk2>
        <a:srgbClr val="000082"/>
      </a:dk2>
      <a:lt2>
        <a:srgbClr val="C0C0C0"/>
      </a:lt2>
      <a:accent1>
        <a:srgbClr val="D01608"/>
      </a:accent1>
      <a:accent2>
        <a:srgbClr val="000082"/>
      </a:accent2>
      <a:accent3>
        <a:srgbClr val="FFFFFF"/>
      </a:accent3>
      <a:accent4>
        <a:srgbClr val="000000"/>
      </a:accent4>
      <a:accent5>
        <a:srgbClr val="E4ABAA"/>
      </a:accent5>
      <a:accent6>
        <a:srgbClr val="000075"/>
      </a:accent6>
      <a:hlink>
        <a:srgbClr val="00C000"/>
      </a:hlink>
      <a:folHlink>
        <a:srgbClr val="800080"/>
      </a:folHlink>
    </a:clrScheme>
    <a:fontScheme name="iab97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ab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b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b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b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b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b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b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3120</TotalTime>
  <Words>3514</Words>
  <Application>Microsoft Office PowerPoint</Application>
  <PresentationFormat>On-screen Show (4:3)</PresentationFormat>
  <Paragraphs>1282</Paragraphs>
  <Slides>68</Slides>
  <Notes>65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7" baseType="lpstr">
      <vt:lpstr>Arial</vt:lpstr>
      <vt:lpstr>Arial Narrow</vt:lpstr>
      <vt:lpstr>Book Antiqua</vt:lpstr>
      <vt:lpstr>Monotype Sorts</vt:lpstr>
      <vt:lpstr>Symbol</vt:lpstr>
      <vt:lpstr>Times New Roman</vt:lpstr>
      <vt:lpstr>Wingdings</vt:lpstr>
      <vt:lpstr>iab97</vt:lpstr>
      <vt:lpstr>Chart</vt:lpstr>
      <vt:lpstr>Digital Integrated Circuits A Design Perspective</vt:lpstr>
      <vt:lpstr>Combinational vs. Sequential Logic</vt:lpstr>
      <vt:lpstr>Static CMOS Circuit</vt:lpstr>
      <vt:lpstr>Static Complementary CMOS</vt:lpstr>
      <vt:lpstr>NMOS Transistors  in Series/Parallel Connection</vt:lpstr>
      <vt:lpstr>PMOS Transistors  in Series/Parallel Connection</vt:lpstr>
      <vt:lpstr>Complementary CMOS Logic Style</vt:lpstr>
      <vt:lpstr>Threshold Drops</vt:lpstr>
      <vt:lpstr>Example Gate: NAND</vt:lpstr>
      <vt:lpstr>Example Gate: NOR</vt:lpstr>
      <vt:lpstr>Complex CMOS Gate</vt:lpstr>
      <vt:lpstr>Constructing a Complex Gate</vt:lpstr>
      <vt:lpstr>Stick Diagrams</vt:lpstr>
      <vt:lpstr>Consistent Euler Path</vt:lpstr>
      <vt:lpstr>OAI22 Logic Graph</vt:lpstr>
      <vt:lpstr>CMOS Properties</vt:lpstr>
      <vt:lpstr>Switch Delay Model</vt:lpstr>
      <vt:lpstr>Input Pattern Effects on Delay</vt:lpstr>
      <vt:lpstr>Delay Dependence on Input Patterns</vt:lpstr>
      <vt:lpstr>Transistor Sizing</vt:lpstr>
      <vt:lpstr>Transistor Sizing a Complex CMOS Gate</vt:lpstr>
      <vt:lpstr>Fan-In Considerations</vt:lpstr>
      <vt:lpstr>tp as a Function of Fan-In</vt:lpstr>
      <vt:lpstr>tp as a Function of Fan-In and Fan-Out</vt:lpstr>
      <vt:lpstr>Fast Complex Gates: Design Technique 1</vt:lpstr>
      <vt:lpstr>Fast Complex Gates: Design Technique 2</vt:lpstr>
      <vt:lpstr>Fast Complex Gates: Design Technique 3</vt:lpstr>
      <vt:lpstr>Fast Complex Gates: Design Technique 4</vt:lpstr>
      <vt:lpstr>Ratioed Logic</vt:lpstr>
      <vt:lpstr>Ratioed Logic</vt:lpstr>
      <vt:lpstr>Ratioed Logic</vt:lpstr>
      <vt:lpstr>Active Loads</vt:lpstr>
      <vt:lpstr>Pseudo-NMOS</vt:lpstr>
      <vt:lpstr>Pseudo-NMOS VTC</vt:lpstr>
      <vt:lpstr>Improved Loads</vt:lpstr>
      <vt:lpstr>Improved Loads (2)</vt:lpstr>
      <vt:lpstr>DCVSL Example</vt:lpstr>
      <vt:lpstr>DCVSL Transient Response</vt:lpstr>
      <vt:lpstr>Pass-Transistor Logic</vt:lpstr>
      <vt:lpstr>Pass-Transistor Logic</vt:lpstr>
      <vt:lpstr>Example: AND Gate</vt:lpstr>
      <vt:lpstr>NMOS-Only Logic</vt:lpstr>
      <vt:lpstr>NMOS-only Switch</vt:lpstr>
      <vt:lpstr>NMOS Only Logic:  Level Restoring Transistor</vt:lpstr>
      <vt:lpstr>Restorer Sizing</vt:lpstr>
      <vt:lpstr>Solution 2: Single Transistor Pass Gate with VT=0</vt:lpstr>
      <vt:lpstr>Complementary Pass Transistor Logic</vt:lpstr>
      <vt:lpstr>Solution 3: Transmission Gate</vt:lpstr>
      <vt:lpstr>Resistance of Transmission Gate</vt:lpstr>
      <vt:lpstr>Pass-Transistor Based Multiplexer</vt:lpstr>
      <vt:lpstr>Transmission Gate XOR</vt:lpstr>
      <vt:lpstr>Transmission Gate Full Adder</vt:lpstr>
      <vt:lpstr>Dynamic Logic</vt:lpstr>
      <vt:lpstr>Dynamic CMOS</vt:lpstr>
      <vt:lpstr>Dynamic Gate</vt:lpstr>
      <vt:lpstr>Dynamic Gate</vt:lpstr>
      <vt:lpstr>Conditions on Output</vt:lpstr>
      <vt:lpstr>Properties of Dynamic Gates</vt:lpstr>
      <vt:lpstr>Properties of Dynamic Gates</vt:lpstr>
      <vt:lpstr>Issues in Dynamic Design 1: Charge Leakage</vt:lpstr>
      <vt:lpstr>Solution to Charge Leakage</vt:lpstr>
      <vt:lpstr>Cascading Dynamic Gates</vt:lpstr>
      <vt:lpstr>Domino Logic</vt:lpstr>
      <vt:lpstr>Why Domino?</vt:lpstr>
      <vt:lpstr>Properties of Domino Logic</vt:lpstr>
      <vt:lpstr>Differential (Dual Rail) Domino</vt:lpstr>
      <vt:lpstr>np-CMOS</vt:lpstr>
      <vt:lpstr>NORA Logic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B. Nikolic</dc:creator>
  <cp:lastModifiedBy>ERK</cp:lastModifiedBy>
  <cp:revision>164</cp:revision>
  <cp:lastPrinted>1998-01-20T18:41:17Z</cp:lastPrinted>
  <dcterms:created xsi:type="dcterms:W3CDTF">1997-04-13T14:24:48Z</dcterms:created>
  <dcterms:modified xsi:type="dcterms:W3CDTF">2019-11-28T13:58:06Z</dcterms:modified>
</cp:coreProperties>
</file>